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74" r:id="rId9"/>
    <p:sldId id="263" r:id="rId10"/>
    <p:sldId id="278" r:id="rId11"/>
    <p:sldId id="264" r:id="rId12"/>
    <p:sldId id="271" r:id="rId13"/>
    <p:sldId id="273" r:id="rId14"/>
    <p:sldId id="270" r:id="rId15"/>
    <p:sldId id="272" r:id="rId16"/>
    <p:sldId id="269" r:id="rId17"/>
    <p:sldId id="265" r:id="rId18"/>
    <p:sldId id="266" r:id="rId19"/>
    <p:sldId id="267" r:id="rId20"/>
    <p:sldId id="268" r:id="rId21"/>
    <p:sldId id="277" r:id="rId22"/>
    <p:sldId id="279" r:id="rId23"/>
    <p:sldId id="282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23EEBF5-BBBF-4FF1-A0B3-B04A8C31A39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A08425-D9A3-4832-8CAB-16A12B63F47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SCADA </a:t>
            </a:r>
            <a:r>
              <a:rPr lang="en-US" dirty="0" err="1" smtClean="0"/>
              <a:t>INtEGRATION</a:t>
            </a:r>
            <a:r>
              <a:rPr lang="en-US" dirty="0" smtClean="0"/>
              <a:t> OF DISTRIBUTION SOLAR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Grant Cochenour, P.E.</a:t>
            </a:r>
          </a:p>
          <a:p>
            <a:r>
              <a:rPr lang="en-US" dirty="0" smtClean="0"/>
              <a:t>Oklahoma Gas &amp; Electric</a:t>
            </a:r>
          </a:p>
          <a:p>
            <a:r>
              <a:rPr lang="en-US" dirty="0" smtClean="0"/>
              <a:t>Lead DMS Engineer</a:t>
            </a:r>
          </a:p>
        </p:txBody>
      </p:sp>
    </p:spTree>
    <p:extLst>
      <p:ext uri="{BB962C8B-B14F-4D97-AF65-F5344CB8AC3E}">
        <p14:creationId xmlns:p14="http://schemas.microsoft.com/office/powerpoint/2010/main" val="158593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Monitoring string inverters takes a lot of data points and may require logical calculations in the RTU or SCADA master.</a:t>
            </a:r>
          </a:p>
          <a:p>
            <a:r>
              <a:rPr lang="en-US" dirty="0" smtClean="0"/>
              <a:t>Limited in house knowledge </a:t>
            </a:r>
          </a:p>
          <a:p>
            <a:pPr lvl="1"/>
            <a:r>
              <a:rPr lang="en-US" dirty="0" smtClean="0"/>
              <a:t>Modbus.</a:t>
            </a:r>
          </a:p>
          <a:p>
            <a:pPr lvl="1"/>
            <a:r>
              <a:rPr lang="en-US" dirty="0" smtClean="0"/>
              <a:t>Smart Inverters</a:t>
            </a:r>
          </a:p>
          <a:p>
            <a:pPr lvl="1"/>
            <a:r>
              <a:rPr lang="en-US" dirty="0" smtClean="0"/>
              <a:t>PV systems</a:t>
            </a:r>
          </a:p>
          <a:p>
            <a:r>
              <a:rPr lang="en-US" dirty="0" smtClean="0"/>
              <a:t>Consultants’ knowledge may be more oriented to small scale, private ownership rather than utility owned.  </a:t>
            </a:r>
          </a:p>
          <a:p>
            <a:r>
              <a:rPr lang="en-US" dirty="0" smtClean="0"/>
              <a:t>Implementing a “pilot” but the asset will not be retired.  </a:t>
            </a:r>
          </a:p>
          <a:p>
            <a:r>
              <a:rPr lang="en-US" dirty="0" smtClean="0"/>
              <a:t>Few in house standards for the utility to standardize the installation. </a:t>
            </a:r>
          </a:p>
          <a:p>
            <a:r>
              <a:rPr lang="en-US" dirty="0" smtClean="0"/>
              <a:t>Incomplete Modbus maps for the devices</a:t>
            </a:r>
          </a:p>
          <a:p>
            <a:pPr lvl="1"/>
            <a:r>
              <a:rPr lang="en-US" dirty="0" smtClean="0"/>
              <a:t>Consultants provided pared down versions on what they think utilities need.</a:t>
            </a:r>
          </a:p>
          <a:p>
            <a:pPr lvl="1"/>
            <a:r>
              <a:rPr lang="en-US" dirty="0" smtClean="0"/>
              <a:t>Inverters often capable of more.</a:t>
            </a:r>
          </a:p>
          <a:p>
            <a:r>
              <a:rPr lang="en-US" dirty="0" smtClean="0"/>
              <a:t>Modbus is not a common RTU protocols for OG&amp;E.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67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Point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RTU (RTAC)</a:t>
            </a:r>
          </a:p>
          <a:p>
            <a:r>
              <a:rPr lang="en-US" i="1" dirty="0" smtClean="0"/>
              <a:t>DAS</a:t>
            </a:r>
          </a:p>
          <a:p>
            <a:r>
              <a:rPr lang="en-US" dirty="0" smtClean="0"/>
              <a:t>Inverters (</a:t>
            </a:r>
            <a:r>
              <a:rPr lang="en-US" dirty="0" err="1" smtClean="0"/>
              <a:t>Solectria</a:t>
            </a:r>
            <a:r>
              <a:rPr lang="en-US" dirty="0" smtClean="0"/>
              <a:t> PVI 28TL)</a:t>
            </a:r>
          </a:p>
          <a:p>
            <a:r>
              <a:rPr lang="en-US" dirty="0" smtClean="0"/>
              <a:t>Meter (SEL-735)*</a:t>
            </a:r>
          </a:p>
          <a:p>
            <a:r>
              <a:rPr lang="en-US" dirty="0" smtClean="0"/>
              <a:t>Tracker (North Site Only, </a:t>
            </a:r>
            <a:r>
              <a:rPr lang="en-US" dirty="0" err="1" smtClean="0"/>
              <a:t>NexTracker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Point—RTU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Ganged Controls</a:t>
            </a:r>
          </a:p>
          <a:p>
            <a:r>
              <a:rPr lang="en-US" dirty="0" smtClean="0"/>
              <a:t>Device/Port Monitors</a:t>
            </a:r>
          </a:p>
          <a:p>
            <a:r>
              <a:rPr lang="en-US" dirty="0" smtClean="0"/>
              <a:t>Intrusion Alarm</a:t>
            </a:r>
          </a:p>
          <a:p>
            <a:r>
              <a:rPr lang="en-US" dirty="0" smtClean="0"/>
              <a:t>GPS Clock</a:t>
            </a:r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2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Point—DAS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Data Points</a:t>
            </a:r>
          </a:p>
          <a:p>
            <a:r>
              <a:rPr lang="en-US" dirty="0" smtClean="0"/>
              <a:t>Pass thru for Modbus communications</a:t>
            </a:r>
          </a:p>
          <a:p>
            <a:r>
              <a:rPr lang="en-US" dirty="0" smtClean="0"/>
              <a:t>Collected other site data from weather station, tracking system, etc.</a:t>
            </a:r>
          </a:p>
          <a:p>
            <a:r>
              <a:rPr lang="en-US" dirty="0" smtClean="0"/>
              <a:t>Used by contractor as the interface to the RTU and for their own monitoring.</a:t>
            </a:r>
          </a:p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06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Points—Inverter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Codes</a:t>
            </a:r>
          </a:p>
          <a:p>
            <a:r>
              <a:rPr lang="en-US" dirty="0" smtClean="0"/>
              <a:t>Operational Modes</a:t>
            </a:r>
          </a:p>
          <a:p>
            <a:r>
              <a:rPr lang="en-US" dirty="0" smtClean="0"/>
              <a:t>Dispatch Modes</a:t>
            </a:r>
          </a:p>
          <a:p>
            <a:r>
              <a:rPr lang="en-US" dirty="0" smtClean="0"/>
              <a:t>Enabling Dispatch Mode</a:t>
            </a:r>
          </a:p>
          <a:p>
            <a:r>
              <a:rPr lang="en-US" dirty="0" err="1" smtClean="0"/>
              <a:t>Setpoints</a:t>
            </a:r>
            <a:r>
              <a:rPr lang="en-US" dirty="0" smtClean="0"/>
              <a:t> for Dispatch Regulation</a:t>
            </a:r>
          </a:p>
          <a:p>
            <a:r>
              <a:rPr lang="en-US" i="1" dirty="0" smtClean="0"/>
              <a:t>Calculations on Modes and Codes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163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Points—Meter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KW, KVAR, Amps, V, etc. per Phase and or Total</a:t>
            </a:r>
          </a:p>
          <a:p>
            <a:r>
              <a:rPr lang="en-US" dirty="0" smtClean="0"/>
              <a:t>% THD in current or voltage</a:t>
            </a:r>
          </a:p>
          <a:p>
            <a:r>
              <a:rPr lang="en-US" i="1" dirty="0" smtClean="0"/>
              <a:t>Calculations for Primary Distribution System Injection</a:t>
            </a:r>
          </a:p>
        </p:txBody>
      </p:sp>
    </p:spTree>
    <p:extLst>
      <p:ext uri="{BB962C8B-B14F-4D97-AF65-F5344CB8AC3E}">
        <p14:creationId xmlns:p14="http://schemas.microsoft.com/office/powerpoint/2010/main" val="26844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Data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North</a:t>
            </a:r>
          </a:p>
          <a:p>
            <a:pPr lvl="1"/>
            <a:r>
              <a:rPr lang="en-US" dirty="0" smtClean="0"/>
              <a:t>Inverter (72)</a:t>
            </a:r>
          </a:p>
          <a:p>
            <a:pPr lvl="2"/>
            <a:r>
              <a:rPr lang="en-US" dirty="0" smtClean="0"/>
              <a:t>Analog - 13</a:t>
            </a:r>
          </a:p>
          <a:p>
            <a:pPr lvl="2"/>
            <a:r>
              <a:rPr lang="en-US" dirty="0" smtClean="0"/>
              <a:t>Status - 7</a:t>
            </a:r>
          </a:p>
          <a:p>
            <a:pPr lvl="2"/>
            <a:r>
              <a:rPr lang="en-US" dirty="0" smtClean="0"/>
              <a:t>Control - 1</a:t>
            </a:r>
          </a:p>
          <a:p>
            <a:pPr lvl="2"/>
            <a:r>
              <a:rPr lang="en-US" dirty="0" smtClean="0"/>
              <a:t>Accumulator – 0</a:t>
            </a:r>
          </a:p>
          <a:p>
            <a:pPr lvl="1"/>
            <a:r>
              <a:rPr lang="en-US" dirty="0" smtClean="0"/>
              <a:t>RTAC</a:t>
            </a:r>
          </a:p>
          <a:p>
            <a:pPr lvl="2"/>
            <a:r>
              <a:rPr lang="en-US" dirty="0" smtClean="0"/>
              <a:t>Analog - 0</a:t>
            </a:r>
            <a:endParaRPr lang="en-US" dirty="0"/>
          </a:p>
          <a:p>
            <a:pPr lvl="2"/>
            <a:r>
              <a:rPr lang="en-US" dirty="0" smtClean="0"/>
              <a:t>Status - 8 </a:t>
            </a:r>
            <a:endParaRPr lang="en-US" dirty="0"/>
          </a:p>
          <a:p>
            <a:pPr lvl="2"/>
            <a:r>
              <a:rPr lang="en-US" dirty="0" smtClean="0"/>
              <a:t>Control - 8 ganged INV </a:t>
            </a:r>
            <a:r>
              <a:rPr lang="en-US" dirty="0" err="1" smtClean="0"/>
              <a:t>setpts</a:t>
            </a:r>
            <a:r>
              <a:rPr lang="en-US" dirty="0" smtClean="0"/>
              <a:t>, 1 binary out</a:t>
            </a:r>
            <a:endParaRPr lang="en-US" dirty="0"/>
          </a:p>
          <a:p>
            <a:pPr lvl="2"/>
            <a:r>
              <a:rPr lang="en-US" dirty="0" smtClean="0"/>
              <a:t>Accumulator - 0</a:t>
            </a:r>
          </a:p>
          <a:p>
            <a:pPr lvl="1"/>
            <a:r>
              <a:rPr lang="en-US" dirty="0" smtClean="0"/>
              <a:t>SEL-735 (2)</a:t>
            </a:r>
          </a:p>
          <a:p>
            <a:pPr lvl="2"/>
            <a:r>
              <a:rPr lang="en-US" dirty="0" smtClean="0"/>
              <a:t>Analog - 23</a:t>
            </a:r>
            <a:endParaRPr lang="en-US" dirty="0"/>
          </a:p>
          <a:p>
            <a:pPr lvl="2"/>
            <a:r>
              <a:rPr lang="en-US" dirty="0" smtClean="0"/>
              <a:t>Status - 0</a:t>
            </a:r>
            <a:endParaRPr lang="en-US" dirty="0"/>
          </a:p>
          <a:p>
            <a:pPr lvl="2"/>
            <a:r>
              <a:rPr lang="en-US" dirty="0" smtClean="0"/>
              <a:t>Control - 0 </a:t>
            </a:r>
            <a:endParaRPr lang="en-US" dirty="0"/>
          </a:p>
          <a:p>
            <a:pPr lvl="2"/>
            <a:r>
              <a:rPr lang="en-US" dirty="0" smtClean="0"/>
              <a:t>Accumulator - 0</a:t>
            </a:r>
          </a:p>
          <a:p>
            <a:pPr lvl="1"/>
            <a:r>
              <a:rPr lang="en-US" dirty="0" smtClean="0"/>
              <a:t>Tracker</a:t>
            </a:r>
          </a:p>
          <a:p>
            <a:pPr lvl="2"/>
            <a:r>
              <a:rPr lang="en-US" dirty="0" smtClean="0"/>
              <a:t>Analog -0</a:t>
            </a:r>
            <a:endParaRPr lang="en-US" dirty="0"/>
          </a:p>
          <a:p>
            <a:pPr lvl="2"/>
            <a:r>
              <a:rPr lang="en-US" dirty="0" smtClean="0"/>
              <a:t>Status - 6</a:t>
            </a:r>
            <a:endParaRPr lang="en-US" dirty="0"/>
          </a:p>
          <a:p>
            <a:pPr lvl="2"/>
            <a:r>
              <a:rPr lang="en-US" dirty="0" smtClean="0"/>
              <a:t>Control - 6 binary out</a:t>
            </a:r>
            <a:endParaRPr lang="en-US" dirty="0"/>
          </a:p>
          <a:p>
            <a:pPr lvl="2"/>
            <a:r>
              <a:rPr lang="en-US" dirty="0" smtClean="0"/>
              <a:t>Accumulator - 0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South</a:t>
            </a:r>
            <a:endParaRPr lang="en-US" dirty="0"/>
          </a:p>
          <a:p>
            <a:pPr lvl="1"/>
            <a:r>
              <a:rPr lang="en-US" dirty="0" smtClean="0"/>
              <a:t>Inverter (18)</a:t>
            </a:r>
            <a:endParaRPr lang="en-US" dirty="0"/>
          </a:p>
          <a:p>
            <a:pPr lvl="2"/>
            <a:r>
              <a:rPr lang="en-US" dirty="0" smtClean="0"/>
              <a:t>Analog - 13</a:t>
            </a:r>
            <a:endParaRPr lang="en-US" dirty="0"/>
          </a:p>
          <a:p>
            <a:pPr lvl="2"/>
            <a:r>
              <a:rPr lang="en-US" dirty="0" smtClean="0"/>
              <a:t>Status - 7</a:t>
            </a:r>
            <a:endParaRPr lang="en-US" dirty="0"/>
          </a:p>
          <a:p>
            <a:pPr lvl="2"/>
            <a:r>
              <a:rPr lang="en-US" dirty="0" smtClean="0"/>
              <a:t>Control - 1</a:t>
            </a:r>
            <a:endParaRPr lang="en-US" dirty="0"/>
          </a:p>
          <a:p>
            <a:pPr lvl="2"/>
            <a:r>
              <a:rPr lang="en-US" dirty="0" smtClean="0"/>
              <a:t>Accumulator - 0</a:t>
            </a:r>
            <a:endParaRPr lang="en-US" dirty="0"/>
          </a:p>
          <a:p>
            <a:pPr lvl="1"/>
            <a:r>
              <a:rPr lang="en-US" dirty="0"/>
              <a:t>RTAC</a:t>
            </a:r>
          </a:p>
          <a:p>
            <a:pPr lvl="2"/>
            <a:r>
              <a:rPr lang="en-US" dirty="0" smtClean="0"/>
              <a:t>Analog - 0</a:t>
            </a:r>
            <a:endParaRPr lang="en-US" dirty="0"/>
          </a:p>
          <a:p>
            <a:pPr lvl="2"/>
            <a:r>
              <a:rPr lang="en-US" dirty="0" smtClean="0"/>
              <a:t>Status - 4</a:t>
            </a:r>
            <a:endParaRPr lang="en-US" dirty="0"/>
          </a:p>
          <a:p>
            <a:pPr lvl="2"/>
            <a:r>
              <a:rPr lang="en-US" dirty="0" smtClean="0"/>
              <a:t>Control –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setpoints</a:t>
            </a:r>
            <a:r>
              <a:rPr lang="en-US" dirty="0" smtClean="0"/>
              <a:t>, 1 binary out</a:t>
            </a:r>
            <a:endParaRPr lang="en-US" dirty="0"/>
          </a:p>
          <a:p>
            <a:pPr lvl="2"/>
            <a:r>
              <a:rPr lang="en-US" dirty="0" smtClean="0"/>
              <a:t>Accumulator - 0</a:t>
            </a:r>
            <a:endParaRPr lang="en-US" dirty="0"/>
          </a:p>
          <a:p>
            <a:pPr lvl="1"/>
            <a:r>
              <a:rPr lang="en-US" dirty="0"/>
              <a:t>SEL-735</a:t>
            </a:r>
          </a:p>
          <a:p>
            <a:pPr lvl="2"/>
            <a:r>
              <a:rPr lang="en-US" dirty="0" smtClean="0"/>
              <a:t>Analog - 25</a:t>
            </a:r>
            <a:endParaRPr lang="en-US" dirty="0"/>
          </a:p>
          <a:p>
            <a:pPr lvl="2"/>
            <a:r>
              <a:rPr lang="en-US" dirty="0" smtClean="0"/>
              <a:t>Status - 0</a:t>
            </a:r>
            <a:endParaRPr lang="en-US" dirty="0"/>
          </a:p>
          <a:p>
            <a:pPr lvl="2"/>
            <a:r>
              <a:rPr lang="en-US" dirty="0" smtClean="0"/>
              <a:t>Control - 0</a:t>
            </a:r>
            <a:endParaRPr lang="en-US" dirty="0"/>
          </a:p>
          <a:p>
            <a:pPr lvl="2"/>
            <a:r>
              <a:rPr lang="en-US" dirty="0" smtClean="0"/>
              <a:t>Accumulator - 0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2667000"/>
            <a:ext cx="3048000" cy="147732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Analog - 241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Status - 256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Controls – 25 binary out, 7 </a:t>
            </a:r>
            <a:r>
              <a:rPr lang="en-US" dirty="0" err="1" smtClean="0">
                <a:solidFill>
                  <a:srgbClr val="FF0000"/>
                </a:solidFill>
              </a:rPr>
              <a:t>setpoints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67000"/>
            <a:ext cx="3048000" cy="147732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Analog - 982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Status - 1094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Controls – 80 binary out, 8 </a:t>
            </a:r>
            <a:r>
              <a:rPr lang="en-US" dirty="0" err="1" smtClean="0">
                <a:solidFill>
                  <a:srgbClr val="FF0000"/>
                </a:solidFill>
              </a:rPr>
              <a:t>setpoints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Farm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Inverters</a:t>
            </a:r>
          </a:p>
          <a:p>
            <a:pPr lvl="1"/>
            <a:r>
              <a:rPr lang="en-US" dirty="0" smtClean="0"/>
              <a:t>On/Off</a:t>
            </a:r>
          </a:p>
          <a:p>
            <a:pPr lvl="1"/>
            <a:r>
              <a:rPr lang="en-US" dirty="0" smtClean="0"/>
              <a:t>Enable/Disable Dispatch Mode</a:t>
            </a:r>
          </a:p>
          <a:p>
            <a:pPr lvl="1"/>
            <a:r>
              <a:rPr lang="en-US" dirty="0" smtClean="0"/>
              <a:t>Set Dispatch Mode</a:t>
            </a:r>
          </a:p>
          <a:p>
            <a:pPr lvl="1"/>
            <a:r>
              <a:rPr lang="en-US" dirty="0" smtClean="0"/>
              <a:t>Set PF</a:t>
            </a:r>
          </a:p>
          <a:p>
            <a:pPr lvl="1"/>
            <a:r>
              <a:rPr lang="en-US" dirty="0" smtClean="0"/>
              <a:t>Set %P Production</a:t>
            </a:r>
          </a:p>
          <a:p>
            <a:pPr lvl="1"/>
            <a:r>
              <a:rPr lang="en-US" dirty="0" smtClean="0"/>
              <a:t>Set %Q Production</a:t>
            </a:r>
          </a:p>
          <a:p>
            <a:pPr lvl="1"/>
            <a:r>
              <a:rPr lang="en-US" dirty="0" smtClean="0"/>
              <a:t>Set Voltage</a:t>
            </a:r>
          </a:p>
          <a:p>
            <a:pPr lvl="1"/>
            <a:endParaRPr lang="en-US" dirty="0" smtClean="0"/>
          </a:p>
          <a:p>
            <a:pPr marL="448056" lvl="1" indent="0">
              <a:buNone/>
            </a:pPr>
            <a:r>
              <a:rPr lang="en-US" dirty="0" smtClean="0"/>
              <a:t>Key Question for Inverter Controls: Is individual control of each inverter required or can these controls be ganged together in the RTU programming or at the SCADA master?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Tracker System</a:t>
            </a:r>
          </a:p>
          <a:p>
            <a:pPr lvl="1"/>
            <a:r>
              <a:rPr lang="en-US" dirty="0" smtClean="0"/>
              <a:t>Auto/Manual or Enable/Disable Tracking</a:t>
            </a:r>
          </a:p>
          <a:p>
            <a:pPr lvl="1"/>
            <a:r>
              <a:rPr lang="en-US" dirty="0" smtClean="0"/>
              <a:t>Go to Cleaning Position</a:t>
            </a:r>
          </a:p>
          <a:p>
            <a:pPr lvl="1"/>
            <a:r>
              <a:rPr lang="en-US" dirty="0" smtClean="0"/>
              <a:t>Go to Stow Position</a:t>
            </a:r>
          </a:p>
          <a:p>
            <a:pPr lvl="1"/>
            <a:r>
              <a:rPr lang="en-US" dirty="0" smtClean="0"/>
              <a:t>Go to Mowing Position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Calculations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Fault Registers </a:t>
            </a:r>
          </a:p>
          <a:p>
            <a:pPr lvl="1"/>
            <a:r>
              <a:rPr lang="en-US" dirty="0" smtClean="0"/>
              <a:t>Contain Numerical Codes Representing Fault Conditions (Usually multiple 16 bit registers where each bit represents a condition)</a:t>
            </a:r>
          </a:p>
          <a:p>
            <a:pPr lvl="1"/>
            <a:r>
              <a:rPr lang="en-US" dirty="0" smtClean="0"/>
              <a:t>Must determine if you need to calculate each status, alarm of the presence of any non-zero number, or just leave as is.</a:t>
            </a:r>
          </a:p>
          <a:p>
            <a:r>
              <a:rPr lang="en-US" dirty="0" smtClean="0"/>
              <a:t>OR Calculations</a:t>
            </a:r>
          </a:p>
          <a:p>
            <a:pPr lvl="1"/>
            <a:r>
              <a:rPr lang="en-US" dirty="0" smtClean="0"/>
              <a:t>With so many string inverters, must determine if individual alarms are needed or if ganging the various alarms together with OR operations is preferred.  </a:t>
            </a:r>
          </a:p>
          <a:p>
            <a:r>
              <a:rPr lang="en-US" dirty="0" smtClean="0"/>
              <a:t>Running Mode</a:t>
            </a:r>
          </a:p>
          <a:p>
            <a:pPr lvl="1"/>
            <a:r>
              <a:rPr lang="en-US" dirty="0" smtClean="0"/>
              <a:t>May not be a two position selector (43) switch.</a:t>
            </a:r>
          </a:p>
          <a:p>
            <a:pPr lvl="1"/>
            <a:r>
              <a:rPr lang="en-US" dirty="0" smtClean="0"/>
              <a:t>May be 3 or more modes that are read from the same register as an analog input. </a:t>
            </a:r>
          </a:p>
          <a:p>
            <a:endParaRPr lang="en-US" dirty="0"/>
          </a:p>
          <a:p>
            <a:r>
              <a:rPr lang="en-US" dirty="0" smtClean="0"/>
              <a:t>Calculations can be done in RTU or at SCADA master.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Data Differences from Other Installations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 is typically slow from DAS to Inverters using MODBUS</a:t>
            </a:r>
          </a:p>
          <a:p>
            <a:r>
              <a:rPr lang="en-US" dirty="0" smtClean="0"/>
              <a:t>Controls may have to be staggered in ganged controls (send X controls…delay…send X controls)</a:t>
            </a:r>
          </a:p>
          <a:p>
            <a:r>
              <a:rPr lang="en-US" dirty="0" smtClean="0"/>
              <a:t>Requires longer delays on alarm processing for command failures.</a:t>
            </a:r>
          </a:p>
          <a:p>
            <a:r>
              <a:rPr lang="en-US" dirty="0" smtClean="0"/>
              <a:t>Take care on what is alarm:</a:t>
            </a:r>
          </a:p>
          <a:p>
            <a:pPr lvl="1"/>
            <a:r>
              <a:rPr lang="en-US" dirty="0" smtClean="0"/>
              <a:t>Multiple devices may see it simultaneously generating many alarms at once for the same “fault”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Project Schedule</a:t>
            </a:r>
          </a:p>
          <a:p>
            <a:r>
              <a:rPr lang="en-US" dirty="0" smtClean="0"/>
              <a:t>Site Overview</a:t>
            </a:r>
          </a:p>
          <a:p>
            <a:r>
              <a:rPr lang="en-US" dirty="0" smtClean="0"/>
              <a:t>Infrastructure Overview</a:t>
            </a:r>
          </a:p>
          <a:p>
            <a:r>
              <a:rPr lang="en-US" dirty="0" smtClean="0"/>
              <a:t>Review IEEE 1547</a:t>
            </a:r>
          </a:p>
          <a:p>
            <a:r>
              <a:rPr lang="en-US" dirty="0" smtClean="0"/>
              <a:t>Considerations for Operations and SCADA</a:t>
            </a:r>
          </a:p>
          <a:p>
            <a:r>
              <a:rPr lang="en-US" dirty="0" smtClean="0"/>
              <a:t>SCADA Implementation</a:t>
            </a:r>
          </a:p>
          <a:p>
            <a:pPr lvl="1"/>
            <a:r>
              <a:rPr lang="en-US" dirty="0" smtClean="0"/>
              <a:t>Data Point Overview</a:t>
            </a:r>
          </a:p>
          <a:p>
            <a:pPr lvl="1"/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Custom Calculations and Common Data Considerations</a:t>
            </a:r>
          </a:p>
          <a:p>
            <a:pPr lvl="1"/>
            <a:r>
              <a:rPr lang="en-US" dirty="0" smtClean="0"/>
              <a:t>ICCP to EMS</a:t>
            </a:r>
          </a:p>
          <a:p>
            <a:r>
              <a:rPr lang="en-US" dirty="0" smtClean="0"/>
              <a:t>GIS Considerations for Solar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Lessons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3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to SCADA 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RTU can send data directly to multiple masters if communication infrastructure supports.</a:t>
            </a:r>
          </a:p>
          <a:p>
            <a:r>
              <a:rPr lang="en-US" dirty="0" smtClean="0"/>
              <a:t>Alternatively, ICCP can be used to communicate any required data (MW/MVAR).</a:t>
            </a:r>
          </a:p>
          <a:p>
            <a:r>
              <a:rPr lang="en-US" dirty="0" smtClean="0"/>
              <a:t>If distribution feeder/transformer power is already monitored by the EMS, communicating the power flow may not be necessary.</a:t>
            </a:r>
          </a:p>
          <a:p>
            <a:pPr lvl="1"/>
            <a:r>
              <a:rPr lang="en-US" dirty="0" smtClean="0"/>
              <a:t>Net Power Demand is already measured for state estimator and power pool.</a:t>
            </a:r>
          </a:p>
          <a:p>
            <a:pPr lvl="1"/>
            <a:r>
              <a:rPr lang="en-US" dirty="0" smtClean="0"/>
              <a:t>Facility may be small enough to not be required to directly report generation.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9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Data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Business unit wants to see DER Assets inside GIS, DMS, OMS as part of the electric trace.</a:t>
            </a:r>
          </a:p>
          <a:p>
            <a:r>
              <a:rPr lang="en-US" dirty="0" smtClean="0"/>
              <a:t>Widely varying types of DER may make GIS feature design difficult:</a:t>
            </a:r>
          </a:p>
          <a:p>
            <a:pPr lvl="1"/>
            <a:r>
              <a:rPr lang="en-US" dirty="0" smtClean="0"/>
              <a:t>Inverter vs Synchronous vs Induction</a:t>
            </a:r>
          </a:p>
          <a:p>
            <a:pPr lvl="1"/>
            <a:r>
              <a:rPr lang="en-US" dirty="0" smtClean="0"/>
              <a:t>Solar vs Wind vs Biomass</a:t>
            </a:r>
          </a:p>
          <a:p>
            <a:pPr lvl="1"/>
            <a:r>
              <a:rPr lang="en-US" dirty="0" smtClean="0"/>
              <a:t>Diesel vs Natural Gas</a:t>
            </a:r>
          </a:p>
          <a:p>
            <a:r>
              <a:rPr lang="en-US" dirty="0" smtClean="0"/>
              <a:t>DER Resources often connected through 208 or 480V secondary.</a:t>
            </a:r>
          </a:p>
          <a:p>
            <a:pPr lvl="1"/>
            <a:r>
              <a:rPr lang="en-US" dirty="0" smtClean="0"/>
              <a:t>Utilities often do not model secondary network completely in GIS; may complicate feature design as engineering staff will need a way to document the complete electrical behavior of the site.</a:t>
            </a:r>
          </a:p>
          <a:p>
            <a:pPr lvl="1"/>
            <a:r>
              <a:rPr lang="en-US" dirty="0" smtClean="0"/>
              <a:t>Utilities with high DER penetrations are now recommending that secondary network be modeled.  </a:t>
            </a:r>
          </a:p>
          <a:p>
            <a:r>
              <a:rPr lang="en-US" dirty="0" smtClean="0"/>
              <a:t>GIS and downstream </a:t>
            </a:r>
            <a:r>
              <a:rPr lang="en-US" dirty="0"/>
              <a:t>a</a:t>
            </a:r>
            <a:r>
              <a:rPr lang="en-US" dirty="0" smtClean="0"/>
              <a:t>pplications (OMS/DMS) may not support looped topologies.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3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Work for solar farm may be performed by many different groups internal and external— make sure someone harmonizes the drawings. </a:t>
            </a:r>
          </a:p>
          <a:p>
            <a:pPr lvl="1"/>
            <a:r>
              <a:rPr lang="en-US" dirty="0" smtClean="0"/>
              <a:t>Develop standards early.</a:t>
            </a:r>
          </a:p>
          <a:p>
            <a:r>
              <a:rPr lang="en-US" dirty="0" smtClean="0"/>
              <a:t>Be conservative with schedule estimates for SCADA implementation and testing.</a:t>
            </a:r>
          </a:p>
          <a:p>
            <a:r>
              <a:rPr lang="en-US" dirty="0" smtClean="0"/>
              <a:t>Don’t excuse unfinished or un-scoped work because “It’s a pilot”</a:t>
            </a:r>
          </a:p>
          <a:p>
            <a:r>
              <a:rPr lang="en-US" dirty="0" smtClean="0"/>
              <a:t>Identify must have data and controls early.</a:t>
            </a:r>
          </a:p>
          <a:p>
            <a:r>
              <a:rPr lang="en-US" dirty="0" smtClean="0"/>
              <a:t>Design you alarm strategy carefully.  </a:t>
            </a:r>
          </a:p>
          <a:p>
            <a:r>
              <a:rPr lang="en-US" dirty="0" smtClean="0"/>
              <a:t>Consider how solar farm data will be presented early…there’s a lot of it to organize for the SCADA operator.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8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Line Presentation in SCADA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" y="1981200"/>
            <a:ext cx="9090277" cy="4114800"/>
          </a:xfrm>
        </p:spPr>
      </p:pic>
    </p:spTree>
    <p:extLst>
      <p:ext uri="{BB962C8B-B14F-4D97-AF65-F5344CB8AC3E}">
        <p14:creationId xmlns:p14="http://schemas.microsoft.com/office/powerpoint/2010/main" val="259719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3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OG&amp;E set out to build three solar farms in 2015 comprising 3MW to be connected to its distribution system in Oklahoma City.</a:t>
            </a:r>
          </a:p>
          <a:p>
            <a:r>
              <a:rPr lang="en-US" dirty="0" smtClean="0"/>
              <a:t>Site selection and bidding process ran from 4Q 2014 to 1Q 2015. </a:t>
            </a:r>
          </a:p>
          <a:p>
            <a:r>
              <a:rPr lang="en-US" dirty="0" smtClean="0"/>
              <a:t>One site ultimately disqualified. </a:t>
            </a:r>
          </a:p>
          <a:p>
            <a:r>
              <a:rPr lang="en-US" dirty="0" smtClean="0"/>
              <a:t>Approved two sites for construction in early 2015 (0.5 MW and 2MW AC) at an existing power plant in OKC.</a:t>
            </a:r>
          </a:p>
          <a:p>
            <a:r>
              <a:rPr lang="en-US" dirty="0" smtClean="0"/>
              <a:t>Smaller Site was producing electricity by in early summer 2015. </a:t>
            </a:r>
          </a:p>
          <a:p>
            <a:r>
              <a:rPr lang="en-US" dirty="0" smtClean="0"/>
              <a:t>Larger site was producing electricity late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South Solar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0.5 MW AC </a:t>
            </a:r>
          </a:p>
          <a:p>
            <a:r>
              <a:rPr lang="en-US" dirty="0" smtClean="0"/>
              <a:t>18-28KW AC String Inverters</a:t>
            </a:r>
          </a:p>
          <a:p>
            <a:r>
              <a:rPr lang="en-US" dirty="0" smtClean="0"/>
              <a:t>~2100 PV Modules</a:t>
            </a:r>
          </a:p>
          <a:p>
            <a:r>
              <a:rPr lang="en-US" dirty="0" smtClean="0"/>
              <a:t>Fixed Tilt for Peak Production in late summer afternoon.</a:t>
            </a:r>
          </a:p>
          <a:p>
            <a:r>
              <a:rPr lang="en-US" dirty="0" smtClean="0"/>
              <a:t>Interconnects to a 12.5kV distribution feeder.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3657600" cy="273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North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2.0MW AC Peak Production</a:t>
            </a:r>
          </a:p>
          <a:p>
            <a:r>
              <a:rPr lang="en-US" dirty="0" smtClean="0"/>
              <a:t>72-28KW AC String Inverters</a:t>
            </a:r>
          </a:p>
          <a:p>
            <a:r>
              <a:rPr lang="en-US" dirty="0" smtClean="0"/>
              <a:t>~8400 PV modules</a:t>
            </a:r>
          </a:p>
          <a:p>
            <a:r>
              <a:rPr lang="en-US" dirty="0" smtClean="0"/>
              <a:t>Single Axis Tracking</a:t>
            </a:r>
          </a:p>
          <a:p>
            <a:r>
              <a:rPr lang="en-US" dirty="0" smtClean="0"/>
              <a:t>Interconnects to a 12.5kV distribution feeder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33151"/>
            <a:ext cx="4404832" cy="2938849"/>
          </a:xfrm>
        </p:spPr>
      </p:pic>
    </p:spTree>
    <p:extLst>
      <p:ext uri="{BB962C8B-B14F-4D97-AF65-F5344CB8AC3E}">
        <p14:creationId xmlns:p14="http://schemas.microsoft.com/office/powerpoint/2010/main" val="1191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OG&amp;E D-SCADA Architecture Overview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43914" y="14677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95159"/>
              </p:ext>
            </p:extLst>
          </p:nvPr>
        </p:nvGraphicFramePr>
        <p:xfrm>
          <a:off x="1243914" y="1467795"/>
          <a:ext cx="63722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9138934" imgH="6895723" progId="Visio.Drawing.11">
                  <p:embed/>
                </p:oleObj>
              </mc:Choice>
              <mc:Fallback>
                <p:oleObj r:id="rId3" imgW="9138934" imgH="689572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914" y="1467795"/>
                        <a:ext cx="6372225" cy="481012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0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stCxn id="25" idx="3"/>
            <a:endCxn id="24" idx="1"/>
          </p:cNvCxnSpPr>
          <p:nvPr/>
        </p:nvCxnSpPr>
        <p:spPr>
          <a:xfrm>
            <a:off x="1447800" y="2640336"/>
            <a:ext cx="1219200" cy="48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Block Diagram-Solar Farm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11795" y="5943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INV02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40495" y="5943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INV03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69195" y="5943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INV04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5943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INV01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130114" y="6324600"/>
            <a:ext cx="1005016" cy="181232"/>
          </a:xfrm>
          <a:custGeom>
            <a:avLst/>
            <a:gdLst>
              <a:gd name="connsiteX0" fmla="*/ 1005016 w 1005016"/>
              <a:gd name="connsiteY0" fmla="*/ 0 h 181232"/>
              <a:gd name="connsiteX1" fmla="*/ 807308 w 1005016"/>
              <a:gd name="connsiteY1" fmla="*/ 181232 h 181232"/>
              <a:gd name="connsiteX2" fmla="*/ 156519 w 1005016"/>
              <a:gd name="connsiteY2" fmla="*/ 181232 h 181232"/>
              <a:gd name="connsiteX3" fmla="*/ 0 w 1005016"/>
              <a:gd name="connsiteY3" fmla="*/ 8238 h 18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6" h="181232">
                <a:moveTo>
                  <a:pt x="1005016" y="0"/>
                </a:moveTo>
                <a:lnTo>
                  <a:pt x="807308" y="181232"/>
                </a:lnTo>
                <a:lnTo>
                  <a:pt x="156519" y="181232"/>
                </a:lnTo>
                <a:lnTo>
                  <a:pt x="0" y="82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221627" y="6324600"/>
            <a:ext cx="1005016" cy="181232"/>
          </a:xfrm>
          <a:custGeom>
            <a:avLst/>
            <a:gdLst>
              <a:gd name="connsiteX0" fmla="*/ 1005016 w 1005016"/>
              <a:gd name="connsiteY0" fmla="*/ 0 h 181232"/>
              <a:gd name="connsiteX1" fmla="*/ 807308 w 1005016"/>
              <a:gd name="connsiteY1" fmla="*/ 181232 h 181232"/>
              <a:gd name="connsiteX2" fmla="*/ 156519 w 1005016"/>
              <a:gd name="connsiteY2" fmla="*/ 181232 h 181232"/>
              <a:gd name="connsiteX3" fmla="*/ 0 w 1005016"/>
              <a:gd name="connsiteY3" fmla="*/ 8238 h 18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6" h="181232">
                <a:moveTo>
                  <a:pt x="1005016" y="0"/>
                </a:moveTo>
                <a:lnTo>
                  <a:pt x="807308" y="181232"/>
                </a:lnTo>
                <a:lnTo>
                  <a:pt x="156519" y="181232"/>
                </a:lnTo>
                <a:lnTo>
                  <a:pt x="0" y="82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35794" y="6324600"/>
            <a:ext cx="1005016" cy="181232"/>
          </a:xfrm>
          <a:custGeom>
            <a:avLst/>
            <a:gdLst>
              <a:gd name="connsiteX0" fmla="*/ 1005016 w 1005016"/>
              <a:gd name="connsiteY0" fmla="*/ 0 h 181232"/>
              <a:gd name="connsiteX1" fmla="*/ 807308 w 1005016"/>
              <a:gd name="connsiteY1" fmla="*/ 181232 h 181232"/>
              <a:gd name="connsiteX2" fmla="*/ 156519 w 1005016"/>
              <a:gd name="connsiteY2" fmla="*/ 181232 h 181232"/>
              <a:gd name="connsiteX3" fmla="*/ 0 w 1005016"/>
              <a:gd name="connsiteY3" fmla="*/ 8238 h 18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6" h="181232">
                <a:moveTo>
                  <a:pt x="1005016" y="0"/>
                </a:moveTo>
                <a:lnTo>
                  <a:pt x="807308" y="181232"/>
                </a:lnTo>
                <a:lnTo>
                  <a:pt x="156519" y="181232"/>
                </a:lnTo>
                <a:lnTo>
                  <a:pt x="0" y="82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4588476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DAS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038601" y="6341076"/>
            <a:ext cx="1005016" cy="181232"/>
          </a:xfrm>
          <a:custGeom>
            <a:avLst/>
            <a:gdLst>
              <a:gd name="connsiteX0" fmla="*/ 1005016 w 1005016"/>
              <a:gd name="connsiteY0" fmla="*/ 0 h 181232"/>
              <a:gd name="connsiteX1" fmla="*/ 807308 w 1005016"/>
              <a:gd name="connsiteY1" fmla="*/ 181232 h 181232"/>
              <a:gd name="connsiteX2" fmla="*/ 156519 w 1005016"/>
              <a:gd name="connsiteY2" fmla="*/ 181232 h 181232"/>
              <a:gd name="connsiteX3" fmla="*/ 0 w 1005016"/>
              <a:gd name="connsiteY3" fmla="*/ 8238 h 18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6" h="181232">
                <a:moveTo>
                  <a:pt x="1005016" y="0"/>
                </a:moveTo>
                <a:lnTo>
                  <a:pt x="807308" y="181232"/>
                </a:lnTo>
                <a:lnTo>
                  <a:pt x="156519" y="181232"/>
                </a:lnTo>
                <a:lnTo>
                  <a:pt x="0" y="82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5236176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Tracker</a:t>
            </a:r>
            <a:endParaRPr lang="en-US" dirty="0"/>
          </a:p>
        </p:txBody>
      </p:sp>
      <p:cxnSp>
        <p:nvCxnSpPr>
          <p:cNvPr id="19" name="Straight Connector 18"/>
          <p:cNvCxnSpPr>
            <a:stCxn id="16" idx="3"/>
          </p:cNvCxnSpPr>
          <p:nvPr/>
        </p:nvCxnSpPr>
        <p:spPr>
          <a:xfrm>
            <a:off x="1524000" y="5464776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102409" y="6519446"/>
            <a:ext cx="10951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MODBUS</a:t>
            </a:r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41735" y="5464776"/>
            <a:ext cx="10951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MODBUS</a:t>
            </a:r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7000" y="2590800"/>
            <a:ext cx="152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RTU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800" y="2444837"/>
            <a:ext cx="762000" cy="39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METER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5866371" y="4855176"/>
            <a:ext cx="141484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WEATHER STATION</a:t>
            </a:r>
            <a:endParaRPr lang="en-US" dirty="0"/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>
          <a:xfrm flipH="1">
            <a:off x="4191000" y="5159976"/>
            <a:ext cx="1675371" cy="2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961870" y="4420994"/>
            <a:ext cx="874241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Anemometer</a:t>
            </a:r>
            <a:endParaRPr lang="en-US" sz="900" dirty="0"/>
          </a:p>
        </p:txBody>
      </p:sp>
      <p:sp>
        <p:nvSpPr>
          <p:cNvPr id="32" name="Rectangle 31"/>
          <p:cNvSpPr/>
          <p:nvPr/>
        </p:nvSpPr>
        <p:spPr>
          <a:xfrm>
            <a:off x="7961870" y="4825013"/>
            <a:ext cx="874241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Thermometer</a:t>
            </a:r>
            <a:endParaRPr lang="en-US" sz="900" dirty="0"/>
          </a:p>
        </p:txBody>
      </p:sp>
      <p:sp>
        <p:nvSpPr>
          <p:cNvPr id="33" name="Rectangle 32"/>
          <p:cNvSpPr/>
          <p:nvPr/>
        </p:nvSpPr>
        <p:spPr>
          <a:xfrm>
            <a:off x="7961870" y="5250656"/>
            <a:ext cx="874241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Rain Gauge</a:t>
            </a:r>
            <a:endParaRPr lang="en-US" sz="900" dirty="0"/>
          </a:p>
        </p:txBody>
      </p:sp>
      <p:sp>
        <p:nvSpPr>
          <p:cNvPr id="34" name="Rectangle 33"/>
          <p:cNvSpPr/>
          <p:nvPr/>
        </p:nvSpPr>
        <p:spPr>
          <a:xfrm>
            <a:off x="7961870" y="4010797"/>
            <a:ext cx="874241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Pyranometer</a:t>
            </a:r>
            <a:endParaRPr lang="en-US" sz="900" dirty="0"/>
          </a:p>
        </p:txBody>
      </p:sp>
      <p:cxnSp>
        <p:nvCxnSpPr>
          <p:cNvPr id="36" name="Straight Connector 35"/>
          <p:cNvCxnSpPr>
            <a:stCxn id="34" idx="1"/>
            <a:endCxn id="26" idx="3"/>
          </p:cNvCxnSpPr>
          <p:nvPr/>
        </p:nvCxnSpPr>
        <p:spPr>
          <a:xfrm flipH="1">
            <a:off x="7281219" y="4178279"/>
            <a:ext cx="680651" cy="981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1"/>
            <a:endCxn id="26" idx="3"/>
          </p:cNvCxnSpPr>
          <p:nvPr/>
        </p:nvCxnSpPr>
        <p:spPr>
          <a:xfrm flipH="1">
            <a:off x="7281219" y="4588476"/>
            <a:ext cx="680651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1"/>
            <a:endCxn id="26" idx="3"/>
          </p:cNvCxnSpPr>
          <p:nvPr/>
        </p:nvCxnSpPr>
        <p:spPr>
          <a:xfrm flipH="1">
            <a:off x="7281219" y="4992495"/>
            <a:ext cx="680651" cy="167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3" idx="1"/>
            <a:endCxn id="26" idx="3"/>
          </p:cNvCxnSpPr>
          <p:nvPr/>
        </p:nvCxnSpPr>
        <p:spPr>
          <a:xfrm flipH="1" flipV="1">
            <a:off x="7281219" y="5159976"/>
            <a:ext cx="680651" cy="258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4" idx="2"/>
            <a:endCxn id="14" idx="0"/>
          </p:cNvCxnSpPr>
          <p:nvPr/>
        </p:nvCxnSpPr>
        <p:spPr>
          <a:xfrm>
            <a:off x="3429000" y="3657600"/>
            <a:ext cx="0" cy="930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7" idx="3"/>
            <a:endCxn id="24" idx="1"/>
          </p:cNvCxnSpPr>
          <p:nvPr/>
        </p:nvCxnSpPr>
        <p:spPr>
          <a:xfrm flipV="1">
            <a:off x="1447800" y="3124200"/>
            <a:ext cx="1219200" cy="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5800" y="2933291"/>
            <a:ext cx="762000" cy="39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GPS CLOCK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685800" y="3469930"/>
            <a:ext cx="762000" cy="39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LOCAL IO</a:t>
            </a:r>
            <a:endParaRPr lang="en-US" sz="1200" dirty="0"/>
          </a:p>
        </p:txBody>
      </p:sp>
      <p:cxnSp>
        <p:nvCxnSpPr>
          <p:cNvPr id="55" name="Straight Connector 54"/>
          <p:cNvCxnSpPr>
            <a:stCxn id="53" idx="3"/>
            <a:endCxn id="24" idx="1"/>
          </p:cNvCxnSpPr>
          <p:nvPr/>
        </p:nvCxnSpPr>
        <p:spPr>
          <a:xfrm flipV="1">
            <a:off x="1447800" y="3124200"/>
            <a:ext cx="1219200" cy="541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83195" y="1547019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 SCADA</a:t>
            </a:r>
            <a:endParaRPr lang="en-US" dirty="0"/>
          </a:p>
        </p:txBody>
      </p:sp>
      <p:cxnSp>
        <p:nvCxnSpPr>
          <p:cNvPr id="61" name="Straight Connector 60"/>
          <p:cNvCxnSpPr>
            <a:stCxn id="24" idx="3"/>
            <a:endCxn id="59" idx="1"/>
          </p:cNvCxnSpPr>
          <p:nvPr/>
        </p:nvCxnSpPr>
        <p:spPr>
          <a:xfrm flipV="1">
            <a:off x="4191000" y="2004219"/>
            <a:ext cx="1392195" cy="1119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87983" y="1987743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DNP3.0</a:t>
            </a:r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81099" y="4874226"/>
            <a:ext cx="10951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MODBUS</a:t>
            </a:r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56235" y="3953761"/>
            <a:ext cx="10951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MODBUS</a:t>
            </a:r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04819" y="297489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 SCADA</a:t>
            </a:r>
            <a:endParaRPr lang="en-US" dirty="0"/>
          </a:p>
        </p:txBody>
      </p:sp>
      <p:cxnSp>
        <p:nvCxnSpPr>
          <p:cNvPr id="68" name="Straight Connector 67"/>
          <p:cNvCxnSpPr>
            <a:stCxn id="59" idx="2"/>
          </p:cNvCxnSpPr>
          <p:nvPr/>
        </p:nvCxnSpPr>
        <p:spPr>
          <a:xfrm>
            <a:off x="6421395" y="2461419"/>
            <a:ext cx="0" cy="7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493823" y="2553579"/>
            <a:ext cx="6735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ICCP</a:t>
            </a:r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18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IEEE 1547.2 – 2008 Provisions for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Status</a:t>
            </a:r>
          </a:p>
          <a:p>
            <a:r>
              <a:rPr lang="en-US" dirty="0" smtClean="0"/>
              <a:t>P, Q, V, I, PF, </a:t>
            </a:r>
            <a:r>
              <a:rPr lang="en-US" dirty="0" err="1" smtClean="0"/>
              <a:t>Freq</a:t>
            </a:r>
            <a:r>
              <a:rPr lang="en-US" dirty="0" smtClean="0"/>
              <a:t> measurements</a:t>
            </a:r>
          </a:p>
          <a:p>
            <a:r>
              <a:rPr lang="en-US" dirty="0" smtClean="0"/>
              <a:t>Alarms and Error Conditions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dirty="0" smtClean="0"/>
              <a:t>Not terribly helpful:</a:t>
            </a:r>
          </a:p>
          <a:p>
            <a:r>
              <a:rPr lang="en-US" dirty="0" smtClean="0"/>
              <a:t>“detailed discussions … required to determine the best approach”</a:t>
            </a:r>
          </a:p>
        </p:txBody>
      </p:sp>
    </p:spTree>
    <p:extLst>
      <p:ext uri="{BB962C8B-B14F-4D97-AF65-F5344CB8AC3E}">
        <p14:creationId xmlns:p14="http://schemas.microsoft.com/office/powerpoint/2010/main" val="324809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information is critical or nice to have for Distribution Control Center?</a:t>
            </a:r>
          </a:p>
          <a:p>
            <a:r>
              <a:rPr lang="en-US" dirty="0" smtClean="0"/>
              <a:t>What information is important for engineering analysis?</a:t>
            </a:r>
          </a:p>
          <a:p>
            <a:r>
              <a:rPr lang="en-US" dirty="0" smtClean="0"/>
              <a:t>What information is needed to avert catastrophic failures?</a:t>
            </a:r>
          </a:p>
          <a:p>
            <a:r>
              <a:rPr lang="en-US" dirty="0" smtClean="0"/>
              <a:t>What information is needed to dispatch the right technician with the right tools?</a:t>
            </a:r>
          </a:p>
          <a:p>
            <a:r>
              <a:rPr lang="en-US" dirty="0" smtClean="0"/>
              <a:t>What controls are needed?</a:t>
            </a:r>
          </a:p>
          <a:p>
            <a:r>
              <a:rPr lang="en-US" dirty="0" smtClean="0"/>
              <a:t>Information overload…how many is too many.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0F0F0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35937</TotalTime>
  <Words>1262</Words>
  <Application>Microsoft Office PowerPoint</Application>
  <PresentationFormat>On-screen Show (4:3)</PresentationFormat>
  <Paragraphs>222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Franklin Gothic Book</vt:lpstr>
      <vt:lpstr>Wingdings 2</vt:lpstr>
      <vt:lpstr>Technic</vt:lpstr>
      <vt:lpstr>Visio.Drawing.11</vt:lpstr>
      <vt:lpstr>SCADA INtEGRATION OF DISTRIBUTION SOLAR FARM</vt:lpstr>
      <vt:lpstr>Agenda</vt:lpstr>
      <vt:lpstr>Project Schedule</vt:lpstr>
      <vt:lpstr>Overview of South Solar Farm</vt:lpstr>
      <vt:lpstr>Overview of North Farm</vt:lpstr>
      <vt:lpstr>OG&amp;E D-SCADA Architecture Overview</vt:lpstr>
      <vt:lpstr>Communication Block Diagram-Solar Farm</vt:lpstr>
      <vt:lpstr>IEEE 1547.2 – 2008 Provisions for Monitoring</vt:lpstr>
      <vt:lpstr>Considerations for Operations</vt:lpstr>
      <vt:lpstr>Challenges</vt:lpstr>
      <vt:lpstr>Data Point Overview</vt:lpstr>
      <vt:lpstr>Data Point—RTU</vt:lpstr>
      <vt:lpstr>Data Point—DAS</vt:lpstr>
      <vt:lpstr>Data Points—Inverter </vt:lpstr>
      <vt:lpstr>Data Points—Meter </vt:lpstr>
      <vt:lpstr>Number of Data Points</vt:lpstr>
      <vt:lpstr>Solar Farm Controls</vt:lpstr>
      <vt:lpstr>Custom Calculations </vt:lpstr>
      <vt:lpstr>Common Data Differences from Other Installations</vt:lpstr>
      <vt:lpstr>Data Flow to SCADA EMS</vt:lpstr>
      <vt:lpstr>GIS Data Considerations</vt:lpstr>
      <vt:lpstr>Lessons Learned</vt:lpstr>
      <vt:lpstr>One Line Presentation in SCADA</vt:lpstr>
      <vt:lpstr>QUESTIONS?</vt:lpstr>
    </vt:vector>
  </TitlesOfParts>
  <Company>OGE Energy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cochenour</dc:creator>
  <cp:lastModifiedBy>grant cochenour</cp:lastModifiedBy>
  <cp:revision>57</cp:revision>
  <dcterms:created xsi:type="dcterms:W3CDTF">2016-01-11T14:51:48Z</dcterms:created>
  <dcterms:modified xsi:type="dcterms:W3CDTF">2016-04-21T14:35:10Z</dcterms:modified>
</cp:coreProperties>
</file>