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36" r:id="rId2"/>
    <p:sldId id="341" r:id="rId3"/>
    <p:sldId id="331" r:id="rId4"/>
    <p:sldId id="334" r:id="rId5"/>
    <p:sldId id="340" r:id="rId6"/>
    <p:sldId id="304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82" r:id="rId32"/>
    <p:sldId id="367" r:id="rId33"/>
    <p:sldId id="368" r:id="rId34"/>
    <p:sldId id="369" r:id="rId35"/>
    <p:sldId id="370" r:id="rId36"/>
    <p:sldId id="371" r:id="rId37"/>
    <p:sldId id="375" r:id="rId38"/>
    <p:sldId id="378" r:id="rId39"/>
    <p:sldId id="379" r:id="rId40"/>
    <p:sldId id="374" r:id="rId41"/>
    <p:sldId id="372" r:id="rId42"/>
    <p:sldId id="373" r:id="rId43"/>
    <p:sldId id="376" r:id="rId44"/>
    <p:sldId id="381" r:id="rId45"/>
    <p:sldId id="377" r:id="rId46"/>
    <p:sldId id="380" r:id="rId4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112" d="100"/>
          <a:sy n="112" d="100"/>
        </p:scale>
        <p:origin x="158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5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33089579524691"/>
          <c:y val="0.13658536585365855"/>
          <c:w val="0.62888482632541243"/>
          <c:h val="0.678048780487805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 w="1704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5400000" scaled="1"/>
              </a:gradFill>
              <a:ln w="1704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 w="17044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bg2"/>
              </a:solidFill>
              <a:ln w="1704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1704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FFCC"/>
              </a:solidFill>
              <a:ln w="17044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C99FF"/>
              </a:solidFill>
              <a:ln w="1704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8697372511839714E-2"/>
                  <c:y val="-0.290147808744322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715032533343464E-2"/>
                  <c:y val="-1.9287379605528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89993271911383E-2"/>
                  <c:y val="1.36106958079625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321637401903453E-2"/>
                  <c:y val="5.43652515523871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918487539357688E-3"/>
                  <c:y val="-5.7123028747571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34087">
                <a:noFill/>
              </a:ln>
            </c:spPr>
            <c:txPr>
              <a:bodyPr/>
              <a:lstStyle/>
              <a:p>
                <a:pPr>
                  <a:defRPr sz="13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Sheet1!$B$1:$G$1</c:f>
              <c:strCache>
                <c:ptCount val="6"/>
                <c:pt idx="0">
                  <c:v>Internet Only</c:v>
                </c:pt>
                <c:pt idx="1">
                  <c:v>TV Only</c:v>
                </c:pt>
                <c:pt idx="2">
                  <c:v>Phone Only</c:v>
                </c:pt>
                <c:pt idx="3">
                  <c:v>Internet + TV</c:v>
                </c:pt>
                <c:pt idx="4">
                  <c:v>Internet + TV+Phone</c:v>
                </c:pt>
                <c:pt idx="5">
                  <c:v>Internet+Phone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0.60000000000000053</c:v>
                </c:pt>
                <c:pt idx="1">
                  <c:v>1.0000000000000011E-2</c:v>
                </c:pt>
                <c:pt idx="2">
                  <c:v>1.0000000000000011E-2</c:v>
                </c:pt>
                <c:pt idx="3">
                  <c:v>0.17</c:v>
                </c:pt>
                <c:pt idx="4">
                  <c:v>0.12000000000000002</c:v>
                </c:pt>
                <c:pt idx="5">
                  <c:v>9.0000000000000066E-2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408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147" b="0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83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07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895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498E-3"/>
                  <c:y val="-4.7003591371862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5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5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508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508"/>
                  <c:y val="9.00900900900903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508"/>
                  <c:y val="2.702702702702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6.0000000000000026E-2</c:v>
                </c:pt>
                <c:pt idx="1">
                  <c:v>0.15000000000000008</c:v>
                </c:pt>
                <c:pt idx="2">
                  <c:v>0.27</c:v>
                </c:pt>
                <c:pt idx="3">
                  <c:v>0.22</c:v>
                </c:pt>
                <c:pt idx="4">
                  <c:v>0.31000000000000016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8586880"/>
        <c:axId val="218587272"/>
      </c:lineChart>
      <c:catAx>
        <c:axId val="21858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587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587272"/>
        <c:scaling>
          <c:orientation val="minMax"/>
          <c:max val="0.5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586880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83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07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895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498E-3"/>
                  <c:y val="-4.7003591371862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5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5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508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508"/>
                  <c:y val="9.00900900900903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508"/>
                  <c:y val="2.702702702702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6.0000000000000026E-2</c:v>
                </c:pt>
                <c:pt idx="1">
                  <c:v>3.0000000000000002E-2</c:v>
                </c:pt>
                <c:pt idx="2">
                  <c:v>0.23</c:v>
                </c:pt>
                <c:pt idx="3">
                  <c:v>0.28000000000000008</c:v>
                </c:pt>
                <c:pt idx="4">
                  <c:v>0.41000000000000014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1313744"/>
        <c:axId val="221314136"/>
      </c:lineChart>
      <c:catAx>
        <c:axId val="22131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314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314136"/>
        <c:scaling>
          <c:orientation val="minMax"/>
          <c:max val="0.5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313744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83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07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895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498E-3"/>
                  <c:y val="-4.7003591371862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5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5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508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508"/>
                  <c:y val="9.00900900900903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508"/>
                  <c:y val="2.702702702702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7.0000000000000021E-2</c:v>
                </c:pt>
                <c:pt idx="1">
                  <c:v>0.11</c:v>
                </c:pt>
                <c:pt idx="2">
                  <c:v>0.31000000000000016</c:v>
                </c:pt>
                <c:pt idx="3">
                  <c:v>0.21000000000000008</c:v>
                </c:pt>
                <c:pt idx="4">
                  <c:v>0.29000000000000015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1314920"/>
        <c:axId val="221315312"/>
      </c:lineChart>
      <c:catAx>
        <c:axId val="221314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315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315312"/>
        <c:scaling>
          <c:orientation val="minMax"/>
          <c:max val="0.5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314920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97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11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909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8647190005438614E-2"/>
                  <c:y val="-5.9046784089741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982541784958715E-2"/>
                  <c:y val="-2.057240822230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463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463"/>
                  <c:y val="9.00900900900903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463"/>
                  <c:y val="2.702702702702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2.0000000000000011E-2</c:v>
                </c:pt>
                <c:pt idx="1">
                  <c:v>7.0000000000000021E-2</c:v>
                </c:pt>
                <c:pt idx="2">
                  <c:v>0.16</c:v>
                </c:pt>
                <c:pt idx="3">
                  <c:v>0.19</c:v>
                </c:pt>
                <c:pt idx="4">
                  <c:v>0.56000000000000005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1316096"/>
        <c:axId val="221316488"/>
      </c:lineChart>
      <c:catAx>
        <c:axId val="22131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316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1316488"/>
        <c:scaling>
          <c:orientation val="minMax"/>
          <c:max val="0.60000000000000042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316096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8810068649913"/>
          <c:y val="0.16788321167883211"/>
          <c:w val="0.70480549199084663"/>
          <c:h val="0.6058394160583965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1263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FF00"/>
              </a:solidFill>
              <a:ln w="1263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008080"/>
                  </a:gs>
                  <a:gs pos="100000">
                    <a:srgbClr val="00808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1263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1263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9150620383895524E-2"/>
                  <c:y val="-2.2843987013986617E-2"/>
                </c:manualLayout>
              </c:layout>
              <c:tx>
                <c:rich>
                  <a:bodyPr/>
                  <a:lstStyle/>
                  <a:p>
                    <a:pPr>
                      <a:defRPr sz="139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dirty="0" smtClean="0"/>
                      <a:t>Very likely</a:t>
                    </a:r>
                    <a:r>
                      <a:rPr lang="en-US" sz="1100" dirty="0"/>
                      <a:t>
</a:t>
                    </a:r>
                    <a:r>
                      <a:rPr lang="en-US" sz="1100" dirty="0" smtClean="0"/>
                      <a:t>47%</a:t>
                    </a:r>
                    <a:endParaRPr lang="en-US" sz="1100" dirty="0"/>
                  </a:p>
                </c:rich>
              </c:tx>
              <c:spPr>
                <a:noFill/>
                <a:ln w="2527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75853693134957E-2"/>
                  <c:y val="2.431029190710977E-2"/>
                </c:manualLayout>
              </c:layout>
              <c:tx>
                <c:rich>
                  <a:bodyPr/>
                  <a:lstStyle/>
                  <a:p>
                    <a:pPr>
                      <a:defRPr sz="139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dirty="0"/>
                      <a:t>Somewhat likely
</a:t>
                    </a:r>
                    <a:r>
                      <a:rPr lang="en-US" sz="1100" dirty="0" smtClean="0"/>
                      <a:t>46%</a:t>
                    </a:r>
                    <a:endParaRPr lang="en-US" sz="1100" dirty="0"/>
                  </a:p>
                </c:rich>
              </c:tx>
              <c:numFmt formatCode="0%" sourceLinked="0"/>
              <c:spPr>
                <a:noFill/>
                <a:ln w="2527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206047824221556E-2"/>
                  <c:y val="5.1281275573723084E-2"/>
                </c:manualLayout>
              </c:layout>
              <c:tx>
                <c:rich>
                  <a:bodyPr/>
                  <a:lstStyle/>
                  <a:p>
                    <a:pPr>
                      <a:defRPr sz="1269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dirty="0" smtClean="0"/>
                      <a:t>Not at all likely</a:t>
                    </a:r>
                    <a:r>
                      <a:rPr lang="en-US" sz="1100" dirty="0"/>
                      <a:t>
</a:t>
                    </a:r>
                    <a:r>
                      <a:rPr lang="en-US" sz="1100" dirty="0" smtClean="0"/>
                      <a:t>7%</a:t>
                    </a:r>
                    <a:endParaRPr lang="en-US" sz="1100" dirty="0"/>
                  </a:p>
                </c:rich>
              </c:tx>
              <c:spPr>
                <a:noFill/>
                <a:ln w="2527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276">
                <a:noFill/>
              </a:ln>
            </c:spPr>
            <c:txPr>
              <a:bodyPr/>
              <a:lstStyle/>
              <a:p>
                <a:pPr>
                  <a:defRPr sz="17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Very Likely</c:v>
                </c:pt>
                <c:pt idx="1">
                  <c:v>Somewhat likely</c:v>
                </c:pt>
                <c:pt idx="2">
                  <c:v>Not at all likely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0.47000000000000008</c:v>
                </c:pt>
                <c:pt idx="1">
                  <c:v>0.46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7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92" b="0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97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11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909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5006E-3"/>
                  <c:y val="-4.7003591371862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463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463"/>
                  <c:y val="9.00900900900903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463"/>
                  <c:y val="2.702702702702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0.27</c:v>
                </c:pt>
                <c:pt idx="3">
                  <c:v>0.34</c:v>
                </c:pt>
                <c:pt idx="4">
                  <c:v>0.29000000000000015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0245392"/>
        <c:axId val="220245784"/>
      </c:lineChart>
      <c:catAx>
        <c:axId val="22024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0245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0245784"/>
        <c:scaling>
          <c:orientation val="minMax"/>
          <c:max val="0.5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0245392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97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11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909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5006E-3"/>
                  <c:y val="-4.7003591371862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463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463"/>
                  <c:y val="9.00900900900903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463"/>
                  <c:y val="2.702702702702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2.0000000000000011E-2</c:v>
                </c:pt>
                <c:pt idx="1">
                  <c:v>4.0000000000000022E-2</c:v>
                </c:pt>
                <c:pt idx="2">
                  <c:v>0.2</c:v>
                </c:pt>
                <c:pt idx="3">
                  <c:v>0.32000000000000017</c:v>
                </c:pt>
                <c:pt idx="4">
                  <c:v>0.43000000000000016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0246568"/>
        <c:axId val="220246960"/>
      </c:lineChart>
      <c:catAx>
        <c:axId val="220246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024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0246960"/>
        <c:scaling>
          <c:orientation val="minMax"/>
          <c:max val="0.60000000000000064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0246568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97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11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909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5006E-3"/>
                  <c:y val="-4.7003591371862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463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463"/>
                  <c:y val="9.00900900900903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463"/>
                  <c:y val="2.702702702702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0</c:v>
                </c:pt>
                <c:pt idx="1">
                  <c:v>7.0000000000000021E-2</c:v>
                </c:pt>
                <c:pt idx="2">
                  <c:v>0.22</c:v>
                </c:pt>
                <c:pt idx="3">
                  <c:v>0.30000000000000016</c:v>
                </c:pt>
                <c:pt idx="4">
                  <c:v>0.42000000000000015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829560"/>
        <c:axId val="222829952"/>
      </c:lineChart>
      <c:catAx>
        <c:axId val="222829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829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829952"/>
        <c:scaling>
          <c:orientation val="minMax"/>
          <c:max val="0.60000000000000064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829560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97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11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909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5006E-3"/>
                  <c:y val="-4.7003591371862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4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463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463"/>
                  <c:y val="9.00900900900903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463"/>
                  <c:y val="2.7027027027027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2.0000000000000011E-2</c:v>
                </c:pt>
                <c:pt idx="1">
                  <c:v>4.0000000000000022E-2</c:v>
                </c:pt>
                <c:pt idx="2">
                  <c:v>0.12000000000000002</c:v>
                </c:pt>
                <c:pt idx="3">
                  <c:v>0.23</c:v>
                </c:pt>
                <c:pt idx="4">
                  <c:v>0.60000000000000031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830736"/>
        <c:axId val="222831128"/>
      </c:lineChart>
      <c:catAx>
        <c:axId val="22283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831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831128"/>
        <c:scaling>
          <c:orientation val="minMax"/>
          <c:max val="0.7000000000000004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830736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8810068649924"/>
          <c:y val="0.16788321167883211"/>
          <c:w val="0.70480549199084663"/>
          <c:h val="0.60583941605839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1263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FF00"/>
              </a:solidFill>
              <a:ln w="1263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008080"/>
                  </a:gs>
                  <a:gs pos="100000">
                    <a:srgbClr val="00808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1263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1263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7478214380246735E-2"/>
                  <c:y val="1.2486194710452897E-2"/>
                </c:manualLayout>
              </c:layout>
              <c:tx>
                <c:rich>
                  <a:bodyPr/>
                  <a:lstStyle/>
                  <a:p>
                    <a:pPr>
                      <a:defRPr sz="139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dirty="0" smtClean="0"/>
                      <a:t>Very likely</a:t>
                    </a:r>
                    <a:r>
                      <a:rPr lang="en-US" sz="1100" dirty="0"/>
                      <a:t>
</a:t>
                    </a:r>
                    <a:r>
                      <a:rPr lang="en-US" sz="1100" dirty="0" smtClean="0"/>
                      <a:t>60%</a:t>
                    </a:r>
                    <a:endParaRPr lang="en-US" sz="1100" dirty="0"/>
                  </a:p>
                </c:rich>
              </c:tx>
              <c:spPr>
                <a:noFill/>
                <a:ln w="2527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75853693134971E-2"/>
                  <c:y val="2.431029190710977E-2"/>
                </c:manualLayout>
              </c:layout>
              <c:tx>
                <c:rich>
                  <a:bodyPr/>
                  <a:lstStyle/>
                  <a:p>
                    <a:pPr>
                      <a:defRPr sz="139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dirty="0"/>
                      <a:t>Somewhat likely
</a:t>
                    </a:r>
                    <a:r>
                      <a:rPr lang="en-US" sz="1100" dirty="0" smtClean="0"/>
                      <a:t>33%</a:t>
                    </a:r>
                    <a:endParaRPr lang="en-US" sz="1100" dirty="0"/>
                  </a:p>
                </c:rich>
              </c:tx>
              <c:numFmt formatCode="0%" sourceLinked="0"/>
              <c:spPr>
                <a:noFill/>
                <a:ln w="2527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20604782422157E-2"/>
                  <c:y val="5.1281275573723063E-2"/>
                </c:manualLayout>
              </c:layout>
              <c:tx>
                <c:rich>
                  <a:bodyPr/>
                  <a:lstStyle/>
                  <a:p>
                    <a:pPr>
                      <a:defRPr sz="1269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dirty="0" smtClean="0"/>
                      <a:t>Not at all likely</a:t>
                    </a:r>
                    <a:r>
                      <a:rPr lang="en-US" sz="1100" dirty="0"/>
                      <a:t>
</a:t>
                    </a:r>
                    <a:r>
                      <a:rPr lang="en-US" sz="1100" dirty="0" smtClean="0"/>
                      <a:t>7%</a:t>
                    </a:r>
                    <a:endParaRPr lang="en-US" sz="1100" dirty="0"/>
                  </a:p>
                </c:rich>
              </c:tx>
              <c:spPr>
                <a:noFill/>
                <a:ln w="2527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276">
                <a:noFill/>
              </a:ln>
            </c:spPr>
            <c:txPr>
              <a:bodyPr/>
              <a:lstStyle/>
              <a:p>
                <a:pPr>
                  <a:defRPr sz="17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Very Likely</c:v>
                </c:pt>
                <c:pt idx="1">
                  <c:v>Somewhat likely</c:v>
                </c:pt>
                <c:pt idx="2">
                  <c:v>Not at all likely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0.60000000000000031</c:v>
                </c:pt>
                <c:pt idx="1">
                  <c:v>0.33000000000000024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7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92" b="0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5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11334552102349"/>
          <c:y val="0.1498470948012236"/>
          <c:w val="0.47714808043875684"/>
          <c:h val="0.6452599388379205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 w="1711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5400000" scaled="1"/>
              </a:gradFill>
              <a:ln w="1711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 w="1711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bg2"/>
              </a:solidFill>
              <a:ln w="17115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17115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FFCC"/>
              </a:solidFill>
              <a:ln w="17115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CC99FF"/>
              </a:solidFill>
              <a:ln w="1711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4958596194073227E-2"/>
                  <c:y val="-0.2284514619223685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AT&amp;T
</a:t>
                    </a:r>
                    <a:r>
                      <a:rPr lang="en-US" sz="1200" dirty="0" smtClean="0"/>
                      <a:t>36%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474263921799552E-2"/>
                  <c:y val="1.131770167311980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Verizon
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302351970642134E-2"/>
                  <c:y val="-3.252581411000085E-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Tahlequah Cable Company
</a:t>
                    </a:r>
                    <a:r>
                      <a:rPr lang="en-US" sz="1200" dirty="0" smtClean="0"/>
                      <a:t>17%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/>
                      <a:t>T-Mobile
</a:t>
                    </a:r>
                    <a:r>
                      <a:rPr lang="en-US" sz="1200" dirty="0" smtClean="0"/>
                      <a:t>1%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078017749565681E-2"/>
                  <c:y val="-4.82563299282231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HughesNet</a:t>
                    </a:r>
                    <a:r>
                      <a:rPr lang="en-US" sz="1200" dirty="0" smtClean="0"/>
                      <a:t>/ Other </a:t>
                    </a:r>
                    <a:r>
                      <a:rPr lang="en-US" sz="1200" dirty="0"/>
                      <a:t>Satellite
</a:t>
                    </a:r>
                    <a:r>
                      <a:rPr lang="en-US" sz="1200" dirty="0" smtClean="0"/>
                      <a:t>32%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dirty="0" err="1"/>
                      <a:t>Daznet</a:t>
                    </a:r>
                    <a:r>
                      <a:rPr lang="en-US" sz="1200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34231">
                <a:noFill/>
              </a:ln>
            </c:spPr>
            <c:txPr>
              <a:bodyPr/>
              <a:lstStyle/>
              <a:p>
                <a:pPr>
                  <a:defRPr sz="107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AT&amp;T</c:v>
                </c:pt>
                <c:pt idx="1">
                  <c:v>Verizon</c:v>
                </c:pt>
                <c:pt idx="2">
                  <c:v>Tahlequah Cable Company</c:v>
                </c:pt>
                <c:pt idx="3">
                  <c:v>T-Mobile</c:v>
                </c:pt>
                <c:pt idx="4">
                  <c:v>HughesNet/Other Satellite</c:v>
                </c:pt>
                <c:pt idx="5">
                  <c:v>Daznet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0.3600000000000001</c:v>
                </c:pt>
                <c:pt idx="1">
                  <c:v>0.12000000000000002</c:v>
                </c:pt>
                <c:pt idx="2">
                  <c:v>0.17</c:v>
                </c:pt>
                <c:pt idx="3">
                  <c:v>1.0000000000000004E-2</c:v>
                </c:pt>
                <c:pt idx="4">
                  <c:v>0.32000000000000012</c:v>
                </c:pt>
                <c:pt idx="5">
                  <c:v>1.0000000000000004E-2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423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8" b="0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8810068649924"/>
          <c:y val="0.16788321167883211"/>
          <c:w val="0.70480549199084663"/>
          <c:h val="0.6058394160583972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7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92" b="0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418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18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923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5024E-3"/>
                  <c:y val="-4.7003591371862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4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4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408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408"/>
                  <c:y val="9.009009009009048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408"/>
                  <c:y val="2.7027027027027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2.0000000000000011E-2</c:v>
                </c:pt>
                <c:pt idx="1">
                  <c:v>1.0000000000000005E-2</c:v>
                </c:pt>
                <c:pt idx="2">
                  <c:v>0.14000000000000001</c:v>
                </c:pt>
                <c:pt idx="3">
                  <c:v>0.34</c:v>
                </c:pt>
                <c:pt idx="4">
                  <c:v>0.49000000000000016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832696"/>
        <c:axId val="222833088"/>
      </c:lineChart>
      <c:catAx>
        <c:axId val="222832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833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833088"/>
        <c:scaling>
          <c:orientation val="minMax"/>
          <c:max val="0.60000000000000042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832696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4"/>
      <c:hPercent val="9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backWall>
    <c:plotArea>
      <c:layout/>
      <c:bar3D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New Memb</c:v>
                </c:pt>
              </c:strCache>
            </c:strRef>
          </c:tx>
          <c:spPr>
            <a:solidFill>
              <a:srgbClr val="FFFF00"/>
            </a:solidFill>
            <a:ln w="126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901678800026829E-2"/>
                  <c:y val="1.3072379405489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4936601019848E-2"/>
                  <c:y val="1.4077186540023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270478305253981E-2"/>
                  <c:y val="2.3420076974683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208803081898335E-2"/>
                  <c:y val="2.190176900533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259705399383376E-3"/>
                  <c:y val="2.61979076432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188582992828979E-2"/>
                  <c:y val="9.3440964161776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344979868805724E-2"/>
                  <c:y val="1.0428001432556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60">
                <a:noFill/>
              </a:ln>
            </c:spPr>
            <c:txPr>
              <a:bodyPr/>
              <a:lstStyle/>
              <a:p>
                <a:pPr>
                  <a:defRPr sz="17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Under 25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1.0000000000000005E-2</c:v>
                </c:pt>
                <c:pt idx="1">
                  <c:v>0.11</c:v>
                </c:pt>
                <c:pt idx="2">
                  <c:v>0.17</c:v>
                </c:pt>
                <c:pt idx="3">
                  <c:v>0.25</c:v>
                </c:pt>
                <c:pt idx="4">
                  <c:v>0.24000000000000007</c:v>
                </c:pt>
                <c:pt idx="5">
                  <c:v>0.16</c:v>
                </c:pt>
                <c:pt idx="6">
                  <c:v>6.0000000000000026E-2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8804824"/>
        <c:axId val="278805216"/>
        <c:axId val="0"/>
      </c:bar3DChart>
      <c:catAx>
        <c:axId val="278804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805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8805216"/>
        <c:scaling>
          <c:orientation val="minMax"/>
          <c:max val="0.4"/>
        </c:scaling>
        <c:delete val="0"/>
        <c:axPos val="b"/>
        <c:majorGridlines>
          <c:spPr>
            <a:ln w="12630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26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804824"/>
        <c:crosses val="max"/>
        <c:crossBetween val="between"/>
      </c:valAx>
      <c:spPr>
        <a:noFill/>
        <a:ln w="252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4"/>
      <c:hPercent val="9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694877505567928"/>
          <c:y val="6.0674157303370765E-2"/>
          <c:w val="0.87305122494432075"/>
          <c:h val="0.82921348314606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FF0000"/>
            </a:solidFill>
            <a:ln w="1265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07931496119229E-2"/>
                  <c:y val="-2.723609163926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9135257025625E-2"/>
                  <c:y val="-2.487564463119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25294086038253E-2"/>
                  <c:y val="-2.4486384437654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927028044978333E-2"/>
                  <c:y val="-3.048525500798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69675496142863E-2"/>
                  <c:y val="-1.6632643072896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771552298134155E-2"/>
                  <c:y val="-2.1869490657157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2783964365256164"/>
                  <c:y val="5.8426966292134827E-2"/>
                </c:manualLayout>
              </c:layout>
              <c:spPr>
                <a:noFill/>
                <a:ln w="25307">
                  <a:noFill/>
                </a:ln>
              </c:spPr>
              <c:txPr>
                <a:bodyPr/>
                <a:lstStyle/>
                <a:p>
                  <a:pPr>
                    <a:defRPr sz="181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60133630289532258"/>
                  <c:y val="0.35955056179775391"/>
                </c:manualLayout>
              </c:layout>
              <c:spPr>
                <a:noFill/>
                <a:ln w="25307">
                  <a:noFill/>
                </a:ln>
              </c:spPr>
              <c:txPr>
                <a:bodyPr/>
                <a:lstStyle/>
                <a:p>
                  <a:pPr>
                    <a:defRPr sz="171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07">
                <a:noFill/>
              </a:ln>
            </c:spPr>
            <c:txPr>
              <a:bodyPr/>
              <a:lstStyle/>
              <a:p>
                <a:pPr>
                  <a:defRPr sz="176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6+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0.13</c:v>
                </c:pt>
                <c:pt idx="1">
                  <c:v>0.38000000000000017</c:v>
                </c:pt>
                <c:pt idx="2">
                  <c:v>0.23</c:v>
                </c:pt>
                <c:pt idx="3">
                  <c:v>0.17</c:v>
                </c:pt>
                <c:pt idx="4">
                  <c:v>7.0000000000000021E-2</c:v>
                </c:pt>
                <c:pt idx="5">
                  <c:v>3.3000000000000002E-2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78806000"/>
        <c:axId val="278806392"/>
        <c:axId val="0"/>
      </c:bar3DChart>
      <c:catAx>
        <c:axId val="27880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806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8806392"/>
        <c:scaling>
          <c:orientation val="minMax"/>
          <c:max val="0.5"/>
          <c:min val="0"/>
        </c:scaling>
        <c:delete val="0"/>
        <c:axPos val="l"/>
        <c:majorGridlines>
          <c:spPr>
            <a:ln w="12653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265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8806000"/>
        <c:crosses val="autoZero"/>
        <c:crossBetween val="between"/>
        <c:majorUnit val="0.1"/>
      </c:valAx>
      <c:spPr>
        <a:noFill/>
        <a:ln w="253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5"/>
      <c:rotY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63028953229431"/>
          <c:y val="0.18266978922716645"/>
          <c:w val="0.68374164810690463"/>
          <c:h val="0.5807962529274004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1259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FFFF"/>
              </a:solidFill>
              <a:ln w="12593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5400000" scaled="1"/>
              </a:gradFill>
              <a:ln w="1259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FF"/>
              </a:solidFill>
              <a:ln w="1259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0C0C0"/>
              </a:solidFill>
              <a:ln w="1259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8.3921919939648308E-3"/>
                  <c:y val="-3.41541323082646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4097995545657015"/>
                  <c:y val="0.540983606557377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0089086859688222"/>
                  <c:y val="0.543325526932084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187">
                <a:noFill/>
              </a:ln>
            </c:spPr>
            <c:txPr>
              <a:bodyPr/>
              <a:lstStyle/>
              <a:p>
                <a:pPr>
                  <a:defRPr sz="19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0.15000000000000008</c:v>
                </c:pt>
                <c:pt idx="1">
                  <c:v>0.85000000000000031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18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1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4"/>
      <c:hPercent val="17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Interest</c:v>
                </c:pt>
              </c:strCache>
            </c:strRef>
          </c:tx>
          <c:spPr>
            <a:solidFill>
              <a:srgbClr val="FFFF00"/>
            </a:solidFill>
            <a:ln w="1268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960117583817499E-2"/>
                  <c:y val="3.9288721992459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106387254320351E-2"/>
                  <c:y val="1.207432392770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313375500299884E-2"/>
                  <c:y val="2.4701700807537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962101729661219E-2"/>
                  <c:y val="7.4478463079822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182019977802442"/>
                  <c:y val="0.50950570342205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854605993340761"/>
                  <c:y val="0.46577946768060863"/>
                </c:manualLayout>
              </c:layout>
              <c:spPr>
                <a:noFill/>
                <a:ln w="25376">
                  <a:noFill/>
                </a:ln>
              </c:spPr>
              <c:txPr>
                <a:bodyPr/>
                <a:lstStyle/>
                <a:p>
                  <a:pPr>
                    <a:defRPr sz="172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9078801331853527"/>
                  <c:y val="0.40304182509505732"/>
                </c:manualLayout>
              </c:layout>
              <c:spPr>
                <a:noFill/>
                <a:ln w="25376">
                  <a:noFill/>
                </a:ln>
              </c:spPr>
              <c:txPr>
                <a:bodyPr/>
                <a:lstStyle/>
                <a:p>
                  <a:pPr>
                    <a:defRPr sz="16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29078801331853527"/>
                  <c:y val="0.46007604562737642"/>
                </c:manualLayout>
              </c:layout>
              <c:spPr>
                <a:noFill/>
                <a:ln w="25376">
                  <a:noFill/>
                </a:ln>
              </c:spPr>
              <c:txPr>
                <a:bodyPr/>
                <a:lstStyle/>
                <a:p>
                  <a:pPr>
                    <a:defRPr sz="164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24195338512763626"/>
                  <c:y val="0.52091254752851712"/>
                </c:manualLayout>
              </c:layout>
              <c:spPr>
                <a:noFill/>
                <a:ln w="25376">
                  <a:noFill/>
                </a:ln>
              </c:spPr>
              <c:txPr>
                <a:bodyPr/>
                <a:lstStyle/>
                <a:p>
                  <a:pPr>
                    <a:defRPr sz="164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23973362930077688"/>
                  <c:y val="0.57794676806083645"/>
                </c:manualLayout>
              </c:layout>
              <c:spPr>
                <a:noFill/>
                <a:ln w="25376">
                  <a:noFill/>
                </a:ln>
              </c:spPr>
              <c:txPr>
                <a:bodyPr/>
                <a:lstStyle/>
                <a:p>
                  <a:pPr>
                    <a:defRPr sz="164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21309655937846841"/>
                  <c:y val="0.63688212927756649"/>
                </c:manualLayout>
              </c:layout>
              <c:spPr>
                <a:noFill/>
                <a:ln w="25376">
                  <a:noFill/>
                </a:ln>
              </c:spPr>
              <c:txPr>
                <a:bodyPr/>
                <a:lstStyle/>
                <a:p>
                  <a:pPr>
                    <a:defRPr sz="164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21531631520532754"/>
                  <c:y val="0.69201520912547565"/>
                </c:manualLayout>
              </c:layout>
              <c:spPr>
                <a:noFill/>
                <a:ln w="25376">
                  <a:noFill/>
                </a:ln>
              </c:spPr>
              <c:txPr>
                <a:bodyPr/>
                <a:lstStyle/>
                <a:p>
                  <a:pPr>
                    <a:defRPr sz="1648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76">
                <a:noFill/>
              </a:ln>
            </c:spPr>
            <c:txPr>
              <a:bodyPr/>
              <a:lstStyle/>
              <a:p>
                <a:pPr>
                  <a:defRPr sz="172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Needed High Speed</c:v>
                </c:pt>
                <c:pt idx="1">
                  <c:v>Poor reliability of previous provider</c:v>
                </c:pt>
                <c:pt idx="2">
                  <c:v>Want Bundle</c:v>
                </c:pt>
                <c:pt idx="3">
                  <c:v>Other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</c:v>
                </c:pt>
                <c:pt idx="2">
                  <c:v>8.0000000000000029E-2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090488"/>
        <c:axId val="154617600"/>
        <c:axId val="0"/>
      </c:bar3DChart>
      <c:catAx>
        <c:axId val="137090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61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617600"/>
        <c:scaling>
          <c:orientation val="minMax"/>
          <c:max val="0.60000000000000053"/>
          <c:min val="0"/>
        </c:scaling>
        <c:delete val="0"/>
        <c:axPos val="b"/>
        <c:majorGridlines>
          <c:spPr>
            <a:ln w="12688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26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090488"/>
        <c:crosses val="max"/>
        <c:crossBetween val="between"/>
        <c:majorUnit val="0.1"/>
      </c:valAx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63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0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881E-2"/>
                  <c:y val="-5.0577175179568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495E-3"/>
                  <c:y val="-4.7003591371862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5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5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563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563"/>
                  <c:y val="9.00900900900902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563"/>
                  <c:y val="2.702702702702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1.0000000000000004E-2</c:v>
                </c:pt>
                <c:pt idx="1">
                  <c:v>3.0000000000000002E-2</c:v>
                </c:pt>
                <c:pt idx="2">
                  <c:v>0.11</c:v>
                </c:pt>
                <c:pt idx="3">
                  <c:v>0.33000000000000013</c:v>
                </c:pt>
                <c:pt idx="4">
                  <c:v>0.53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011688"/>
        <c:axId val="158012080"/>
      </c:lineChart>
      <c:catAx>
        <c:axId val="158011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01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012080"/>
        <c:scaling>
          <c:orientation val="minMax"/>
          <c:max val="0.60000000000000053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011688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63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0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881E-2"/>
                  <c:y val="-5.0577175179568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992162148799493E-2"/>
                  <c:y val="-7.556631420666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495E-3"/>
                  <c:y val="-4.7003591371862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5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5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563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563"/>
                  <c:y val="9.00900900900902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563"/>
                  <c:y val="2.702702702702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1.0000000000000005E-2</c:v>
                </c:pt>
                <c:pt idx="1">
                  <c:v>2.0000000000000011E-2</c:v>
                </c:pt>
                <c:pt idx="2">
                  <c:v>9.0000000000000024E-2</c:v>
                </c:pt>
                <c:pt idx="3">
                  <c:v>0.26</c:v>
                </c:pt>
                <c:pt idx="4">
                  <c:v>0.62000000000000044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012864"/>
        <c:axId val="158013256"/>
      </c:lineChart>
      <c:catAx>
        <c:axId val="15801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013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013256"/>
        <c:scaling>
          <c:orientation val="minMax"/>
          <c:max val="0.70000000000000051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012864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63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0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881E-2"/>
                  <c:y val="-5.0577175179568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495E-3"/>
                  <c:y val="-4.7003591371862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5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5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563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563"/>
                  <c:y val="9.00900900900902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563"/>
                  <c:y val="2.702702702702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3.0000000000000002E-2</c:v>
                </c:pt>
                <c:pt idx="1">
                  <c:v>0.05</c:v>
                </c:pt>
                <c:pt idx="2">
                  <c:v>0.25</c:v>
                </c:pt>
                <c:pt idx="3">
                  <c:v>0.33000000000000035</c:v>
                </c:pt>
                <c:pt idx="4">
                  <c:v>0.34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014040"/>
        <c:axId val="158014432"/>
      </c:lineChart>
      <c:catAx>
        <c:axId val="158014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014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014432"/>
        <c:scaling>
          <c:orientation val="minMax"/>
          <c:max val="0.60000000000000053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014040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63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0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881E-2"/>
                  <c:y val="-5.0577175179568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495E-3"/>
                  <c:y val="-4.7003591371862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5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563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563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563"/>
                  <c:y val="9.00900900900902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563"/>
                  <c:y val="2.702702702702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3.0000000000000002E-2</c:v>
                </c:pt>
                <c:pt idx="1">
                  <c:v>4.0000000000000027E-3</c:v>
                </c:pt>
                <c:pt idx="2">
                  <c:v>8.0000000000000043E-2</c:v>
                </c:pt>
                <c:pt idx="3">
                  <c:v>0.32000000000000017</c:v>
                </c:pt>
                <c:pt idx="4">
                  <c:v>0.56999999999999995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8584136"/>
        <c:axId val="218584528"/>
      </c:lineChart>
      <c:catAx>
        <c:axId val="218584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584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584528"/>
        <c:scaling>
          <c:orientation val="minMax"/>
          <c:max val="0.60000000000000053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584136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8810068649902"/>
          <c:y val="0.16788321167883211"/>
          <c:w val="0.70480549199084663"/>
          <c:h val="0.6058394160583958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1263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FF00"/>
              </a:solidFill>
              <a:ln w="1263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008080"/>
                  </a:gs>
                  <a:gs pos="100000">
                    <a:srgbClr val="00808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1263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1263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9142537590562603E-2"/>
                  <c:y val="-1.9899785884711581E-2"/>
                </c:manualLayout>
              </c:layout>
              <c:tx>
                <c:rich>
                  <a:bodyPr/>
                  <a:lstStyle/>
                  <a:p>
                    <a:pPr>
                      <a:defRPr sz="139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dirty="0" smtClean="0"/>
                      <a:t>Very likely</a:t>
                    </a:r>
                    <a:r>
                      <a:rPr lang="en-US" sz="1100" dirty="0"/>
                      <a:t>
</a:t>
                    </a:r>
                    <a:r>
                      <a:rPr lang="en-US" sz="1100" dirty="0" smtClean="0"/>
                      <a:t>81%</a:t>
                    </a:r>
                    <a:endParaRPr lang="en-US" sz="1100" dirty="0"/>
                  </a:p>
                </c:rich>
              </c:tx>
              <c:spPr>
                <a:noFill/>
                <a:ln w="2527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7585369313495E-2"/>
                  <c:y val="2.431029190710977E-2"/>
                </c:manualLayout>
              </c:layout>
              <c:tx>
                <c:rich>
                  <a:bodyPr/>
                  <a:lstStyle/>
                  <a:p>
                    <a:pPr>
                      <a:defRPr sz="1393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dirty="0"/>
                      <a:t>Somewhat likely
</a:t>
                    </a:r>
                    <a:r>
                      <a:rPr lang="en-US" sz="1100" dirty="0" smtClean="0"/>
                      <a:t>16%</a:t>
                    </a:r>
                    <a:endParaRPr lang="en-US" sz="1100" dirty="0"/>
                  </a:p>
                </c:rich>
              </c:tx>
              <c:numFmt formatCode="0%" sourceLinked="0"/>
              <c:spPr>
                <a:noFill/>
                <a:ln w="2527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206047824221542E-2"/>
                  <c:y val="5.1281275573723098E-2"/>
                </c:manualLayout>
              </c:layout>
              <c:tx>
                <c:rich>
                  <a:bodyPr/>
                  <a:lstStyle/>
                  <a:p>
                    <a:pPr>
                      <a:defRPr sz="1269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100" dirty="0" smtClean="0"/>
                      <a:t>Not at all likely</a:t>
                    </a:r>
                    <a:r>
                      <a:rPr lang="en-US" sz="1100" dirty="0"/>
                      <a:t>
</a:t>
                    </a:r>
                    <a:r>
                      <a:rPr lang="en-US" sz="1100" dirty="0" smtClean="0"/>
                      <a:t>3%</a:t>
                    </a:r>
                    <a:endParaRPr lang="en-US" sz="1100" dirty="0"/>
                  </a:p>
                </c:rich>
              </c:tx>
              <c:spPr>
                <a:noFill/>
                <a:ln w="2527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276">
                <a:noFill/>
              </a:ln>
            </c:spPr>
            <c:txPr>
              <a:bodyPr/>
              <a:lstStyle/>
              <a:p>
                <a:pPr>
                  <a:defRPr sz="17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Very Likely</c:v>
                </c:pt>
                <c:pt idx="1">
                  <c:v>Somewhat likely</c:v>
                </c:pt>
                <c:pt idx="2">
                  <c:v>Not at all likely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0.81</c:v>
                </c:pt>
                <c:pt idx="1">
                  <c:v>0.16</c:v>
                </c:pt>
                <c:pt idx="2">
                  <c:v>3.0000000000000002E-2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7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92" b="0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9361702127662"/>
          <c:y val="5.6306306306306383E-2"/>
          <c:w val="0.87092198581560287"/>
          <c:h val="0.795045045045045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Percentage</c:v>
                </c:pt>
              </c:strCache>
            </c:strRef>
          </c:tx>
          <c:spPr>
            <a:ln w="34788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388003790513107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59353164116286E-2"/>
                  <c:y val="-5.150809587636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493985743109895E-2"/>
                  <c:y val="-5.057717517956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944058520968572E-2"/>
                  <c:y val="-5.2439016573165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342246616498E-3"/>
                  <c:y val="-4.7003591371862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0.570212765957445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7021276595744508"/>
                  <c:y val="6.7567567567567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021276595744508"/>
                  <c:y val="4.50450450450450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57021276595744508"/>
                  <c:y val="9.00900900900903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57021276595744508"/>
                  <c:y val="2.702702702702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92">
                <a:noFill/>
              </a:ln>
            </c:spPr>
            <c:txPr>
              <a:bodyPr/>
              <a:lstStyle/>
              <a:p>
                <a:pPr>
                  <a:defRPr sz="14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5"/>
                <c:pt idx="0">
                  <c:v>0</c:v>
                </c:pt>
                <c:pt idx="1">
                  <c:v>1.0000000000000005E-2</c:v>
                </c:pt>
                <c:pt idx="2">
                  <c:v>0.13</c:v>
                </c:pt>
                <c:pt idx="3">
                  <c:v>0.31000000000000016</c:v>
                </c:pt>
                <c:pt idx="4">
                  <c:v>0.54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8585704"/>
        <c:axId val="218586096"/>
      </c:lineChart>
      <c:catAx>
        <c:axId val="218585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586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586096"/>
        <c:scaling>
          <c:orientation val="minMax"/>
          <c:max val="0.60000000000000064"/>
          <c:min val="0"/>
        </c:scaling>
        <c:delete val="0"/>
        <c:axPos val="l"/>
        <c:majorGridlines>
          <c:spPr>
            <a:ln w="11596">
              <a:solidFill>
                <a:srgbClr val="969696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2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585704"/>
        <c:crosses val="autoZero"/>
        <c:crossBetween val="midCat"/>
        <c:majorUnit val="0.1"/>
      </c:valAx>
      <c:spPr>
        <a:solidFill>
          <a:srgbClr val="FFFFFF"/>
        </a:solidFill>
        <a:ln w="28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4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4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5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C3515A-7C0B-4A55-9E68-756F136E18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228600" y="914400"/>
            <a:ext cx="2514600" cy="2514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hidden">
          <a:xfrm>
            <a:off x="0" y="1676400"/>
            <a:ext cx="4724400" cy="11430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hidden">
          <a:xfrm>
            <a:off x="3962400" y="1676400"/>
            <a:ext cx="4724400" cy="11430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7530" name="Freeform 10"/>
          <p:cNvSpPr>
            <a:spLocks noChangeArrowheads="1"/>
          </p:cNvSpPr>
          <p:nvPr/>
        </p:nvSpPr>
        <p:spPr bwMode="auto">
          <a:xfrm>
            <a:off x="609600" y="1524000"/>
            <a:ext cx="228600" cy="1449388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1" name="Freeform 11"/>
          <p:cNvSpPr>
            <a:spLocks noChangeArrowheads="1"/>
          </p:cNvSpPr>
          <p:nvPr/>
        </p:nvSpPr>
        <p:spPr bwMode="auto">
          <a:xfrm>
            <a:off x="7848600" y="1209675"/>
            <a:ext cx="261938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28675" y="1457325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6" descr="index_r1_c1"/>
          <p:cNvPicPr>
            <a:picLocks noChangeAspect="1" noChangeArrowheads="1"/>
          </p:cNvPicPr>
          <p:nvPr userDrawn="1"/>
        </p:nvPicPr>
        <p:blipFill>
          <a:blip r:embed="rId2" cstate="print"/>
          <a:srcRect l="5582" r="13954"/>
          <a:stretch>
            <a:fillRect/>
          </a:stretch>
        </p:blipFill>
        <p:spPr bwMode="auto">
          <a:xfrm>
            <a:off x="6437948" y="845630"/>
            <a:ext cx="13160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7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4/10/2015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381000" y="6400800"/>
            <a:ext cx="8534400" cy="457200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LREC Map of the FTTH Pilot Project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fiber-to-home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81000"/>
            <a:ext cx="6172200" cy="54999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44550" y="1811338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Internet Service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5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0" y="1687285"/>
            <a:ext cx="8795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Previous Provider</a:t>
            </a:r>
            <a:endParaRPr lang="en-US" sz="2400" b="1" dirty="0"/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828675" y="2633663"/>
          <a:ext cx="7050088" cy="42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946150" y="663575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Your Service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670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17716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Main Reason for Choosing Lake Region Technologies</a:t>
            </a:r>
            <a:endParaRPr lang="en-US" sz="2400" b="1" dirty="0"/>
          </a:p>
        </p:txBody>
      </p:sp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82555"/>
              </p:ext>
            </p:extLst>
          </p:nvPr>
        </p:nvGraphicFramePr>
        <p:xfrm>
          <a:off x="314099" y="1988231"/>
          <a:ext cx="8942387" cy="500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/>
              <a:t>Your </a:t>
            </a:r>
            <a:r>
              <a:rPr lang="en-US" sz="4000" b="1" dirty="0" smtClean="0"/>
              <a:t>Service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349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Reliable Online Access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9509" y="2534625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n-US" b="1" dirty="0" smtClean="0">
                <a:solidFill>
                  <a:srgbClr val="0066FF"/>
                </a:solidFill>
              </a:rPr>
              <a:t>.34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Connection and Download Speed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9509" y="2534625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</a:rPr>
              <a:t>4.45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Reasonable Monthly Cost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9509" y="2534625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</a:rPr>
              <a:t>3.91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5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Responsive Customer Service &amp; Tech Support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 dirty="0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9509" y="2534625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n-US" b="1" dirty="0" smtClean="0">
                <a:solidFill>
                  <a:srgbClr val="0066FF"/>
                </a:solidFill>
              </a:rPr>
              <a:t>.39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0" y="1981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Would you recommend LREC Internet to a friend? </a:t>
            </a:r>
            <a:endParaRPr lang="en-US" sz="2400" b="1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978211" y="2408689"/>
          <a:ext cx="5053960" cy="476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946150" y="663575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489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44550" y="1811338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TV Service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Hi Definition </a:t>
            </a:r>
            <a:r>
              <a:rPr lang="en-US" sz="2400" b="1" dirty="0" smtClean="0"/>
              <a:t>P</a:t>
            </a:r>
            <a:r>
              <a:rPr lang="en-US" sz="2400" b="1" dirty="0" smtClean="0">
                <a:latin typeface="Arial" charset="0"/>
              </a:rPr>
              <a:t>icture </a:t>
            </a:r>
            <a:r>
              <a:rPr lang="en-US" sz="2400" b="1" dirty="0" smtClean="0"/>
              <a:t>Q</a:t>
            </a:r>
            <a:r>
              <a:rPr lang="en-US" sz="2400" b="1" dirty="0" smtClean="0">
                <a:latin typeface="Arial" charset="0"/>
              </a:rPr>
              <a:t>uality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9509" y="2534625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n-US" b="1" dirty="0" smtClean="0">
                <a:solidFill>
                  <a:srgbClr val="0066FF"/>
                </a:solidFill>
              </a:rPr>
              <a:t>.39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7781730" cy="533400"/>
          </a:xfrm>
        </p:spPr>
        <p:txBody>
          <a:bodyPr/>
          <a:lstStyle>
            <a:extLst/>
          </a:lstStyle>
          <a:p>
            <a:r>
              <a:rPr lang="en-US" dirty="0" smtClean="0"/>
              <a:t>Construction</a:t>
            </a:r>
            <a:endParaRPr lang="en-US" dirty="0"/>
          </a:p>
        </p:txBody>
      </p:sp>
      <p:pic>
        <p:nvPicPr>
          <p:cNvPr id="10" name="Picture 9" descr="IMG_9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10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IMG_99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81000"/>
            <a:ext cx="381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IMG_9977 (Large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274963"/>
            <a:ext cx="3658269" cy="2440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Channel Lineup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9509" y="2534625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</a:rPr>
              <a:t>3.57</a:t>
            </a:r>
          </a:p>
        </p:txBody>
      </p:sp>
    </p:spTree>
    <p:extLst>
      <p:ext uri="{BB962C8B-B14F-4D97-AF65-F5344CB8AC3E}">
        <p14:creationId xmlns:p14="http://schemas.microsoft.com/office/powerpoint/2010/main" val="5530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Programming Guide and Menus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9509" y="2466387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</a:rPr>
              <a:t>3.94</a:t>
            </a:r>
          </a:p>
        </p:txBody>
      </p:sp>
    </p:spTree>
    <p:extLst>
      <p:ext uri="{BB962C8B-B14F-4D97-AF65-F5344CB8AC3E}">
        <p14:creationId xmlns:p14="http://schemas.microsoft.com/office/powerpoint/2010/main" val="41662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Reasonable Monthly Cost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85861" y="2480034"/>
            <a:ext cx="23336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</a:rPr>
              <a:t>3.53</a:t>
            </a:r>
          </a:p>
          <a:p>
            <a:pPr algn="r" defTabSz="914400">
              <a:spcBef>
                <a:spcPct val="50000"/>
              </a:spcBef>
            </a:pP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Responsive Customer Service </a:t>
            </a:r>
            <a:r>
              <a:rPr lang="en-US" sz="2400" b="1" dirty="0" smtClean="0"/>
              <a:t>and T</a:t>
            </a:r>
            <a:r>
              <a:rPr lang="en-US" sz="2400" b="1" dirty="0" smtClean="0">
                <a:latin typeface="Arial" charset="0"/>
              </a:rPr>
              <a:t>ech Support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090326" y="2425443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</a:rPr>
              <a:t>4.21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0" y="199712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Would you recommend LREC TV to a friend? </a:t>
            </a:r>
            <a:endParaRPr lang="en-US" sz="2400" b="1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847583" y="2261891"/>
          <a:ext cx="5151931" cy="485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946150" y="663575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363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844550" y="1811338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Telephone Service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1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Reliability and Access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13156" y="2480034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</a:rPr>
              <a:t>3.76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/>
              <a:t>Telephone Features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31270" y="2425443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n-US" b="1" dirty="0" smtClean="0">
                <a:solidFill>
                  <a:srgbClr val="0066FF"/>
                </a:solidFill>
              </a:rPr>
              <a:t>.09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Reasonable Monthly Cost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44918" y="2411795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n-US" b="1" dirty="0" smtClean="0">
                <a:solidFill>
                  <a:srgbClr val="0066FF"/>
                </a:solidFill>
              </a:rPr>
              <a:t>.06</a:t>
            </a:r>
          </a:p>
        </p:txBody>
      </p:sp>
    </p:spTree>
    <p:extLst>
      <p:ext uri="{BB962C8B-B14F-4D97-AF65-F5344CB8AC3E}">
        <p14:creationId xmlns:p14="http://schemas.microsoft.com/office/powerpoint/2010/main" val="9137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178461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 smtClean="0">
                <a:latin typeface="Arial" charset="0"/>
              </a:rPr>
              <a:t>Responsive Customer Service and Tech Support</a:t>
            </a:r>
            <a:endParaRPr lang="en-US" sz="2400" b="1" dirty="0">
              <a:latin typeface="Arial" charset="0"/>
            </a:endParaRPr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9509" y="2561921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n-US" b="1" dirty="0" smtClean="0">
                <a:solidFill>
                  <a:srgbClr val="0066FF"/>
                </a:solidFill>
              </a:rPr>
              <a:t>.39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9932 (Larg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85800"/>
            <a:ext cx="39116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G_9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685801"/>
            <a:ext cx="4114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9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810000"/>
            <a:ext cx="4114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0" y="199712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Would you recommend LREC Telephone to a friend? </a:t>
            </a:r>
            <a:endParaRPr lang="en-US" sz="2400" b="1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847582" y="2351771"/>
          <a:ext cx="5010417" cy="472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946150" y="663575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150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457200" y="1997122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/>
              <a:t>It is assumed TV portion of </a:t>
            </a:r>
            <a:r>
              <a:rPr lang="en-US" sz="2400" b="1" smtClean="0"/>
              <a:t>the customer satisfaction </a:t>
            </a:r>
            <a:r>
              <a:rPr lang="en-US" sz="2400" b="1" dirty="0" smtClean="0"/>
              <a:t>was low because not all channels were available at the time of the survey.  For example HBO wasn’t available until Oct, 2014.</a:t>
            </a:r>
            <a:endParaRPr lang="en-US" sz="2400" b="1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847582" y="2351771"/>
          <a:ext cx="5010417" cy="472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946150" y="663575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Satisfaction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56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46150" y="644525"/>
            <a:ext cx="7229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Overall Satisfaction</a:t>
            </a:r>
            <a:endParaRPr lang="en-US" sz="4000" b="1" dirty="0"/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347788" y="2239365"/>
          <a:ext cx="6148624" cy="384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08025" y="6210850"/>
            <a:ext cx="8297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 i="1">
                <a:latin typeface="Arial" charset="0"/>
              </a:rPr>
              <a:t>Not at all satisfied --------------------------------&gt; Very satisfied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656296" y="2448606"/>
            <a:ext cx="0" cy="3098043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99508" y="2425443"/>
            <a:ext cx="2333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US" b="1" dirty="0">
                <a:solidFill>
                  <a:srgbClr val="0066FF"/>
                </a:solidFill>
                <a:latin typeface="Arial" charset="0"/>
              </a:rPr>
              <a:t>Weighted Average </a:t>
            </a:r>
            <a:r>
              <a:rPr lang="en-US" b="1" dirty="0" smtClean="0">
                <a:solidFill>
                  <a:srgbClr val="0066FF"/>
                </a:solidFill>
                <a:latin typeface="Arial" charset="0"/>
              </a:rPr>
              <a:t>4</a:t>
            </a:r>
            <a:r>
              <a:rPr lang="en-US" b="1" dirty="0" smtClean="0">
                <a:solidFill>
                  <a:srgbClr val="0066FF"/>
                </a:solidFill>
              </a:rPr>
              <a:t>.31</a:t>
            </a:r>
            <a:endParaRPr lang="en-US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952500" y="587375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smtClean="0"/>
              <a:t>About You</a:t>
            </a:r>
            <a:endParaRPr lang="en-US" sz="4400" i="1" dirty="0"/>
          </a:p>
        </p:txBody>
      </p:sp>
      <p:graphicFrame>
        <p:nvGraphicFramePr>
          <p:cNvPr id="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15082"/>
              </p:ext>
            </p:extLst>
          </p:nvPr>
        </p:nvGraphicFramePr>
        <p:xfrm>
          <a:off x="177420" y="1901825"/>
          <a:ext cx="8052180" cy="495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2374711" y="153423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Primary Account Holder Age</a:t>
            </a:r>
          </a:p>
        </p:txBody>
      </p:sp>
    </p:spTree>
    <p:extLst>
      <p:ext uri="{BB962C8B-B14F-4D97-AF65-F5344CB8AC3E}">
        <p14:creationId xmlns:p14="http://schemas.microsoft.com/office/powerpoint/2010/main" val="39711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952500" y="587375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smtClean="0"/>
              <a:t>About You</a:t>
            </a:r>
            <a:endParaRPr lang="en-US" sz="4400" i="1" dirty="0"/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605885" y="1763485"/>
            <a:ext cx="565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People in Home Who Use the Internet</a:t>
            </a:r>
            <a:endParaRPr lang="en-US" sz="2400" b="1" dirty="0"/>
          </a:p>
        </p:txBody>
      </p:sp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35459"/>
              </p:ext>
            </p:extLst>
          </p:nvPr>
        </p:nvGraphicFramePr>
        <p:xfrm>
          <a:off x="1850571" y="2166369"/>
          <a:ext cx="4737127" cy="469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8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347415" y="187770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Have Home Business</a:t>
            </a:r>
            <a:endParaRPr lang="en-US" sz="2400" b="1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550615" y="2404959"/>
          <a:ext cx="42418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About You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343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90600" y="1877704"/>
            <a:ext cx="7696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Diversified revenue stream leveraging existing infrastructure and personnel assets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System Control and Data Acquisition (SCADA) backhaul at substations and intelligent line devices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Backhaul to cell and radio towers for Automatic Vehicle Location (AVL), Mobile Workforce Solutions, etc.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81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Benefits of Fiber Optic Network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280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46150" y="1600200"/>
            <a:ext cx="7696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Backhaul for “smart grid” initiatives and grid automation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Good </a:t>
            </a:r>
            <a:r>
              <a:rPr lang="en-US" sz="2400" b="1" dirty="0"/>
              <a:t>PR with country schools, fire departments and other community service </a:t>
            </a:r>
            <a:r>
              <a:rPr lang="en-US" sz="2400" b="1" dirty="0" smtClean="0"/>
              <a:t>providers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LREC serves 4 rural schools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LREC serves 1 Volunteer FD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LREC serves 1 Police Department/Jail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LREC serves 1 EMS facility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LREC serves 20 communication towers</a:t>
            </a:r>
            <a:endParaRPr lang="en-US" sz="2400" b="1" dirty="0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81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Benefits of Fiber Optic Network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878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90600" y="1877704"/>
            <a:ext cx="7696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LREC uses EPON single-mode single-strand fiber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Limited to 22 circuit km (13.67 miles) before regeneration is needed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Transmit and receive over same strand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LREC uses passive splice taps for service drops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FAQ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81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90600" y="1877704"/>
            <a:ext cx="7696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LREC uses distributed tap architecture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Up to 8 houses per tap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Maximum 32 houses per fiber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Up to 1600’ per service </a:t>
            </a:r>
            <a:r>
              <a:rPr lang="en-US" sz="2400" b="1" dirty="0" smtClean="0"/>
              <a:t>drop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Optical Network Units (ONU) located internal to the house (not all systems are)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All LREC ONU’s support Wi-Fi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LREC uses </a:t>
            </a:r>
            <a:r>
              <a:rPr lang="en-US" sz="2400" b="1" dirty="0" err="1" smtClean="0"/>
              <a:t>CommScope</a:t>
            </a:r>
            <a:r>
              <a:rPr lang="en-US" sz="2400" b="1" dirty="0" smtClean="0"/>
              <a:t> Equipment</a:t>
            </a:r>
            <a:endParaRPr lang="en-US" sz="2400" b="1" dirty="0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FAQ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1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9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33400"/>
            <a:ext cx="39624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IMG_9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00" y="533400"/>
            <a:ext cx="39624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46150" y="1676400"/>
            <a:ext cx="7696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Contractor oversight is critical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Pilot system was engineered for 24 strand (32 customers per strand)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LREC installed 48 strand for later expansion capacity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Contractor used 46 strands during installation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Will have to pay to re-splice and re-configure in order to free up capacity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Many drops were built to idle services or locations that will never take service</a:t>
            </a:r>
            <a:endParaRPr lang="en-US" sz="2400" b="1" dirty="0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Lessons Learned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55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80333" y="1676400"/>
            <a:ext cx="7696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75% of total construction cost is labor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Splicing is largest portion of labor cost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Avoid splicing where unnecessary (at tie-points, etc.)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Marginal cost of larger strand wire is minimal and sometimes negative 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48 ct. less expensive than 24 ct.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but 96 ct. more expensive than 72 ct.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When in doubt go bigger, just don’t splice if you don’t need the fiber now</a:t>
            </a:r>
            <a:endParaRPr lang="en-US" sz="2400" b="1" dirty="0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Lessons Learned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89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90600" y="1877704"/>
            <a:ext cx="769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Take rate will develop over a 18-36 month period – not 0-12 months.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Many customers will be obligated by previous contracts up to 24 months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Word of mouth takes time, but is very effective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Building to every home, even if service is not requested is not cost effective and results in significant stranded assets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Lessons Learned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672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90600" y="1877704"/>
            <a:ext cx="7696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Currently 1 </a:t>
            </a:r>
            <a:r>
              <a:rPr lang="en-US" sz="2400" b="1" dirty="0" err="1" smtClean="0"/>
              <a:t>Gbit</a:t>
            </a:r>
            <a:r>
              <a:rPr lang="en-US" sz="2400" b="1" dirty="0" smtClean="0"/>
              <a:t>/sec is the fastest speed available due to optical equipment, not the actual fiber.  Both in GPON and EPON.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10 </a:t>
            </a:r>
            <a:r>
              <a:rPr lang="en-US" sz="2400" b="1" dirty="0" err="1" smtClean="0"/>
              <a:t>Gbit</a:t>
            </a:r>
            <a:r>
              <a:rPr lang="en-US" sz="2400" b="1" dirty="0" smtClean="0"/>
              <a:t>/sec is available on EPON as of 5/1/2015 and LREC will begin using that optical equipment with next phase of </a:t>
            </a:r>
            <a:r>
              <a:rPr lang="en-US" sz="2400" b="1" dirty="0" err="1" smtClean="0"/>
              <a:t>buildout</a:t>
            </a:r>
            <a:r>
              <a:rPr lang="en-US" sz="2400" b="1" dirty="0" smtClean="0"/>
              <a:t>.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This will allow 64 customers per strand rather than 32 and distance increases from 22km to 40km before re-generation is necessary.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Future Considerations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69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90600" y="1877704"/>
            <a:ext cx="7696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Consider only building to customers who will sign up for it immediately or sign letter of </a:t>
            </a:r>
            <a:r>
              <a:rPr lang="en-US" sz="2400" b="1" dirty="0" smtClean="0"/>
              <a:t>intent with secured deposit </a:t>
            </a:r>
            <a:r>
              <a:rPr lang="en-US" sz="2400" b="1" dirty="0" smtClean="0"/>
              <a:t>to reduce initial cost and allow construction to more paying customers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Consider alternative means of delivering last mile service, such as point to point microwave or secured Wi-Fi rather than direct fiber.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Future Considerations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81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90600" y="1877704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Develop a line extension policy to </a:t>
            </a:r>
            <a:r>
              <a:rPr lang="en-US" sz="2400" b="1" dirty="0" smtClean="0"/>
              <a:t>address the needs of </a:t>
            </a:r>
            <a:r>
              <a:rPr lang="en-US" sz="2400" b="1" dirty="0"/>
              <a:t>customers that strongly desire direct fiber, but are located too far off existing fiber to provide an </a:t>
            </a:r>
            <a:r>
              <a:rPr lang="en-US" sz="2400" b="1" dirty="0" smtClean="0"/>
              <a:t>adequate ROI.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Future Considerations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693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90600" y="1877704"/>
            <a:ext cx="7696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Ex: build in total project cost with a desired ROI interval (3-5 </a:t>
            </a:r>
            <a:r>
              <a:rPr lang="en-US" sz="2400" b="1" dirty="0" err="1"/>
              <a:t>yrs</a:t>
            </a:r>
            <a:r>
              <a:rPr lang="en-US" sz="2400" b="1" dirty="0"/>
              <a:t> for </a:t>
            </a:r>
            <a:r>
              <a:rPr lang="en-US" sz="2400" b="1" dirty="0" err="1"/>
              <a:t>comm</a:t>
            </a:r>
            <a:r>
              <a:rPr lang="en-US" sz="2400" b="1" dirty="0"/>
              <a:t>/</a:t>
            </a:r>
            <a:r>
              <a:rPr lang="en-US" sz="2400" b="1" dirty="0" err="1"/>
              <a:t>ind</a:t>
            </a:r>
            <a:r>
              <a:rPr lang="en-US" sz="2400" b="1" dirty="0"/>
              <a:t> and 20-30 </a:t>
            </a:r>
            <a:r>
              <a:rPr lang="en-US" sz="2400" b="1" dirty="0" err="1"/>
              <a:t>yrs</a:t>
            </a:r>
            <a:r>
              <a:rPr lang="en-US" sz="2400" b="1" dirty="0"/>
              <a:t> for residential) and base monthly customer charge on the actual construction cost.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Easier to implement with </a:t>
            </a:r>
            <a:r>
              <a:rPr lang="en-US" sz="2400" b="1" dirty="0" err="1"/>
              <a:t>comm</a:t>
            </a:r>
            <a:r>
              <a:rPr lang="en-US" sz="2400" b="1" dirty="0"/>
              <a:t>/</a:t>
            </a:r>
            <a:r>
              <a:rPr lang="en-US" sz="2400" b="1" dirty="0" err="1"/>
              <a:t>ind</a:t>
            </a:r>
            <a:r>
              <a:rPr lang="en-US" sz="2400" b="1" dirty="0"/>
              <a:t> customers; Residential customers may feel discriminated if pay higher monthly charge than neighbor</a:t>
            </a:r>
            <a:endParaRPr lang="en-US" sz="2400" b="1" dirty="0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946150" y="695325"/>
            <a:ext cx="722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3600" b="1" dirty="0" smtClean="0"/>
              <a:t>Future Considerations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464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9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81000"/>
            <a:ext cx="4953000" cy="330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IMG_9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048000"/>
            <a:ext cx="5105400" cy="340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8305800" cy="553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8400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61416" y="1671604"/>
            <a:ext cx="7394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Lake Region Technologies Customer Survey Results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74713" y="3448050"/>
            <a:ext cx="75977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				 </a:t>
            </a:r>
          </a:p>
          <a:p>
            <a:r>
              <a:rPr lang="en-US" sz="2400" b="1" i="1" dirty="0"/>
              <a:t>Based on </a:t>
            </a:r>
            <a:r>
              <a:rPr lang="en-US" sz="2400" b="1" i="1" dirty="0" smtClean="0"/>
              <a:t>288 survey responses, a 56% Response</a:t>
            </a:r>
            <a:endParaRPr lang="en-US" sz="2400" b="1" i="1" dirty="0"/>
          </a:p>
          <a:p>
            <a:pPr>
              <a:spcBef>
                <a:spcPct val="50000"/>
              </a:spcBef>
            </a:pPr>
            <a:r>
              <a:rPr lang="en-US" sz="2400" b="1" i="1" dirty="0" smtClean="0"/>
              <a:t>July, </a:t>
            </a:r>
            <a:r>
              <a:rPr lang="en-US" sz="2400" b="1" i="1" dirty="0" smtClean="0"/>
              <a:t>2014  - 6 Months after launch </a:t>
            </a:r>
            <a:endParaRPr lang="en-US" sz="2400" b="1" i="1" dirty="0"/>
          </a:p>
        </p:txBody>
      </p:sp>
      <p:pic>
        <p:nvPicPr>
          <p:cNvPr id="3103" name="Picture 31" descr="II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6205538"/>
            <a:ext cx="571500" cy="584200"/>
          </a:xfrm>
          <a:prstGeom prst="rect">
            <a:avLst/>
          </a:prstGeom>
          <a:noFill/>
        </p:spPr>
      </p:pic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4219575" y="6321425"/>
            <a:ext cx="4029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i="1">
                <a:solidFill>
                  <a:srgbClr val="000000"/>
                </a:solidFill>
              </a:rPr>
              <a:t>Compiled by Inside Information® Inc.</a:t>
            </a:r>
            <a:endParaRPr lang="en-US" sz="1600" u="sng"/>
          </a:p>
        </p:txBody>
      </p:sp>
    </p:spTree>
    <p:extLst>
      <p:ext uri="{BB962C8B-B14F-4D97-AF65-F5344CB8AC3E}">
        <p14:creationId xmlns:p14="http://schemas.microsoft.com/office/powerpoint/2010/main" val="41303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0" y="1687285"/>
            <a:ext cx="8795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Current Service</a:t>
            </a:r>
            <a:endParaRPr lang="en-US" sz="2400" b="1" dirty="0"/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823232" y="2108200"/>
          <a:ext cx="7018338" cy="52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946150" y="663575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sz="4000" b="1" dirty="0" smtClean="0"/>
              <a:t>Your Service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290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1060</Words>
  <Application>Microsoft Office PowerPoint</Application>
  <PresentationFormat>On-screen Show (4:3)</PresentationFormat>
  <Paragraphs>256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Schoolbook</vt:lpstr>
      <vt:lpstr>Times New Roman</vt:lpstr>
      <vt:lpstr>Wingdings</vt:lpstr>
      <vt:lpstr>ClassicPhotoAlbum</vt:lpstr>
      <vt:lpstr>PowerPoint Presentation</vt:lpstr>
      <vt:lpstr>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2013-03-27T19:28:22Z</dcterms:created>
  <dcterms:modified xsi:type="dcterms:W3CDTF">2015-04-10T21:12:29Z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