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4" r:id="rId3"/>
    <p:sldId id="325" r:id="rId4"/>
    <p:sldId id="315" r:id="rId5"/>
    <p:sldId id="308" r:id="rId6"/>
    <p:sldId id="318" r:id="rId7"/>
    <p:sldId id="321" r:id="rId8"/>
    <p:sldId id="316" r:id="rId9"/>
    <p:sldId id="259" r:id="rId10"/>
    <p:sldId id="319" r:id="rId11"/>
    <p:sldId id="269" r:id="rId12"/>
    <p:sldId id="276" r:id="rId13"/>
    <p:sldId id="277" r:id="rId14"/>
    <p:sldId id="265" r:id="rId15"/>
    <p:sldId id="279" r:id="rId16"/>
    <p:sldId id="322" r:id="rId17"/>
    <p:sldId id="307" r:id="rId18"/>
    <p:sldId id="309" r:id="rId19"/>
    <p:sldId id="292" r:id="rId20"/>
    <p:sldId id="261" r:id="rId21"/>
    <p:sldId id="264" r:id="rId22"/>
    <p:sldId id="263" r:id="rId23"/>
    <p:sldId id="260" r:id="rId24"/>
    <p:sldId id="320" r:id="rId25"/>
    <p:sldId id="285" r:id="rId26"/>
    <p:sldId id="286" r:id="rId27"/>
    <p:sldId id="287" r:id="rId28"/>
    <p:sldId id="288" r:id="rId29"/>
    <p:sldId id="289" r:id="rId30"/>
    <p:sldId id="294" r:id="rId31"/>
    <p:sldId id="295" r:id="rId32"/>
    <p:sldId id="270" r:id="rId33"/>
    <p:sldId id="323" r:id="rId34"/>
    <p:sldId id="291" r:id="rId35"/>
    <p:sldId id="296" r:id="rId36"/>
    <p:sldId id="324" r:id="rId37"/>
    <p:sldId id="298" r:id="rId38"/>
    <p:sldId id="310" r:id="rId39"/>
    <p:sldId id="311" r:id="rId40"/>
    <p:sldId id="312" r:id="rId41"/>
    <p:sldId id="313" r:id="rId42"/>
    <p:sldId id="297" r:id="rId43"/>
    <p:sldId id="303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79" autoAdjust="0"/>
    <p:restoredTop sz="94660"/>
  </p:normalViewPr>
  <p:slideViewPr>
    <p:cSldViewPr snapToGrid="0">
      <p:cViewPr varScale="1">
        <p:scale>
          <a:sx n="72" d="100"/>
          <a:sy n="72" d="100"/>
        </p:scale>
        <p:origin x="6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4127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87553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4324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201900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5774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9491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4705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77775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0018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18794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074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19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87782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808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42617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29433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773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F4E1E00-1FCF-420C-9E87-037D395E9443}" type="datetimeFigureOut">
              <a:rPr lang="en-US" smtClean="0"/>
              <a:t>4/17/2018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7F882-E8E2-4AF3-82FC-A2BACD9B219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051247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Relationship Id="rId9" Type="http://schemas.openxmlformats.org/officeDocument/2006/relationships/image" Target="../media/image2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.png"/><Relationship Id="rId7" Type="http://schemas.openxmlformats.org/officeDocument/2006/relationships/image" Target="../media/image3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g"/><Relationship Id="rId3" Type="http://schemas.openxmlformats.org/officeDocument/2006/relationships/image" Target="../media/image2.png"/><Relationship Id="rId7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33.png"/><Relationship Id="rId4" Type="http://schemas.openxmlformats.org/officeDocument/2006/relationships/image" Target="../media/image3.png"/><Relationship Id="rId9" Type="http://schemas.openxmlformats.org/officeDocument/2006/relationships/image" Target="../media/image32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9DE293-F321-437A-889F-4C835969BB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85905" y="691115"/>
            <a:ext cx="9142615" cy="4086265"/>
          </a:xfrm>
        </p:spPr>
        <p:txBody>
          <a:bodyPr>
            <a:normAutofit fontScale="90000"/>
          </a:bodyPr>
          <a:lstStyle/>
          <a:p>
            <a:r>
              <a:rPr lang="en-US" dirty="0"/>
              <a:t>Why Consumers Need to Provide Their Own Surge Protection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111112-4E48-4465-81BE-232CABBE60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4" y="4777380"/>
            <a:ext cx="9685323" cy="1464394"/>
          </a:xfrm>
        </p:spPr>
        <p:txBody>
          <a:bodyPr>
            <a:noAutofit/>
          </a:bodyPr>
          <a:lstStyle/>
          <a:p>
            <a:r>
              <a:rPr lang="en-US" dirty="0"/>
              <a:t>Jon Joyce P.E., Consulting Electrical Engineer, Edmond, OK</a:t>
            </a:r>
          </a:p>
        </p:txBody>
      </p:sp>
    </p:spTree>
    <p:extLst>
      <p:ext uri="{BB962C8B-B14F-4D97-AF65-F5344CB8AC3E}">
        <p14:creationId xmlns:p14="http://schemas.microsoft.com/office/powerpoint/2010/main" val="21849083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61515115-95FB-41E0-86F3-8744438C09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6" name="Freeform: Shape 15">
            <a:extLst>
              <a:ext uri="{FF2B5EF4-FFF2-40B4-BE49-F238E27FC236}">
                <a16:creationId xmlns:a16="http://schemas.microsoft.com/office/drawing/2014/main" id="{CE1C74D0-9609-468A-9597-5D87C8A42B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0B9FF-72E7-449C-A171-77958D97CA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63742" y="2022527"/>
            <a:ext cx="3980139" cy="2812942"/>
          </a:xfrm>
          <a:prstGeom prst="rect">
            <a:avLst/>
          </a:prstGeom>
          <a:effectLst/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C137128D-E594-4905-9F76-E385F0831D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09F15B0C-448E-45FF-BC31-476517225A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8743" y="2598482"/>
            <a:ext cx="5616216" cy="3500320"/>
          </a:xfrm>
        </p:spPr>
        <p:txBody>
          <a:bodyPr>
            <a:normAutofit fontScale="92500"/>
          </a:bodyPr>
          <a:lstStyle/>
          <a:p>
            <a:r>
              <a:rPr lang="en-US" sz="2800" dirty="0">
                <a:solidFill>
                  <a:srgbClr val="FFFFFF"/>
                </a:solidFill>
              </a:rPr>
              <a:t>Insulation breakdown or arcing.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Surge protective device failure.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Semiconductor device failure.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Power conversion equipment nuisance trip.</a:t>
            </a:r>
          </a:p>
          <a:p>
            <a:r>
              <a:rPr lang="en-US" sz="2800" dirty="0">
                <a:solidFill>
                  <a:srgbClr val="FFFFFF"/>
                </a:solidFill>
              </a:rPr>
              <a:t>Data processing equipment malfunction.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E712D37-B688-4E2E-9AD2-147CE448DC3F}"/>
              </a:ext>
            </a:extLst>
          </p:cNvPr>
          <p:cNvSpPr txBox="1"/>
          <p:nvPr/>
        </p:nvSpPr>
        <p:spPr>
          <a:xfrm>
            <a:off x="508743" y="422078"/>
            <a:ext cx="564921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</a:rPr>
              <a:t>Transient surge effects depend on surge energy</a:t>
            </a:r>
          </a:p>
        </p:txBody>
      </p:sp>
    </p:spTree>
    <p:extLst>
      <p:ext uri="{BB962C8B-B14F-4D97-AF65-F5344CB8AC3E}">
        <p14:creationId xmlns:p14="http://schemas.microsoft.com/office/powerpoint/2010/main" val="5813029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7BA9DB4F-F91F-408B-A173-7557BAB3574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43854" y="791442"/>
            <a:ext cx="6270662" cy="527465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22498CC-1C44-40CF-9F1B-740C3669F9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4592" y="1409910"/>
            <a:ext cx="3496492" cy="4037714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Lightning is </a:t>
            </a:r>
            <a:r>
              <a:rPr lang="en-US" sz="4000" dirty="0">
                <a:solidFill>
                  <a:srgbClr val="EBEBEB"/>
                </a:solidFill>
              </a:rPr>
              <a:t>often a source of high energy voltage surge</a:t>
            </a:r>
            <a:endParaRPr lang="en-US" sz="3200" b="0" i="1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461769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E5ABD-E61C-461A-AD43-8A7332A9F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2" y="452718"/>
            <a:ext cx="9614308" cy="1400530"/>
          </a:xfrm>
        </p:spPr>
        <p:txBody>
          <a:bodyPr/>
          <a:lstStyle/>
          <a:p>
            <a:r>
              <a:rPr lang="en-US" dirty="0"/>
              <a:t>Lightning (high energy) damage is often easy to recognize….</a:t>
            </a:r>
          </a:p>
        </p:txBody>
      </p:sp>
      <p:pic>
        <p:nvPicPr>
          <p:cNvPr id="5" name="Content Placeholder 4" descr="A circuit board&#10;&#10;Description generated with very high confidence">
            <a:extLst>
              <a:ext uri="{FF2B5EF4-FFF2-40B4-BE49-F238E27FC236}">
                <a16:creationId xmlns:a16="http://schemas.microsoft.com/office/drawing/2014/main" id="{2FA5A8CE-BE9D-4030-8C34-2A3A592590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8163" y="2721935"/>
            <a:ext cx="3109208" cy="2362034"/>
          </a:xfrm>
        </p:spPr>
      </p:pic>
      <p:pic>
        <p:nvPicPr>
          <p:cNvPr id="7" name="Picture 6" descr="A circuit board&#10;&#10;Description generated with high confidence">
            <a:extLst>
              <a:ext uri="{FF2B5EF4-FFF2-40B4-BE49-F238E27FC236}">
                <a16:creationId xmlns:a16="http://schemas.microsoft.com/office/drawing/2014/main" id="{FD0A08F0-466C-4B1E-B016-49910E87BFB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6402" r="5501" b="10619"/>
          <a:stretch/>
        </p:blipFill>
        <p:spPr>
          <a:xfrm>
            <a:off x="739482" y="4543341"/>
            <a:ext cx="3392228" cy="1768368"/>
          </a:xfrm>
          <a:prstGeom prst="rect">
            <a:avLst/>
          </a:prstGeom>
        </p:spPr>
      </p:pic>
      <p:pic>
        <p:nvPicPr>
          <p:cNvPr id="9" name="Picture 8" descr="A picture containing indoor, floor&#10;&#10;Description generated with high confidence">
            <a:extLst>
              <a:ext uri="{FF2B5EF4-FFF2-40B4-BE49-F238E27FC236}">
                <a16:creationId xmlns:a16="http://schemas.microsoft.com/office/drawing/2014/main" id="{1E1A01BC-A115-4996-9C24-B167989EC0B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8754" y="4407435"/>
            <a:ext cx="3392229" cy="1899648"/>
          </a:xfrm>
          <a:prstGeom prst="rect">
            <a:avLst/>
          </a:prstGeom>
        </p:spPr>
      </p:pic>
      <p:pic>
        <p:nvPicPr>
          <p:cNvPr id="11" name="Picture 10" descr="A picture containing building, wall, door, toilet&#10;&#10;Description generated with very high confidence">
            <a:extLst>
              <a:ext uri="{FF2B5EF4-FFF2-40B4-BE49-F238E27FC236}">
                <a16:creationId xmlns:a16="http://schemas.microsoft.com/office/drawing/2014/main" id="{3030F496-42A7-4404-8682-65638AEE57D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183" y="1853247"/>
            <a:ext cx="3333748" cy="1866899"/>
          </a:xfrm>
          <a:prstGeom prst="rect">
            <a:avLst/>
          </a:prstGeom>
        </p:spPr>
      </p:pic>
      <p:pic>
        <p:nvPicPr>
          <p:cNvPr id="13" name="Picture 12" descr="A picture containing indoor&#10;&#10;Description generated with very high confidence">
            <a:extLst>
              <a:ext uri="{FF2B5EF4-FFF2-40B4-BE49-F238E27FC236}">
                <a16:creationId xmlns:a16="http://schemas.microsoft.com/office/drawing/2014/main" id="{B5DA5970-3100-4D35-B3D5-94EE3B827C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014" y="2264845"/>
            <a:ext cx="3151068" cy="186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7387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2" name="Oval 31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3F4807A-5068-4492-8025-D75F320E908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reeform 36">
            <a:extLst>
              <a:ext uri="{FF2B5EF4-FFF2-40B4-BE49-F238E27FC236}">
                <a16:creationId xmlns:a16="http://schemas.microsoft.com/office/drawing/2014/main" id="{B24996F8-180C-4DCB-8A26-DFA336CDEFB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49646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630182B0-3559-41D5-9EBC-0BD86BEDAD0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6" name="Freeform: Shape 45">
            <a:extLst>
              <a:ext uri="{FF2B5EF4-FFF2-40B4-BE49-F238E27FC236}">
                <a16:creationId xmlns:a16="http://schemas.microsoft.com/office/drawing/2014/main" id="{D8B22DE2-C518-4F77-BE90-E1B6B1909D9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68960" y="-68960"/>
            <a:ext cx="6858001" cy="6995918"/>
          </a:xfrm>
          <a:custGeom>
            <a:avLst/>
            <a:gdLst>
              <a:gd name="connsiteX0" fmla="*/ 6858001 w 6858001"/>
              <a:gd name="connsiteY0" fmla="*/ 1344715 h 6995918"/>
              <a:gd name="connsiteX1" fmla="*/ 6858001 w 6858001"/>
              <a:gd name="connsiteY1" fmla="*/ 1177 h 6995918"/>
              <a:gd name="connsiteX2" fmla="*/ 6702324 w 6858001"/>
              <a:gd name="connsiteY2" fmla="*/ 26222 h 6995918"/>
              <a:gd name="connsiteX3" fmla="*/ 6547333 w 6858001"/>
              <a:gd name="connsiteY3" fmla="*/ 50091 h 6995918"/>
              <a:gd name="connsiteX4" fmla="*/ 6391657 w 6858001"/>
              <a:gd name="connsiteY4" fmla="*/ 73455 h 6995918"/>
              <a:gd name="connsiteX5" fmla="*/ 6235294 w 6858001"/>
              <a:gd name="connsiteY5" fmla="*/ 93458 h 6995918"/>
              <a:gd name="connsiteX6" fmla="*/ 6079618 w 6858001"/>
              <a:gd name="connsiteY6" fmla="*/ 113629 h 6995918"/>
              <a:gd name="connsiteX7" fmla="*/ 5923255 w 6858001"/>
              <a:gd name="connsiteY7" fmla="*/ 132455 h 6995918"/>
              <a:gd name="connsiteX8" fmla="*/ 5768950 w 6858001"/>
              <a:gd name="connsiteY8" fmla="*/ 148591 h 6995918"/>
              <a:gd name="connsiteX9" fmla="*/ 5612588 w 6858001"/>
              <a:gd name="connsiteY9" fmla="*/ 163887 h 6995918"/>
              <a:gd name="connsiteX10" fmla="*/ 5456911 w 6858001"/>
              <a:gd name="connsiteY10" fmla="*/ 177839 h 6995918"/>
              <a:gd name="connsiteX11" fmla="*/ 5303978 w 6858001"/>
              <a:gd name="connsiteY11" fmla="*/ 189941 h 6995918"/>
              <a:gd name="connsiteX12" fmla="*/ 5148987 w 6858001"/>
              <a:gd name="connsiteY12" fmla="*/ 202044 h 6995918"/>
              <a:gd name="connsiteX13" fmla="*/ 4996054 w 6858001"/>
              <a:gd name="connsiteY13" fmla="*/ 212129 h 6995918"/>
              <a:gd name="connsiteX14" fmla="*/ 4843120 w 6858001"/>
              <a:gd name="connsiteY14" fmla="*/ 220029 h 6995918"/>
              <a:gd name="connsiteX15" fmla="*/ 4690873 w 6858001"/>
              <a:gd name="connsiteY15" fmla="*/ 228266 h 6995918"/>
              <a:gd name="connsiteX16" fmla="*/ 4539997 w 6858001"/>
              <a:gd name="connsiteY16" fmla="*/ 235157 h 6995918"/>
              <a:gd name="connsiteX17" fmla="*/ 4390492 w 6858001"/>
              <a:gd name="connsiteY17" fmla="*/ 240032 h 6995918"/>
              <a:gd name="connsiteX18" fmla="*/ 4240988 w 6858001"/>
              <a:gd name="connsiteY18" fmla="*/ 244234 h 6995918"/>
              <a:gd name="connsiteX19" fmla="*/ 4092855 w 6858001"/>
              <a:gd name="connsiteY19" fmla="*/ 248268 h 6995918"/>
              <a:gd name="connsiteX20" fmla="*/ 3946780 w 6858001"/>
              <a:gd name="connsiteY20" fmla="*/ 250117 h 6995918"/>
              <a:gd name="connsiteX21" fmla="*/ 3800704 w 6858001"/>
              <a:gd name="connsiteY21" fmla="*/ 252134 h 6995918"/>
              <a:gd name="connsiteX22" fmla="*/ 3656686 w 6858001"/>
              <a:gd name="connsiteY22" fmla="*/ 253143 h 6995918"/>
              <a:gd name="connsiteX23" fmla="*/ 3514040 w 6858001"/>
              <a:gd name="connsiteY23" fmla="*/ 252134 h 6995918"/>
              <a:gd name="connsiteX24" fmla="*/ 3372765 w 6858001"/>
              <a:gd name="connsiteY24" fmla="*/ 252134 h 6995918"/>
              <a:gd name="connsiteX25" fmla="*/ 3232862 w 6858001"/>
              <a:gd name="connsiteY25" fmla="*/ 250117 h 6995918"/>
              <a:gd name="connsiteX26" fmla="*/ 3095702 w 6858001"/>
              <a:gd name="connsiteY26" fmla="*/ 247092 h 6995918"/>
              <a:gd name="connsiteX27" fmla="*/ 2959914 w 6858001"/>
              <a:gd name="connsiteY27" fmla="*/ 244234 h 6995918"/>
              <a:gd name="connsiteX28" fmla="*/ 2826868 w 6858001"/>
              <a:gd name="connsiteY28" fmla="*/ 241040 h 6995918"/>
              <a:gd name="connsiteX29" fmla="*/ 2694509 w 6858001"/>
              <a:gd name="connsiteY29" fmla="*/ 236166 h 6995918"/>
              <a:gd name="connsiteX30" fmla="*/ 2564208 w 6858001"/>
              <a:gd name="connsiteY30" fmla="*/ 230955 h 6995918"/>
              <a:gd name="connsiteX31" fmla="*/ 2436649 w 6858001"/>
              <a:gd name="connsiteY31" fmla="*/ 226249 h 6995918"/>
              <a:gd name="connsiteX32" fmla="*/ 2187703 w 6858001"/>
              <a:gd name="connsiteY32" fmla="*/ 212969 h 6995918"/>
              <a:gd name="connsiteX33" fmla="*/ 1949045 w 6858001"/>
              <a:gd name="connsiteY33" fmla="*/ 198850 h 6995918"/>
              <a:gd name="connsiteX34" fmla="*/ 1719988 w 6858001"/>
              <a:gd name="connsiteY34" fmla="*/ 184058 h 6995918"/>
              <a:gd name="connsiteX35" fmla="*/ 1503275 w 6858001"/>
              <a:gd name="connsiteY35" fmla="*/ 167753 h 6995918"/>
              <a:gd name="connsiteX36" fmla="*/ 1296163 w 6858001"/>
              <a:gd name="connsiteY36" fmla="*/ 150776 h 6995918"/>
              <a:gd name="connsiteX37" fmla="*/ 1104139 w 6858001"/>
              <a:gd name="connsiteY37" fmla="*/ 132455 h 6995918"/>
              <a:gd name="connsiteX38" fmla="*/ 923774 w 6858001"/>
              <a:gd name="connsiteY38" fmla="*/ 114469 h 6995918"/>
              <a:gd name="connsiteX39" fmla="*/ 757810 w 6858001"/>
              <a:gd name="connsiteY39" fmla="*/ 96484 h 6995918"/>
              <a:gd name="connsiteX40" fmla="*/ 605563 w 6858001"/>
              <a:gd name="connsiteY40" fmla="*/ 79507 h 6995918"/>
              <a:gd name="connsiteX41" fmla="*/ 470460 w 6858001"/>
              <a:gd name="connsiteY41" fmla="*/ 63370 h 6995918"/>
              <a:gd name="connsiteX42" fmla="*/ 348388 w 6858001"/>
              <a:gd name="connsiteY42" fmla="*/ 48074 h 6995918"/>
              <a:gd name="connsiteX43" fmla="*/ 245518 w 6858001"/>
              <a:gd name="connsiteY43" fmla="*/ 35299 h 6995918"/>
              <a:gd name="connsiteX44" fmla="*/ 159107 w 6858001"/>
              <a:gd name="connsiteY44" fmla="*/ 23197 h 6995918"/>
              <a:gd name="connsiteX45" fmla="*/ 40463 w 6858001"/>
              <a:gd name="connsiteY45" fmla="*/ 5883 h 6995918"/>
              <a:gd name="connsiteX46" fmla="*/ 1 w 6858001"/>
              <a:gd name="connsiteY46" fmla="*/ 0 h 6995918"/>
              <a:gd name="connsiteX47" fmla="*/ 1 w 6858001"/>
              <a:gd name="connsiteY47" fmla="*/ 905354 h 6995918"/>
              <a:gd name="connsiteX48" fmla="*/ 0 w 6858001"/>
              <a:gd name="connsiteY48" fmla="*/ 905354 h 6995918"/>
              <a:gd name="connsiteX49" fmla="*/ 0 w 6858001"/>
              <a:gd name="connsiteY49" fmla="*/ 6995918 h 6995918"/>
              <a:gd name="connsiteX50" fmla="*/ 6858000 w 6858001"/>
              <a:gd name="connsiteY50" fmla="*/ 6995918 h 6995918"/>
              <a:gd name="connsiteX51" fmla="*/ 6858000 w 6858001"/>
              <a:gd name="connsiteY51" fmla="*/ 1344715 h 69959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6995918">
                <a:moveTo>
                  <a:pt x="6858001" y="1344715"/>
                </a:moveTo>
                <a:lnTo>
                  <a:pt x="6858001" y="1177"/>
                </a:lnTo>
                <a:lnTo>
                  <a:pt x="6702324" y="26222"/>
                </a:lnTo>
                <a:lnTo>
                  <a:pt x="6547333" y="50091"/>
                </a:lnTo>
                <a:lnTo>
                  <a:pt x="6391657" y="73455"/>
                </a:lnTo>
                <a:lnTo>
                  <a:pt x="6235294" y="93458"/>
                </a:lnTo>
                <a:lnTo>
                  <a:pt x="6079618" y="113629"/>
                </a:lnTo>
                <a:lnTo>
                  <a:pt x="5923255" y="132455"/>
                </a:lnTo>
                <a:lnTo>
                  <a:pt x="5768950" y="148591"/>
                </a:lnTo>
                <a:lnTo>
                  <a:pt x="5612588" y="163887"/>
                </a:lnTo>
                <a:lnTo>
                  <a:pt x="5456911" y="177839"/>
                </a:lnTo>
                <a:lnTo>
                  <a:pt x="5303978" y="189941"/>
                </a:lnTo>
                <a:lnTo>
                  <a:pt x="5148987" y="202044"/>
                </a:lnTo>
                <a:lnTo>
                  <a:pt x="4996054" y="212129"/>
                </a:lnTo>
                <a:lnTo>
                  <a:pt x="4843120" y="220029"/>
                </a:lnTo>
                <a:lnTo>
                  <a:pt x="4690873" y="228266"/>
                </a:lnTo>
                <a:lnTo>
                  <a:pt x="4539997" y="235157"/>
                </a:lnTo>
                <a:lnTo>
                  <a:pt x="4390492" y="240032"/>
                </a:lnTo>
                <a:lnTo>
                  <a:pt x="4240988" y="244234"/>
                </a:lnTo>
                <a:lnTo>
                  <a:pt x="4092855" y="248268"/>
                </a:lnTo>
                <a:lnTo>
                  <a:pt x="3946780" y="250117"/>
                </a:lnTo>
                <a:lnTo>
                  <a:pt x="3800704" y="252134"/>
                </a:lnTo>
                <a:lnTo>
                  <a:pt x="3656686" y="253143"/>
                </a:lnTo>
                <a:lnTo>
                  <a:pt x="3514040" y="252134"/>
                </a:lnTo>
                <a:lnTo>
                  <a:pt x="3372765" y="252134"/>
                </a:lnTo>
                <a:lnTo>
                  <a:pt x="3232862" y="250117"/>
                </a:lnTo>
                <a:lnTo>
                  <a:pt x="3095702" y="247092"/>
                </a:lnTo>
                <a:lnTo>
                  <a:pt x="2959914" y="244234"/>
                </a:lnTo>
                <a:lnTo>
                  <a:pt x="2826868" y="241040"/>
                </a:lnTo>
                <a:lnTo>
                  <a:pt x="2694509" y="236166"/>
                </a:lnTo>
                <a:lnTo>
                  <a:pt x="2564208" y="230955"/>
                </a:lnTo>
                <a:lnTo>
                  <a:pt x="2436649" y="226249"/>
                </a:lnTo>
                <a:lnTo>
                  <a:pt x="2187703" y="212969"/>
                </a:lnTo>
                <a:lnTo>
                  <a:pt x="1949045" y="198850"/>
                </a:lnTo>
                <a:lnTo>
                  <a:pt x="1719988" y="184058"/>
                </a:lnTo>
                <a:lnTo>
                  <a:pt x="1503275" y="167753"/>
                </a:lnTo>
                <a:lnTo>
                  <a:pt x="1296163" y="150776"/>
                </a:lnTo>
                <a:lnTo>
                  <a:pt x="1104139" y="132455"/>
                </a:lnTo>
                <a:lnTo>
                  <a:pt x="923774" y="114469"/>
                </a:lnTo>
                <a:lnTo>
                  <a:pt x="757810" y="96484"/>
                </a:lnTo>
                <a:lnTo>
                  <a:pt x="605563" y="79507"/>
                </a:lnTo>
                <a:lnTo>
                  <a:pt x="470460" y="63370"/>
                </a:lnTo>
                <a:lnTo>
                  <a:pt x="348388" y="48074"/>
                </a:lnTo>
                <a:lnTo>
                  <a:pt x="245518" y="35299"/>
                </a:lnTo>
                <a:lnTo>
                  <a:pt x="159107" y="23197"/>
                </a:lnTo>
                <a:lnTo>
                  <a:pt x="40463" y="5883"/>
                </a:lnTo>
                <a:lnTo>
                  <a:pt x="1" y="0"/>
                </a:lnTo>
                <a:lnTo>
                  <a:pt x="1" y="905354"/>
                </a:lnTo>
                <a:lnTo>
                  <a:pt x="0" y="905354"/>
                </a:lnTo>
                <a:lnTo>
                  <a:pt x="0" y="6995918"/>
                </a:lnTo>
                <a:lnTo>
                  <a:pt x="6858000" y="6995918"/>
                </a:lnTo>
                <a:lnTo>
                  <a:pt x="6858000" y="1344715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5BEF0D-191C-4588-8D44-A92B0717077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384809"/>
            <a:ext cx="5450557" cy="4087917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51768-C030-45E8-977E-6C9F7C61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6233" y="1818831"/>
            <a:ext cx="4162179" cy="4146846"/>
          </a:xfrm>
        </p:spPr>
        <p:txBody>
          <a:bodyPr vert="horz" lIns="91440" tIns="45720" rIns="91440" bIns="45720" rtlCol="0"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But……</a:t>
            </a:r>
            <a:b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Lower energy surges usually originate </a:t>
            </a:r>
            <a:r>
              <a:rPr lang="en-US" sz="3200" b="0" i="0" u="sng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inside</a:t>
            </a: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the building.</a:t>
            </a:r>
            <a:b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32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Low energy surge damage may not be visible to the eye.</a:t>
            </a:r>
          </a:p>
        </p:txBody>
      </p:sp>
    </p:spTree>
    <p:extLst>
      <p:ext uri="{BB962C8B-B14F-4D97-AF65-F5344CB8AC3E}">
        <p14:creationId xmlns:p14="http://schemas.microsoft.com/office/powerpoint/2010/main" val="35042912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28" name="Oval 27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34" name="Rectangle 33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42" name="Freeform: Shape 41">
            <a:extLst>
              <a:ext uri="{FF2B5EF4-FFF2-40B4-BE49-F238E27FC236}">
                <a16:creationId xmlns:a16="http://schemas.microsoft.com/office/drawing/2014/main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8" name="Content Placeholder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48645CF1-3CEB-4279-B79F-7310533721C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854" y="1249712"/>
            <a:ext cx="6270662" cy="435811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F42A3B6-2172-4B30-828E-65FDAA4B5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25880"/>
            <a:ext cx="3535787" cy="459784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100" dirty="0">
                <a:solidFill>
                  <a:srgbClr val="EBEBEB"/>
                </a:solidFill>
              </a:rPr>
              <a:t>L</a:t>
            </a:r>
            <a:r>
              <a:rPr lang="en-US" sz="31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ow energy surges can lock-up operating systems or damage digital gear.</a:t>
            </a: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br>
              <a:rPr lang="en-US" sz="28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Dranetz Handbook for Power Quality</a:t>
            </a:r>
            <a:br>
              <a:rPr lang="en-US" sz="2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</a:br>
            <a:endParaRPr lang="en-US" sz="20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1458875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3">
            <a:extLst>
              <a:ext uri="{FF2B5EF4-FFF2-40B4-BE49-F238E27FC236}">
                <a16:creationId xmlns:a16="http://schemas.microsoft.com/office/drawing/2014/main" id="{72742D7C-18EF-4DDC-B3B1-7D394C348A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 5">
            <a:extLst>
              <a:ext uri="{FF2B5EF4-FFF2-40B4-BE49-F238E27FC236}">
                <a16:creationId xmlns:a16="http://schemas.microsoft.com/office/drawing/2014/main" id="{988C142E-CC9F-44B8-8D5D-31AAC6048B5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94BCDA-357F-41B2-B8DF-AE01C13BE9F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4411" y="0"/>
            <a:ext cx="609800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DFB004C-C794-45CE-846D-166C532D642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7" name="Picture 6" descr="A picture containing circuit, electronics&#10;&#10;Description generated with very high confidence">
            <a:extLst>
              <a:ext uri="{FF2B5EF4-FFF2-40B4-BE49-F238E27FC236}">
                <a16:creationId xmlns:a16="http://schemas.microsoft.com/office/drawing/2014/main" id="{BBD3CB88-4504-4649-8CA2-DD853F13211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129" y="4292795"/>
            <a:ext cx="2627752" cy="1748649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8A51768-C030-45E8-977E-6C9F7C6160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893" y="478246"/>
            <a:ext cx="4260806" cy="602887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Studies have shown that 60% to 80% of surges originate inside the building.</a:t>
            </a:r>
            <a:br>
              <a:rPr lang="en-US" sz="3200" dirty="0"/>
            </a:br>
            <a:br>
              <a:rPr lang="en-US" sz="3200" dirty="0"/>
            </a:br>
            <a:r>
              <a:rPr lang="en-US" sz="3200" dirty="0"/>
              <a:t>Some inside surge sources:</a:t>
            </a:r>
            <a:br>
              <a:rPr lang="en-US" sz="3200" dirty="0"/>
            </a:br>
            <a:r>
              <a:rPr lang="en-US" sz="3200" dirty="0"/>
              <a:t>	HVAC</a:t>
            </a:r>
            <a:br>
              <a:rPr lang="en-US" sz="3200" dirty="0"/>
            </a:br>
            <a:r>
              <a:rPr lang="en-US" sz="3200" dirty="0"/>
              <a:t>	Pumps</a:t>
            </a:r>
            <a:br>
              <a:rPr lang="en-US" sz="3200" dirty="0"/>
            </a:br>
            <a:r>
              <a:rPr lang="en-US" sz="3200" dirty="0"/>
              <a:t>	VSD Equipment</a:t>
            </a:r>
            <a:br>
              <a:rPr lang="en-US" sz="3200" dirty="0"/>
            </a:br>
            <a:r>
              <a:rPr lang="en-US" sz="3200" dirty="0"/>
              <a:t>	Printers &amp; Copiers</a:t>
            </a:r>
            <a:br>
              <a:rPr lang="en-US" sz="3200" dirty="0"/>
            </a:br>
            <a:r>
              <a:rPr lang="en-US" sz="3200" dirty="0"/>
              <a:t>	HE Lighting</a:t>
            </a:r>
          </a:p>
        </p:txBody>
      </p:sp>
      <p:pic>
        <p:nvPicPr>
          <p:cNvPr id="10" name="Content Placeholder 4" descr="A circuit board&#10;&#10;Description generated with very high confidence">
            <a:extLst>
              <a:ext uri="{FF2B5EF4-FFF2-40B4-BE49-F238E27FC236}">
                <a16:creationId xmlns:a16="http://schemas.microsoft.com/office/drawing/2014/main" id="{5D9D7FD7-301A-4FCB-9954-D153ECE43B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0891" y="3986102"/>
            <a:ext cx="3109208" cy="2362034"/>
          </a:xfr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44457B4-C683-40C7-BB9C-9E7B32E362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841" y="734230"/>
            <a:ext cx="3656011" cy="2742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7476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4BA57EB-334D-4A15-89C2-436D780055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is responsible for disturbance protection?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5C549CD-EC9E-4F1C-A720-78135D14129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998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44EE341-5F16-4B05-931F-003E222B00A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reeform 7">
            <a:extLst>
              <a:ext uri="{FF2B5EF4-FFF2-40B4-BE49-F238E27FC236}">
                <a16:creationId xmlns:a16="http://schemas.microsoft.com/office/drawing/2014/main" id="{4198F2C3-8953-4C72-B478-B121EF6EA6D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9" name="Freeform 5">
            <a:extLst>
              <a:ext uri="{FF2B5EF4-FFF2-40B4-BE49-F238E27FC236}">
                <a16:creationId xmlns:a16="http://schemas.microsoft.com/office/drawing/2014/main" id="{3C7EC1A5-AF0B-4B9D-AC27-AA98DA57E08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6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E89FC3F-94C9-4D95-AA82-ACD085F0F5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735" y="2548281"/>
            <a:ext cx="1437342" cy="3662018"/>
          </a:xfrm>
          <a:prstGeom prst="rect">
            <a:avLst/>
          </a:prstGeom>
          <a:effectLst/>
        </p:spPr>
      </p:pic>
      <p:pic>
        <p:nvPicPr>
          <p:cNvPr id="11" name="Content Placeholder 4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A72F7536-A8E4-4096-BDEF-550671DEF89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269" y="3395118"/>
            <a:ext cx="2627842" cy="1968344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56BEEB6-8667-4E09-B6C4-54BA042A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1246" y="499272"/>
            <a:ext cx="9404723" cy="1569073"/>
          </a:xfrm>
        </p:spPr>
        <p:txBody>
          <a:bodyPr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The consumer is responsible for making sure the facility power system is compatible with the end-use equipment.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9D58-735C-4ADA-AB23-5DEC475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27526" y="2548281"/>
            <a:ext cx="5114093" cy="3654389"/>
          </a:xfrm>
        </p:spPr>
        <p:txBody>
          <a:bodyPr>
            <a:normAutofit/>
          </a:bodyPr>
          <a:lstStyle/>
          <a:p>
            <a:r>
              <a:rPr lang="en-US" sz="2800" dirty="0">
                <a:solidFill>
                  <a:schemeClr val="bg1"/>
                </a:solidFill>
              </a:rPr>
              <a:t>The power company will deliver a basic level of power quality. </a:t>
            </a:r>
          </a:p>
          <a:p>
            <a:r>
              <a:rPr lang="en-US" sz="2800" dirty="0">
                <a:solidFill>
                  <a:schemeClr val="bg1"/>
                </a:solidFill>
              </a:rPr>
              <a:t>The consumer should </a:t>
            </a:r>
            <a:r>
              <a:rPr lang="en-US" sz="2800" u="sng" dirty="0">
                <a:solidFill>
                  <a:schemeClr val="bg1"/>
                </a:solidFill>
              </a:rPr>
              <a:t>design their facility </a:t>
            </a:r>
            <a:r>
              <a:rPr lang="en-US" sz="2800" dirty="0">
                <a:solidFill>
                  <a:schemeClr val="bg1"/>
                </a:solidFill>
              </a:rPr>
              <a:t>to provide the necessary level of PQ for their equipment.</a:t>
            </a:r>
          </a:p>
        </p:txBody>
      </p:sp>
      <p:sp>
        <p:nvSpPr>
          <p:cNvPr id="5" name="Arrow: Right 4">
            <a:extLst>
              <a:ext uri="{FF2B5EF4-FFF2-40B4-BE49-F238E27FC236}">
                <a16:creationId xmlns:a16="http://schemas.microsoft.com/office/drawing/2014/main" id="{99F2F6AA-CBE9-45A7-9609-E54B52292C06}"/>
              </a:ext>
            </a:extLst>
          </p:cNvPr>
          <p:cNvSpPr/>
          <p:nvPr/>
        </p:nvSpPr>
        <p:spPr>
          <a:xfrm>
            <a:off x="2870791" y="3924298"/>
            <a:ext cx="499730" cy="10311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28202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07968FC-B4C3-476F-AB9E-B3E6E703637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7"/>
          <a:stretch/>
        </p:blipFill>
        <p:spPr>
          <a:xfrm>
            <a:off x="7548152" y="10"/>
            <a:ext cx="4646658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4554089D-779D-46F6-81CB-EA9C1269394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6BEEB6-8667-4E09-B6C4-54BA042A0F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8" y="437871"/>
            <a:ext cx="6249784" cy="167800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dirty="0"/>
              <a:t>The basic design guide for power quality compatibility is IEEE Standard 1100.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469D58-735C-4ADA-AB23-5DEC475769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8" y="2704214"/>
            <a:ext cx="6249784" cy="3632791"/>
          </a:xfrm>
        </p:spPr>
        <p:txBody>
          <a:bodyPr>
            <a:normAutofit/>
          </a:bodyPr>
          <a:lstStyle/>
          <a:p>
            <a:r>
              <a:rPr lang="en-US" sz="3200" dirty="0"/>
              <a:t>The Emerald Book is a </a:t>
            </a:r>
            <a:r>
              <a:rPr lang="en-US" sz="3200" u="sng" dirty="0"/>
              <a:t>consensus</a:t>
            </a:r>
            <a:r>
              <a:rPr lang="en-US" sz="3200" dirty="0"/>
              <a:t> standard for commercial and industrial consumers operating electronic equipment.</a:t>
            </a:r>
          </a:p>
        </p:txBody>
      </p:sp>
    </p:spTree>
    <p:extLst>
      <p:ext uri="{BB962C8B-B14F-4D97-AF65-F5344CB8AC3E}">
        <p14:creationId xmlns:p14="http://schemas.microsoft.com/office/powerpoint/2010/main" val="157163133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9C2B849-447A-46B2-8D95-697408DAC88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" b="2846"/>
          <a:stretch/>
        </p:blipFill>
        <p:spPr>
          <a:xfrm>
            <a:off x="7554139" y="609601"/>
            <a:ext cx="3990160" cy="5638797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3000"/>
              </a:prstClr>
            </a:outerShdw>
          </a:effectLst>
        </p:spPr>
      </p:pic>
      <p:sp>
        <p:nvSpPr>
          <p:cNvPr id="7" name="Rectangle 8">
            <a:extLst>
              <a:ext uri="{FF2B5EF4-FFF2-40B4-BE49-F238E27FC236}">
                <a16:creationId xmlns:a16="http://schemas.microsoft.com/office/drawing/2014/main" id="{0D187C4E-14B9-4504-B200-5127823FA78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009CB99-3B79-4B2C-BF02-83BDC87AD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6"/>
            <a:ext cx="6256423" cy="1641987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300" dirty="0"/>
              <a:t>Cascaded SPDs are required to protect the load from a transient surge events.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A9CE22-621B-4786-B8D0-A4211CA881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700" y="2438401"/>
            <a:ext cx="6258737" cy="3809998"/>
          </a:xfrm>
        </p:spPr>
        <p:txBody>
          <a:bodyPr>
            <a:normAutofit/>
          </a:bodyPr>
          <a:lstStyle/>
          <a:p>
            <a:r>
              <a:rPr lang="en-US" sz="2400" dirty="0"/>
              <a:t>SPDs built into the end-use equipment aren’t rated to stop a large surge.</a:t>
            </a:r>
          </a:p>
          <a:p>
            <a:endParaRPr lang="en-US" sz="2400" dirty="0"/>
          </a:p>
          <a:p>
            <a:r>
              <a:rPr lang="en-US" sz="2400" dirty="0"/>
              <a:t>SPDs used at the service entrance can still let through a significant surge.</a:t>
            </a:r>
          </a:p>
          <a:p>
            <a:endParaRPr lang="en-US" sz="2400" dirty="0"/>
          </a:p>
          <a:p>
            <a:r>
              <a:rPr lang="en-US" sz="2400" dirty="0"/>
              <a:t>Surges originating inside the building require intermediate SPD locations.</a:t>
            </a:r>
          </a:p>
        </p:txBody>
      </p:sp>
    </p:spTree>
    <p:extLst>
      <p:ext uri="{BB962C8B-B14F-4D97-AF65-F5344CB8AC3E}">
        <p14:creationId xmlns:p14="http://schemas.microsoft.com/office/powerpoint/2010/main" val="35874646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Content Placeholder 4" descr="A close up of a mans face&#10;&#10;Description generated with very high confidence">
            <a:extLst>
              <a:ext uri="{FF2B5EF4-FFF2-40B4-BE49-F238E27FC236}">
                <a16:creationId xmlns:a16="http://schemas.microsoft.com/office/drawing/2014/main" id="{D6A22601-B80B-4B62-9C95-5EC988ECDB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54" y="1080296"/>
            <a:ext cx="6270662" cy="4696943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22BAD31-8C0E-40B8-B394-0B290F7107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1925" y="1371598"/>
            <a:ext cx="3352375" cy="3788951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4000" dirty="0">
                <a:solidFill>
                  <a:srgbClr val="EBEBEB"/>
                </a:solidFill>
              </a:rPr>
              <a:t>Isn’t t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he power company supposed to provide “clean</a:t>
            </a:r>
            <a:r>
              <a:rPr lang="en-US" sz="4000" dirty="0">
                <a:solidFill>
                  <a:srgbClr val="EBEBEB"/>
                </a:solidFill>
              </a:rPr>
              <a:t>” </a:t>
            </a:r>
            <a:r>
              <a:rPr lang="en-US" sz="40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power?</a:t>
            </a:r>
          </a:p>
        </p:txBody>
      </p:sp>
    </p:spTree>
    <p:extLst>
      <p:ext uri="{BB962C8B-B14F-4D97-AF65-F5344CB8AC3E}">
        <p14:creationId xmlns:p14="http://schemas.microsoft.com/office/powerpoint/2010/main" val="8003300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/>
          </a:p>
        </p:txBody>
      </p:sp>
      <p:sp useBgFill="1">
        <p:nvSpPr>
          <p:cNvPr id="15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4A18A0-3473-4DE2-8779-219617F8A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344670" cy="1622321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EBEBEB"/>
                </a:solidFill>
              </a:rPr>
              <a:t>How does an SPD work?</a:t>
            </a:r>
            <a:endParaRPr lang="en-US" dirty="0">
              <a:solidFill>
                <a:srgbClr val="EBEBEB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9302D2-B355-4F73-B6B2-68960500FA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438400"/>
            <a:ext cx="4166509" cy="3785419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When a voltage spike occurs the SPD responds in nanoseconds by creating a short circuit through itself (almost like closing a switch).</a:t>
            </a:r>
          </a:p>
          <a:p>
            <a:r>
              <a:rPr lang="en-US" dirty="0">
                <a:solidFill>
                  <a:srgbClr val="EBEBEB"/>
                </a:solidFill>
              </a:rPr>
              <a:t>The low impedance path through the SPD shunts most (but not all) of the surge away from the load.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9A9FCC-36D2-4D3E-B36F-74DFE83611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7140" y="1238249"/>
            <a:ext cx="5172075" cy="4381500"/>
          </a:xfrm>
          <a:prstGeom prst="rect">
            <a:avLst/>
          </a:prstGeom>
        </p:spPr>
      </p:pic>
      <p:sp>
        <p:nvSpPr>
          <p:cNvPr id="4" name="Arrow: Curved Left 3">
            <a:extLst>
              <a:ext uri="{FF2B5EF4-FFF2-40B4-BE49-F238E27FC236}">
                <a16:creationId xmlns:a16="http://schemas.microsoft.com/office/drawing/2014/main" id="{3A1445C1-4E0F-4B02-9150-CA02AD7A6E1F}"/>
              </a:ext>
            </a:extLst>
          </p:cNvPr>
          <p:cNvSpPr/>
          <p:nvPr/>
        </p:nvSpPr>
        <p:spPr>
          <a:xfrm>
            <a:off x="7612912" y="2955851"/>
            <a:ext cx="627321" cy="1924493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Arrow: Curved Left 11">
            <a:extLst>
              <a:ext uri="{FF2B5EF4-FFF2-40B4-BE49-F238E27FC236}">
                <a16:creationId xmlns:a16="http://schemas.microsoft.com/office/drawing/2014/main" id="{B0D36187-512D-419A-8958-14F21A036CF0}"/>
              </a:ext>
            </a:extLst>
          </p:cNvPr>
          <p:cNvSpPr/>
          <p:nvPr/>
        </p:nvSpPr>
        <p:spPr>
          <a:xfrm>
            <a:off x="10022659" y="3294971"/>
            <a:ext cx="239406" cy="829340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88454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CAD14E4B-D405-433E-8CAF-82C7BA564CA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2" b="2"/>
          <a:stretch/>
        </p:blipFill>
        <p:spPr>
          <a:xfrm>
            <a:off x="7426952" y="378964"/>
            <a:ext cx="2143125" cy="1944084"/>
          </a:xfrm>
          <a:prstGeom prst="rect">
            <a:avLst/>
          </a:prstGeom>
        </p:spPr>
      </p:pic>
      <p:sp>
        <p:nvSpPr>
          <p:cNvPr id="20" name="Rectangle 11">
            <a:extLst>
              <a:ext uri="{FF2B5EF4-FFF2-40B4-BE49-F238E27FC236}">
                <a16:creationId xmlns:a16="http://schemas.microsoft.com/office/drawing/2014/main" id="{A26E2FAE-FA60-497B-B2CB-7702C6FF3A3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C07D20-F510-4DD2-B36E-E15C831EF0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0669" y="421331"/>
            <a:ext cx="3330328" cy="1641986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/>
              <a:t>SPDs come in many shapes and sizes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500B17-243D-41A0-9961-B858E3006F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0669" y="2438400"/>
            <a:ext cx="3330328" cy="3809999"/>
          </a:xfrm>
        </p:spPr>
        <p:txBody>
          <a:bodyPr>
            <a:normAutofit/>
          </a:bodyPr>
          <a:lstStyle/>
          <a:p>
            <a:r>
              <a:rPr lang="en-US" dirty="0"/>
              <a:t>SPDs are classified depending on the intended application and voltage/current ratings.</a:t>
            </a:r>
          </a:p>
          <a:p>
            <a:r>
              <a:rPr lang="en-US" dirty="0"/>
              <a:t>Most electronic equipment now contains internal SPDs that only protect against low energy surges.</a:t>
            </a:r>
          </a:p>
        </p:txBody>
      </p:sp>
      <p:pic>
        <p:nvPicPr>
          <p:cNvPr id="9" name="Picture 8" descr="A picture containing surge suppressor&#10;&#10;Description generated with very high confidence">
            <a:extLst>
              <a:ext uri="{FF2B5EF4-FFF2-40B4-BE49-F238E27FC236}">
                <a16:creationId xmlns:a16="http://schemas.microsoft.com/office/drawing/2014/main" id="{F2AD4B29-D2BB-46CC-8F78-F7CEDF1B95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17" y="2495897"/>
            <a:ext cx="2472490" cy="1641987"/>
          </a:xfrm>
          <a:prstGeom prst="rect">
            <a:avLst/>
          </a:prstGeom>
        </p:spPr>
      </p:pic>
      <p:pic>
        <p:nvPicPr>
          <p:cNvPr id="15" name="Picture 14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4FCFD0AC-431D-4448-908C-10BD59C447D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4817" y="4467846"/>
            <a:ext cx="2143125" cy="2143125"/>
          </a:xfrm>
          <a:prstGeom prst="rect">
            <a:avLst/>
          </a:prstGeom>
        </p:spPr>
      </p:pic>
      <p:pic>
        <p:nvPicPr>
          <p:cNvPr id="21" name="Picture 20" descr="A circuit board&#10;&#10;Description generated with very high confidence">
            <a:extLst>
              <a:ext uri="{FF2B5EF4-FFF2-40B4-BE49-F238E27FC236}">
                <a16:creationId xmlns:a16="http://schemas.microsoft.com/office/drawing/2014/main" id="{EF905F21-E71C-4DD1-BBAB-705F5BB1315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578" y="421331"/>
            <a:ext cx="2466975" cy="184785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D7176D4-0858-4A96-930B-BE518EF2E60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8885" y="2570169"/>
            <a:ext cx="1879257" cy="1879257"/>
          </a:xfrm>
          <a:prstGeom prst="rect">
            <a:avLst/>
          </a:prstGeom>
        </p:spPr>
      </p:pic>
      <p:pic>
        <p:nvPicPr>
          <p:cNvPr id="25" name="Picture 24" descr="A close up of a tool&#10;&#10;Description generated with high confidence">
            <a:extLst>
              <a:ext uri="{FF2B5EF4-FFF2-40B4-BE49-F238E27FC236}">
                <a16:creationId xmlns:a16="http://schemas.microsoft.com/office/drawing/2014/main" id="{83ACAE4C-D649-477D-BAA8-90665FD808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1762" y="4648466"/>
            <a:ext cx="1944085" cy="1944085"/>
          </a:xfrm>
          <a:prstGeom prst="rect">
            <a:avLst/>
          </a:prstGeom>
        </p:spPr>
      </p:pic>
      <p:pic>
        <p:nvPicPr>
          <p:cNvPr id="27" name="Picture 26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2424A826-C239-47BC-BE25-E1822D661D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9149" y="2357437"/>
            <a:ext cx="2143125" cy="2143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6092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2">
            <a:extLst>
              <a:ext uri="{FF2B5EF4-FFF2-40B4-BE49-F238E27FC236}">
                <a16:creationId xmlns:a16="http://schemas.microsoft.com/office/drawing/2014/main" id="{6378B0C0-E9D7-49E7-A805-B46840F1B1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3924298"/>
            <a:ext cx="12192417" cy="293370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Freeform 7">
            <a:extLst>
              <a:ext uri="{FF2B5EF4-FFF2-40B4-BE49-F238E27FC236}">
                <a16:creationId xmlns:a16="http://schemas.microsoft.com/office/drawing/2014/main" id="{9053E132-12E5-44D2-AA0E-9353E65AC08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Freeform 5">
            <a:extLst>
              <a:ext uri="{FF2B5EF4-FFF2-40B4-BE49-F238E27FC236}">
                <a16:creationId xmlns:a16="http://schemas.microsoft.com/office/drawing/2014/main" id="{0F73E998-97DC-40F8-A6DA-FC49F068D47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1695" cy="2802467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34" name="Rectangle 28">
            <a:extLst>
              <a:ext uri="{FF2B5EF4-FFF2-40B4-BE49-F238E27FC236}">
                <a16:creationId xmlns:a16="http://schemas.microsoft.com/office/drawing/2014/main" id="{1BAA8AC9-CC65-4F06-9D76-31A253CABC03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079" y="2806543"/>
            <a:ext cx="326618" cy="26715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07984E-D569-4063-A5FD-12465F059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18071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The heart of most surge protection devices is the Metal Oxide Varistor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89B808-3D1A-4D44-AF21-9D24320D7A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55" y="2973582"/>
            <a:ext cx="5114093" cy="311887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chemeClr val="bg1"/>
                </a:solidFill>
              </a:rPr>
              <a:t>Virtually all modern surge protectors, regardless of size or rating, use metal-oxide varistor (MOV) technology.</a:t>
            </a:r>
          </a:p>
          <a:p>
            <a:r>
              <a:rPr lang="en-US" dirty="0">
                <a:solidFill>
                  <a:schemeClr val="bg1"/>
                </a:solidFill>
              </a:rPr>
              <a:t>These are the individual MOV components that can be packaged in different ways depending on the rating and application. </a:t>
            </a:r>
          </a:p>
          <a:p>
            <a:r>
              <a:rPr lang="en-US" dirty="0">
                <a:solidFill>
                  <a:schemeClr val="bg1"/>
                </a:solidFill>
              </a:rPr>
              <a:t>Other types of surge suppressors are Silicon Carbide, Gas Tube, and Spark Gap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964C28DD-2F85-436C-B567-53FF22E60DFD}"/>
              </a:ext>
            </a:extLst>
          </p:cNvPr>
          <p:cNvSpPr/>
          <p:nvPr/>
        </p:nvSpPr>
        <p:spPr>
          <a:xfrm>
            <a:off x="3965947" y="4816815"/>
            <a:ext cx="1605516" cy="2396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F10ACCC-7E37-47B7-BD18-A04762BDB0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6056" y="3129244"/>
            <a:ext cx="2782719" cy="278271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2EEE2A7-F0E0-4FE5-84BE-CB3C6BF0C8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7522" y="3429000"/>
            <a:ext cx="2183209" cy="218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91328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3">
            <a:extLst>
              <a:ext uri="{FF2B5EF4-FFF2-40B4-BE49-F238E27FC236}">
                <a16:creationId xmlns:a16="http://schemas.microsoft.com/office/drawing/2014/main" id="{74171A0C-99A8-498E-9F1F-86C734DB8F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4" cy="6858000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Rectangle 15">
            <a:extLst>
              <a:ext uri="{FF2B5EF4-FFF2-40B4-BE49-F238E27FC236}">
                <a16:creationId xmlns:a16="http://schemas.microsoft.com/office/drawing/2014/main" id="{270BDA80-627C-422A-AFFD-B7F1DC0F773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438656" cy="6858000"/>
          </a:xfrm>
          <a:prstGeom prst="rect">
            <a:avLst/>
          </a:prstGeom>
          <a:solidFill>
            <a:schemeClr val="accent1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2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B324EA-4561-4168-B694-E7B0E1513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690879"/>
            <a:ext cx="3682049" cy="5557519"/>
          </a:xfrm>
        </p:spPr>
        <p:txBody>
          <a:bodyPr anchor="ctr">
            <a:normAutofit/>
          </a:bodyPr>
          <a:lstStyle/>
          <a:p>
            <a:pPr algn="r"/>
            <a:r>
              <a:rPr lang="en-US" dirty="0">
                <a:solidFill>
                  <a:srgbClr val="FFFFFF"/>
                </a:solidFill>
              </a:rPr>
              <a:t>Note that SPDs </a:t>
            </a:r>
            <a:r>
              <a:rPr lang="en-US" b="1" dirty="0">
                <a:solidFill>
                  <a:srgbClr val="FFFFFF"/>
                </a:solidFill>
              </a:rPr>
              <a:t>ONLY</a:t>
            </a:r>
            <a:r>
              <a:rPr lang="en-US" dirty="0">
                <a:solidFill>
                  <a:srgbClr val="FFFFFF"/>
                </a:solidFill>
              </a:rPr>
              <a:t> protect against transient surges.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809CED-B294-4CDB-BD8F-623EA19D4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01999" y="690880"/>
            <a:ext cx="6443890" cy="5557519"/>
          </a:xfrm>
        </p:spPr>
        <p:txBody>
          <a:bodyPr anchor="ctr">
            <a:normAutofit/>
          </a:bodyPr>
          <a:lstStyle/>
          <a:p>
            <a:r>
              <a:rPr lang="en-US" sz="2800" dirty="0"/>
              <a:t>Will not protect against short duration sags and swells.</a:t>
            </a:r>
          </a:p>
          <a:p>
            <a:r>
              <a:rPr lang="en-US" sz="2800" dirty="0"/>
              <a:t>Will not protect against blinks or power outages.</a:t>
            </a:r>
          </a:p>
          <a:p>
            <a:r>
              <a:rPr lang="en-US" sz="2800" dirty="0"/>
              <a:t>Will not protect against EMI/RFI noise (unless it also includes filter circuitry).</a:t>
            </a:r>
          </a:p>
        </p:txBody>
      </p:sp>
    </p:spTree>
    <p:extLst>
      <p:ext uri="{BB962C8B-B14F-4D97-AF65-F5344CB8AC3E}">
        <p14:creationId xmlns:p14="http://schemas.microsoft.com/office/powerpoint/2010/main" val="30377617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A98C789-9690-4907-AC3A-5AE85CC73A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SPD Application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0C358D3-157B-4C5C-AB01-85EC474687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3064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FAFDB0-1449-4828-9614-356E07F3C0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electric utility installs surge arresters on most of its transformers.</a:t>
            </a:r>
          </a:p>
        </p:txBody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D7546DEA-DFE4-47BF-BCA7-30C79FB5397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172369" y="2367756"/>
            <a:ext cx="4257675" cy="3581400"/>
          </a:xfrm>
          <a:prstGeom prst="rect">
            <a:avLst/>
          </a:prstGeom>
        </p:spPr>
      </p:pic>
      <p:pic>
        <p:nvPicPr>
          <p:cNvPr id="9" name="Content Placeholder 8" descr="A picture containing kitchenware&#10;&#10;Description generated with very high confidence">
            <a:extLst>
              <a:ext uri="{FF2B5EF4-FFF2-40B4-BE49-F238E27FC236}">
                <a16:creationId xmlns:a16="http://schemas.microsoft.com/office/drawing/2014/main" id="{B78C6C20-0253-41E8-882E-69A1D78C2EC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0991" y="2422821"/>
            <a:ext cx="3994285" cy="3526335"/>
          </a:xfr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93116E78-3990-4C9F-80BA-E49B3285D479}"/>
              </a:ext>
            </a:extLst>
          </p:cNvPr>
          <p:cNvCxnSpPr>
            <a:cxnSpLocks/>
          </p:cNvCxnSpPr>
          <p:nvPr/>
        </p:nvCxnSpPr>
        <p:spPr>
          <a:xfrm flipH="1">
            <a:off x="2319130" y="3246783"/>
            <a:ext cx="5234609" cy="6493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91710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8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Content Placeholder 6">
            <a:extLst>
              <a:ext uri="{FF2B5EF4-FFF2-40B4-BE49-F238E27FC236}">
                <a16:creationId xmlns:a16="http://schemas.microsoft.com/office/drawing/2014/main" id="{856E7546-8CB3-4D75-902E-83CFCE1EC7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6"/>
          <a:stretch>
            <a:fillRect/>
          </a:stretch>
        </p:blipFill>
        <p:spPr>
          <a:xfrm>
            <a:off x="6093992" y="1136875"/>
            <a:ext cx="5449889" cy="4584246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EA76D-D693-4BE2-9F5D-416FF1FA77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9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The utility’s arrester protects </a:t>
            </a:r>
            <a:r>
              <a:rPr lang="en-US" sz="2900" dirty="0">
                <a:solidFill>
                  <a:srgbClr val="EBEBEB"/>
                </a:solidFill>
              </a:rPr>
              <a:t>utility</a:t>
            </a:r>
            <a:r>
              <a:rPr lang="en-US" sz="29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equipment, </a:t>
            </a:r>
            <a:r>
              <a:rPr lang="en-US" sz="2900" b="0" i="0" u="sng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not yours</a:t>
            </a:r>
            <a:r>
              <a:rPr lang="en-US" sz="29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3B775B-EC8B-4820-8CAE-C8C902047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8931" y="2438400"/>
            <a:ext cx="4166509" cy="3785419"/>
          </a:xfrm>
        </p:spPr>
        <p:txBody>
          <a:bodyPr vert="horz" lIns="91440" tIns="45720" rIns="91440" bIns="45720" rtlCol="0">
            <a:normAutofit lnSpcReduction="10000"/>
          </a:bodyPr>
          <a:lstStyle/>
          <a:p>
            <a:r>
              <a:rPr lang="en-US" sz="2400" dirty="0">
                <a:solidFill>
                  <a:srgbClr val="EBEBEB"/>
                </a:solidFill>
              </a:rPr>
              <a:t>Utility equipment is designed to withstand very high surge voltages of 95 kV and above.</a:t>
            </a:r>
          </a:p>
          <a:p>
            <a:r>
              <a:rPr lang="en-US" sz="2400" dirty="0">
                <a:solidFill>
                  <a:srgbClr val="EBEBEB"/>
                </a:solidFill>
              </a:rPr>
              <a:t>The utility arrester has to pass very high surge currents to survive in this environment.</a:t>
            </a:r>
          </a:p>
          <a:p>
            <a:r>
              <a:rPr lang="en-US" sz="2400" i="1" dirty="0">
                <a:solidFill>
                  <a:srgbClr val="EBEBEB"/>
                </a:solidFill>
              </a:rPr>
              <a:t>A significant surge can still reach your building</a:t>
            </a:r>
            <a:r>
              <a:rPr lang="en-US" sz="2400" dirty="0">
                <a:solidFill>
                  <a:srgbClr val="EBEBEB"/>
                </a:solidFill>
              </a:rPr>
              <a:t>.</a:t>
            </a: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440A48F-E3AB-48C0-8A95-33C6CD11C50C}"/>
              </a:ext>
            </a:extLst>
          </p:cNvPr>
          <p:cNvSpPr/>
          <p:nvPr/>
        </p:nvSpPr>
        <p:spPr>
          <a:xfrm>
            <a:off x="8649104" y="3366052"/>
            <a:ext cx="1117748" cy="662609"/>
          </a:xfrm>
          <a:custGeom>
            <a:avLst/>
            <a:gdLst>
              <a:gd name="connsiteX0" fmla="*/ 534653 w 1117748"/>
              <a:gd name="connsiteY0" fmla="*/ 53009 h 662609"/>
              <a:gd name="connsiteX1" fmla="*/ 455139 w 1117748"/>
              <a:gd name="connsiteY1" fmla="*/ 39757 h 662609"/>
              <a:gd name="connsiteX2" fmla="*/ 256357 w 1117748"/>
              <a:gd name="connsiteY2" fmla="*/ 13252 h 662609"/>
              <a:gd name="connsiteX3" fmla="*/ 216600 w 1117748"/>
              <a:gd name="connsiteY3" fmla="*/ 0 h 662609"/>
              <a:gd name="connsiteX4" fmla="*/ 123835 w 1117748"/>
              <a:gd name="connsiteY4" fmla="*/ 26505 h 662609"/>
              <a:gd name="connsiteX5" fmla="*/ 84079 w 1117748"/>
              <a:gd name="connsiteY5" fmla="*/ 53009 h 662609"/>
              <a:gd name="connsiteX6" fmla="*/ 70826 w 1117748"/>
              <a:gd name="connsiteY6" fmla="*/ 92765 h 662609"/>
              <a:gd name="connsiteX7" fmla="*/ 44322 w 1117748"/>
              <a:gd name="connsiteY7" fmla="*/ 119270 h 662609"/>
              <a:gd name="connsiteX8" fmla="*/ 17818 w 1117748"/>
              <a:gd name="connsiteY8" fmla="*/ 159026 h 662609"/>
              <a:gd name="connsiteX9" fmla="*/ 17818 w 1117748"/>
              <a:gd name="connsiteY9" fmla="*/ 397565 h 662609"/>
              <a:gd name="connsiteX10" fmla="*/ 31070 w 1117748"/>
              <a:gd name="connsiteY10" fmla="*/ 437322 h 662609"/>
              <a:gd name="connsiteX11" fmla="*/ 150339 w 1117748"/>
              <a:gd name="connsiteY11" fmla="*/ 543339 h 662609"/>
              <a:gd name="connsiteX12" fmla="*/ 176844 w 1117748"/>
              <a:gd name="connsiteY12" fmla="*/ 569844 h 662609"/>
              <a:gd name="connsiteX13" fmla="*/ 216600 w 1117748"/>
              <a:gd name="connsiteY13" fmla="*/ 583096 h 662609"/>
              <a:gd name="connsiteX14" fmla="*/ 335870 w 1117748"/>
              <a:gd name="connsiteY14" fmla="*/ 636105 h 662609"/>
              <a:gd name="connsiteX15" fmla="*/ 375626 w 1117748"/>
              <a:gd name="connsiteY15" fmla="*/ 649357 h 662609"/>
              <a:gd name="connsiteX16" fmla="*/ 521400 w 1117748"/>
              <a:gd name="connsiteY16" fmla="*/ 662609 h 662609"/>
              <a:gd name="connsiteX17" fmla="*/ 852705 w 1117748"/>
              <a:gd name="connsiteY17" fmla="*/ 649357 h 662609"/>
              <a:gd name="connsiteX18" fmla="*/ 1011731 w 1117748"/>
              <a:gd name="connsiteY18" fmla="*/ 609600 h 662609"/>
              <a:gd name="connsiteX19" fmla="*/ 1051487 w 1117748"/>
              <a:gd name="connsiteY19" fmla="*/ 596348 h 662609"/>
              <a:gd name="connsiteX20" fmla="*/ 1064739 w 1117748"/>
              <a:gd name="connsiteY20" fmla="*/ 556591 h 662609"/>
              <a:gd name="connsiteX21" fmla="*/ 1091244 w 1117748"/>
              <a:gd name="connsiteY21" fmla="*/ 530087 h 662609"/>
              <a:gd name="connsiteX22" fmla="*/ 1104496 w 1117748"/>
              <a:gd name="connsiteY22" fmla="*/ 477078 h 662609"/>
              <a:gd name="connsiteX23" fmla="*/ 1117748 w 1117748"/>
              <a:gd name="connsiteY23" fmla="*/ 437322 h 662609"/>
              <a:gd name="connsiteX24" fmla="*/ 1104496 w 1117748"/>
              <a:gd name="connsiteY24" fmla="*/ 278296 h 662609"/>
              <a:gd name="connsiteX25" fmla="*/ 1077992 w 1117748"/>
              <a:gd name="connsiteY25" fmla="*/ 238539 h 662609"/>
              <a:gd name="connsiteX26" fmla="*/ 998479 w 1117748"/>
              <a:gd name="connsiteY26" fmla="*/ 185531 h 662609"/>
              <a:gd name="connsiteX27" fmla="*/ 892461 w 1117748"/>
              <a:gd name="connsiteY27" fmla="*/ 145774 h 662609"/>
              <a:gd name="connsiteX28" fmla="*/ 826200 w 1117748"/>
              <a:gd name="connsiteY28" fmla="*/ 106018 h 662609"/>
              <a:gd name="connsiteX29" fmla="*/ 773192 w 1117748"/>
              <a:gd name="connsiteY29" fmla="*/ 79513 h 662609"/>
              <a:gd name="connsiteX30" fmla="*/ 667174 w 1117748"/>
              <a:gd name="connsiteY30" fmla="*/ 26505 h 662609"/>
              <a:gd name="connsiteX31" fmla="*/ 561157 w 1117748"/>
              <a:gd name="connsiteY31" fmla="*/ 0 h 662609"/>
              <a:gd name="connsiteX32" fmla="*/ 362374 w 1117748"/>
              <a:gd name="connsiteY32" fmla="*/ 26505 h 662609"/>
              <a:gd name="connsiteX33" fmla="*/ 296113 w 1117748"/>
              <a:gd name="connsiteY33" fmla="*/ 66261 h 662609"/>
              <a:gd name="connsiteX34" fmla="*/ 296113 w 1117748"/>
              <a:gd name="connsiteY34" fmla="*/ 79513 h 6626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117748" h="662609">
                <a:moveTo>
                  <a:pt x="534653" y="53009"/>
                </a:moveTo>
                <a:cubicBezTo>
                  <a:pt x="508148" y="48592"/>
                  <a:pt x="481774" y="43308"/>
                  <a:pt x="455139" y="39757"/>
                </a:cubicBezTo>
                <a:cubicBezTo>
                  <a:pt x="383348" y="30185"/>
                  <a:pt x="325495" y="28616"/>
                  <a:pt x="256357" y="13252"/>
                </a:cubicBezTo>
                <a:cubicBezTo>
                  <a:pt x="242721" y="10222"/>
                  <a:pt x="229852" y="4417"/>
                  <a:pt x="216600" y="0"/>
                </a:cubicBezTo>
                <a:cubicBezTo>
                  <a:pt x="199611" y="4247"/>
                  <a:pt x="142850" y="16997"/>
                  <a:pt x="123835" y="26505"/>
                </a:cubicBezTo>
                <a:cubicBezTo>
                  <a:pt x="109590" y="33628"/>
                  <a:pt x="97331" y="44174"/>
                  <a:pt x="84079" y="53009"/>
                </a:cubicBezTo>
                <a:cubicBezTo>
                  <a:pt x="79661" y="66261"/>
                  <a:pt x="78013" y="80787"/>
                  <a:pt x="70826" y="92765"/>
                </a:cubicBezTo>
                <a:cubicBezTo>
                  <a:pt x="64398" y="103479"/>
                  <a:pt x="52127" y="109514"/>
                  <a:pt x="44322" y="119270"/>
                </a:cubicBezTo>
                <a:cubicBezTo>
                  <a:pt x="34373" y="131707"/>
                  <a:pt x="26653" y="145774"/>
                  <a:pt x="17818" y="159026"/>
                </a:cubicBezTo>
                <a:cubicBezTo>
                  <a:pt x="-8591" y="264662"/>
                  <a:pt x="-3133" y="219475"/>
                  <a:pt x="17818" y="397565"/>
                </a:cubicBezTo>
                <a:cubicBezTo>
                  <a:pt x="19450" y="411438"/>
                  <a:pt x="22494" y="426295"/>
                  <a:pt x="31070" y="437322"/>
                </a:cubicBezTo>
                <a:cubicBezTo>
                  <a:pt x="114280" y="544307"/>
                  <a:pt x="82610" y="489156"/>
                  <a:pt x="150339" y="543339"/>
                </a:cubicBezTo>
                <a:cubicBezTo>
                  <a:pt x="160096" y="551144"/>
                  <a:pt x="166130" y="563416"/>
                  <a:pt x="176844" y="569844"/>
                </a:cubicBezTo>
                <a:cubicBezTo>
                  <a:pt x="188822" y="577031"/>
                  <a:pt x="204106" y="576849"/>
                  <a:pt x="216600" y="583096"/>
                </a:cubicBezTo>
                <a:cubicBezTo>
                  <a:pt x="342606" y="646098"/>
                  <a:pt x="130733" y="567725"/>
                  <a:pt x="335870" y="636105"/>
                </a:cubicBezTo>
                <a:cubicBezTo>
                  <a:pt x="349122" y="640522"/>
                  <a:pt x="361715" y="648092"/>
                  <a:pt x="375626" y="649357"/>
                </a:cubicBezTo>
                <a:lnTo>
                  <a:pt x="521400" y="662609"/>
                </a:lnTo>
                <a:cubicBezTo>
                  <a:pt x="631835" y="658192"/>
                  <a:pt x="742411" y="656473"/>
                  <a:pt x="852705" y="649357"/>
                </a:cubicBezTo>
                <a:cubicBezTo>
                  <a:pt x="919092" y="645074"/>
                  <a:pt x="949029" y="630501"/>
                  <a:pt x="1011731" y="609600"/>
                </a:cubicBezTo>
                <a:lnTo>
                  <a:pt x="1051487" y="596348"/>
                </a:lnTo>
                <a:cubicBezTo>
                  <a:pt x="1055904" y="583096"/>
                  <a:pt x="1057552" y="568569"/>
                  <a:pt x="1064739" y="556591"/>
                </a:cubicBezTo>
                <a:cubicBezTo>
                  <a:pt x="1071167" y="545877"/>
                  <a:pt x="1085656" y="541262"/>
                  <a:pt x="1091244" y="530087"/>
                </a:cubicBezTo>
                <a:cubicBezTo>
                  <a:pt x="1099389" y="513796"/>
                  <a:pt x="1099492" y="494591"/>
                  <a:pt x="1104496" y="477078"/>
                </a:cubicBezTo>
                <a:cubicBezTo>
                  <a:pt x="1108333" y="463647"/>
                  <a:pt x="1113331" y="450574"/>
                  <a:pt x="1117748" y="437322"/>
                </a:cubicBezTo>
                <a:cubicBezTo>
                  <a:pt x="1113331" y="384313"/>
                  <a:pt x="1114928" y="330455"/>
                  <a:pt x="1104496" y="278296"/>
                </a:cubicBezTo>
                <a:cubicBezTo>
                  <a:pt x="1101372" y="262678"/>
                  <a:pt x="1087942" y="250976"/>
                  <a:pt x="1077992" y="238539"/>
                </a:cubicBezTo>
                <a:cubicBezTo>
                  <a:pt x="1048158" y="201247"/>
                  <a:pt x="1045839" y="212594"/>
                  <a:pt x="998479" y="185531"/>
                </a:cubicBezTo>
                <a:cubicBezTo>
                  <a:pt x="924981" y="143532"/>
                  <a:pt x="995553" y="166392"/>
                  <a:pt x="892461" y="145774"/>
                </a:cubicBezTo>
                <a:cubicBezTo>
                  <a:pt x="870374" y="132522"/>
                  <a:pt x="848716" y="118527"/>
                  <a:pt x="826200" y="106018"/>
                </a:cubicBezTo>
                <a:cubicBezTo>
                  <a:pt x="808931" y="96424"/>
                  <a:pt x="789629" y="90471"/>
                  <a:pt x="773192" y="79513"/>
                </a:cubicBezTo>
                <a:cubicBezTo>
                  <a:pt x="698099" y="29450"/>
                  <a:pt x="823012" y="65466"/>
                  <a:pt x="667174" y="26505"/>
                </a:cubicBezTo>
                <a:lnTo>
                  <a:pt x="561157" y="0"/>
                </a:lnTo>
                <a:cubicBezTo>
                  <a:pt x="494896" y="8835"/>
                  <a:pt x="428312" y="15515"/>
                  <a:pt x="362374" y="26505"/>
                </a:cubicBezTo>
                <a:cubicBezTo>
                  <a:pt x="332470" y="31489"/>
                  <a:pt x="313082" y="40809"/>
                  <a:pt x="296113" y="66261"/>
                </a:cubicBezTo>
                <a:cubicBezTo>
                  <a:pt x="293663" y="69936"/>
                  <a:pt x="296113" y="75096"/>
                  <a:pt x="296113" y="79513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245529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57B325C-3E35-45CF-9D07-3BCB281F3B9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 36">
            <a:extLst>
              <a:ext uri="{FF2B5EF4-FFF2-40B4-BE49-F238E27FC236}">
                <a16:creationId xmlns:a16="http://schemas.microsoft.com/office/drawing/2014/main" id="{C24BEC42-AFF3-40D1-93A2-A27A42E1E23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98810A7-E114-447A-A7D6-69B27CFB565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27" name="Freeform: Shape 26">
            <a:extLst>
              <a:ext uri="{FF2B5EF4-FFF2-40B4-BE49-F238E27FC236}">
                <a16:creationId xmlns:a16="http://schemas.microsoft.com/office/drawing/2014/main" id="{608F427C-1EC9-4280-9367-F2B3AA063E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809954" cy="6858000"/>
          </a:xfrm>
          <a:custGeom>
            <a:avLst/>
            <a:gdLst>
              <a:gd name="connsiteX0" fmla="*/ 6465239 w 7809954"/>
              <a:gd name="connsiteY0" fmla="*/ 0 h 6858000"/>
              <a:gd name="connsiteX1" fmla="*/ 7808777 w 7809954"/>
              <a:gd name="connsiteY1" fmla="*/ 0 h 6858000"/>
              <a:gd name="connsiteX2" fmla="*/ 7783732 w 7809954"/>
              <a:gd name="connsiteY2" fmla="*/ 155676 h 6858000"/>
              <a:gd name="connsiteX3" fmla="*/ 7759863 w 7809954"/>
              <a:gd name="connsiteY3" fmla="*/ 310667 h 6858000"/>
              <a:gd name="connsiteX4" fmla="*/ 7736499 w 7809954"/>
              <a:gd name="connsiteY4" fmla="*/ 466344 h 6858000"/>
              <a:gd name="connsiteX5" fmla="*/ 7716496 w 7809954"/>
              <a:gd name="connsiteY5" fmla="*/ 622706 h 6858000"/>
              <a:gd name="connsiteX6" fmla="*/ 7696325 w 7809954"/>
              <a:gd name="connsiteY6" fmla="*/ 778383 h 6858000"/>
              <a:gd name="connsiteX7" fmla="*/ 7677499 w 7809954"/>
              <a:gd name="connsiteY7" fmla="*/ 934745 h 6858000"/>
              <a:gd name="connsiteX8" fmla="*/ 7661363 w 7809954"/>
              <a:gd name="connsiteY8" fmla="*/ 1089050 h 6858000"/>
              <a:gd name="connsiteX9" fmla="*/ 7646067 w 7809954"/>
              <a:gd name="connsiteY9" fmla="*/ 1245413 h 6858000"/>
              <a:gd name="connsiteX10" fmla="*/ 7632115 w 7809954"/>
              <a:gd name="connsiteY10" fmla="*/ 1401089 h 6858000"/>
              <a:gd name="connsiteX11" fmla="*/ 7620013 w 7809954"/>
              <a:gd name="connsiteY11" fmla="*/ 1554023 h 6858000"/>
              <a:gd name="connsiteX12" fmla="*/ 7607910 w 7809954"/>
              <a:gd name="connsiteY12" fmla="*/ 1709013 h 6858000"/>
              <a:gd name="connsiteX13" fmla="*/ 7597825 w 7809954"/>
              <a:gd name="connsiteY13" fmla="*/ 1861947 h 6858000"/>
              <a:gd name="connsiteX14" fmla="*/ 7589925 w 7809954"/>
              <a:gd name="connsiteY14" fmla="*/ 2014880 h 6858000"/>
              <a:gd name="connsiteX15" fmla="*/ 7581688 w 7809954"/>
              <a:gd name="connsiteY15" fmla="*/ 2167128 h 6858000"/>
              <a:gd name="connsiteX16" fmla="*/ 7574797 w 7809954"/>
              <a:gd name="connsiteY16" fmla="*/ 2318004 h 6858000"/>
              <a:gd name="connsiteX17" fmla="*/ 7569922 w 7809954"/>
              <a:gd name="connsiteY17" fmla="*/ 2467508 h 6858000"/>
              <a:gd name="connsiteX18" fmla="*/ 7565720 w 7809954"/>
              <a:gd name="connsiteY18" fmla="*/ 2617013 h 6858000"/>
              <a:gd name="connsiteX19" fmla="*/ 7561686 w 7809954"/>
              <a:gd name="connsiteY19" fmla="*/ 2765145 h 6858000"/>
              <a:gd name="connsiteX20" fmla="*/ 7559837 w 7809954"/>
              <a:gd name="connsiteY20" fmla="*/ 2911221 h 6858000"/>
              <a:gd name="connsiteX21" fmla="*/ 7557820 w 7809954"/>
              <a:gd name="connsiteY21" fmla="*/ 3057296 h 6858000"/>
              <a:gd name="connsiteX22" fmla="*/ 7556811 w 7809954"/>
              <a:gd name="connsiteY22" fmla="*/ 3201314 h 6858000"/>
              <a:gd name="connsiteX23" fmla="*/ 7557820 w 7809954"/>
              <a:gd name="connsiteY23" fmla="*/ 3343960 h 6858000"/>
              <a:gd name="connsiteX24" fmla="*/ 7557820 w 7809954"/>
              <a:gd name="connsiteY24" fmla="*/ 3485235 h 6858000"/>
              <a:gd name="connsiteX25" fmla="*/ 7559837 w 7809954"/>
              <a:gd name="connsiteY25" fmla="*/ 3625138 h 6858000"/>
              <a:gd name="connsiteX26" fmla="*/ 7562862 w 7809954"/>
              <a:gd name="connsiteY26" fmla="*/ 3762298 h 6858000"/>
              <a:gd name="connsiteX27" fmla="*/ 7565720 w 7809954"/>
              <a:gd name="connsiteY27" fmla="*/ 3898087 h 6858000"/>
              <a:gd name="connsiteX28" fmla="*/ 7568914 w 7809954"/>
              <a:gd name="connsiteY28" fmla="*/ 4031132 h 6858000"/>
              <a:gd name="connsiteX29" fmla="*/ 7573788 w 7809954"/>
              <a:gd name="connsiteY29" fmla="*/ 4163491 h 6858000"/>
              <a:gd name="connsiteX30" fmla="*/ 7578999 w 7809954"/>
              <a:gd name="connsiteY30" fmla="*/ 4293793 h 6858000"/>
              <a:gd name="connsiteX31" fmla="*/ 7583705 w 7809954"/>
              <a:gd name="connsiteY31" fmla="*/ 4421352 h 6858000"/>
              <a:gd name="connsiteX32" fmla="*/ 7596985 w 7809954"/>
              <a:gd name="connsiteY32" fmla="*/ 4670298 h 6858000"/>
              <a:gd name="connsiteX33" fmla="*/ 7611104 w 7809954"/>
              <a:gd name="connsiteY33" fmla="*/ 4908956 h 6858000"/>
              <a:gd name="connsiteX34" fmla="*/ 7625896 w 7809954"/>
              <a:gd name="connsiteY34" fmla="*/ 5138013 h 6858000"/>
              <a:gd name="connsiteX35" fmla="*/ 7642201 w 7809954"/>
              <a:gd name="connsiteY35" fmla="*/ 5354726 h 6858000"/>
              <a:gd name="connsiteX36" fmla="*/ 7659178 w 7809954"/>
              <a:gd name="connsiteY36" fmla="*/ 5561838 h 6858000"/>
              <a:gd name="connsiteX37" fmla="*/ 7677499 w 7809954"/>
              <a:gd name="connsiteY37" fmla="*/ 5753862 h 6858000"/>
              <a:gd name="connsiteX38" fmla="*/ 7695485 w 7809954"/>
              <a:gd name="connsiteY38" fmla="*/ 5934227 h 6858000"/>
              <a:gd name="connsiteX39" fmla="*/ 7713470 w 7809954"/>
              <a:gd name="connsiteY39" fmla="*/ 6100191 h 6858000"/>
              <a:gd name="connsiteX40" fmla="*/ 7730447 w 7809954"/>
              <a:gd name="connsiteY40" fmla="*/ 6252438 h 6858000"/>
              <a:gd name="connsiteX41" fmla="*/ 7746584 w 7809954"/>
              <a:gd name="connsiteY41" fmla="*/ 6387541 h 6858000"/>
              <a:gd name="connsiteX42" fmla="*/ 7761880 w 7809954"/>
              <a:gd name="connsiteY42" fmla="*/ 6509613 h 6858000"/>
              <a:gd name="connsiteX43" fmla="*/ 7774655 w 7809954"/>
              <a:gd name="connsiteY43" fmla="*/ 6612483 h 6858000"/>
              <a:gd name="connsiteX44" fmla="*/ 7786757 w 7809954"/>
              <a:gd name="connsiteY44" fmla="*/ 6698894 h 6858000"/>
              <a:gd name="connsiteX45" fmla="*/ 7804071 w 7809954"/>
              <a:gd name="connsiteY45" fmla="*/ 6817538 h 6858000"/>
              <a:gd name="connsiteX46" fmla="*/ 7809954 w 7809954"/>
              <a:gd name="connsiteY46" fmla="*/ 6858000 h 6858000"/>
              <a:gd name="connsiteX47" fmla="*/ 7157124 w 7809954"/>
              <a:gd name="connsiteY47" fmla="*/ 6858000 h 6858000"/>
              <a:gd name="connsiteX48" fmla="*/ 7157124 w 7809954"/>
              <a:gd name="connsiteY48" fmla="*/ 6858000 h 6858000"/>
              <a:gd name="connsiteX49" fmla="*/ 0 w 7809954"/>
              <a:gd name="connsiteY49" fmla="*/ 6858000 h 6858000"/>
              <a:gd name="connsiteX50" fmla="*/ 0 w 7809954"/>
              <a:gd name="connsiteY50" fmla="*/ 0 h 6858000"/>
              <a:gd name="connsiteX51" fmla="*/ 6465239 w 7809954"/>
              <a:gd name="connsiteY5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7809954" h="6858000">
                <a:moveTo>
                  <a:pt x="6465239" y="0"/>
                </a:moveTo>
                <a:lnTo>
                  <a:pt x="7808777" y="0"/>
                </a:lnTo>
                <a:lnTo>
                  <a:pt x="7783732" y="155676"/>
                </a:lnTo>
                <a:lnTo>
                  <a:pt x="7759863" y="310667"/>
                </a:lnTo>
                <a:lnTo>
                  <a:pt x="7736499" y="466344"/>
                </a:lnTo>
                <a:lnTo>
                  <a:pt x="7716496" y="622706"/>
                </a:lnTo>
                <a:lnTo>
                  <a:pt x="7696325" y="778383"/>
                </a:lnTo>
                <a:lnTo>
                  <a:pt x="7677499" y="934745"/>
                </a:lnTo>
                <a:lnTo>
                  <a:pt x="7661363" y="1089050"/>
                </a:lnTo>
                <a:lnTo>
                  <a:pt x="7646067" y="1245413"/>
                </a:lnTo>
                <a:lnTo>
                  <a:pt x="7632115" y="1401089"/>
                </a:lnTo>
                <a:lnTo>
                  <a:pt x="7620013" y="1554023"/>
                </a:lnTo>
                <a:lnTo>
                  <a:pt x="7607910" y="1709013"/>
                </a:lnTo>
                <a:lnTo>
                  <a:pt x="7597825" y="1861947"/>
                </a:lnTo>
                <a:lnTo>
                  <a:pt x="7589925" y="2014880"/>
                </a:lnTo>
                <a:lnTo>
                  <a:pt x="7581688" y="2167128"/>
                </a:lnTo>
                <a:lnTo>
                  <a:pt x="7574797" y="2318004"/>
                </a:lnTo>
                <a:lnTo>
                  <a:pt x="7569922" y="2467508"/>
                </a:lnTo>
                <a:lnTo>
                  <a:pt x="7565720" y="2617013"/>
                </a:lnTo>
                <a:lnTo>
                  <a:pt x="7561686" y="2765145"/>
                </a:lnTo>
                <a:lnTo>
                  <a:pt x="7559837" y="2911221"/>
                </a:lnTo>
                <a:lnTo>
                  <a:pt x="7557820" y="3057296"/>
                </a:lnTo>
                <a:lnTo>
                  <a:pt x="7556811" y="3201314"/>
                </a:lnTo>
                <a:lnTo>
                  <a:pt x="7557820" y="3343960"/>
                </a:lnTo>
                <a:lnTo>
                  <a:pt x="7557820" y="3485235"/>
                </a:lnTo>
                <a:lnTo>
                  <a:pt x="7559837" y="3625138"/>
                </a:lnTo>
                <a:lnTo>
                  <a:pt x="7562862" y="3762298"/>
                </a:lnTo>
                <a:lnTo>
                  <a:pt x="7565720" y="3898087"/>
                </a:lnTo>
                <a:lnTo>
                  <a:pt x="7568914" y="4031132"/>
                </a:lnTo>
                <a:lnTo>
                  <a:pt x="7573788" y="4163491"/>
                </a:lnTo>
                <a:lnTo>
                  <a:pt x="7578999" y="4293793"/>
                </a:lnTo>
                <a:lnTo>
                  <a:pt x="7583705" y="4421352"/>
                </a:lnTo>
                <a:lnTo>
                  <a:pt x="7596985" y="4670298"/>
                </a:lnTo>
                <a:lnTo>
                  <a:pt x="7611104" y="4908956"/>
                </a:lnTo>
                <a:lnTo>
                  <a:pt x="7625896" y="5138013"/>
                </a:lnTo>
                <a:lnTo>
                  <a:pt x="7642201" y="5354726"/>
                </a:lnTo>
                <a:lnTo>
                  <a:pt x="7659178" y="5561838"/>
                </a:lnTo>
                <a:lnTo>
                  <a:pt x="7677499" y="5753862"/>
                </a:lnTo>
                <a:lnTo>
                  <a:pt x="7695485" y="5934227"/>
                </a:lnTo>
                <a:lnTo>
                  <a:pt x="7713470" y="6100191"/>
                </a:lnTo>
                <a:lnTo>
                  <a:pt x="7730447" y="6252438"/>
                </a:lnTo>
                <a:lnTo>
                  <a:pt x="7746584" y="6387541"/>
                </a:lnTo>
                <a:lnTo>
                  <a:pt x="7761880" y="6509613"/>
                </a:lnTo>
                <a:lnTo>
                  <a:pt x="7774655" y="6612483"/>
                </a:lnTo>
                <a:lnTo>
                  <a:pt x="7786757" y="6698894"/>
                </a:lnTo>
                <a:lnTo>
                  <a:pt x="7804071" y="6817538"/>
                </a:lnTo>
                <a:lnTo>
                  <a:pt x="7809954" y="6858000"/>
                </a:lnTo>
                <a:lnTo>
                  <a:pt x="7157124" y="6858000"/>
                </a:lnTo>
                <a:lnTo>
                  <a:pt x="7157124" y="6858000"/>
                </a:lnTo>
                <a:lnTo>
                  <a:pt x="0" y="6858000"/>
                </a:lnTo>
                <a:lnTo>
                  <a:pt x="0" y="0"/>
                </a:lnTo>
                <a:lnTo>
                  <a:pt x="6465239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1DBE5C5-646B-4A61-8F96-D1E4DAD2B2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31800" y="1676400"/>
            <a:ext cx="3525154" cy="3359121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>
                <a:solidFill>
                  <a:srgbClr val="EBEBEB"/>
                </a:solidFill>
              </a:rPr>
              <a:t>Multiple</a:t>
            </a:r>
            <a:r>
              <a:rPr lang="en-US" sz="3400" b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SPDs arranged in a </a:t>
            </a:r>
            <a:r>
              <a:rPr lang="en-US" sz="3400" b="0" u="sng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cascaded system</a:t>
            </a:r>
            <a:r>
              <a:rPr lang="en-US" sz="3400" b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 are required for effective protection.</a:t>
            </a:r>
            <a:endParaRPr lang="en-US" sz="3400" b="0" i="0" kern="1200" dirty="0">
              <a:solidFill>
                <a:srgbClr val="EBEBEB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41D664D-CC47-45BB-BD90-508745E05F59}"/>
              </a:ext>
            </a:extLst>
          </p:cNvPr>
          <p:cNvSpPr txBox="1"/>
          <p:nvPr/>
        </p:nvSpPr>
        <p:spPr>
          <a:xfrm>
            <a:off x="4784034" y="5923724"/>
            <a:ext cx="152400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Schneider Electric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0CFB9F12-0FB1-4B0E-87AC-F729D75F6A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64138" y="1414684"/>
            <a:ext cx="6593340" cy="4195762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FF83A54-E998-4A41-ACFE-D8286AFB6878}"/>
              </a:ext>
            </a:extLst>
          </p:cNvPr>
          <p:cNvSpPr txBox="1"/>
          <p:nvPr/>
        </p:nvSpPr>
        <p:spPr>
          <a:xfrm>
            <a:off x="6624427" y="4034135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Arial Black" panose="020B0A04020102020204" pitchFamily="34" charset="0"/>
              </a:rPr>
              <a:t>Critical</a:t>
            </a:r>
          </a:p>
          <a:p>
            <a:r>
              <a:rPr lang="en-US" sz="1200" dirty="0">
                <a:latin typeface="Arial Black" panose="020B0A04020102020204" pitchFamily="34" charset="0"/>
              </a:rPr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32162646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12E3267-7ABE-412B-8580-47EC0D1F61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B62C5A-2250-4380-AB23-DB87446CC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42CF425-7213-4F89-B0FF-4C2BDDD9C6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5DA97D-88F8-4249-B650-4FC9FD50A3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F38673-6E30-4BAE-AC67-0B283EBF42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02A25CB-1ED1-4C87-AB49-8D3BC684D1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9D8B9B-772D-4502-A33B-41B1A4827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6789A00-20C1-4D0D-9EF6-ACEC9CCAEC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E998FCBD-82F9-4820-B6BE-79DC571A79E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9205" y="3478195"/>
            <a:ext cx="2361560" cy="2998806"/>
          </a:xfrm>
          <a:prstGeom prst="rect">
            <a:avLst/>
          </a:prstGeom>
          <a:effectLst/>
        </p:spPr>
      </p:pic>
      <p:sp>
        <p:nvSpPr>
          <p:cNvPr id="48" name="Freeform 31">
            <a:extLst>
              <a:ext uri="{FF2B5EF4-FFF2-40B4-BE49-F238E27FC236}">
                <a16:creationId xmlns:a16="http://schemas.microsoft.com/office/drawing/2014/main" id="{066DF7B3-9ED5-41D5-A5B2-B2C5775B13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025FA-9380-4DAD-834F-F8240611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447799"/>
            <a:ext cx="3333676" cy="4485167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Service Entrance….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the consumer installs a properly sized SPD at the service entrance.</a:t>
            </a:r>
            <a:br>
              <a:rPr lang="en-US" sz="3400" dirty="0"/>
            </a:br>
            <a:endParaRPr lang="en-US" sz="3400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B80B977-0985-457A-ABF1-2E9269293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8"/>
          <a:stretch>
            <a:fillRect/>
          </a:stretch>
        </p:blipFill>
        <p:spPr>
          <a:xfrm>
            <a:off x="2208244" y="71993"/>
            <a:ext cx="5275295" cy="3357006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DCD051BA-54C1-4672-B086-8E6BDC6549FD}"/>
              </a:ext>
            </a:extLst>
          </p:cNvPr>
          <p:cNvCxnSpPr/>
          <p:nvPr/>
        </p:nvCxnSpPr>
        <p:spPr>
          <a:xfrm flipV="1">
            <a:off x="2455077" y="2434856"/>
            <a:ext cx="1680988" cy="1967023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86C46BE-A826-4822-9411-084B32EE4F37}"/>
              </a:ext>
            </a:extLst>
          </p:cNvPr>
          <p:cNvSpPr txBox="1"/>
          <p:nvPr/>
        </p:nvSpPr>
        <p:spPr>
          <a:xfrm>
            <a:off x="6926596" y="2152172"/>
            <a:ext cx="6992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  <a:latin typeface="Arial Black" panose="020B0A04020102020204" pitchFamily="34" charset="0"/>
              </a:rPr>
              <a:t>Critical</a:t>
            </a:r>
          </a:p>
          <a:p>
            <a:r>
              <a:rPr lang="en-US" sz="1000" dirty="0">
                <a:solidFill>
                  <a:schemeClr val="bg1"/>
                </a:solidFill>
                <a:latin typeface="Arial Black" panose="020B0A04020102020204" pitchFamily="34" charset="0"/>
              </a:rPr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90962120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12E3267-7ABE-412B-8580-47EC0D1F61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B62C5A-2250-4380-AB23-DB87446CC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42CF425-7213-4F89-B0FF-4C2BDDD9C6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5DA97D-88F8-4249-B650-4FC9FD50A3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F38673-6E30-4BAE-AC67-0B283EBF42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02A25CB-1ED1-4C87-AB49-8D3BC684D1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9D8B9B-772D-4502-A33B-41B1A4827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6789A00-20C1-4D0D-9EF6-ACEC9CCAEC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" name="Freeform 31">
            <a:extLst>
              <a:ext uri="{FF2B5EF4-FFF2-40B4-BE49-F238E27FC236}">
                <a16:creationId xmlns:a16="http://schemas.microsoft.com/office/drawing/2014/main" id="{066DF7B3-9ED5-41D5-A5B2-B2C5775B13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025FA-9380-4DAD-834F-F8240611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190844"/>
            <a:ext cx="3612782" cy="49051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Intermediate Panels…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SPDs are installed at subpanels feeding critical equipment.</a:t>
            </a: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B80B977-0985-457A-ABF1-2E9269293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686835" y="1231862"/>
            <a:ext cx="5275295" cy="3357006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50FA857-16FC-4A76-AB44-A5F2271F40B4}"/>
              </a:ext>
            </a:extLst>
          </p:cNvPr>
          <p:cNvCxnSpPr/>
          <p:nvPr/>
        </p:nvCxnSpPr>
        <p:spPr>
          <a:xfrm rot="16200000" flipH="1">
            <a:off x="2451690" y="1737536"/>
            <a:ext cx="1986516" cy="404037"/>
          </a:xfrm>
          <a:prstGeom prst="bentConnector3">
            <a:avLst>
              <a:gd name="adj1" fmla="val 7408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403335E4-5FD9-492C-B940-F37484FBCE50}"/>
              </a:ext>
            </a:extLst>
          </p:cNvPr>
          <p:cNvSpPr/>
          <p:nvPr/>
        </p:nvSpPr>
        <p:spPr>
          <a:xfrm>
            <a:off x="2934906" y="373674"/>
            <a:ext cx="297713" cy="65921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327A8-70B3-44FB-AF21-1B259A77AC8C}"/>
              </a:ext>
            </a:extLst>
          </p:cNvPr>
          <p:cNvSpPr txBox="1"/>
          <p:nvPr/>
        </p:nvSpPr>
        <p:spPr>
          <a:xfrm>
            <a:off x="3359888" y="499729"/>
            <a:ext cx="323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Surge originating inside the building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B770525-C67E-4B32-B06D-AD54B83A1F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437681" y="5178053"/>
            <a:ext cx="1595169" cy="1489529"/>
          </a:xfrm>
          <a:prstGeom prst="rect">
            <a:avLst/>
          </a:prstGeom>
        </p:spPr>
      </p:pic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102CF57-AC55-4EF5-B0C7-6A479CF375EB}"/>
              </a:ext>
            </a:extLst>
          </p:cNvPr>
          <p:cNvCxnSpPr/>
          <p:nvPr/>
        </p:nvCxnSpPr>
        <p:spPr>
          <a:xfrm flipH="1" flipV="1">
            <a:off x="3646967" y="3880884"/>
            <a:ext cx="1116419" cy="1376916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59CE38D6-948A-4F17-894D-504A390240BD}"/>
              </a:ext>
            </a:extLst>
          </p:cNvPr>
          <p:cNvCxnSpPr/>
          <p:nvPr/>
        </p:nvCxnSpPr>
        <p:spPr>
          <a:xfrm flipH="1" flipV="1">
            <a:off x="4550735" y="3880884"/>
            <a:ext cx="424948" cy="129716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0A3BC88F-A816-4001-9882-BCA0D936E344}"/>
              </a:ext>
            </a:extLst>
          </p:cNvPr>
          <p:cNvSpPr txBox="1"/>
          <p:nvPr/>
        </p:nvSpPr>
        <p:spPr>
          <a:xfrm>
            <a:off x="5375001" y="335569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Critical</a:t>
            </a:r>
          </a:p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Load</a:t>
            </a:r>
          </a:p>
        </p:txBody>
      </p:sp>
    </p:spTree>
    <p:extLst>
      <p:ext uri="{BB962C8B-B14F-4D97-AF65-F5344CB8AC3E}">
        <p14:creationId xmlns:p14="http://schemas.microsoft.com/office/powerpoint/2010/main" val="3884711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5F3FC718-FDE3-4EF7-921E-A5F374EAF82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FAA0F719-3DC8-4F08-AD8F-5A845658CB9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94811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7DCB61BE-FA0F-4EFB-BE0E-268BAD8E30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4747655" y="-586345"/>
            <a:ext cx="6858001" cy="8030691"/>
          </a:xfrm>
          <a:custGeom>
            <a:avLst/>
            <a:gdLst>
              <a:gd name="connsiteX0" fmla="*/ 6858001 w 6858001"/>
              <a:gd name="connsiteY0" fmla="*/ 1177 h 8030691"/>
              <a:gd name="connsiteX1" fmla="*/ 6858001 w 6858001"/>
              <a:gd name="connsiteY1" fmla="*/ 1344715 h 8030691"/>
              <a:gd name="connsiteX2" fmla="*/ 6858000 w 6858001"/>
              <a:gd name="connsiteY2" fmla="*/ 1344715 h 8030691"/>
              <a:gd name="connsiteX3" fmla="*/ 6858000 w 6858001"/>
              <a:gd name="connsiteY3" fmla="*/ 8030691 h 8030691"/>
              <a:gd name="connsiteX4" fmla="*/ 0 w 6858001"/>
              <a:gd name="connsiteY4" fmla="*/ 8030690 h 8030691"/>
              <a:gd name="connsiteX5" fmla="*/ 0 w 6858001"/>
              <a:gd name="connsiteY5" fmla="*/ 477747 h 8030691"/>
              <a:gd name="connsiteX6" fmla="*/ 1 w 6858001"/>
              <a:gd name="connsiteY6" fmla="*/ 477747 h 8030691"/>
              <a:gd name="connsiteX7" fmla="*/ 1 w 6858001"/>
              <a:gd name="connsiteY7" fmla="*/ 0 h 8030691"/>
              <a:gd name="connsiteX8" fmla="*/ 40463 w 6858001"/>
              <a:gd name="connsiteY8" fmla="*/ 5883 h 8030691"/>
              <a:gd name="connsiteX9" fmla="*/ 159107 w 6858001"/>
              <a:gd name="connsiteY9" fmla="*/ 23196 h 8030691"/>
              <a:gd name="connsiteX10" fmla="*/ 245518 w 6858001"/>
              <a:gd name="connsiteY10" fmla="*/ 35299 h 8030691"/>
              <a:gd name="connsiteX11" fmla="*/ 348388 w 6858001"/>
              <a:gd name="connsiteY11" fmla="*/ 48074 h 8030691"/>
              <a:gd name="connsiteX12" fmla="*/ 470460 w 6858001"/>
              <a:gd name="connsiteY12" fmla="*/ 63370 h 8030691"/>
              <a:gd name="connsiteX13" fmla="*/ 605563 w 6858001"/>
              <a:gd name="connsiteY13" fmla="*/ 79507 h 8030691"/>
              <a:gd name="connsiteX14" fmla="*/ 757810 w 6858001"/>
              <a:gd name="connsiteY14" fmla="*/ 96484 h 8030691"/>
              <a:gd name="connsiteX15" fmla="*/ 923774 w 6858001"/>
              <a:gd name="connsiteY15" fmla="*/ 114469 h 8030691"/>
              <a:gd name="connsiteX16" fmla="*/ 1104139 w 6858001"/>
              <a:gd name="connsiteY16" fmla="*/ 132455 h 8030691"/>
              <a:gd name="connsiteX17" fmla="*/ 1296163 w 6858001"/>
              <a:gd name="connsiteY17" fmla="*/ 150776 h 8030691"/>
              <a:gd name="connsiteX18" fmla="*/ 1503275 w 6858001"/>
              <a:gd name="connsiteY18" fmla="*/ 167753 h 8030691"/>
              <a:gd name="connsiteX19" fmla="*/ 1719988 w 6858001"/>
              <a:gd name="connsiteY19" fmla="*/ 184058 h 8030691"/>
              <a:gd name="connsiteX20" fmla="*/ 1949045 w 6858001"/>
              <a:gd name="connsiteY20" fmla="*/ 198850 h 8030691"/>
              <a:gd name="connsiteX21" fmla="*/ 2187703 w 6858001"/>
              <a:gd name="connsiteY21" fmla="*/ 212969 h 8030691"/>
              <a:gd name="connsiteX22" fmla="*/ 2436649 w 6858001"/>
              <a:gd name="connsiteY22" fmla="*/ 226249 h 8030691"/>
              <a:gd name="connsiteX23" fmla="*/ 2564208 w 6858001"/>
              <a:gd name="connsiteY23" fmla="*/ 230955 h 8030691"/>
              <a:gd name="connsiteX24" fmla="*/ 2694509 w 6858001"/>
              <a:gd name="connsiteY24" fmla="*/ 236166 h 8030691"/>
              <a:gd name="connsiteX25" fmla="*/ 2826869 w 6858001"/>
              <a:gd name="connsiteY25" fmla="*/ 241040 h 8030691"/>
              <a:gd name="connsiteX26" fmla="*/ 2959914 w 6858001"/>
              <a:gd name="connsiteY26" fmla="*/ 244234 h 8030691"/>
              <a:gd name="connsiteX27" fmla="*/ 3095702 w 6858001"/>
              <a:gd name="connsiteY27" fmla="*/ 247092 h 8030691"/>
              <a:gd name="connsiteX28" fmla="*/ 3232862 w 6858001"/>
              <a:gd name="connsiteY28" fmla="*/ 250117 h 8030691"/>
              <a:gd name="connsiteX29" fmla="*/ 3372766 w 6858001"/>
              <a:gd name="connsiteY29" fmla="*/ 252134 h 8030691"/>
              <a:gd name="connsiteX30" fmla="*/ 3514040 w 6858001"/>
              <a:gd name="connsiteY30" fmla="*/ 252134 h 8030691"/>
              <a:gd name="connsiteX31" fmla="*/ 3656686 w 6858001"/>
              <a:gd name="connsiteY31" fmla="*/ 253143 h 8030691"/>
              <a:gd name="connsiteX32" fmla="*/ 3800705 w 6858001"/>
              <a:gd name="connsiteY32" fmla="*/ 252134 h 8030691"/>
              <a:gd name="connsiteX33" fmla="*/ 3946780 w 6858001"/>
              <a:gd name="connsiteY33" fmla="*/ 250117 h 8030691"/>
              <a:gd name="connsiteX34" fmla="*/ 4092856 w 6858001"/>
              <a:gd name="connsiteY34" fmla="*/ 248268 h 8030691"/>
              <a:gd name="connsiteX35" fmla="*/ 4240988 w 6858001"/>
              <a:gd name="connsiteY35" fmla="*/ 244234 h 8030691"/>
              <a:gd name="connsiteX36" fmla="*/ 4390492 w 6858001"/>
              <a:gd name="connsiteY36" fmla="*/ 240032 h 8030691"/>
              <a:gd name="connsiteX37" fmla="*/ 4539997 w 6858001"/>
              <a:gd name="connsiteY37" fmla="*/ 235157 h 8030691"/>
              <a:gd name="connsiteX38" fmla="*/ 4690873 w 6858001"/>
              <a:gd name="connsiteY38" fmla="*/ 228266 h 8030691"/>
              <a:gd name="connsiteX39" fmla="*/ 4843120 w 6858001"/>
              <a:gd name="connsiteY39" fmla="*/ 220029 h 8030691"/>
              <a:gd name="connsiteX40" fmla="*/ 4996054 w 6858001"/>
              <a:gd name="connsiteY40" fmla="*/ 212129 h 8030691"/>
              <a:gd name="connsiteX41" fmla="*/ 5148987 w 6858001"/>
              <a:gd name="connsiteY41" fmla="*/ 202044 h 8030691"/>
              <a:gd name="connsiteX42" fmla="*/ 5303978 w 6858001"/>
              <a:gd name="connsiteY42" fmla="*/ 189941 h 8030691"/>
              <a:gd name="connsiteX43" fmla="*/ 5456911 w 6858001"/>
              <a:gd name="connsiteY43" fmla="*/ 177839 h 8030691"/>
              <a:gd name="connsiteX44" fmla="*/ 5612588 w 6858001"/>
              <a:gd name="connsiteY44" fmla="*/ 163887 h 8030691"/>
              <a:gd name="connsiteX45" fmla="*/ 5768950 w 6858001"/>
              <a:gd name="connsiteY45" fmla="*/ 148591 h 8030691"/>
              <a:gd name="connsiteX46" fmla="*/ 5923255 w 6858001"/>
              <a:gd name="connsiteY46" fmla="*/ 132455 h 8030691"/>
              <a:gd name="connsiteX47" fmla="*/ 6079618 w 6858001"/>
              <a:gd name="connsiteY47" fmla="*/ 113629 h 8030691"/>
              <a:gd name="connsiteX48" fmla="*/ 6235294 w 6858001"/>
              <a:gd name="connsiteY48" fmla="*/ 93458 h 8030691"/>
              <a:gd name="connsiteX49" fmla="*/ 6391657 w 6858001"/>
              <a:gd name="connsiteY49" fmla="*/ 73455 h 8030691"/>
              <a:gd name="connsiteX50" fmla="*/ 6547333 w 6858001"/>
              <a:gd name="connsiteY50" fmla="*/ 50091 h 8030691"/>
              <a:gd name="connsiteX51" fmla="*/ 6702324 w 6858001"/>
              <a:gd name="connsiteY51" fmla="*/ 26222 h 80306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8030691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8030691"/>
                </a:lnTo>
                <a:lnTo>
                  <a:pt x="0" y="8030690"/>
                </a:lnTo>
                <a:lnTo>
                  <a:pt x="0" y="477747"/>
                </a:lnTo>
                <a:lnTo>
                  <a:pt x="1" y="47774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4"/>
                </a:lnTo>
                <a:lnTo>
                  <a:pt x="470460" y="63370"/>
                </a:lnTo>
                <a:lnTo>
                  <a:pt x="605563" y="79507"/>
                </a:lnTo>
                <a:lnTo>
                  <a:pt x="757810" y="96484"/>
                </a:lnTo>
                <a:lnTo>
                  <a:pt x="923774" y="114469"/>
                </a:lnTo>
                <a:lnTo>
                  <a:pt x="1104139" y="132455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50"/>
                </a:lnTo>
                <a:lnTo>
                  <a:pt x="2187703" y="212969"/>
                </a:lnTo>
                <a:lnTo>
                  <a:pt x="2436649" y="226249"/>
                </a:lnTo>
                <a:lnTo>
                  <a:pt x="2564208" y="230955"/>
                </a:lnTo>
                <a:lnTo>
                  <a:pt x="2694509" y="236166"/>
                </a:lnTo>
                <a:lnTo>
                  <a:pt x="2826869" y="241040"/>
                </a:lnTo>
                <a:lnTo>
                  <a:pt x="2959914" y="244234"/>
                </a:lnTo>
                <a:lnTo>
                  <a:pt x="3095702" y="247092"/>
                </a:lnTo>
                <a:lnTo>
                  <a:pt x="3232862" y="250117"/>
                </a:lnTo>
                <a:lnTo>
                  <a:pt x="3372766" y="252134"/>
                </a:lnTo>
                <a:lnTo>
                  <a:pt x="3514040" y="252134"/>
                </a:lnTo>
                <a:lnTo>
                  <a:pt x="3656686" y="253143"/>
                </a:lnTo>
                <a:lnTo>
                  <a:pt x="3800705" y="252134"/>
                </a:lnTo>
                <a:lnTo>
                  <a:pt x="3946780" y="250117"/>
                </a:lnTo>
                <a:lnTo>
                  <a:pt x="4092856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9" name="Content Placeholder 5" descr="A circuit board&#10;&#10;Description generated with high confidence">
            <a:extLst>
              <a:ext uri="{FF2B5EF4-FFF2-40B4-BE49-F238E27FC236}">
                <a16:creationId xmlns:a16="http://schemas.microsoft.com/office/drawing/2014/main" id="{77950F8B-8E5F-4C84-B069-2F262061DE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9" t="6402" r="5501" b="10619"/>
          <a:stretch/>
        </p:blipFill>
        <p:spPr>
          <a:xfrm>
            <a:off x="5048451" y="2040630"/>
            <a:ext cx="6495847" cy="3386338"/>
          </a:xfrm>
          <a:prstGeom prst="rect">
            <a:avLst/>
          </a:prstGeom>
          <a:effectLst/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A4B31EAA-7423-46F7-9B90-4AB2B09C35C4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005FC15-7667-4804-8437-26B42F6FD0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855" y="1447799"/>
            <a:ext cx="3108626" cy="4104862"/>
          </a:xfrm>
        </p:spPr>
        <p:txBody>
          <a:bodyPr anchor="b">
            <a:noAutofit/>
          </a:bodyPr>
          <a:lstStyle/>
          <a:p>
            <a:pPr>
              <a:lnSpc>
                <a:spcPct val="90000"/>
              </a:lnSpc>
            </a:pPr>
            <a:r>
              <a:rPr lang="en-US" sz="2800" dirty="0">
                <a:solidFill>
                  <a:srgbClr val="EBEBEB"/>
                </a:solidFill>
                <a:latin typeface="Arial Black" panose="020B0A04020102020204" pitchFamily="34" charset="0"/>
              </a:rPr>
              <a:t>News Flash</a:t>
            </a:r>
            <a:r>
              <a:rPr lang="en-US" sz="2800" dirty="0">
                <a:solidFill>
                  <a:srgbClr val="EBEBEB"/>
                </a:solidFill>
              </a:rPr>
              <a:t>……</a:t>
            </a:r>
            <a:br>
              <a:rPr lang="en-US" sz="2800" dirty="0">
                <a:solidFill>
                  <a:srgbClr val="EBEBEB"/>
                </a:solidFill>
              </a:rPr>
            </a:br>
            <a:br>
              <a:rPr lang="en-US" sz="2800" dirty="0">
                <a:solidFill>
                  <a:srgbClr val="EBEBEB"/>
                </a:solidFill>
              </a:rPr>
            </a:br>
            <a:r>
              <a:rPr lang="en-US" sz="2800" dirty="0">
                <a:solidFill>
                  <a:srgbClr val="EBEBEB"/>
                </a:solidFill>
              </a:rPr>
              <a:t>“… the engineering reality of a large power system is that disturbances are unavoidable.”</a:t>
            </a:r>
          </a:p>
        </p:txBody>
      </p:sp>
    </p:spTree>
    <p:extLst>
      <p:ext uri="{BB962C8B-B14F-4D97-AF65-F5344CB8AC3E}">
        <p14:creationId xmlns:p14="http://schemas.microsoft.com/office/powerpoint/2010/main" val="31740861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12E3267-7ABE-412B-8580-47EC0D1F61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B62C5A-2250-4380-AB23-DB87446CC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42CF425-7213-4F89-B0FF-4C2BDDD9C6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5DA97D-88F8-4249-B650-4FC9FD50A3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F38673-6E30-4BAE-AC67-0B283EBF42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02A25CB-1ED1-4C87-AB49-8D3BC684D1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9D8B9B-772D-4502-A33B-41B1A4827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6789A00-20C1-4D0D-9EF6-ACEC9CCAEC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" name="Freeform 31">
            <a:extLst>
              <a:ext uri="{FF2B5EF4-FFF2-40B4-BE49-F238E27FC236}">
                <a16:creationId xmlns:a16="http://schemas.microsoft.com/office/drawing/2014/main" id="{066DF7B3-9ED5-41D5-A5B2-B2C5775B13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025FA-9380-4DAD-834F-F8240611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190844"/>
            <a:ext cx="3612782" cy="49051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End Use Equipment…</a:t>
            </a:r>
            <a:br>
              <a:rPr lang="en-US" sz="3400" dirty="0"/>
            </a:br>
            <a:br>
              <a:rPr lang="en-US" sz="3400" dirty="0"/>
            </a:br>
            <a:r>
              <a:rPr lang="en-US" sz="3400" dirty="0"/>
              <a:t>Microprocessor based equipment should have internal SPDs.</a:t>
            </a: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B80B977-0985-457A-ABF1-2E9269293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94972" y="1254310"/>
            <a:ext cx="5275295" cy="3357006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50FA857-16FC-4A76-AB44-A5F2271F40B4}"/>
              </a:ext>
            </a:extLst>
          </p:cNvPr>
          <p:cNvCxnSpPr/>
          <p:nvPr/>
        </p:nvCxnSpPr>
        <p:spPr>
          <a:xfrm rot="16200000" flipH="1">
            <a:off x="2451690" y="1737536"/>
            <a:ext cx="1986516" cy="404037"/>
          </a:xfrm>
          <a:prstGeom prst="bentConnector3">
            <a:avLst>
              <a:gd name="adj1" fmla="val 7408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403335E4-5FD9-492C-B940-F37484FBCE50}"/>
              </a:ext>
            </a:extLst>
          </p:cNvPr>
          <p:cNvSpPr/>
          <p:nvPr/>
        </p:nvSpPr>
        <p:spPr>
          <a:xfrm>
            <a:off x="2934906" y="373674"/>
            <a:ext cx="297713" cy="65921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327A8-70B3-44FB-AF21-1B259A77AC8C}"/>
              </a:ext>
            </a:extLst>
          </p:cNvPr>
          <p:cNvSpPr txBox="1"/>
          <p:nvPr/>
        </p:nvSpPr>
        <p:spPr>
          <a:xfrm>
            <a:off x="3359888" y="499729"/>
            <a:ext cx="323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Surge originating inside the building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BC88F-A816-4001-9882-BCA0D936E344}"/>
              </a:ext>
            </a:extLst>
          </p:cNvPr>
          <p:cNvSpPr txBox="1"/>
          <p:nvPr/>
        </p:nvSpPr>
        <p:spPr>
          <a:xfrm>
            <a:off x="5375001" y="335569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Critical</a:t>
            </a:r>
          </a:p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Load</a:t>
            </a:r>
          </a:p>
        </p:txBody>
      </p:sp>
      <p:pic>
        <p:nvPicPr>
          <p:cNvPr id="20" name="Picture 1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4DCE6D18-8D82-442C-83DD-EB4BB7E476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2" b="2"/>
          <a:stretch/>
        </p:blipFill>
        <p:spPr>
          <a:xfrm>
            <a:off x="5736446" y="4637011"/>
            <a:ext cx="1647647" cy="149462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8DFEE1-2602-4FAE-B636-13224498C44B}"/>
              </a:ext>
            </a:extLst>
          </p:cNvPr>
          <p:cNvCxnSpPr/>
          <p:nvPr/>
        </p:nvCxnSpPr>
        <p:spPr>
          <a:xfrm flipH="1" flipV="1">
            <a:off x="5061098" y="3643421"/>
            <a:ext cx="925732" cy="967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86101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31">
            <a:extLst>
              <a:ext uri="{FF2B5EF4-FFF2-40B4-BE49-F238E27FC236}">
                <a16:creationId xmlns:a16="http://schemas.microsoft.com/office/drawing/2014/main" id="{412E3267-7ABE-412B-8580-47EC0D1F61F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20B62C5A-2250-4380-AB23-DB87446CCE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36" name="Oval 35">
            <a:extLst>
              <a:ext uri="{FF2B5EF4-FFF2-40B4-BE49-F238E27FC236}">
                <a16:creationId xmlns:a16="http://schemas.microsoft.com/office/drawing/2014/main" id="{D42CF425-7213-4F89-B0FF-4C2BDDD9C6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D35DA97D-88F8-4249-B650-4FC9FD50A38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43F38673-6E30-4BAE-AC67-0B283EBF429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202A25CB-1ED1-4C87-AB49-8D3BC684D1C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B79D8B9B-772D-4502-A33B-41B1A4827F8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157124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Freeform 5">
            <a:extLst>
              <a:ext uri="{FF2B5EF4-FFF2-40B4-BE49-F238E27FC236}">
                <a16:creationId xmlns:a16="http://schemas.microsoft.com/office/drawing/2014/main" id="{96789A00-20C1-4D0D-9EF6-ACEC9CCAEC0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400000" flipH="1">
            <a:off x="3708596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</p:sp>
      <p:sp>
        <p:nvSpPr>
          <p:cNvPr id="48" name="Freeform 31">
            <a:extLst>
              <a:ext uri="{FF2B5EF4-FFF2-40B4-BE49-F238E27FC236}">
                <a16:creationId xmlns:a16="http://schemas.microsoft.com/office/drawing/2014/main" id="{066DF7B3-9ED5-41D5-A5B2-B2C5775B131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463681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1D025FA-9380-4DAD-834F-F824061147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10623" y="1190844"/>
            <a:ext cx="3612782" cy="4905155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400" dirty="0"/>
              <a:t>Working together, the cascaded system will provide the best possible surge protection.</a:t>
            </a:r>
            <a:br>
              <a:rPr lang="en-US" sz="3400" dirty="0"/>
            </a:br>
            <a:br>
              <a:rPr lang="en-US" sz="3400" dirty="0"/>
            </a:br>
            <a:endParaRPr lang="en-US" sz="3400" dirty="0"/>
          </a:p>
        </p:txBody>
      </p:sp>
      <p:pic>
        <p:nvPicPr>
          <p:cNvPr id="18" name="Content Placeholder 17">
            <a:extLst>
              <a:ext uri="{FF2B5EF4-FFF2-40B4-BE49-F238E27FC236}">
                <a16:creationId xmlns:a16="http://schemas.microsoft.com/office/drawing/2014/main" id="{3B80B977-0985-457A-ABF1-2E9269293AD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7"/>
          <a:stretch>
            <a:fillRect/>
          </a:stretch>
        </p:blipFill>
        <p:spPr>
          <a:xfrm>
            <a:off x="594972" y="1254310"/>
            <a:ext cx="5275295" cy="3357006"/>
          </a:xfrm>
          <a:prstGeom prst="rect">
            <a:avLst/>
          </a:prstGeom>
        </p:spPr>
      </p:pic>
      <p:cxnSp>
        <p:nvCxnSpPr>
          <p:cNvPr id="6" name="Connector: Elbow 5">
            <a:extLst>
              <a:ext uri="{FF2B5EF4-FFF2-40B4-BE49-F238E27FC236}">
                <a16:creationId xmlns:a16="http://schemas.microsoft.com/office/drawing/2014/main" id="{A50FA857-16FC-4A76-AB44-A5F2271F40B4}"/>
              </a:ext>
            </a:extLst>
          </p:cNvPr>
          <p:cNvCxnSpPr/>
          <p:nvPr/>
        </p:nvCxnSpPr>
        <p:spPr>
          <a:xfrm rot="16200000" flipH="1">
            <a:off x="2451690" y="1737536"/>
            <a:ext cx="1986516" cy="404037"/>
          </a:xfrm>
          <a:prstGeom prst="bentConnector3">
            <a:avLst>
              <a:gd name="adj1" fmla="val 74086"/>
            </a:avLst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Lightning Bolt 8">
            <a:extLst>
              <a:ext uri="{FF2B5EF4-FFF2-40B4-BE49-F238E27FC236}">
                <a16:creationId xmlns:a16="http://schemas.microsoft.com/office/drawing/2014/main" id="{403335E4-5FD9-492C-B940-F37484FBCE50}"/>
              </a:ext>
            </a:extLst>
          </p:cNvPr>
          <p:cNvSpPr/>
          <p:nvPr/>
        </p:nvSpPr>
        <p:spPr>
          <a:xfrm>
            <a:off x="2934906" y="373674"/>
            <a:ext cx="297713" cy="659218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3327A8-70B3-44FB-AF21-1B259A77AC8C}"/>
              </a:ext>
            </a:extLst>
          </p:cNvPr>
          <p:cNvSpPr txBox="1"/>
          <p:nvPr/>
        </p:nvSpPr>
        <p:spPr>
          <a:xfrm>
            <a:off x="3359888" y="499729"/>
            <a:ext cx="323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Surge originating inside the building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0A3BC88F-A816-4001-9882-BCA0D936E344}"/>
              </a:ext>
            </a:extLst>
          </p:cNvPr>
          <p:cNvSpPr txBox="1"/>
          <p:nvPr/>
        </p:nvSpPr>
        <p:spPr>
          <a:xfrm>
            <a:off x="5375001" y="3355698"/>
            <a:ext cx="801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Critical</a:t>
            </a:r>
          </a:p>
          <a:p>
            <a:r>
              <a:rPr lang="en-US" sz="1200" dirty="0">
                <a:solidFill>
                  <a:schemeClr val="bg1"/>
                </a:solidFill>
                <a:latin typeface="Arial Black" panose="020B0A04020102020204" pitchFamily="34" charset="0"/>
              </a:rPr>
              <a:t>Load</a:t>
            </a:r>
          </a:p>
        </p:txBody>
      </p:sp>
      <p:pic>
        <p:nvPicPr>
          <p:cNvPr id="20" name="Picture 1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4DCE6D18-8D82-442C-83DD-EB4BB7E476F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2" b="2"/>
          <a:stretch/>
        </p:blipFill>
        <p:spPr>
          <a:xfrm>
            <a:off x="5736446" y="4637011"/>
            <a:ext cx="1647647" cy="1494623"/>
          </a:xfrm>
          <a:prstGeom prst="rect">
            <a:avLst/>
          </a:prstGeom>
        </p:spPr>
      </p:pic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C18DFEE1-2602-4FAE-B636-13224498C44B}"/>
              </a:ext>
            </a:extLst>
          </p:cNvPr>
          <p:cNvCxnSpPr/>
          <p:nvPr/>
        </p:nvCxnSpPr>
        <p:spPr>
          <a:xfrm flipH="1" flipV="1">
            <a:off x="5061098" y="3643421"/>
            <a:ext cx="925732" cy="967895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17085584-69CD-49AF-9C71-9D8925C712B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98533" y="4763842"/>
            <a:ext cx="1456926" cy="1850065"/>
          </a:xfrm>
          <a:prstGeom prst="rect">
            <a:avLst/>
          </a:prstGeom>
          <a:effectLst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88C896C-E2EF-4F9A-84BE-29E95761A4F0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58371" y="5166939"/>
            <a:ext cx="1595169" cy="1489529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E030B77-EBA8-404A-85F5-450BAE951B44}"/>
              </a:ext>
            </a:extLst>
          </p:cNvPr>
          <p:cNvCxnSpPr>
            <a:cxnSpLocks/>
          </p:cNvCxnSpPr>
          <p:nvPr/>
        </p:nvCxnSpPr>
        <p:spPr>
          <a:xfrm flipH="1" flipV="1">
            <a:off x="3632428" y="3925188"/>
            <a:ext cx="151675" cy="1117781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4EF128A4-5109-4641-BA38-2E9C39972A54}"/>
              </a:ext>
            </a:extLst>
          </p:cNvPr>
          <p:cNvCxnSpPr>
            <a:cxnSpLocks/>
          </p:cNvCxnSpPr>
          <p:nvPr/>
        </p:nvCxnSpPr>
        <p:spPr>
          <a:xfrm flipV="1">
            <a:off x="4041428" y="3879109"/>
            <a:ext cx="344635" cy="124185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1AA75981-22DD-46AF-BA60-587156F422B8}"/>
              </a:ext>
            </a:extLst>
          </p:cNvPr>
          <p:cNvCxnSpPr>
            <a:cxnSpLocks/>
          </p:cNvCxnSpPr>
          <p:nvPr/>
        </p:nvCxnSpPr>
        <p:spPr>
          <a:xfrm flipV="1">
            <a:off x="1675691" y="3879109"/>
            <a:ext cx="688758" cy="104836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3705433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1515115-95FB-41E0-86F3-8744438C09D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222A33F-BE2D-4D69-92A0-5DF8B17BAAC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49843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CE1C74D0-9609-468A-9597-5D87C8A42B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5998731" y="664312"/>
            <a:ext cx="6858001" cy="5529377"/>
          </a:xfrm>
          <a:custGeom>
            <a:avLst/>
            <a:gdLst>
              <a:gd name="connsiteX0" fmla="*/ 6858001 w 6858001"/>
              <a:gd name="connsiteY0" fmla="*/ 1177 h 5529377"/>
              <a:gd name="connsiteX1" fmla="*/ 6858001 w 6858001"/>
              <a:gd name="connsiteY1" fmla="*/ 1344715 h 5529377"/>
              <a:gd name="connsiteX2" fmla="*/ 6858000 w 6858001"/>
              <a:gd name="connsiteY2" fmla="*/ 1344715 h 5529377"/>
              <a:gd name="connsiteX3" fmla="*/ 6858000 w 6858001"/>
              <a:gd name="connsiteY3" fmla="*/ 5529377 h 5529377"/>
              <a:gd name="connsiteX4" fmla="*/ 0 w 6858001"/>
              <a:gd name="connsiteY4" fmla="*/ 5529376 h 5529377"/>
              <a:gd name="connsiteX5" fmla="*/ 0 w 6858001"/>
              <a:gd name="connsiteY5" fmla="*/ 891096 h 5529377"/>
              <a:gd name="connsiteX6" fmla="*/ 1 w 6858001"/>
              <a:gd name="connsiteY6" fmla="*/ 891096 h 5529377"/>
              <a:gd name="connsiteX7" fmla="*/ 1 w 6858001"/>
              <a:gd name="connsiteY7" fmla="*/ 0 h 5529377"/>
              <a:gd name="connsiteX8" fmla="*/ 40463 w 6858001"/>
              <a:gd name="connsiteY8" fmla="*/ 5883 h 5529377"/>
              <a:gd name="connsiteX9" fmla="*/ 159107 w 6858001"/>
              <a:gd name="connsiteY9" fmla="*/ 23196 h 5529377"/>
              <a:gd name="connsiteX10" fmla="*/ 245518 w 6858001"/>
              <a:gd name="connsiteY10" fmla="*/ 35299 h 5529377"/>
              <a:gd name="connsiteX11" fmla="*/ 348388 w 6858001"/>
              <a:gd name="connsiteY11" fmla="*/ 48073 h 5529377"/>
              <a:gd name="connsiteX12" fmla="*/ 470460 w 6858001"/>
              <a:gd name="connsiteY12" fmla="*/ 63369 h 5529377"/>
              <a:gd name="connsiteX13" fmla="*/ 605563 w 6858001"/>
              <a:gd name="connsiteY13" fmla="*/ 79506 h 5529377"/>
              <a:gd name="connsiteX14" fmla="*/ 757810 w 6858001"/>
              <a:gd name="connsiteY14" fmla="*/ 96483 h 5529377"/>
              <a:gd name="connsiteX15" fmla="*/ 923774 w 6858001"/>
              <a:gd name="connsiteY15" fmla="*/ 114469 h 5529377"/>
              <a:gd name="connsiteX16" fmla="*/ 1104139 w 6858001"/>
              <a:gd name="connsiteY16" fmla="*/ 132454 h 5529377"/>
              <a:gd name="connsiteX17" fmla="*/ 1296163 w 6858001"/>
              <a:gd name="connsiteY17" fmla="*/ 150776 h 5529377"/>
              <a:gd name="connsiteX18" fmla="*/ 1503275 w 6858001"/>
              <a:gd name="connsiteY18" fmla="*/ 167753 h 5529377"/>
              <a:gd name="connsiteX19" fmla="*/ 1719988 w 6858001"/>
              <a:gd name="connsiteY19" fmla="*/ 184058 h 5529377"/>
              <a:gd name="connsiteX20" fmla="*/ 1949045 w 6858001"/>
              <a:gd name="connsiteY20" fmla="*/ 198849 h 5529377"/>
              <a:gd name="connsiteX21" fmla="*/ 2187703 w 6858001"/>
              <a:gd name="connsiteY21" fmla="*/ 212969 h 5529377"/>
              <a:gd name="connsiteX22" fmla="*/ 2436649 w 6858001"/>
              <a:gd name="connsiteY22" fmla="*/ 226248 h 5529377"/>
              <a:gd name="connsiteX23" fmla="*/ 2564208 w 6858001"/>
              <a:gd name="connsiteY23" fmla="*/ 230955 h 5529377"/>
              <a:gd name="connsiteX24" fmla="*/ 2694509 w 6858001"/>
              <a:gd name="connsiteY24" fmla="*/ 236165 h 5529377"/>
              <a:gd name="connsiteX25" fmla="*/ 2826868 w 6858001"/>
              <a:gd name="connsiteY25" fmla="*/ 241040 h 5529377"/>
              <a:gd name="connsiteX26" fmla="*/ 2959914 w 6858001"/>
              <a:gd name="connsiteY26" fmla="*/ 244234 h 5529377"/>
              <a:gd name="connsiteX27" fmla="*/ 3095702 w 6858001"/>
              <a:gd name="connsiteY27" fmla="*/ 247091 h 5529377"/>
              <a:gd name="connsiteX28" fmla="*/ 3232862 w 6858001"/>
              <a:gd name="connsiteY28" fmla="*/ 250117 h 5529377"/>
              <a:gd name="connsiteX29" fmla="*/ 3372765 w 6858001"/>
              <a:gd name="connsiteY29" fmla="*/ 252134 h 5529377"/>
              <a:gd name="connsiteX30" fmla="*/ 3514040 w 6858001"/>
              <a:gd name="connsiteY30" fmla="*/ 252134 h 5529377"/>
              <a:gd name="connsiteX31" fmla="*/ 3656686 w 6858001"/>
              <a:gd name="connsiteY31" fmla="*/ 253142 h 5529377"/>
              <a:gd name="connsiteX32" fmla="*/ 3800704 w 6858001"/>
              <a:gd name="connsiteY32" fmla="*/ 252134 h 5529377"/>
              <a:gd name="connsiteX33" fmla="*/ 3946780 w 6858001"/>
              <a:gd name="connsiteY33" fmla="*/ 250117 h 5529377"/>
              <a:gd name="connsiteX34" fmla="*/ 4092855 w 6858001"/>
              <a:gd name="connsiteY34" fmla="*/ 248268 h 5529377"/>
              <a:gd name="connsiteX35" fmla="*/ 4240988 w 6858001"/>
              <a:gd name="connsiteY35" fmla="*/ 244234 h 5529377"/>
              <a:gd name="connsiteX36" fmla="*/ 4390492 w 6858001"/>
              <a:gd name="connsiteY36" fmla="*/ 240032 h 5529377"/>
              <a:gd name="connsiteX37" fmla="*/ 4539997 w 6858001"/>
              <a:gd name="connsiteY37" fmla="*/ 235157 h 5529377"/>
              <a:gd name="connsiteX38" fmla="*/ 4690873 w 6858001"/>
              <a:gd name="connsiteY38" fmla="*/ 228266 h 5529377"/>
              <a:gd name="connsiteX39" fmla="*/ 4843120 w 6858001"/>
              <a:gd name="connsiteY39" fmla="*/ 220029 h 5529377"/>
              <a:gd name="connsiteX40" fmla="*/ 4996054 w 6858001"/>
              <a:gd name="connsiteY40" fmla="*/ 212129 h 5529377"/>
              <a:gd name="connsiteX41" fmla="*/ 5148987 w 6858001"/>
              <a:gd name="connsiteY41" fmla="*/ 202044 h 5529377"/>
              <a:gd name="connsiteX42" fmla="*/ 5303978 w 6858001"/>
              <a:gd name="connsiteY42" fmla="*/ 189941 h 5529377"/>
              <a:gd name="connsiteX43" fmla="*/ 5456911 w 6858001"/>
              <a:gd name="connsiteY43" fmla="*/ 177839 h 5529377"/>
              <a:gd name="connsiteX44" fmla="*/ 5612588 w 6858001"/>
              <a:gd name="connsiteY44" fmla="*/ 163887 h 5529377"/>
              <a:gd name="connsiteX45" fmla="*/ 5768950 w 6858001"/>
              <a:gd name="connsiteY45" fmla="*/ 148591 h 5529377"/>
              <a:gd name="connsiteX46" fmla="*/ 5923255 w 6858001"/>
              <a:gd name="connsiteY46" fmla="*/ 132455 h 5529377"/>
              <a:gd name="connsiteX47" fmla="*/ 6079618 w 6858001"/>
              <a:gd name="connsiteY47" fmla="*/ 113629 h 5529377"/>
              <a:gd name="connsiteX48" fmla="*/ 6235294 w 6858001"/>
              <a:gd name="connsiteY48" fmla="*/ 93458 h 5529377"/>
              <a:gd name="connsiteX49" fmla="*/ 6391657 w 6858001"/>
              <a:gd name="connsiteY49" fmla="*/ 73455 h 5529377"/>
              <a:gd name="connsiteX50" fmla="*/ 6547333 w 6858001"/>
              <a:gd name="connsiteY50" fmla="*/ 50091 h 5529377"/>
              <a:gd name="connsiteX51" fmla="*/ 6702324 w 6858001"/>
              <a:gd name="connsiteY51" fmla="*/ 26222 h 55293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5529377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5529377"/>
                </a:lnTo>
                <a:lnTo>
                  <a:pt x="0" y="5529376"/>
                </a:lnTo>
                <a:lnTo>
                  <a:pt x="0" y="891096"/>
                </a:lnTo>
                <a:lnTo>
                  <a:pt x="1" y="891096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36BF01-06AD-4022-97FF-017B14D35E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742" y="1104062"/>
            <a:ext cx="3980139" cy="4649873"/>
          </a:xfrm>
          <a:prstGeom prst="rect">
            <a:avLst/>
          </a:prstGeom>
          <a:effectLst/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C137128D-E594-4905-9F76-E385F0831D6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1209ED-1877-40E8-81C1-D5D3B5B07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616217" cy="1622321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dirty="0">
                <a:solidFill>
                  <a:srgbClr val="EBEBEB"/>
                </a:solidFill>
              </a:rPr>
              <a:t>The NEC now </a:t>
            </a:r>
            <a:r>
              <a:rPr lang="en-US" sz="3200" u="sng" dirty="0">
                <a:solidFill>
                  <a:srgbClr val="EBEBEB"/>
                </a:solidFill>
              </a:rPr>
              <a:t>requires</a:t>
            </a:r>
            <a:r>
              <a:rPr lang="en-US" sz="3200" dirty="0">
                <a:solidFill>
                  <a:srgbClr val="EBEBEB"/>
                </a:solidFill>
              </a:rPr>
              <a:t> the use of SPDs in certain situations…..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8B6A4C-8A34-4D67-A75F-0F35F9A32E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1945758"/>
            <a:ext cx="5616216" cy="4278061"/>
          </a:xfrm>
        </p:spPr>
        <p:txBody>
          <a:bodyPr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endParaRPr lang="en-US" sz="1500" dirty="0">
              <a:solidFill>
                <a:srgbClr val="FFFFFF"/>
              </a:solidFill>
            </a:endParaRP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The NEC 2011 Edition first recognized that sensitive electronic controls used in safety systems require SPDs.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The 2017 NEC now requires listed SPDs for: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Emergency Power Systems Switchgear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Elevators, Escalators, Moving Walks, Lifts, and Stairway Chair Lifts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Critical Operations Data Systems</a:t>
            </a:r>
          </a:p>
          <a:p>
            <a:pPr lvl="1">
              <a:lnSpc>
                <a:spcPct val="90000"/>
              </a:lnSpc>
            </a:pPr>
            <a:r>
              <a:rPr lang="en-US" dirty="0">
                <a:solidFill>
                  <a:srgbClr val="FFFFFF"/>
                </a:solidFill>
              </a:rPr>
              <a:t>Industrial Machinery using Safety Interlocks</a:t>
            </a:r>
          </a:p>
          <a:p>
            <a:pPr>
              <a:lnSpc>
                <a:spcPct val="90000"/>
              </a:lnSpc>
            </a:pPr>
            <a:r>
              <a:rPr lang="en-US" sz="1800" dirty="0">
                <a:solidFill>
                  <a:srgbClr val="FFFFFF"/>
                </a:solidFill>
              </a:rPr>
              <a:t>The NEC requires all SPDs to meet listing and installation requirements.</a:t>
            </a:r>
          </a:p>
        </p:txBody>
      </p:sp>
    </p:spTree>
    <p:extLst>
      <p:ext uri="{BB962C8B-B14F-4D97-AF65-F5344CB8AC3E}">
        <p14:creationId xmlns:p14="http://schemas.microsoft.com/office/powerpoint/2010/main" val="28665208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A7550AA-4047-41EB-8898-F46DB1A91C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All SPDs used in consumer installations must be UL listed devices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0137DA-888B-4020-BEEF-718BD6E96B9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UL Type 1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EA15913-85C0-401B-9187-9925AFC69615}"/>
              </a:ext>
            </a:extLst>
          </p:cNvPr>
          <p:cNvSpPr>
            <a:spLocks noGrp="1"/>
          </p:cNvSpPr>
          <p:nvPr>
            <p:ph type="body" sz="half" idx="15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Line or load side of service entrance locations.  Can be installed without external overcurrent device. Discharge current rated 10 or 20 kA.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2CC64889-731C-4CF6-9046-1F6CD04630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UL Type 2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F55634B-B19B-4146-9E42-038DAAB29B55}"/>
              </a:ext>
            </a:extLst>
          </p:cNvPr>
          <p:cNvSpPr>
            <a:spLocks noGrp="1"/>
          </p:cNvSpPr>
          <p:nvPr>
            <p:ph type="body" sz="half" idx="16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Load side of service entrance,  An overcurrent disconnect is required.  Discharge current ratings of 3, 5, 10, or 20 kA.</a:t>
            </a:r>
          </a:p>
          <a:p>
            <a:endParaRPr lang="en-US" sz="2000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B62BB7FB-BECB-4010-9506-E7CE737EABD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UL Type 3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F194DD55-8989-428D-AADC-4FFC45A4B6C8}"/>
              </a:ext>
            </a:extLst>
          </p:cNvPr>
          <p:cNvSpPr>
            <a:spLocks noGrp="1"/>
          </p:cNvSpPr>
          <p:nvPr>
            <p:ph type="body" sz="half" idx="17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Plug-in or cord-connected SPDs used at point of utilization.</a:t>
            </a:r>
          </a:p>
        </p:txBody>
      </p:sp>
    </p:spTree>
    <p:extLst>
      <p:ext uri="{BB962C8B-B14F-4D97-AF65-F5344CB8AC3E}">
        <p14:creationId xmlns:p14="http://schemas.microsoft.com/office/powerpoint/2010/main" val="310752677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B4AAD3FD-83A5-4B89-9F8F-01B8870865BE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126C04EF-6428-472D-B316-74A19385B08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3992" y="0"/>
            <a:ext cx="609842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 31">
            <a:extLst>
              <a:ext uri="{FF2B5EF4-FFF2-40B4-BE49-F238E27FC236}">
                <a16:creationId xmlns:a16="http://schemas.microsoft.com/office/drawing/2014/main" id="{61752F1D-FC0F-4103-9584-630E643CCDA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994020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7" name="Freeform 5">
            <a:extLst>
              <a:ext uri="{FF2B5EF4-FFF2-40B4-BE49-F238E27FC236}">
                <a16:creationId xmlns:a16="http://schemas.microsoft.com/office/drawing/2014/main" id="{AE50896D-AACB-4C0A-855D-ECEFB4A0DA9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2450577" y="2756642"/>
            <a:ext cx="6858000" cy="1344715"/>
          </a:xfrm>
          <a:custGeom>
            <a:avLst/>
            <a:gdLst/>
            <a:ahLst/>
            <a:cxnLst/>
            <a:rect l="l" t="t" r="r" b="b"/>
            <a:pathLst>
              <a:path w="10000" h="8000">
                <a:moveTo>
                  <a:pt x="0" y="0"/>
                </a:moveTo>
                <a:lnTo>
                  <a:pt x="0" y="7970"/>
                </a:lnTo>
                <a:lnTo>
                  <a:pt x="10000" y="8000"/>
                </a:lnTo>
                <a:lnTo>
                  <a:pt x="10000" y="7"/>
                </a:lnTo>
                <a:lnTo>
                  <a:pt x="10000" y="7"/>
                </a:lnTo>
                <a:lnTo>
                  <a:pt x="9773" y="156"/>
                </a:lnTo>
                <a:lnTo>
                  <a:pt x="9547" y="298"/>
                </a:lnTo>
                <a:lnTo>
                  <a:pt x="9320" y="437"/>
                </a:lnTo>
                <a:lnTo>
                  <a:pt x="9092" y="556"/>
                </a:lnTo>
                <a:lnTo>
                  <a:pt x="8865" y="676"/>
                </a:lnTo>
                <a:lnTo>
                  <a:pt x="8637" y="788"/>
                </a:lnTo>
                <a:lnTo>
                  <a:pt x="8412" y="884"/>
                </a:lnTo>
                <a:lnTo>
                  <a:pt x="8184" y="975"/>
                </a:lnTo>
                <a:lnTo>
                  <a:pt x="7957" y="1058"/>
                </a:lnTo>
                <a:lnTo>
                  <a:pt x="7734" y="1130"/>
                </a:lnTo>
                <a:lnTo>
                  <a:pt x="7508" y="1202"/>
                </a:lnTo>
                <a:lnTo>
                  <a:pt x="7285" y="1262"/>
                </a:lnTo>
                <a:lnTo>
                  <a:pt x="7062" y="1309"/>
                </a:lnTo>
                <a:lnTo>
                  <a:pt x="6840" y="1358"/>
                </a:lnTo>
                <a:lnTo>
                  <a:pt x="6620" y="1399"/>
                </a:lnTo>
                <a:lnTo>
                  <a:pt x="6402" y="1428"/>
                </a:lnTo>
                <a:lnTo>
                  <a:pt x="6184" y="1453"/>
                </a:lnTo>
                <a:lnTo>
                  <a:pt x="5968" y="1477"/>
                </a:lnTo>
                <a:lnTo>
                  <a:pt x="5755" y="1488"/>
                </a:lnTo>
                <a:lnTo>
                  <a:pt x="5542" y="1500"/>
                </a:lnTo>
                <a:lnTo>
                  <a:pt x="5332" y="1506"/>
                </a:lnTo>
                <a:lnTo>
                  <a:pt x="5124" y="1500"/>
                </a:lnTo>
                <a:lnTo>
                  <a:pt x="4918" y="1500"/>
                </a:lnTo>
                <a:lnTo>
                  <a:pt x="4714" y="1488"/>
                </a:lnTo>
                <a:lnTo>
                  <a:pt x="4514" y="1470"/>
                </a:lnTo>
                <a:lnTo>
                  <a:pt x="4316" y="1453"/>
                </a:lnTo>
                <a:lnTo>
                  <a:pt x="4122" y="1434"/>
                </a:lnTo>
                <a:lnTo>
                  <a:pt x="3929" y="1405"/>
                </a:lnTo>
                <a:lnTo>
                  <a:pt x="3739" y="1374"/>
                </a:lnTo>
                <a:lnTo>
                  <a:pt x="3553" y="1346"/>
                </a:lnTo>
                <a:lnTo>
                  <a:pt x="3190" y="1267"/>
                </a:lnTo>
                <a:lnTo>
                  <a:pt x="2842" y="1183"/>
                </a:lnTo>
                <a:lnTo>
                  <a:pt x="2508" y="1095"/>
                </a:lnTo>
                <a:lnTo>
                  <a:pt x="2192" y="998"/>
                </a:lnTo>
                <a:lnTo>
                  <a:pt x="1890" y="897"/>
                </a:lnTo>
                <a:lnTo>
                  <a:pt x="1610" y="788"/>
                </a:lnTo>
                <a:lnTo>
                  <a:pt x="1347" y="681"/>
                </a:lnTo>
                <a:lnTo>
                  <a:pt x="1105" y="574"/>
                </a:lnTo>
                <a:lnTo>
                  <a:pt x="883" y="473"/>
                </a:lnTo>
                <a:lnTo>
                  <a:pt x="686" y="377"/>
                </a:lnTo>
                <a:lnTo>
                  <a:pt x="508" y="286"/>
                </a:lnTo>
                <a:lnTo>
                  <a:pt x="358" y="210"/>
                </a:lnTo>
                <a:lnTo>
                  <a:pt x="232" y="138"/>
                </a:lnTo>
                <a:lnTo>
                  <a:pt x="59" y="35"/>
                </a:ln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29DFA-1F66-4BE8-8CC1-E09ABC41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3992" y="874363"/>
            <a:ext cx="5449889" cy="5109270"/>
          </a:xfrm>
          <a:prstGeom prst="rect">
            <a:avLst/>
          </a:prstGeom>
          <a:effectLst/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A92A1116-1C84-41DF-B803-1F7B0883EC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CE444-1BE8-4F97-AAC8-BDEE274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1" y="629266"/>
            <a:ext cx="4166510" cy="1622321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IEEE SPD Location Categories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7F4F-A0AA-48D8-BE8F-FF12A1A0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729944"/>
            <a:ext cx="4166509" cy="3785419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EBEBEB"/>
                </a:solidFill>
              </a:rPr>
              <a:t>Location category depict the surge environment.</a:t>
            </a:r>
          </a:p>
          <a:p>
            <a:pPr marL="0" indent="0">
              <a:buNone/>
            </a:pPr>
            <a:endParaRPr lang="en-US" sz="2400" dirty="0">
              <a:solidFill>
                <a:srgbClr val="EBEBEB"/>
              </a:solidFill>
            </a:endParaRPr>
          </a:p>
          <a:p>
            <a:r>
              <a:rPr lang="en-US" sz="2400" dirty="0">
                <a:solidFill>
                  <a:srgbClr val="EBEBEB"/>
                </a:solidFill>
              </a:rPr>
              <a:t>Surge currents decrease as you get further into the building wiring system.</a:t>
            </a:r>
          </a:p>
        </p:txBody>
      </p:sp>
    </p:spTree>
    <p:extLst>
      <p:ext uri="{BB962C8B-B14F-4D97-AF65-F5344CB8AC3E}">
        <p14:creationId xmlns:p14="http://schemas.microsoft.com/office/powerpoint/2010/main" val="26743388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>
            <a:extLst>
              <a:ext uri="{FF2B5EF4-FFF2-40B4-BE49-F238E27FC236}">
                <a16:creationId xmlns:a16="http://schemas.microsoft.com/office/drawing/2014/main" id="{EE4E366E-272A-409E-840F-9A6A64A9E3FF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reeform 7">
            <a:extLst>
              <a:ext uri="{FF2B5EF4-FFF2-40B4-BE49-F238E27FC236}">
                <a16:creationId xmlns:a16="http://schemas.microsoft.com/office/drawing/2014/main" id="{DF6CFF07-D953-4F9C-9A0E-E0A6AACB615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39" y="1460230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 useBgFill="1">
        <p:nvSpPr>
          <p:cNvPr id="28" name="Freeform: Shape 27">
            <a:extLst>
              <a:ext uri="{FF2B5EF4-FFF2-40B4-BE49-F238E27FC236}">
                <a16:creationId xmlns:a16="http://schemas.microsoft.com/office/drawing/2014/main" id="{DAA4FEEE-0B5F-41BF-825D-60F9FB08956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1" y="1762067"/>
            <a:ext cx="12192417" cy="5095933"/>
          </a:xfrm>
          <a:custGeom>
            <a:avLst/>
            <a:gdLst>
              <a:gd name="connsiteX0" fmla="*/ 0 w 12192417"/>
              <a:gd name="connsiteY0" fmla="*/ 0 h 5095933"/>
              <a:gd name="connsiteX1" fmla="*/ 71931 w 12192417"/>
              <a:gd name="connsiteY1" fmla="*/ 12261 h 5095933"/>
              <a:gd name="connsiteX2" fmla="*/ 282848 w 12192417"/>
              <a:gd name="connsiteY2" fmla="*/ 48343 h 5095933"/>
              <a:gd name="connsiteX3" fmla="*/ 436463 w 12192417"/>
              <a:gd name="connsiteY3" fmla="*/ 73565 h 5095933"/>
              <a:gd name="connsiteX4" fmla="*/ 619338 w 12192417"/>
              <a:gd name="connsiteY4" fmla="*/ 100188 h 5095933"/>
              <a:gd name="connsiteX5" fmla="*/ 836350 w 12192417"/>
              <a:gd name="connsiteY5" fmla="*/ 132066 h 5095933"/>
              <a:gd name="connsiteX6" fmla="*/ 1076527 w 12192417"/>
              <a:gd name="connsiteY6" fmla="*/ 165696 h 5095933"/>
              <a:gd name="connsiteX7" fmla="*/ 1347183 w 12192417"/>
              <a:gd name="connsiteY7" fmla="*/ 201077 h 5095933"/>
              <a:gd name="connsiteX8" fmla="*/ 1642222 w 12192417"/>
              <a:gd name="connsiteY8" fmla="*/ 238560 h 5095933"/>
              <a:gd name="connsiteX9" fmla="*/ 1962863 w 12192417"/>
              <a:gd name="connsiteY9" fmla="*/ 276043 h 5095933"/>
              <a:gd name="connsiteX10" fmla="*/ 2304231 w 12192417"/>
              <a:gd name="connsiteY10" fmla="*/ 314227 h 5095933"/>
              <a:gd name="connsiteX11" fmla="*/ 2672420 w 12192417"/>
              <a:gd name="connsiteY11" fmla="*/ 349608 h 5095933"/>
              <a:gd name="connsiteX12" fmla="*/ 3057677 w 12192417"/>
              <a:gd name="connsiteY12" fmla="*/ 383588 h 5095933"/>
              <a:gd name="connsiteX13" fmla="*/ 3464880 w 12192417"/>
              <a:gd name="connsiteY13" fmla="*/ 414415 h 5095933"/>
              <a:gd name="connsiteX14" fmla="*/ 3889151 w 12192417"/>
              <a:gd name="connsiteY14" fmla="*/ 443841 h 5095933"/>
              <a:gd name="connsiteX15" fmla="*/ 4331709 w 12192417"/>
              <a:gd name="connsiteY15" fmla="*/ 471515 h 5095933"/>
              <a:gd name="connsiteX16" fmla="*/ 4558475 w 12192417"/>
              <a:gd name="connsiteY16" fmla="*/ 481324 h 5095933"/>
              <a:gd name="connsiteX17" fmla="*/ 4790117 w 12192417"/>
              <a:gd name="connsiteY17" fmla="*/ 492183 h 5095933"/>
              <a:gd name="connsiteX18" fmla="*/ 5025417 w 12192417"/>
              <a:gd name="connsiteY18" fmla="*/ 502342 h 5095933"/>
              <a:gd name="connsiteX19" fmla="*/ 5261936 w 12192417"/>
              <a:gd name="connsiteY19" fmla="*/ 508998 h 5095933"/>
              <a:gd name="connsiteX20" fmla="*/ 5503331 w 12192417"/>
              <a:gd name="connsiteY20" fmla="*/ 514953 h 5095933"/>
              <a:gd name="connsiteX21" fmla="*/ 5747166 w 12192417"/>
              <a:gd name="connsiteY21" fmla="*/ 521259 h 5095933"/>
              <a:gd name="connsiteX22" fmla="*/ 5995876 w 12192417"/>
              <a:gd name="connsiteY22" fmla="*/ 525463 h 5095933"/>
              <a:gd name="connsiteX23" fmla="*/ 6247025 w 12192417"/>
              <a:gd name="connsiteY23" fmla="*/ 525463 h 5095933"/>
              <a:gd name="connsiteX24" fmla="*/ 6500612 w 12192417"/>
              <a:gd name="connsiteY24" fmla="*/ 527565 h 5095933"/>
              <a:gd name="connsiteX25" fmla="*/ 6756638 w 12192417"/>
              <a:gd name="connsiteY25" fmla="*/ 525463 h 5095933"/>
              <a:gd name="connsiteX26" fmla="*/ 7016321 w 12192417"/>
              <a:gd name="connsiteY26" fmla="*/ 521259 h 5095933"/>
              <a:gd name="connsiteX27" fmla="*/ 7276004 w 12192417"/>
              <a:gd name="connsiteY27" fmla="*/ 517406 h 5095933"/>
              <a:gd name="connsiteX28" fmla="*/ 7539344 w 12192417"/>
              <a:gd name="connsiteY28" fmla="*/ 508998 h 5095933"/>
              <a:gd name="connsiteX29" fmla="*/ 7805123 w 12192417"/>
              <a:gd name="connsiteY29" fmla="*/ 500241 h 5095933"/>
              <a:gd name="connsiteX30" fmla="*/ 8070902 w 12192417"/>
              <a:gd name="connsiteY30" fmla="*/ 490082 h 5095933"/>
              <a:gd name="connsiteX31" fmla="*/ 8339120 w 12192417"/>
              <a:gd name="connsiteY31" fmla="*/ 475719 h 5095933"/>
              <a:gd name="connsiteX32" fmla="*/ 8609775 w 12192417"/>
              <a:gd name="connsiteY32" fmla="*/ 458554 h 5095933"/>
              <a:gd name="connsiteX33" fmla="*/ 8881650 w 12192417"/>
              <a:gd name="connsiteY33" fmla="*/ 442089 h 5095933"/>
              <a:gd name="connsiteX34" fmla="*/ 9153525 w 12192417"/>
              <a:gd name="connsiteY34" fmla="*/ 421071 h 5095933"/>
              <a:gd name="connsiteX35" fmla="*/ 9429057 w 12192417"/>
              <a:gd name="connsiteY35" fmla="*/ 395849 h 5095933"/>
              <a:gd name="connsiteX36" fmla="*/ 9700932 w 12192417"/>
              <a:gd name="connsiteY36" fmla="*/ 370626 h 5095933"/>
              <a:gd name="connsiteX37" fmla="*/ 9977683 w 12192417"/>
              <a:gd name="connsiteY37" fmla="*/ 341551 h 5095933"/>
              <a:gd name="connsiteX38" fmla="*/ 10255654 w 12192417"/>
              <a:gd name="connsiteY38" fmla="*/ 309673 h 5095933"/>
              <a:gd name="connsiteX39" fmla="*/ 10529967 w 12192417"/>
              <a:gd name="connsiteY39" fmla="*/ 276043 h 5095933"/>
              <a:gd name="connsiteX40" fmla="*/ 10807938 w 12192417"/>
              <a:gd name="connsiteY40" fmla="*/ 236809 h 5095933"/>
              <a:gd name="connsiteX41" fmla="*/ 11084689 w 12192417"/>
              <a:gd name="connsiteY41" fmla="*/ 194772 h 5095933"/>
              <a:gd name="connsiteX42" fmla="*/ 11362660 w 12192417"/>
              <a:gd name="connsiteY42" fmla="*/ 153085 h 5095933"/>
              <a:gd name="connsiteX43" fmla="*/ 11639411 w 12192417"/>
              <a:gd name="connsiteY43" fmla="*/ 104392 h 5095933"/>
              <a:gd name="connsiteX44" fmla="*/ 11914944 w 12192417"/>
              <a:gd name="connsiteY44" fmla="*/ 54648 h 5095933"/>
              <a:gd name="connsiteX45" fmla="*/ 12191695 w 12192417"/>
              <a:gd name="connsiteY45" fmla="*/ 2452 h 5095933"/>
              <a:gd name="connsiteX46" fmla="*/ 12191695 w 12192417"/>
              <a:gd name="connsiteY46" fmla="*/ 2162231 h 5095933"/>
              <a:gd name="connsiteX47" fmla="*/ 12192417 w 12192417"/>
              <a:gd name="connsiteY47" fmla="*/ 2162231 h 5095933"/>
              <a:gd name="connsiteX48" fmla="*/ 12192417 w 12192417"/>
              <a:gd name="connsiteY48" fmla="*/ 5095933 h 5095933"/>
              <a:gd name="connsiteX49" fmla="*/ 0 w 12192417"/>
              <a:gd name="connsiteY49" fmla="*/ 5095933 h 5095933"/>
              <a:gd name="connsiteX50" fmla="*/ 0 w 12192417"/>
              <a:gd name="connsiteY50" fmla="*/ 2791958 h 5095933"/>
              <a:gd name="connsiteX51" fmla="*/ 0 w 12192417"/>
              <a:gd name="connsiteY51" fmla="*/ 2162231 h 50959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2417" h="5095933">
                <a:moveTo>
                  <a:pt x="0" y="0"/>
                </a:moveTo>
                <a:lnTo>
                  <a:pt x="71931" y="12261"/>
                </a:lnTo>
                <a:lnTo>
                  <a:pt x="282848" y="48343"/>
                </a:lnTo>
                <a:lnTo>
                  <a:pt x="436463" y="73565"/>
                </a:lnTo>
                <a:lnTo>
                  <a:pt x="619338" y="100188"/>
                </a:lnTo>
                <a:lnTo>
                  <a:pt x="836350" y="132066"/>
                </a:lnTo>
                <a:lnTo>
                  <a:pt x="1076527" y="165696"/>
                </a:lnTo>
                <a:lnTo>
                  <a:pt x="1347183" y="201077"/>
                </a:lnTo>
                <a:lnTo>
                  <a:pt x="1642222" y="238560"/>
                </a:lnTo>
                <a:lnTo>
                  <a:pt x="1962863" y="276043"/>
                </a:lnTo>
                <a:lnTo>
                  <a:pt x="2304231" y="314227"/>
                </a:lnTo>
                <a:lnTo>
                  <a:pt x="2672420" y="349608"/>
                </a:lnTo>
                <a:lnTo>
                  <a:pt x="3057677" y="383588"/>
                </a:lnTo>
                <a:lnTo>
                  <a:pt x="3464880" y="414415"/>
                </a:lnTo>
                <a:lnTo>
                  <a:pt x="3889151" y="443841"/>
                </a:lnTo>
                <a:lnTo>
                  <a:pt x="4331709" y="471515"/>
                </a:lnTo>
                <a:lnTo>
                  <a:pt x="4558475" y="481324"/>
                </a:lnTo>
                <a:lnTo>
                  <a:pt x="4790117" y="492183"/>
                </a:lnTo>
                <a:lnTo>
                  <a:pt x="5025417" y="502342"/>
                </a:lnTo>
                <a:lnTo>
                  <a:pt x="5261936" y="508998"/>
                </a:lnTo>
                <a:lnTo>
                  <a:pt x="5503331" y="514953"/>
                </a:lnTo>
                <a:lnTo>
                  <a:pt x="5747166" y="521259"/>
                </a:lnTo>
                <a:lnTo>
                  <a:pt x="5995876" y="525463"/>
                </a:lnTo>
                <a:lnTo>
                  <a:pt x="6247025" y="525463"/>
                </a:lnTo>
                <a:lnTo>
                  <a:pt x="6500612" y="527565"/>
                </a:lnTo>
                <a:lnTo>
                  <a:pt x="6756638" y="525463"/>
                </a:lnTo>
                <a:lnTo>
                  <a:pt x="7016321" y="521259"/>
                </a:lnTo>
                <a:lnTo>
                  <a:pt x="7276004" y="517406"/>
                </a:lnTo>
                <a:lnTo>
                  <a:pt x="7539344" y="508998"/>
                </a:lnTo>
                <a:lnTo>
                  <a:pt x="7805123" y="500241"/>
                </a:lnTo>
                <a:lnTo>
                  <a:pt x="8070902" y="490082"/>
                </a:lnTo>
                <a:lnTo>
                  <a:pt x="8339120" y="475719"/>
                </a:lnTo>
                <a:lnTo>
                  <a:pt x="8609775" y="458554"/>
                </a:lnTo>
                <a:lnTo>
                  <a:pt x="8881650" y="442089"/>
                </a:lnTo>
                <a:lnTo>
                  <a:pt x="9153525" y="421071"/>
                </a:lnTo>
                <a:lnTo>
                  <a:pt x="9429057" y="395849"/>
                </a:lnTo>
                <a:lnTo>
                  <a:pt x="9700932" y="370626"/>
                </a:lnTo>
                <a:lnTo>
                  <a:pt x="9977683" y="341551"/>
                </a:lnTo>
                <a:lnTo>
                  <a:pt x="10255654" y="309673"/>
                </a:lnTo>
                <a:lnTo>
                  <a:pt x="10529967" y="276043"/>
                </a:lnTo>
                <a:lnTo>
                  <a:pt x="10807938" y="236809"/>
                </a:lnTo>
                <a:lnTo>
                  <a:pt x="11084689" y="194772"/>
                </a:lnTo>
                <a:lnTo>
                  <a:pt x="11362660" y="153085"/>
                </a:lnTo>
                <a:lnTo>
                  <a:pt x="11639411" y="104392"/>
                </a:lnTo>
                <a:lnTo>
                  <a:pt x="11914944" y="54648"/>
                </a:lnTo>
                <a:lnTo>
                  <a:pt x="12191695" y="2452"/>
                </a:lnTo>
                <a:lnTo>
                  <a:pt x="12191695" y="2162231"/>
                </a:lnTo>
                <a:lnTo>
                  <a:pt x="12192417" y="2162231"/>
                </a:lnTo>
                <a:lnTo>
                  <a:pt x="12192417" y="5095933"/>
                </a:lnTo>
                <a:lnTo>
                  <a:pt x="0" y="5095933"/>
                </a:lnTo>
                <a:lnTo>
                  <a:pt x="0" y="2791958"/>
                </a:lnTo>
                <a:lnTo>
                  <a:pt x="0" y="2162231"/>
                </a:lnTo>
                <a:close/>
              </a:path>
            </a:pathLst>
          </a:custGeom>
          <a:ln>
            <a:noFill/>
          </a:ln>
        </p:spPr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2229DFA-1F66-4BE8-8CC1-E09ABC4109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64653" y="2548281"/>
            <a:ext cx="3906152" cy="3662018"/>
          </a:xfrm>
          <a:prstGeom prst="rect">
            <a:avLst/>
          </a:prstGeom>
          <a:effectLst/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id="{A721560C-E4AB-4287-A29C-3F6916794CB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2FCE444-1BE8-4F97-AAC8-BDEE2745C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7"/>
            <a:ext cx="9252154" cy="1267984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EBEBEB"/>
                </a:solidFill>
              </a:rPr>
              <a:t>The SPD UL type should be used in the appropriate IEEE category location.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047F4F-A0AA-48D8-BE8F-FF12A1A0FC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1" y="2548281"/>
            <a:ext cx="5122606" cy="3658689"/>
          </a:xfrm>
        </p:spPr>
        <p:txBody>
          <a:bodyPr>
            <a:normAutofit/>
          </a:bodyPr>
          <a:lstStyle/>
          <a:p>
            <a:r>
              <a:rPr lang="en-US" sz="2800" dirty="0"/>
              <a:t>UL Type 1</a:t>
            </a:r>
          </a:p>
          <a:p>
            <a:endParaRPr lang="en-US" sz="2800" dirty="0"/>
          </a:p>
          <a:p>
            <a:r>
              <a:rPr lang="en-US" sz="2800" dirty="0"/>
              <a:t>UL Type 2</a:t>
            </a:r>
          </a:p>
          <a:p>
            <a:endParaRPr lang="en-US" sz="2800" dirty="0"/>
          </a:p>
          <a:p>
            <a:r>
              <a:rPr lang="en-US" sz="2800" dirty="0"/>
              <a:t>UL Type 3</a:t>
            </a:r>
          </a:p>
          <a:p>
            <a:r>
              <a:rPr lang="en-US" sz="1600" dirty="0"/>
              <a:t>Surge energy decreases with distance from the service entrance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E9F28F1-61BE-4D16-BB32-4CC389961DFC}"/>
              </a:ext>
            </a:extLst>
          </p:cNvPr>
          <p:cNvCxnSpPr/>
          <p:nvPr/>
        </p:nvCxnSpPr>
        <p:spPr>
          <a:xfrm>
            <a:off x="2782957" y="2822713"/>
            <a:ext cx="6453808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88F8EFF-A67E-4488-9F6B-F0F5DA6DA50C}"/>
              </a:ext>
            </a:extLst>
          </p:cNvPr>
          <p:cNvCxnSpPr>
            <a:cxnSpLocks/>
          </p:cNvCxnSpPr>
          <p:nvPr/>
        </p:nvCxnSpPr>
        <p:spPr>
          <a:xfrm>
            <a:off x="2782957" y="3921411"/>
            <a:ext cx="5574234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CC504C89-34F3-4BD8-9724-C86FCF0EFBD0}"/>
              </a:ext>
            </a:extLst>
          </p:cNvPr>
          <p:cNvCxnSpPr>
            <a:cxnSpLocks/>
          </p:cNvCxnSpPr>
          <p:nvPr/>
        </p:nvCxnSpPr>
        <p:spPr>
          <a:xfrm>
            <a:off x="2782957" y="5048462"/>
            <a:ext cx="4861852" cy="0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677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22A8CA3-209F-4898-A170-C38D15268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 Example Installation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22DB61-ABE8-40F8-B7AB-C5D37423F1D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3586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4823-99E7-40B0-8664-6BB1B35C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Utility Office Building</a:t>
            </a:r>
            <a:br>
              <a:rPr lang="en-US" dirty="0"/>
            </a:br>
            <a:r>
              <a:rPr lang="en-US" sz="2000" dirty="0"/>
              <a:t>The </a:t>
            </a:r>
            <a:r>
              <a:rPr lang="en-US" sz="2000"/>
              <a:t>critical load is the equipment powering </a:t>
            </a:r>
            <a:r>
              <a:rPr lang="en-US" sz="2000" dirty="0"/>
              <a:t>the enterprise servers.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381C5-6255-45E8-8CD2-535C99EE8657}"/>
              </a:ext>
            </a:extLst>
          </p:cNvPr>
          <p:cNvSpPr/>
          <p:nvPr/>
        </p:nvSpPr>
        <p:spPr>
          <a:xfrm>
            <a:off x="1286538" y="1853247"/>
            <a:ext cx="1871331" cy="3909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1200A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Main 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A9EEC-03A4-4A93-A256-92FD9C93A3CE}"/>
              </a:ext>
            </a:extLst>
          </p:cNvPr>
          <p:cNvSpPr/>
          <p:nvPr/>
        </p:nvSpPr>
        <p:spPr>
          <a:xfrm>
            <a:off x="3625702" y="1853248"/>
            <a:ext cx="1477926" cy="2442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Emergency</a:t>
            </a:r>
          </a:p>
          <a:p>
            <a:pPr algn="ctr"/>
            <a:r>
              <a:rPr lang="en-US" dirty="0"/>
              <a:t>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BD90AB-665B-4392-8C6E-2F59E6DEF5FD}"/>
              </a:ext>
            </a:extLst>
          </p:cNvPr>
          <p:cNvSpPr/>
          <p:nvPr/>
        </p:nvSpPr>
        <p:spPr>
          <a:xfrm>
            <a:off x="5626156" y="1853247"/>
            <a:ext cx="944765" cy="1910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200A</a:t>
            </a:r>
          </a:p>
          <a:p>
            <a:pPr algn="ctr"/>
            <a:r>
              <a:rPr lang="en-US" dirty="0"/>
              <a:t>UPS</a:t>
            </a:r>
          </a:p>
          <a:p>
            <a:pPr algn="ctr"/>
            <a:r>
              <a:rPr lang="en-US" dirty="0"/>
              <a:t>Disc.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6F545-2F53-44A8-AA82-49E9AB9D29D0}"/>
              </a:ext>
            </a:extLst>
          </p:cNvPr>
          <p:cNvSpPr/>
          <p:nvPr/>
        </p:nvSpPr>
        <p:spPr>
          <a:xfrm>
            <a:off x="7198242" y="1853246"/>
            <a:ext cx="1553629" cy="15757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  <a:p>
            <a:pPr algn="ctr"/>
            <a:r>
              <a:rPr lang="en-US" dirty="0"/>
              <a:t>Room</a:t>
            </a:r>
          </a:p>
          <a:p>
            <a:pPr algn="ctr"/>
            <a:r>
              <a:rPr lang="en-US" dirty="0"/>
              <a:t>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043193-A325-4B6C-BDF1-FD32130FE8E6}"/>
              </a:ext>
            </a:extLst>
          </p:cNvPr>
          <p:cNvSpPr/>
          <p:nvPr/>
        </p:nvSpPr>
        <p:spPr>
          <a:xfrm>
            <a:off x="9214407" y="4168326"/>
            <a:ext cx="1672854" cy="16728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150 kW</a:t>
            </a:r>
          </a:p>
          <a:p>
            <a:pPr algn="ctr"/>
            <a:r>
              <a:rPr lang="en-US" dirty="0"/>
              <a:t>Genset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2C5289-6850-4A44-B9C9-E4B2BF876552}"/>
              </a:ext>
            </a:extLst>
          </p:cNvPr>
          <p:cNvSpPr/>
          <p:nvPr/>
        </p:nvSpPr>
        <p:spPr>
          <a:xfrm>
            <a:off x="5626156" y="4218306"/>
            <a:ext cx="1392865" cy="17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Automatic</a:t>
            </a:r>
          </a:p>
          <a:p>
            <a:pPr algn="ctr"/>
            <a:r>
              <a:rPr lang="en-US" dirty="0"/>
              <a:t>Transfer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317B0-DE30-4F94-BAAF-3664A9C9CD93}"/>
              </a:ext>
            </a:extLst>
          </p:cNvPr>
          <p:cNvSpPr/>
          <p:nvPr/>
        </p:nvSpPr>
        <p:spPr>
          <a:xfrm>
            <a:off x="3180029" y="5252484"/>
            <a:ext cx="2446127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2B10B-0526-47D8-84D8-06DEA72248FA}"/>
              </a:ext>
            </a:extLst>
          </p:cNvPr>
          <p:cNvSpPr/>
          <p:nvPr/>
        </p:nvSpPr>
        <p:spPr>
          <a:xfrm>
            <a:off x="5087916" y="2179674"/>
            <a:ext cx="53824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B0F1-C37D-4883-8274-09FC97140535}"/>
              </a:ext>
            </a:extLst>
          </p:cNvPr>
          <p:cNvSpPr/>
          <p:nvPr/>
        </p:nvSpPr>
        <p:spPr>
          <a:xfrm>
            <a:off x="6565842" y="2179673"/>
            <a:ext cx="63240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ACCC5E-609F-48C6-8773-FCF88DF32EE8}"/>
              </a:ext>
            </a:extLst>
          </p:cNvPr>
          <p:cNvSpPr/>
          <p:nvPr/>
        </p:nvSpPr>
        <p:spPr>
          <a:xfrm>
            <a:off x="7019021" y="4962222"/>
            <a:ext cx="2195386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03CF3F-5DDD-422A-AD69-187A51F7301E}"/>
              </a:ext>
            </a:extLst>
          </p:cNvPr>
          <p:cNvSpPr/>
          <p:nvPr/>
        </p:nvSpPr>
        <p:spPr>
          <a:xfrm>
            <a:off x="4423144" y="4505021"/>
            <a:ext cx="1187304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06CC0B-21EF-4548-8A2A-CC73AE5C7663}"/>
              </a:ext>
            </a:extLst>
          </p:cNvPr>
          <p:cNvSpPr/>
          <p:nvPr/>
        </p:nvSpPr>
        <p:spPr>
          <a:xfrm>
            <a:off x="4242391" y="4295553"/>
            <a:ext cx="202018" cy="3934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FC26088B-4E97-42AD-9856-D98F1086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18" y="1856853"/>
            <a:ext cx="2381250" cy="19145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3C5596-6EE3-42D5-8ABC-B773CE5137A7}"/>
              </a:ext>
            </a:extLst>
          </p:cNvPr>
          <p:cNvSpPr/>
          <p:nvPr/>
        </p:nvSpPr>
        <p:spPr>
          <a:xfrm>
            <a:off x="8751871" y="2041451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8F78E8-63A9-4BF6-8D14-4C801B738C9F}"/>
              </a:ext>
            </a:extLst>
          </p:cNvPr>
          <p:cNvSpPr/>
          <p:nvPr/>
        </p:nvSpPr>
        <p:spPr>
          <a:xfrm>
            <a:off x="8751871" y="2209798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9BE2C9-EACA-49AF-B913-0325715C5BD1}"/>
              </a:ext>
            </a:extLst>
          </p:cNvPr>
          <p:cNvSpPr/>
          <p:nvPr/>
        </p:nvSpPr>
        <p:spPr>
          <a:xfrm>
            <a:off x="8751871" y="2378145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628E9-4A58-494E-A7A5-45E5B17495F9}"/>
              </a:ext>
            </a:extLst>
          </p:cNvPr>
          <p:cNvSpPr/>
          <p:nvPr/>
        </p:nvSpPr>
        <p:spPr>
          <a:xfrm>
            <a:off x="8751871" y="2546492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A6B208-F12D-4475-9C54-15D86FCC584D}"/>
              </a:ext>
            </a:extLst>
          </p:cNvPr>
          <p:cNvSpPr/>
          <p:nvPr/>
        </p:nvSpPr>
        <p:spPr>
          <a:xfrm>
            <a:off x="8751871" y="2714840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6809FB3-D72B-422F-9975-612F4799FF9E}"/>
              </a:ext>
            </a:extLst>
          </p:cNvPr>
          <p:cNvSpPr/>
          <p:nvPr/>
        </p:nvSpPr>
        <p:spPr>
          <a:xfrm>
            <a:off x="2013567" y="5762844"/>
            <a:ext cx="325588" cy="4146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55C65-5A8C-495A-95E5-AD51A2305434}"/>
              </a:ext>
            </a:extLst>
          </p:cNvPr>
          <p:cNvSpPr txBox="1"/>
          <p:nvPr/>
        </p:nvSpPr>
        <p:spPr>
          <a:xfrm>
            <a:off x="1296844" y="612716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Utility Source</a:t>
            </a:r>
          </a:p>
        </p:txBody>
      </p:sp>
      <p:pic>
        <p:nvPicPr>
          <p:cNvPr id="30" name="Picture 2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6B474229-5881-48B7-9998-C2B9548FE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2" b="2"/>
          <a:stretch/>
        </p:blipFill>
        <p:spPr>
          <a:xfrm>
            <a:off x="7909741" y="3096185"/>
            <a:ext cx="944765" cy="85702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5C4947C-BB61-4674-B520-F27C5ADB8B95}"/>
              </a:ext>
            </a:extLst>
          </p:cNvPr>
          <p:cNvSpPr txBox="1"/>
          <p:nvPr/>
        </p:nvSpPr>
        <p:spPr>
          <a:xfrm>
            <a:off x="9590572" y="3729917"/>
            <a:ext cx="14558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/>
              <a:t>Enterprise Servers</a:t>
            </a:r>
          </a:p>
        </p:txBody>
      </p:sp>
    </p:spTree>
    <p:extLst>
      <p:ext uri="{BB962C8B-B14F-4D97-AF65-F5344CB8AC3E}">
        <p14:creationId xmlns:p14="http://schemas.microsoft.com/office/powerpoint/2010/main" val="25470598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4823-99E7-40B0-8664-6BB1B35C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Add UL Type 1 SPD at Main Panel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381C5-6255-45E8-8CD2-535C99EE8657}"/>
              </a:ext>
            </a:extLst>
          </p:cNvPr>
          <p:cNvSpPr/>
          <p:nvPr/>
        </p:nvSpPr>
        <p:spPr>
          <a:xfrm>
            <a:off x="1286538" y="1853247"/>
            <a:ext cx="1871331" cy="3909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1200A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Main 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A9EEC-03A4-4A93-A256-92FD9C93A3CE}"/>
              </a:ext>
            </a:extLst>
          </p:cNvPr>
          <p:cNvSpPr/>
          <p:nvPr/>
        </p:nvSpPr>
        <p:spPr>
          <a:xfrm>
            <a:off x="3625702" y="1853248"/>
            <a:ext cx="1477926" cy="2442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Emergency</a:t>
            </a:r>
          </a:p>
          <a:p>
            <a:pPr algn="ctr"/>
            <a:r>
              <a:rPr lang="en-US" dirty="0"/>
              <a:t>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BD90AB-665B-4392-8C6E-2F59E6DEF5FD}"/>
              </a:ext>
            </a:extLst>
          </p:cNvPr>
          <p:cNvSpPr/>
          <p:nvPr/>
        </p:nvSpPr>
        <p:spPr>
          <a:xfrm>
            <a:off x="5626156" y="1853247"/>
            <a:ext cx="944765" cy="1910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200A</a:t>
            </a:r>
          </a:p>
          <a:p>
            <a:pPr algn="ctr"/>
            <a:r>
              <a:rPr lang="en-US" dirty="0"/>
              <a:t>UPS</a:t>
            </a:r>
          </a:p>
          <a:p>
            <a:pPr algn="ctr"/>
            <a:r>
              <a:rPr lang="en-US" dirty="0"/>
              <a:t>Disc.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6F545-2F53-44A8-AA82-49E9AB9D29D0}"/>
              </a:ext>
            </a:extLst>
          </p:cNvPr>
          <p:cNvSpPr/>
          <p:nvPr/>
        </p:nvSpPr>
        <p:spPr>
          <a:xfrm>
            <a:off x="7198242" y="1853246"/>
            <a:ext cx="1553629" cy="15757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  <a:p>
            <a:pPr algn="ctr"/>
            <a:r>
              <a:rPr lang="en-US" dirty="0"/>
              <a:t>Room</a:t>
            </a:r>
          </a:p>
          <a:p>
            <a:pPr algn="ctr"/>
            <a:r>
              <a:rPr lang="en-US" dirty="0"/>
              <a:t>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043193-A325-4B6C-BDF1-FD32130FE8E6}"/>
              </a:ext>
            </a:extLst>
          </p:cNvPr>
          <p:cNvSpPr/>
          <p:nvPr/>
        </p:nvSpPr>
        <p:spPr>
          <a:xfrm>
            <a:off x="9214407" y="4168326"/>
            <a:ext cx="1672854" cy="16728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150 kW</a:t>
            </a:r>
          </a:p>
          <a:p>
            <a:pPr algn="ctr"/>
            <a:r>
              <a:rPr lang="en-US" dirty="0"/>
              <a:t>Genset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2C5289-6850-4A44-B9C9-E4B2BF876552}"/>
              </a:ext>
            </a:extLst>
          </p:cNvPr>
          <p:cNvSpPr/>
          <p:nvPr/>
        </p:nvSpPr>
        <p:spPr>
          <a:xfrm>
            <a:off x="5626156" y="4218306"/>
            <a:ext cx="1392865" cy="17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Automatic</a:t>
            </a:r>
          </a:p>
          <a:p>
            <a:pPr algn="ctr"/>
            <a:r>
              <a:rPr lang="en-US" dirty="0"/>
              <a:t>Transfer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317B0-DE30-4F94-BAAF-3664A9C9CD93}"/>
              </a:ext>
            </a:extLst>
          </p:cNvPr>
          <p:cNvSpPr/>
          <p:nvPr/>
        </p:nvSpPr>
        <p:spPr>
          <a:xfrm>
            <a:off x="3180029" y="5252484"/>
            <a:ext cx="2446127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2B10B-0526-47D8-84D8-06DEA72248FA}"/>
              </a:ext>
            </a:extLst>
          </p:cNvPr>
          <p:cNvSpPr/>
          <p:nvPr/>
        </p:nvSpPr>
        <p:spPr>
          <a:xfrm>
            <a:off x="5087916" y="2179674"/>
            <a:ext cx="53824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B0F1-C37D-4883-8274-09FC97140535}"/>
              </a:ext>
            </a:extLst>
          </p:cNvPr>
          <p:cNvSpPr/>
          <p:nvPr/>
        </p:nvSpPr>
        <p:spPr>
          <a:xfrm>
            <a:off x="6565842" y="2179673"/>
            <a:ext cx="63240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ACCC5E-609F-48C6-8773-FCF88DF32EE8}"/>
              </a:ext>
            </a:extLst>
          </p:cNvPr>
          <p:cNvSpPr/>
          <p:nvPr/>
        </p:nvSpPr>
        <p:spPr>
          <a:xfrm>
            <a:off x="7019021" y="4962222"/>
            <a:ext cx="2195386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03CF3F-5DDD-422A-AD69-187A51F7301E}"/>
              </a:ext>
            </a:extLst>
          </p:cNvPr>
          <p:cNvSpPr/>
          <p:nvPr/>
        </p:nvSpPr>
        <p:spPr>
          <a:xfrm>
            <a:off x="4423144" y="4505021"/>
            <a:ext cx="1187304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06CC0B-21EF-4548-8A2A-CC73AE5C7663}"/>
              </a:ext>
            </a:extLst>
          </p:cNvPr>
          <p:cNvSpPr/>
          <p:nvPr/>
        </p:nvSpPr>
        <p:spPr>
          <a:xfrm>
            <a:off x="4242391" y="4295553"/>
            <a:ext cx="202018" cy="3934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FC26088B-4E97-42AD-9856-D98F1086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18" y="1856853"/>
            <a:ext cx="2381250" cy="19145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3C5596-6EE3-42D5-8ABC-B773CE5137A7}"/>
              </a:ext>
            </a:extLst>
          </p:cNvPr>
          <p:cNvSpPr/>
          <p:nvPr/>
        </p:nvSpPr>
        <p:spPr>
          <a:xfrm>
            <a:off x="8751871" y="2041451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8F78E8-63A9-4BF6-8D14-4C801B738C9F}"/>
              </a:ext>
            </a:extLst>
          </p:cNvPr>
          <p:cNvSpPr/>
          <p:nvPr/>
        </p:nvSpPr>
        <p:spPr>
          <a:xfrm>
            <a:off x="8751871" y="2209798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9BE2C9-EACA-49AF-B913-0325715C5BD1}"/>
              </a:ext>
            </a:extLst>
          </p:cNvPr>
          <p:cNvSpPr/>
          <p:nvPr/>
        </p:nvSpPr>
        <p:spPr>
          <a:xfrm>
            <a:off x="8751871" y="2378145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628E9-4A58-494E-A7A5-45E5B17495F9}"/>
              </a:ext>
            </a:extLst>
          </p:cNvPr>
          <p:cNvSpPr/>
          <p:nvPr/>
        </p:nvSpPr>
        <p:spPr>
          <a:xfrm>
            <a:off x="8751871" y="2546492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A6B208-F12D-4475-9C54-15D86FCC584D}"/>
              </a:ext>
            </a:extLst>
          </p:cNvPr>
          <p:cNvSpPr/>
          <p:nvPr/>
        </p:nvSpPr>
        <p:spPr>
          <a:xfrm>
            <a:off x="8751871" y="2714840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6809FB3-D72B-422F-9975-612F4799FF9E}"/>
              </a:ext>
            </a:extLst>
          </p:cNvPr>
          <p:cNvSpPr/>
          <p:nvPr/>
        </p:nvSpPr>
        <p:spPr>
          <a:xfrm>
            <a:off x="2013567" y="5762844"/>
            <a:ext cx="325588" cy="4146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55C65-5A8C-495A-95E5-AD51A2305434}"/>
              </a:ext>
            </a:extLst>
          </p:cNvPr>
          <p:cNvSpPr txBox="1"/>
          <p:nvPr/>
        </p:nvSpPr>
        <p:spPr>
          <a:xfrm>
            <a:off x="1296844" y="612716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Utility Source</a:t>
            </a:r>
          </a:p>
        </p:txBody>
      </p:sp>
      <p:pic>
        <p:nvPicPr>
          <p:cNvPr id="30" name="Picture 2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6B474229-5881-48B7-9998-C2B9548FE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2" b="2"/>
          <a:stretch/>
        </p:blipFill>
        <p:spPr>
          <a:xfrm>
            <a:off x="7909741" y="3096185"/>
            <a:ext cx="944765" cy="8570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DD450A-71B0-4D62-ADEF-21277ED51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85" y="4971537"/>
            <a:ext cx="727179" cy="923402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2738772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4823-99E7-40B0-8664-6BB1B35C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Add UL Type 1 SPD at Emergency Panel </a:t>
            </a:r>
            <a:r>
              <a:rPr lang="en-US" sz="2000" dirty="0"/>
              <a:t>(The emergency system is also fed from outside the building)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381C5-6255-45E8-8CD2-535C99EE8657}"/>
              </a:ext>
            </a:extLst>
          </p:cNvPr>
          <p:cNvSpPr/>
          <p:nvPr/>
        </p:nvSpPr>
        <p:spPr>
          <a:xfrm>
            <a:off x="1286538" y="1853247"/>
            <a:ext cx="1871331" cy="3909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1200A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Main 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A9EEC-03A4-4A93-A256-92FD9C93A3CE}"/>
              </a:ext>
            </a:extLst>
          </p:cNvPr>
          <p:cNvSpPr/>
          <p:nvPr/>
        </p:nvSpPr>
        <p:spPr>
          <a:xfrm>
            <a:off x="3625702" y="1853248"/>
            <a:ext cx="1477926" cy="2442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Emergency</a:t>
            </a:r>
          </a:p>
          <a:p>
            <a:pPr algn="ctr"/>
            <a:r>
              <a:rPr lang="en-US" dirty="0"/>
              <a:t>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BD90AB-665B-4392-8C6E-2F59E6DEF5FD}"/>
              </a:ext>
            </a:extLst>
          </p:cNvPr>
          <p:cNvSpPr/>
          <p:nvPr/>
        </p:nvSpPr>
        <p:spPr>
          <a:xfrm>
            <a:off x="5626156" y="1853247"/>
            <a:ext cx="944765" cy="1910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200A</a:t>
            </a:r>
          </a:p>
          <a:p>
            <a:pPr algn="ctr"/>
            <a:r>
              <a:rPr lang="en-US" dirty="0"/>
              <a:t>UPS</a:t>
            </a:r>
          </a:p>
          <a:p>
            <a:pPr algn="ctr"/>
            <a:r>
              <a:rPr lang="en-US" dirty="0"/>
              <a:t>Disc.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6F545-2F53-44A8-AA82-49E9AB9D29D0}"/>
              </a:ext>
            </a:extLst>
          </p:cNvPr>
          <p:cNvSpPr/>
          <p:nvPr/>
        </p:nvSpPr>
        <p:spPr>
          <a:xfrm>
            <a:off x="7198242" y="1853246"/>
            <a:ext cx="1553629" cy="15757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  <a:p>
            <a:pPr algn="ctr"/>
            <a:r>
              <a:rPr lang="en-US" dirty="0"/>
              <a:t>Room</a:t>
            </a:r>
          </a:p>
          <a:p>
            <a:pPr algn="ctr"/>
            <a:r>
              <a:rPr lang="en-US" dirty="0"/>
              <a:t>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043193-A325-4B6C-BDF1-FD32130FE8E6}"/>
              </a:ext>
            </a:extLst>
          </p:cNvPr>
          <p:cNvSpPr/>
          <p:nvPr/>
        </p:nvSpPr>
        <p:spPr>
          <a:xfrm>
            <a:off x="9214407" y="4168326"/>
            <a:ext cx="1672854" cy="16728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Outdoor</a:t>
            </a:r>
          </a:p>
          <a:p>
            <a:pPr algn="ctr"/>
            <a:r>
              <a:rPr lang="en-US" dirty="0"/>
              <a:t>150 kW</a:t>
            </a:r>
          </a:p>
          <a:p>
            <a:pPr algn="ctr"/>
            <a:r>
              <a:rPr lang="en-US" dirty="0"/>
              <a:t>Genset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2C5289-6850-4A44-B9C9-E4B2BF876552}"/>
              </a:ext>
            </a:extLst>
          </p:cNvPr>
          <p:cNvSpPr/>
          <p:nvPr/>
        </p:nvSpPr>
        <p:spPr>
          <a:xfrm>
            <a:off x="5626156" y="4218306"/>
            <a:ext cx="1392865" cy="17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Automatic</a:t>
            </a:r>
          </a:p>
          <a:p>
            <a:pPr algn="ctr"/>
            <a:r>
              <a:rPr lang="en-US" dirty="0"/>
              <a:t>Transfer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317B0-DE30-4F94-BAAF-3664A9C9CD93}"/>
              </a:ext>
            </a:extLst>
          </p:cNvPr>
          <p:cNvSpPr/>
          <p:nvPr/>
        </p:nvSpPr>
        <p:spPr>
          <a:xfrm>
            <a:off x="3180029" y="5252484"/>
            <a:ext cx="2446127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2B10B-0526-47D8-84D8-06DEA72248FA}"/>
              </a:ext>
            </a:extLst>
          </p:cNvPr>
          <p:cNvSpPr/>
          <p:nvPr/>
        </p:nvSpPr>
        <p:spPr>
          <a:xfrm>
            <a:off x="5087916" y="2179674"/>
            <a:ext cx="53824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B0F1-C37D-4883-8274-09FC97140535}"/>
              </a:ext>
            </a:extLst>
          </p:cNvPr>
          <p:cNvSpPr/>
          <p:nvPr/>
        </p:nvSpPr>
        <p:spPr>
          <a:xfrm>
            <a:off x="6565842" y="2179673"/>
            <a:ext cx="63240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ACCC5E-609F-48C6-8773-FCF88DF32EE8}"/>
              </a:ext>
            </a:extLst>
          </p:cNvPr>
          <p:cNvSpPr/>
          <p:nvPr/>
        </p:nvSpPr>
        <p:spPr>
          <a:xfrm>
            <a:off x="7019021" y="4962222"/>
            <a:ext cx="2195386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03CF3F-5DDD-422A-AD69-187A51F7301E}"/>
              </a:ext>
            </a:extLst>
          </p:cNvPr>
          <p:cNvSpPr/>
          <p:nvPr/>
        </p:nvSpPr>
        <p:spPr>
          <a:xfrm>
            <a:off x="4423144" y="4505021"/>
            <a:ext cx="1187304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06CC0B-21EF-4548-8A2A-CC73AE5C7663}"/>
              </a:ext>
            </a:extLst>
          </p:cNvPr>
          <p:cNvSpPr/>
          <p:nvPr/>
        </p:nvSpPr>
        <p:spPr>
          <a:xfrm>
            <a:off x="4242391" y="4295553"/>
            <a:ext cx="202018" cy="3934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FC26088B-4E97-42AD-9856-D98F1086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18" y="1856853"/>
            <a:ext cx="2381250" cy="19145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3C5596-6EE3-42D5-8ABC-B773CE5137A7}"/>
              </a:ext>
            </a:extLst>
          </p:cNvPr>
          <p:cNvSpPr/>
          <p:nvPr/>
        </p:nvSpPr>
        <p:spPr>
          <a:xfrm>
            <a:off x="8751871" y="2041451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8F78E8-63A9-4BF6-8D14-4C801B738C9F}"/>
              </a:ext>
            </a:extLst>
          </p:cNvPr>
          <p:cNvSpPr/>
          <p:nvPr/>
        </p:nvSpPr>
        <p:spPr>
          <a:xfrm>
            <a:off x="8751871" y="2209798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9BE2C9-EACA-49AF-B913-0325715C5BD1}"/>
              </a:ext>
            </a:extLst>
          </p:cNvPr>
          <p:cNvSpPr/>
          <p:nvPr/>
        </p:nvSpPr>
        <p:spPr>
          <a:xfrm>
            <a:off x="8751871" y="2378145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628E9-4A58-494E-A7A5-45E5B17495F9}"/>
              </a:ext>
            </a:extLst>
          </p:cNvPr>
          <p:cNvSpPr/>
          <p:nvPr/>
        </p:nvSpPr>
        <p:spPr>
          <a:xfrm>
            <a:off x="8751871" y="2546492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A6B208-F12D-4475-9C54-15D86FCC584D}"/>
              </a:ext>
            </a:extLst>
          </p:cNvPr>
          <p:cNvSpPr/>
          <p:nvPr/>
        </p:nvSpPr>
        <p:spPr>
          <a:xfrm>
            <a:off x="8751871" y="2714840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6809FB3-D72B-422F-9975-612F4799FF9E}"/>
              </a:ext>
            </a:extLst>
          </p:cNvPr>
          <p:cNvSpPr/>
          <p:nvPr/>
        </p:nvSpPr>
        <p:spPr>
          <a:xfrm>
            <a:off x="2013567" y="5762844"/>
            <a:ext cx="325588" cy="4146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55C65-5A8C-495A-95E5-AD51A2305434}"/>
              </a:ext>
            </a:extLst>
          </p:cNvPr>
          <p:cNvSpPr txBox="1"/>
          <p:nvPr/>
        </p:nvSpPr>
        <p:spPr>
          <a:xfrm>
            <a:off x="1296844" y="612716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Utility Source</a:t>
            </a:r>
          </a:p>
        </p:txBody>
      </p:sp>
      <p:pic>
        <p:nvPicPr>
          <p:cNvPr id="30" name="Picture 2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6B474229-5881-48B7-9998-C2B9548FE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2" b="2"/>
          <a:stretch/>
        </p:blipFill>
        <p:spPr>
          <a:xfrm>
            <a:off x="7909741" y="3096185"/>
            <a:ext cx="944765" cy="8570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DD450A-71B0-4D62-ADEF-21277ED51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85" y="4971537"/>
            <a:ext cx="727179" cy="923402"/>
          </a:xfrm>
          <a:prstGeom prst="rect">
            <a:avLst/>
          </a:prstGeom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405A7A-0025-473F-B42C-B1F627AA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0" y="3739021"/>
            <a:ext cx="745569" cy="946754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15869839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8">
            <a:extLst>
              <a:ext uri="{FF2B5EF4-FFF2-40B4-BE49-F238E27FC236}">
                <a16:creationId xmlns:a16="http://schemas.microsoft.com/office/drawing/2014/main" id="{41B68C77-138E-4BF7-A276-BD0C78A4219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65" name="Picture 10">
            <a:extLst>
              <a:ext uri="{FF2B5EF4-FFF2-40B4-BE49-F238E27FC236}">
                <a16:creationId xmlns:a16="http://schemas.microsoft.com/office/drawing/2014/main" id="{7C268552-D473-46ED-B1B8-422042C4DEF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66" name="Oval 12">
            <a:extLst>
              <a:ext uri="{FF2B5EF4-FFF2-40B4-BE49-F238E27FC236}">
                <a16:creationId xmlns:a16="http://schemas.microsoft.com/office/drawing/2014/main" id="{4AC0CD9D-7610-4620-93B4-798CCD9AB58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67" name="Picture 14">
            <a:extLst>
              <a:ext uri="{FF2B5EF4-FFF2-40B4-BE49-F238E27FC236}">
                <a16:creationId xmlns:a16="http://schemas.microsoft.com/office/drawing/2014/main" id="{B9238B3E-24AA-439A-B527-6C5DF6D721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68" name="Picture 16">
            <a:extLst>
              <a:ext uri="{FF2B5EF4-FFF2-40B4-BE49-F238E27FC236}">
                <a16:creationId xmlns:a16="http://schemas.microsoft.com/office/drawing/2014/main" id="{69F01145-BEA3-4CBF-AA21-10077B948CA8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69" name="Rectangle 18">
            <a:extLst>
              <a:ext uri="{FF2B5EF4-FFF2-40B4-BE49-F238E27FC236}">
                <a16:creationId xmlns:a16="http://schemas.microsoft.com/office/drawing/2014/main" id="{DE4D62F9-188E-4530-84C2-24BDEE4BEB8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 useBgFill="1">
        <p:nvSpPr>
          <p:cNvPr id="70" name="Rectangle 20">
            <a:extLst>
              <a:ext uri="{FF2B5EF4-FFF2-40B4-BE49-F238E27FC236}">
                <a16:creationId xmlns:a16="http://schemas.microsoft.com/office/drawing/2014/main" id="{20F6071B-48FA-4685-A9C9-A7B21E1C14C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5"/>
            <a:ext cx="12191695" cy="473074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22">
            <a:extLst>
              <a:ext uri="{FF2B5EF4-FFF2-40B4-BE49-F238E27FC236}">
                <a16:creationId xmlns:a16="http://schemas.microsoft.com/office/drawing/2014/main" id="{8C56044C-1580-4C45-8AA3-F2A07478B45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58F0E665-0A07-418E-8982-DC2B1C72DD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6"/>
          <a:stretch>
            <a:fillRect/>
          </a:stretch>
        </p:blipFill>
        <p:spPr>
          <a:xfrm>
            <a:off x="635458" y="640081"/>
            <a:ext cx="8263078" cy="2809447"/>
          </a:xfrm>
          <a:prstGeom prst="rect">
            <a:avLst/>
          </a:prstGeom>
          <a:effectLst/>
        </p:spPr>
      </p:pic>
      <p:sp>
        <p:nvSpPr>
          <p:cNvPr id="72" name="Freeform 16">
            <a:extLst>
              <a:ext uri="{FF2B5EF4-FFF2-40B4-BE49-F238E27FC236}">
                <a16:creationId xmlns:a16="http://schemas.microsoft.com/office/drawing/2014/main" id="{7DE548AA-7E1A-497C-8B79-C74F42ACFB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19940" y="3280011"/>
            <a:ext cx="3472060" cy="825932"/>
          </a:xfrm>
          <a:custGeom>
            <a:avLst/>
            <a:gdLst>
              <a:gd name="connsiteX0" fmla="*/ 3470310 w 3472060"/>
              <a:gd name="connsiteY0" fmla="*/ 0 h 825932"/>
              <a:gd name="connsiteX1" fmla="*/ 3472060 w 3472060"/>
              <a:gd name="connsiteY1" fmla="*/ 12850 h 825932"/>
              <a:gd name="connsiteX2" fmla="*/ 3472060 w 3472060"/>
              <a:gd name="connsiteY2" fmla="*/ 480529 h 825932"/>
              <a:gd name="connsiteX3" fmla="*/ 3363699 w 3472060"/>
              <a:gd name="connsiteY3" fmla="*/ 498471 h 825932"/>
              <a:gd name="connsiteX4" fmla="*/ 42060 w 3472060"/>
              <a:gd name="connsiteY4" fmla="*/ 824486 h 825932"/>
              <a:gd name="connsiteX5" fmla="*/ 0 w 3472060"/>
              <a:gd name="connsiteY5" fmla="*/ 758452 h 825932"/>
              <a:gd name="connsiteX6" fmla="*/ 188014 w 3472060"/>
              <a:gd name="connsiteY6" fmla="*/ 735602 h 825932"/>
              <a:gd name="connsiteX7" fmla="*/ 284087 w 3472060"/>
              <a:gd name="connsiteY7" fmla="*/ 722590 h 825932"/>
              <a:gd name="connsiteX8" fmla="*/ 382288 w 3472060"/>
              <a:gd name="connsiteY8" fmla="*/ 709392 h 825932"/>
              <a:gd name="connsiteX9" fmla="*/ 481858 w 3472060"/>
              <a:gd name="connsiteY9" fmla="*/ 695774 h 825932"/>
              <a:gd name="connsiteX10" fmla="*/ 581897 w 3472060"/>
              <a:gd name="connsiteY10" fmla="*/ 680711 h 825932"/>
              <a:gd name="connsiteX11" fmla="*/ 683670 w 3472060"/>
              <a:gd name="connsiteY11" fmla="*/ 665256 h 825932"/>
              <a:gd name="connsiteX12" fmla="*/ 787206 w 3472060"/>
              <a:gd name="connsiteY12" fmla="*/ 649587 h 825932"/>
              <a:gd name="connsiteX13" fmla="*/ 892019 w 3472060"/>
              <a:gd name="connsiteY13" fmla="*/ 632968 h 825932"/>
              <a:gd name="connsiteX14" fmla="*/ 997620 w 3472060"/>
              <a:gd name="connsiteY14" fmla="*/ 614667 h 825932"/>
              <a:gd name="connsiteX15" fmla="*/ 1104727 w 3472060"/>
              <a:gd name="connsiteY15" fmla="*/ 596741 h 825932"/>
              <a:gd name="connsiteX16" fmla="*/ 1212669 w 3472060"/>
              <a:gd name="connsiteY16" fmla="*/ 577397 h 825932"/>
              <a:gd name="connsiteX17" fmla="*/ 1321506 w 3472060"/>
              <a:gd name="connsiteY17" fmla="*/ 556988 h 825932"/>
              <a:gd name="connsiteX18" fmla="*/ 1430709 w 3472060"/>
              <a:gd name="connsiteY18" fmla="*/ 536607 h 825932"/>
              <a:gd name="connsiteX19" fmla="*/ 1541050 w 3472060"/>
              <a:gd name="connsiteY19" fmla="*/ 514481 h 825932"/>
              <a:gd name="connsiteX20" fmla="*/ 1652805 w 3472060"/>
              <a:gd name="connsiteY20" fmla="*/ 492202 h 825932"/>
              <a:gd name="connsiteX21" fmla="*/ 1763708 w 3472060"/>
              <a:gd name="connsiteY21" fmla="*/ 469161 h 825932"/>
              <a:gd name="connsiteX22" fmla="*/ 1875795 w 3472060"/>
              <a:gd name="connsiteY22" fmla="*/ 444641 h 825932"/>
              <a:gd name="connsiteX23" fmla="*/ 1989128 w 3472060"/>
              <a:gd name="connsiteY23" fmla="*/ 418995 h 825932"/>
              <a:gd name="connsiteX24" fmla="*/ 2102476 w 3472060"/>
              <a:gd name="connsiteY24" fmla="*/ 393438 h 825932"/>
              <a:gd name="connsiteX25" fmla="*/ 2215549 w 3472060"/>
              <a:gd name="connsiteY25" fmla="*/ 366291 h 825932"/>
              <a:gd name="connsiteX26" fmla="*/ 2330490 w 3472060"/>
              <a:gd name="connsiteY26" fmla="*/ 337455 h 825932"/>
              <a:gd name="connsiteX27" fmla="*/ 2443333 w 3472060"/>
              <a:gd name="connsiteY27" fmla="*/ 308983 h 825932"/>
              <a:gd name="connsiteX28" fmla="*/ 2558014 w 3472060"/>
              <a:gd name="connsiteY28" fmla="*/ 278646 h 825932"/>
              <a:gd name="connsiteX29" fmla="*/ 2673621 w 3472060"/>
              <a:gd name="connsiteY29" fmla="*/ 247421 h 825932"/>
              <a:gd name="connsiteX30" fmla="*/ 2787008 w 3472060"/>
              <a:gd name="connsiteY30" fmla="*/ 215853 h 825932"/>
              <a:gd name="connsiteX31" fmla="*/ 2901442 w 3472060"/>
              <a:gd name="connsiteY31" fmla="*/ 182011 h 825932"/>
              <a:gd name="connsiteX32" fmla="*/ 3015722 w 3472060"/>
              <a:gd name="connsiteY32" fmla="*/ 147286 h 825932"/>
              <a:gd name="connsiteX33" fmla="*/ 3130018 w 3472060"/>
              <a:gd name="connsiteY33" fmla="*/ 112649 h 825932"/>
              <a:gd name="connsiteX34" fmla="*/ 3243551 w 3472060"/>
              <a:gd name="connsiteY34" fmla="*/ 75688 h 825932"/>
              <a:gd name="connsiteX35" fmla="*/ 3356992 w 3472060"/>
              <a:gd name="connsiteY35" fmla="*/ 38197 h 825932"/>
              <a:gd name="connsiteX36" fmla="*/ 3470310 w 3472060"/>
              <a:gd name="connsiteY36" fmla="*/ 0 h 8259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472060" h="825932">
                <a:moveTo>
                  <a:pt x="3470310" y="0"/>
                </a:moveTo>
                <a:lnTo>
                  <a:pt x="3472060" y="12850"/>
                </a:lnTo>
                <a:lnTo>
                  <a:pt x="3472060" y="480529"/>
                </a:lnTo>
                <a:lnTo>
                  <a:pt x="3363699" y="498471"/>
                </a:lnTo>
                <a:cubicBezTo>
                  <a:pt x="2435623" y="645518"/>
                  <a:pt x="603076" y="844866"/>
                  <a:pt x="42060" y="824486"/>
                </a:cubicBezTo>
                <a:cubicBezTo>
                  <a:pt x="28151" y="802425"/>
                  <a:pt x="13909" y="780513"/>
                  <a:pt x="0" y="758452"/>
                </a:cubicBezTo>
                <a:lnTo>
                  <a:pt x="188014" y="735602"/>
                </a:lnTo>
                <a:lnTo>
                  <a:pt x="284087" y="722590"/>
                </a:lnTo>
                <a:lnTo>
                  <a:pt x="382288" y="709392"/>
                </a:lnTo>
                <a:lnTo>
                  <a:pt x="481858" y="695774"/>
                </a:lnTo>
                <a:lnTo>
                  <a:pt x="581897" y="680711"/>
                </a:lnTo>
                <a:lnTo>
                  <a:pt x="683670" y="665256"/>
                </a:lnTo>
                <a:lnTo>
                  <a:pt x="787206" y="649587"/>
                </a:lnTo>
                <a:lnTo>
                  <a:pt x="892019" y="632968"/>
                </a:lnTo>
                <a:lnTo>
                  <a:pt x="997620" y="614667"/>
                </a:lnTo>
                <a:lnTo>
                  <a:pt x="1104727" y="596741"/>
                </a:lnTo>
                <a:lnTo>
                  <a:pt x="1212669" y="577397"/>
                </a:lnTo>
                <a:lnTo>
                  <a:pt x="1321506" y="556988"/>
                </a:lnTo>
                <a:lnTo>
                  <a:pt x="1430709" y="536607"/>
                </a:lnTo>
                <a:lnTo>
                  <a:pt x="1541050" y="514481"/>
                </a:lnTo>
                <a:lnTo>
                  <a:pt x="1652805" y="492202"/>
                </a:lnTo>
                <a:lnTo>
                  <a:pt x="1763708" y="469161"/>
                </a:lnTo>
                <a:lnTo>
                  <a:pt x="1875795" y="444641"/>
                </a:lnTo>
                <a:lnTo>
                  <a:pt x="1989128" y="418995"/>
                </a:lnTo>
                <a:lnTo>
                  <a:pt x="2102476" y="393438"/>
                </a:lnTo>
                <a:lnTo>
                  <a:pt x="2215549" y="366291"/>
                </a:lnTo>
                <a:lnTo>
                  <a:pt x="2330490" y="337455"/>
                </a:lnTo>
                <a:lnTo>
                  <a:pt x="2443333" y="308983"/>
                </a:lnTo>
                <a:lnTo>
                  <a:pt x="2558014" y="278646"/>
                </a:lnTo>
                <a:lnTo>
                  <a:pt x="2673621" y="247421"/>
                </a:lnTo>
                <a:lnTo>
                  <a:pt x="2787008" y="215853"/>
                </a:lnTo>
                <a:lnTo>
                  <a:pt x="2901442" y="182011"/>
                </a:lnTo>
                <a:lnTo>
                  <a:pt x="3015722" y="147286"/>
                </a:lnTo>
                <a:lnTo>
                  <a:pt x="3130018" y="112649"/>
                </a:lnTo>
                <a:lnTo>
                  <a:pt x="3243551" y="75688"/>
                </a:lnTo>
                <a:lnTo>
                  <a:pt x="3356992" y="38197"/>
                </a:lnTo>
                <a:lnTo>
                  <a:pt x="3470310" y="0"/>
                </a:lnTo>
                <a:close/>
              </a:path>
            </a:pathLst>
          </a:custGeom>
          <a:solidFill>
            <a:schemeClr val="tx2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3" name="Freeform: Shape 26">
            <a:extLst>
              <a:ext uri="{FF2B5EF4-FFF2-40B4-BE49-F238E27FC236}">
                <a16:creationId xmlns:a16="http://schemas.microsoft.com/office/drawing/2014/main" id="{51A8E3CE-561F-42BE-B6A2-FBE96F9A8280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" y="3579207"/>
            <a:ext cx="12191696" cy="3278793"/>
          </a:xfrm>
          <a:custGeom>
            <a:avLst/>
            <a:gdLst>
              <a:gd name="connsiteX0" fmla="*/ 1 w 12191696"/>
              <a:gd name="connsiteY0" fmla="*/ 0 h 3278793"/>
              <a:gd name="connsiteX1" fmla="*/ 71932 w 12191696"/>
              <a:gd name="connsiteY1" fmla="*/ 12261 h 3278793"/>
              <a:gd name="connsiteX2" fmla="*/ 282849 w 12191696"/>
              <a:gd name="connsiteY2" fmla="*/ 48343 h 3278793"/>
              <a:gd name="connsiteX3" fmla="*/ 436464 w 12191696"/>
              <a:gd name="connsiteY3" fmla="*/ 73565 h 3278793"/>
              <a:gd name="connsiteX4" fmla="*/ 619339 w 12191696"/>
              <a:gd name="connsiteY4" fmla="*/ 100188 h 3278793"/>
              <a:gd name="connsiteX5" fmla="*/ 836351 w 12191696"/>
              <a:gd name="connsiteY5" fmla="*/ 132066 h 3278793"/>
              <a:gd name="connsiteX6" fmla="*/ 1076528 w 12191696"/>
              <a:gd name="connsiteY6" fmla="*/ 165696 h 3278793"/>
              <a:gd name="connsiteX7" fmla="*/ 1347183 w 12191696"/>
              <a:gd name="connsiteY7" fmla="*/ 201077 h 3278793"/>
              <a:gd name="connsiteX8" fmla="*/ 1642223 w 12191696"/>
              <a:gd name="connsiteY8" fmla="*/ 238560 h 3278793"/>
              <a:gd name="connsiteX9" fmla="*/ 1962864 w 12191696"/>
              <a:gd name="connsiteY9" fmla="*/ 276043 h 3278793"/>
              <a:gd name="connsiteX10" fmla="*/ 2304232 w 12191696"/>
              <a:gd name="connsiteY10" fmla="*/ 314227 h 3278793"/>
              <a:gd name="connsiteX11" fmla="*/ 2672421 w 12191696"/>
              <a:gd name="connsiteY11" fmla="*/ 349608 h 3278793"/>
              <a:gd name="connsiteX12" fmla="*/ 3057678 w 12191696"/>
              <a:gd name="connsiteY12" fmla="*/ 383588 h 3278793"/>
              <a:gd name="connsiteX13" fmla="*/ 3464881 w 12191696"/>
              <a:gd name="connsiteY13" fmla="*/ 414415 h 3278793"/>
              <a:gd name="connsiteX14" fmla="*/ 3889152 w 12191696"/>
              <a:gd name="connsiteY14" fmla="*/ 443841 h 3278793"/>
              <a:gd name="connsiteX15" fmla="*/ 4331710 w 12191696"/>
              <a:gd name="connsiteY15" fmla="*/ 471515 h 3278793"/>
              <a:gd name="connsiteX16" fmla="*/ 4558476 w 12191696"/>
              <a:gd name="connsiteY16" fmla="*/ 481324 h 3278793"/>
              <a:gd name="connsiteX17" fmla="*/ 4790118 w 12191696"/>
              <a:gd name="connsiteY17" fmla="*/ 492183 h 3278793"/>
              <a:gd name="connsiteX18" fmla="*/ 5025418 w 12191696"/>
              <a:gd name="connsiteY18" fmla="*/ 502342 h 3278793"/>
              <a:gd name="connsiteX19" fmla="*/ 5261937 w 12191696"/>
              <a:gd name="connsiteY19" fmla="*/ 508998 h 3278793"/>
              <a:gd name="connsiteX20" fmla="*/ 5503333 w 12191696"/>
              <a:gd name="connsiteY20" fmla="*/ 514953 h 3278793"/>
              <a:gd name="connsiteX21" fmla="*/ 5747166 w 12191696"/>
              <a:gd name="connsiteY21" fmla="*/ 521259 h 3278793"/>
              <a:gd name="connsiteX22" fmla="*/ 5995877 w 12191696"/>
              <a:gd name="connsiteY22" fmla="*/ 525463 h 3278793"/>
              <a:gd name="connsiteX23" fmla="*/ 6247026 w 12191696"/>
              <a:gd name="connsiteY23" fmla="*/ 525463 h 3278793"/>
              <a:gd name="connsiteX24" fmla="*/ 6500613 w 12191696"/>
              <a:gd name="connsiteY24" fmla="*/ 527565 h 3278793"/>
              <a:gd name="connsiteX25" fmla="*/ 6756639 w 12191696"/>
              <a:gd name="connsiteY25" fmla="*/ 525463 h 3278793"/>
              <a:gd name="connsiteX26" fmla="*/ 7016322 w 12191696"/>
              <a:gd name="connsiteY26" fmla="*/ 521259 h 3278793"/>
              <a:gd name="connsiteX27" fmla="*/ 7276005 w 12191696"/>
              <a:gd name="connsiteY27" fmla="*/ 517406 h 3278793"/>
              <a:gd name="connsiteX28" fmla="*/ 7539345 w 12191696"/>
              <a:gd name="connsiteY28" fmla="*/ 508998 h 3278793"/>
              <a:gd name="connsiteX29" fmla="*/ 7805124 w 12191696"/>
              <a:gd name="connsiteY29" fmla="*/ 500241 h 3278793"/>
              <a:gd name="connsiteX30" fmla="*/ 8070903 w 12191696"/>
              <a:gd name="connsiteY30" fmla="*/ 490082 h 3278793"/>
              <a:gd name="connsiteX31" fmla="*/ 8339121 w 12191696"/>
              <a:gd name="connsiteY31" fmla="*/ 475719 h 3278793"/>
              <a:gd name="connsiteX32" fmla="*/ 8609776 w 12191696"/>
              <a:gd name="connsiteY32" fmla="*/ 458554 h 3278793"/>
              <a:gd name="connsiteX33" fmla="*/ 8881651 w 12191696"/>
              <a:gd name="connsiteY33" fmla="*/ 442089 h 3278793"/>
              <a:gd name="connsiteX34" fmla="*/ 9153526 w 12191696"/>
              <a:gd name="connsiteY34" fmla="*/ 421071 h 3278793"/>
              <a:gd name="connsiteX35" fmla="*/ 9429058 w 12191696"/>
              <a:gd name="connsiteY35" fmla="*/ 395849 h 3278793"/>
              <a:gd name="connsiteX36" fmla="*/ 9700933 w 12191696"/>
              <a:gd name="connsiteY36" fmla="*/ 370626 h 3278793"/>
              <a:gd name="connsiteX37" fmla="*/ 9977684 w 12191696"/>
              <a:gd name="connsiteY37" fmla="*/ 341551 h 3278793"/>
              <a:gd name="connsiteX38" fmla="*/ 10255655 w 12191696"/>
              <a:gd name="connsiteY38" fmla="*/ 309673 h 3278793"/>
              <a:gd name="connsiteX39" fmla="*/ 10529968 w 12191696"/>
              <a:gd name="connsiteY39" fmla="*/ 276043 h 3278793"/>
              <a:gd name="connsiteX40" fmla="*/ 10807939 w 12191696"/>
              <a:gd name="connsiteY40" fmla="*/ 236809 h 3278793"/>
              <a:gd name="connsiteX41" fmla="*/ 11084690 w 12191696"/>
              <a:gd name="connsiteY41" fmla="*/ 194772 h 3278793"/>
              <a:gd name="connsiteX42" fmla="*/ 11362661 w 12191696"/>
              <a:gd name="connsiteY42" fmla="*/ 153085 h 3278793"/>
              <a:gd name="connsiteX43" fmla="*/ 11639412 w 12191696"/>
              <a:gd name="connsiteY43" fmla="*/ 104392 h 3278793"/>
              <a:gd name="connsiteX44" fmla="*/ 11914945 w 12191696"/>
              <a:gd name="connsiteY44" fmla="*/ 54648 h 3278793"/>
              <a:gd name="connsiteX45" fmla="*/ 12191696 w 12191696"/>
              <a:gd name="connsiteY45" fmla="*/ 2452 h 3278793"/>
              <a:gd name="connsiteX46" fmla="*/ 12191696 w 12191696"/>
              <a:gd name="connsiteY46" fmla="*/ 2802467 h 3278793"/>
              <a:gd name="connsiteX47" fmla="*/ 12191695 w 12191696"/>
              <a:gd name="connsiteY47" fmla="*/ 2802467 h 3278793"/>
              <a:gd name="connsiteX48" fmla="*/ 12191695 w 12191696"/>
              <a:gd name="connsiteY48" fmla="*/ 3278793 h 3278793"/>
              <a:gd name="connsiteX49" fmla="*/ 0 w 12191696"/>
              <a:gd name="connsiteY49" fmla="*/ 3278793 h 3278793"/>
              <a:gd name="connsiteX50" fmla="*/ 0 w 12191696"/>
              <a:gd name="connsiteY50" fmla="*/ 2134639 h 3278793"/>
              <a:gd name="connsiteX51" fmla="*/ 1 w 12191696"/>
              <a:gd name="connsiteY51" fmla="*/ 2134639 h 3278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12191696" h="3278793">
                <a:moveTo>
                  <a:pt x="1" y="0"/>
                </a:moveTo>
                <a:lnTo>
                  <a:pt x="71932" y="12261"/>
                </a:lnTo>
                <a:lnTo>
                  <a:pt x="282849" y="48343"/>
                </a:lnTo>
                <a:lnTo>
                  <a:pt x="436464" y="73565"/>
                </a:lnTo>
                <a:lnTo>
                  <a:pt x="619339" y="100188"/>
                </a:lnTo>
                <a:lnTo>
                  <a:pt x="836351" y="132066"/>
                </a:lnTo>
                <a:lnTo>
                  <a:pt x="1076528" y="165696"/>
                </a:lnTo>
                <a:lnTo>
                  <a:pt x="1347183" y="201077"/>
                </a:lnTo>
                <a:lnTo>
                  <a:pt x="1642223" y="238560"/>
                </a:lnTo>
                <a:lnTo>
                  <a:pt x="1962864" y="276043"/>
                </a:lnTo>
                <a:lnTo>
                  <a:pt x="2304232" y="314227"/>
                </a:lnTo>
                <a:lnTo>
                  <a:pt x="2672421" y="349608"/>
                </a:lnTo>
                <a:lnTo>
                  <a:pt x="3057678" y="383588"/>
                </a:lnTo>
                <a:lnTo>
                  <a:pt x="3464881" y="414415"/>
                </a:lnTo>
                <a:lnTo>
                  <a:pt x="3889152" y="443841"/>
                </a:lnTo>
                <a:lnTo>
                  <a:pt x="4331710" y="471515"/>
                </a:lnTo>
                <a:lnTo>
                  <a:pt x="4558476" y="481324"/>
                </a:lnTo>
                <a:lnTo>
                  <a:pt x="4790118" y="492183"/>
                </a:lnTo>
                <a:lnTo>
                  <a:pt x="5025418" y="502342"/>
                </a:lnTo>
                <a:lnTo>
                  <a:pt x="5261937" y="508998"/>
                </a:lnTo>
                <a:lnTo>
                  <a:pt x="5503333" y="514953"/>
                </a:lnTo>
                <a:lnTo>
                  <a:pt x="5747166" y="521259"/>
                </a:lnTo>
                <a:lnTo>
                  <a:pt x="5995877" y="525463"/>
                </a:lnTo>
                <a:lnTo>
                  <a:pt x="6247026" y="525463"/>
                </a:lnTo>
                <a:lnTo>
                  <a:pt x="6500613" y="527565"/>
                </a:lnTo>
                <a:lnTo>
                  <a:pt x="6756639" y="525463"/>
                </a:lnTo>
                <a:lnTo>
                  <a:pt x="7016322" y="521259"/>
                </a:lnTo>
                <a:lnTo>
                  <a:pt x="7276005" y="517406"/>
                </a:lnTo>
                <a:lnTo>
                  <a:pt x="7539345" y="508998"/>
                </a:lnTo>
                <a:lnTo>
                  <a:pt x="7805124" y="500241"/>
                </a:lnTo>
                <a:lnTo>
                  <a:pt x="8070903" y="490082"/>
                </a:lnTo>
                <a:lnTo>
                  <a:pt x="8339121" y="475719"/>
                </a:lnTo>
                <a:lnTo>
                  <a:pt x="8609776" y="458554"/>
                </a:lnTo>
                <a:lnTo>
                  <a:pt x="8881651" y="442089"/>
                </a:lnTo>
                <a:lnTo>
                  <a:pt x="9153526" y="421071"/>
                </a:lnTo>
                <a:lnTo>
                  <a:pt x="9429058" y="395849"/>
                </a:lnTo>
                <a:lnTo>
                  <a:pt x="9700933" y="370626"/>
                </a:lnTo>
                <a:lnTo>
                  <a:pt x="9977684" y="341551"/>
                </a:lnTo>
                <a:lnTo>
                  <a:pt x="10255655" y="309673"/>
                </a:lnTo>
                <a:lnTo>
                  <a:pt x="10529968" y="276043"/>
                </a:lnTo>
                <a:lnTo>
                  <a:pt x="10807939" y="236809"/>
                </a:lnTo>
                <a:lnTo>
                  <a:pt x="11084690" y="194772"/>
                </a:lnTo>
                <a:lnTo>
                  <a:pt x="11362661" y="153085"/>
                </a:lnTo>
                <a:lnTo>
                  <a:pt x="11639412" y="104392"/>
                </a:lnTo>
                <a:lnTo>
                  <a:pt x="11914945" y="54648"/>
                </a:lnTo>
                <a:lnTo>
                  <a:pt x="12191696" y="2452"/>
                </a:lnTo>
                <a:lnTo>
                  <a:pt x="12191696" y="2802467"/>
                </a:lnTo>
                <a:lnTo>
                  <a:pt x="12191695" y="2802467"/>
                </a:lnTo>
                <a:lnTo>
                  <a:pt x="12191695" y="3278793"/>
                </a:lnTo>
                <a:lnTo>
                  <a:pt x="0" y="3278793"/>
                </a:lnTo>
                <a:lnTo>
                  <a:pt x="0" y="2134639"/>
                </a:lnTo>
                <a:lnTo>
                  <a:pt x="1" y="2134639"/>
                </a:lnTo>
                <a:close/>
              </a:path>
            </a:pathLst>
          </a:custGeom>
          <a:ln>
            <a:noFill/>
          </a:ln>
        </p:spPr>
        <p:style>
          <a:lnRef idx="0">
            <a:scrgbClr r="0" g="0" b="0"/>
          </a:lnRef>
          <a:fillRef idx="1003">
            <a:schemeClr val="dk2"/>
          </a:fillRef>
          <a:effectRef idx="0">
            <a:scrgbClr r="0" g="0" b="0"/>
          </a:effectRef>
          <a:fontRef idx="major"/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A72DDD-2E52-4BE0-A1EA-E3F26B126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206" y="4136388"/>
            <a:ext cx="9149350" cy="210907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Utilities have standards for voltage ranges, frequency, </a:t>
            </a:r>
            <a:r>
              <a:rPr lang="en-US" sz="3600" dirty="0">
                <a:solidFill>
                  <a:srgbClr val="EBEBEB"/>
                </a:solidFill>
              </a:rPr>
              <a:t>distortion</a:t>
            </a:r>
            <a:r>
              <a:rPr lang="en-US" sz="3600" b="0" i="0" kern="1200" dirty="0">
                <a:solidFill>
                  <a:srgbClr val="EBEBEB"/>
                </a:solidFill>
                <a:latin typeface="+mj-lt"/>
                <a:ea typeface="+mj-ea"/>
                <a:cs typeface="+mj-cs"/>
              </a:rPr>
              <a:t>, and interruptions…</a:t>
            </a:r>
          </a:p>
        </p:txBody>
      </p:sp>
    </p:spTree>
    <p:extLst>
      <p:ext uri="{BB962C8B-B14F-4D97-AF65-F5344CB8AC3E}">
        <p14:creationId xmlns:p14="http://schemas.microsoft.com/office/powerpoint/2010/main" val="7654081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4823-99E7-40B0-8664-6BB1B35C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Add UL Type 2 SPD at UPS Panel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381C5-6255-45E8-8CD2-535C99EE8657}"/>
              </a:ext>
            </a:extLst>
          </p:cNvPr>
          <p:cNvSpPr/>
          <p:nvPr/>
        </p:nvSpPr>
        <p:spPr>
          <a:xfrm>
            <a:off x="1286538" y="1853247"/>
            <a:ext cx="1871331" cy="3909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1200A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Main 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A9EEC-03A4-4A93-A256-92FD9C93A3CE}"/>
              </a:ext>
            </a:extLst>
          </p:cNvPr>
          <p:cNvSpPr/>
          <p:nvPr/>
        </p:nvSpPr>
        <p:spPr>
          <a:xfrm>
            <a:off x="3625702" y="1853248"/>
            <a:ext cx="1477926" cy="2442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Emergency</a:t>
            </a:r>
          </a:p>
          <a:p>
            <a:pPr algn="ctr"/>
            <a:r>
              <a:rPr lang="en-US" dirty="0"/>
              <a:t>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BD90AB-665B-4392-8C6E-2F59E6DEF5FD}"/>
              </a:ext>
            </a:extLst>
          </p:cNvPr>
          <p:cNvSpPr/>
          <p:nvPr/>
        </p:nvSpPr>
        <p:spPr>
          <a:xfrm>
            <a:off x="5626156" y="1853247"/>
            <a:ext cx="944765" cy="1910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200A</a:t>
            </a:r>
          </a:p>
          <a:p>
            <a:pPr algn="ctr"/>
            <a:r>
              <a:rPr lang="en-US" dirty="0"/>
              <a:t>UPS</a:t>
            </a:r>
          </a:p>
          <a:p>
            <a:pPr algn="ctr"/>
            <a:r>
              <a:rPr lang="en-US" dirty="0"/>
              <a:t>Disc.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6F545-2F53-44A8-AA82-49E9AB9D29D0}"/>
              </a:ext>
            </a:extLst>
          </p:cNvPr>
          <p:cNvSpPr/>
          <p:nvPr/>
        </p:nvSpPr>
        <p:spPr>
          <a:xfrm>
            <a:off x="7198242" y="1853246"/>
            <a:ext cx="1553629" cy="15757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  <a:p>
            <a:pPr algn="ctr"/>
            <a:r>
              <a:rPr lang="en-US" dirty="0"/>
              <a:t>Room</a:t>
            </a:r>
          </a:p>
          <a:p>
            <a:pPr algn="ctr"/>
            <a:r>
              <a:rPr lang="en-US" dirty="0"/>
              <a:t>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043193-A325-4B6C-BDF1-FD32130FE8E6}"/>
              </a:ext>
            </a:extLst>
          </p:cNvPr>
          <p:cNvSpPr/>
          <p:nvPr/>
        </p:nvSpPr>
        <p:spPr>
          <a:xfrm>
            <a:off x="9214407" y="4168326"/>
            <a:ext cx="1672854" cy="16728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150 kW</a:t>
            </a:r>
          </a:p>
          <a:p>
            <a:pPr algn="ctr"/>
            <a:r>
              <a:rPr lang="en-US" dirty="0"/>
              <a:t>Genset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2C5289-6850-4A44-B9C9-E4B2BF876552}"/>
              </a:ext>
            </a:extLst>
          </p:cNvPr>
          <p:cNvSpPr/>
          <p:nvPr/>
        </p:nvSpPr>
        <p:spPr>
          <a:xfrm>
            <a:off x="5626156" y="4218306"/>
            <a:ext cx="1392865" cy="17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Automatic</a:t>
            </a:r>
          </a:p>
          <a:p>
            <a:pPr algn="ctr"/>
            <a:r>
              <a:rPr lang="en-US" dirty="0"/>
              <a:t>Transfer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317B0-DE30-4F94-BAAF-3664A9C9CD93}"/>
              </a:ext>
            </a:extLst>
          </p:cNvPr>
          <p:cNvSpPr/>
          <p:nvPr/>
        </p:nvSpPr>
        <p:spPr>
          <a:xfrm>
            <a:off x="3180029" y="5252484"/>
            <a:ext cx="2446127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2B10B-0526-47D8-84D8-06DEA72248FA}"/>
              </a:ext>
            </a:extLst>
          </p:cNvPr>
          <p:cNvSpPr/>
          <p:nvPr/>
        </p:nvSpPr>
        <p:spPr>
          <a:xfrm>
            <a:off x="5087916" y="2179674"/>
            <a:ext cx="53824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B0F1-C37D-4883-8274-09FC97140535}"/>
              </a:ext>
            </a:extLst>
          </p:cNvPr>
          <p:cNvSpPr/>
          <p:nvPr/>
        </p:nvSpPr>
        <p:spPr>
          <a:xfrm>
            <a:off x="6565842" y="2179673"/>
            <a:ext cx="63240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ACCC5E-609F-48C6-8773-FCF88DF32EE8}"/>
              </a:ext>
            </a:extLst>
          </p:cNvPr>
          <p:cNvSpPr/>
          <p:nvPr/>
        </p:nvSpPr>
        <p:spPr>
          <a:xfrm>
            <a:off x="7019021" y="4962222"/>
            <a:ext cx="2195386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03CF3F-5DDD-422A-AD69-187A51F7301E}"/>
              </a:ext>
            </a:extLst>
          </p:cNvPr>
          <p:cNvSpPr/>
          <p:nvPr/>
        </p:nvSpPr>
        <p:spPr>
          <a:xfrm>
            <a:off x="4423144" y="4505021"/>
            <a:ext cx="1187304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06CC0B-21EF-4548-8A2A-CC73AE5C7663}"/>
              </a:ext>
            </a:extLst>
          </p:cNvPr>
          <p:cNvSpPr/>
          <p:nvPr/>
        </p:nvSpPr>
        <p:spPr>
          <a:xfrm>
            <a:off x="4242391" y="4295553"/>
            <a:ext cx="202018" cy="3934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FC26088B-4E97-42AD-9856-D98F1086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18" y="1856853"/>
            <a:ext cx="2381250" cy="19145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3C5596-6EE3-42D5-8ABC-B773CE5137A7}"/>
              </a:ext>
            </a:extLst>
          </p:cNvPr>
          <p:cNvSpPr/>
          <p:nvPr/>
        </p:nvSpPr>
        <p:spPr>
          <a:xfrm>
            <a:off x="8751871" y="2041451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8F78E8-63A9-4BF6-8D14-4C801B738C9F}"/>
              </a:ext>
            </a:extLst>
          </p:cNvPr>
          <p:cNvSpPr/>
          <p:nvPr/>
        </p:nvSpPr>
        <p:spPr>
          <a:xfrm>
            <a:off x="8751871" y="2209798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9BE2C9-EACA-49AF-B913-0325715C5BD1}"/>
              </a:ext>
            </a:extLst>
          </p:cNvPr>
          <p:cNvSpPr/>
          <p:nvPr/>
        </p:nvSpPr>
        <p:spPr>
          <a:xfrm>
            <a:off x="8751871" y="2378145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628E9-4A58-494E-A7A5-45E5B17495F9}"/>
              </a:ext>
            </a:extLst>
          </p:cNvPr>
          <p:cNvSpPr/>
          <p:nvPr/>
        </p:nvSpPr>
        <p:spPr>
          <a:xfrm>
            <a:off x="8751871" y="2546492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A6B208-F12D-4475-9C54-15D86FCC584D}"/>
              </a:ext>
            </a:extLst>
          </p:cNvPr>
          <p:cNvSpPr/>
          <p:nvPr/>
        </p:nvSpPr>
        <p:spPr>
          <a:xfrm>
            <a:off x="8751871" y="2714840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6809FB3-D72B-422F-9975-612F4799FF9E}"/>
              </a:ext>
            </a:extLst>
          </p:cNvPr>
          <p:cNvSpPr/>
          <p:nvPr/>
        </p:nvSpPr>
        <p:spPr>
          <a:xfrm>
            <a:off x="2013567" y="5762844"/>
            <a:ext cx="325588" cy="4146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55C65-5A8C-495A-95E5-AD51A2305434}"/>
              </a:ext>
            </a:extLst>
          </p:cNvPr>
          <p:cNvSpPr txBox="1"/>
          <p:nvPr/>
        </p:nvSpPr>
        <p:spPr>
          <a:xfrm>
            <a:off x="1296844" y="612716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Utility Source</a:t>
            </a:r>
          </a:p>
        </p:txBody>
      </p:sp>
      <p:pic>
        <p:nvPicPr>
          <p:cNvPr id="30" name="Picture 2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6B474229-5881-48B7-9998-C2B9548FE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2" b="2"/>
          <a:stretch/>
        </p:blipFill>
        <p:spPr>
          <a:xfrm>
            <a:off x="7909741" y="3096185"/>
            <a:ext cx="944765" cy="85702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3EDD450A-71B0-4D62-ADEF-21277ED510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9985" y="4971537"/>
            <a:ext cx="727179" cy="923402"/>
          </a:xfrm>
          <a:prstGeom prst="rect">
            <a:avLst/>
          </a:prstGeom>
          <a:effectLst/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23405A7A-0025-473F-B42C-B1F627AA5F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0890" y="3739021"/>
            <a:ext cx="745569" cy="946754"/>
          </a:xfrm>
          <a:prstGeom prst="rect">
            <a:avLst/>
          </a:prstGeom>
          <a:effectLst/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BC6131F-28FB-47BA-8F36-8789E03307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93824" y="3372233"/>
            <a:ext cx="792215" cy="73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2415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94823-99E7-40B0-8664-6BB1B35C52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</p:spPr>
        <p:txBody>
          <a:bodyPr/>
          <a:lstStyle/>
          <a:p>
            <a:r>
              <a:rPr lang="en-US" dirty="0"/>
              <a:t>SPD Equipment as Installed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E9381C5-6255-45E8-8CD2-535C99EE8657}"/>
              </a:ext>
            </a:extLst>
          </p:cNvPr>
          <p:cNvSpPr/>
          <p:nvPr/>
        </p:nvSpPr>
        <p:spPr>
          <a:xfrm>
            <a:off x="1286538" y="1853247"/>
            <a:ext cx="1871331" cy="39095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1200A</a:t>
            </a:r>
          </a:p>
          <a:p>
            <a:pPr algn="ctr"/>
            <a:endParaRPr lang="en-US" dirty="0"/>
          </a:p>
          <a:p>
            <a:pPr algn="ctr"/>
            <a:r>
              <a:rPr lang="en-US" dirty="0"/>
              <a:t>Main 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9BA9EEC-03A4-4A93-A256-92FD9C93A3CE}"/>
              </a:ext>
            </a:extLst>
          </p:cNvPr>
          <p:cNvSpPr/>
          <p:nvPr/>
        </p:nvSpPr>
        <p:spPr>
          <a:xfrm>
            <a:off x="3625702" y="1853248"/>
            <a:ext cx="1477926" cy="244230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Emergency</a:t>
            </a:r>
          </a:p>
          <a:p>
            <a:pPr algn="ctr"/>
            <a:r>
              <a:rPr lang="en-US" dirty="0"/>
              <a:t>Distribution</a:t>
            </a:r>
          </a:p>
          <a:p>
            <a:pPr algn="ctr"/>
            <a:r>
              <a:rPr lang="en-US" dirty="0"/>
              <a:t>Panel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8BD90AB-665B-4392-8C6E-2F59E6DEF5FD}"/>
              </a:ext>
            </a:extLst>
          </p:cNvPr>
          <p:cNvSpPr/>
          <p:nvPr/>
        </p:nvSpPr>
        <p:spPr>
          <a:xfrm>
            <a:off x="5626156" y="1853247"/>
            <a:ext cx="944765" cy="1910679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200A</a:t>
            </a:r>
          </a:p>
          <a:p>
            <a:pPr algn="ctr"/>
            <a:r>
              <a:rPr lang="en-US" dirty="0"/>
              <a:t>UPS</a:t>
            </a:r>
          </a:p>
          <a:p>
            <a:pPr algn="ctr"/>
            <a:r>
              <a:rPr lang="en-US" dirty="0"/>
              <a:t>Disc.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936F545-2F53-44A8-AA82-49E9AB9D29D0}"/>
              </a:ext>
            </a:extLst>
          </p:cNvPr>
          <p:cNvSpPr/>
          <p:nvPr/>
        </p:nvSpPr>
        <p:spPr>
          <a:xfrm>
            <a:off x="7198242" y="1853246"/>
            <a:ext cx="1553629" cy="1575754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Server</a:t>
            </a:r>
          </a:p>
          <a:p>
            <a:pPr algn="ctr"/>
            <a:r>
              <a:rPr lang="en-US" dirty="0"/>
              <a:t>Room</a:t>
            </a:r>
          </a:p>
          <a:p>
            <a:pPr algn="ctr"/>
            <a:r>
              <a:rPr lang="en-US" dirty="0"/>
              <a:t>UPS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C043193-A325-4B6C-BDF1-FD32130FE8E6}"/>
              </a:ext>
            </a:extLst>
          </p:cNvPr>
          <p:cNvSpPr/>
          <p:nvPr/>
        </p:nvSpPr>
        <p:spPr>
          <a:xfrm>
            <a:off x="9214407" y="4168326"/>
            <a:ext cx="1672854" cy="1672854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150 kW</a:t>
            </a:r>
          </a:p>
          <a:p>
            <a:pPr algn="ctr"/>
            <a:r>
              <a:rPr lang="en-US" dirty="0"/>
              <a:t>Genset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62C5289-6850-4A44-B9C9-E4B2BF876552}"/>
              </a:ext>
            </a:extLst>
          </p:cNvPr>
          <p:cNvSpPr/>
          <p:nvPr/>
        </p:nvSpPr>
        <p:spPr>
          <a:xfrm>
            <a:off x="5626156" y="4218306"/>
            <a:ext cx="1392865" cy="1733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400A</a:t>
            </a:r>
          </a:p>
          <a:p>
            <a:pPr algn="ctr"/>
            <a:r>
              <a:rPr lang="en-US" dirty="0"/>
              <a:t>Automatic</a:t>
            </a:r>
          </a:p>
          <a:p>
            <a:pPr algn="ctr"/>
            <a:r>
              <a:rPr lang="en-US" dirty="0"/>
              <a:t>Transfer</a:t>
            </a:r>
          </a:p>
          <a:p>
            <a:pPr algn="ctr"/>
            <a:r>
              <a:rPr lang="en-US" dirty="0"/>
              <a:t>Switch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55317B0-DE30-4F94-BAAF-3664A9C9CD93}"/>
              </a:ext>
            </a:extLst>
          </p:cNvPr>
          <p:cNvSpPr/>
          <p:nvPr/>
        </p:nvSpPr>
        <p:spPr>
          <a:xfrm>
            <a:off x="3180029" y="5252484"/>
            <a:ext cx="2446127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1212B10B-0526-47D8-84D8-06DEA72248FA}"/>
              </a:ext>
            </a:extLst>
          </p:cNvPr>
          <p:cNvSpPr/>
          <p:nvPr/>
        </p:nvSpPr>
        <p:spPr>
          <a:xfrm>
            <a:off x="5087916" y="2179674"/>
            <a:ext cx="53824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238B0F1-C37D-4883-8274-09FC97140535}"/>
              </a:ext>
            </a:extLst>
          </p:cNvPr>
          <p:cNvSpPr/>
          <p:nvPr/>
        </p:nvSpPr>
        <p:spPr>
          <a:xfrm>
            <a:off x="6565842" y="2179673"/>
            <a:ext cx="632400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EAACCC5E-609F-48C6-8773-FCF88DF32EE8}"/>
              </a:ext>
            </a:extLst>
          </p:cNvPr>
          <p:cNvSpPr/>
          <p:nvPr/>
        </p:nvSpPr>
        <p:spPr>
          <a:xfrm>
            <a:off x="7019021" y="4962222"/>
            <a:ext cx="2195386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F03CF3F-5DDD-422A-AD69-187A51F7301E}"/>
              </a:ext>
            </a:extLst>
          </p:cNvPr>
          <p:cNvSpPr/>
          <p:nvPr/>
        </p:nvSpPr>
        <p:spPr>
          <a:xfrm>
            <a:off x="4423144" y="4505021"/>
            <a:ext cx="1187304" cy="18075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D06CC0B-21EF-4548-8A2A-CC73AE5C7663}"/>
              </a:ext>
            </a:extLst>
          </p:cNvPr>
          <p:cNvSpPr/>
          <p:nvPr/>
        </p:nvSpPr>
        <p:spPr>
          <a:xfrm>
            <a:off x="4242391" y="4295553"/>
            <a:ext cx="202018" cy="39340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 descr="A close up of a machine&#10;&#10;Description generated with high confidence">
            <a:extLst>
              <a:ext uri="{FF2B5EF4-FFF2-40B4-BE49-F238E27FC236}">
                <a16:creationId xmlns:a16="http://schemas.microsoft.com/office/drawing/2014/main" id="{FC26088B-4E97-42AD-9856-D98F1086F7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89318" y="1856853"/>
            <a:ext cx="2381250" cy="1914525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AD3C5596-6EE3-42D5-8ABC-B773CE5137A7}"/>
              </a:ext>
            </a:extLst>
          </p:cNvPr>
          <p:cNvSpPr/>
          <p:nvPr/>
        </p:nvSpPr>
        <p:spPr>
          <a:xfrm>
            <a:off x="8751871" y="2041451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28F78E8-63A9-4BF6-8D14-4C801B738C9F}"/>
              </a:ext>
            </a:extLst>
          </p:cNvPr>
          <p:cNvSpPr/>
          <p:nvPr/>
        </p:nvSpPr>
        <p:spPr>
          <a:xfrm>
            <a:off x="8751871" y="2209798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79BE2C9-EACA-49AF-B913-0325715C5BD1}"/>
              </a:ext>
            </a:extLst>
          </p:cNvPr>
          <p:cNvSpPr/>
          <p:nvPr/>
        </p:nvSpPr>
        <p:spPr>
          <a:xfrm>
            <a:off x="8751871" y="2378145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0F628E9-4A58-494E-A7A5-45E5B17495F9}"/>
              </a:ext>
            </a:extLst>
          </p:cNvPr>
          <p:cNvSpPr/>
          <p:nvPr/>
        </p:nvSpPr>
        <p:spPr>
          <a:xfrm>
            <a:off x="8751871" y="2546492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EA6B208-F12D-4475-9C54-15D86FCC584D}"/>
              </a:ext>
            </a:extLst>
          </p:cNvPr>
          <p:cNvSpPr/>
          <p:nvPr/>
        </p:nvSpPr>
        <p:spPr>
          <a:xfrm>
            <a:off x="8751871" y="2714840"/>
            <a:ext cx="337447" cy="4571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row: Down 27">
            <a:extLst>
              <a:ext uri="{FF2B5EF4-FFF2-40B4-BE49-F238E27FC236}">
                <a16:creationId xmlns:a16="http://schemas.microsoft.com/office/drawing/2014/main" id="{C6809FB3-D72B-422F-9975-612F4799FF9E}"/>
              </a:ext>
            </a:extLst>
          </p:cNvPr>
          <p:cNvSpPr/>
          <p:nvPr/>
        </p:nvSpPr>
        <p:spPr>
          <a:xfrm>
            <a:off x="2013567" y="5762844"/>
            <a:ext cx="325588" cy="414669"/>
          </a:xfrm>
          <a:prstGeom prst="downArrow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F1B55C65-5A8C-495A-95E5-AD51A2305434}"/>
              </a:ext>
            </a:extLst>
          </p:cNvPr>
          <p:cNvSpPr txBox="1"/>
          <p:nvPr/>
        </p:nvSpPr>
        <p:spPr>
          <a:xfrm>
            <a:off x="1296844" y="6127163"/>
            <a:ext cx="19078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To Utility Source</a:t>
            </a:r>
          </a:p>
        </p:txBody>
      </p:sp>
      <p:pic>
        <p:nvPicPr>
          <p:cNvPr id="30" name="Picture 29" descr="A close up of a device&#10;&#10;Description generated with very high confidence">
            <a:extLst>
              <a:ext uri="{FF2B5EF4-FFF2-40B4-BE49-F238E27FC236}">
                <a16:creationId xmlns:a16="http://schemas.microsoft.com/office/drawing/2014/main" id="{6B474229-5881-48B7-9998-C2B9548FE2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26" r="2" b="2"/>
          <a:stretch/>
        </p:blipFill>
        <p:spPr>
          <a:xfrm>
            <a:off x="7909741" y="3096185"/>
            <a:ext cx="944765" cy="857021"/>
          </a:xfrm>
          <a:prstGeom prst="rect">
            <a:avLst/>
          </a:prstGeom>
        </p:spPr>
      </p:pic>
      <p:pic>
        <p:nvPicPr>
          <p:cNvPr id="34" name="Picture 33" descr="A sign on the side of a building&#10;&#10;Description generated with high confidence">
            <a:extLst>
              <a:ext uri="{FF2B5EF4-FFF2-40B4-BE49-F238E27FC236}">
                <a16:creationId xmlns:a16="http://schemas.microsoft.com/office/drawing/2014/main" id="{07A21F2E-D5C3-4803-8999-35ADFC7ED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3298" y="2799022"/>
            <a:ext cx="2573075" cy="1929806"/>
          </a:xfrm>
          <a:prstGeom prst="rect">
            <a:avLst/>
          </a:prstGeom>
        </p:spPr>
      </p:pic>
      <p:pic>
        <p:nvPicPr>
          <p:cNvPr id="35" name="Picture 34" descr="A picture containing floor, sitting&#10;&#10;Description generated with high confidence">
            <a:extLst>
              <a:ext uri="{FF2B5EF4-FFF2-40B4-BE49-F238E27FC236}">
                <a16:creationId xmlns:a16="http://schemas.microsoft.com/office/drawing/2014/main" id="{6B559A31-AB59-4906-AA83-B0DA3FE0E2C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378585" y="2380934"/>
            <a:ext cx="1941884" cy="1456413"/>
          </a:xfrm>
          <a:prstGeom prst="rect">
            <a:avLst/>
          </a:prstGeom>
        </p:spPr>
      </p:pic>
      <p:pic>
        <p:nvPicPr>
          <p:cNvPr id="4" name="Picture 3" descr="A close up of a door&#10;&#10;Description generated with high confidence">
            <a:extLst>
              <a:ext uri="{FF2B5EF4-FFF2-40B4-BE49-F238E27FC236}">
                <a16:creationId xmlns:a16="http://schemas.microsoft.com/office/drawing/2014/main" id="{29431B56-0693-4BE5-B397-FAA9763EA3B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419" y="2214360"/>
            <a:ext cx="869929" cy="1159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1940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23E8915-D2AA-4327-A45A-972C3CA9574B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2" name="Rectangle 9">
            <a:extLst>
              <a:ext uri="{FF2B5EF4-FFF2-40B4-BE49-F238E27FC236}">
                <a16:creationId xmlns:a16="http://schemas.microsoft.com/office/drawing/2014/main" id="{8302FC3C-9804-4950-B721-5FD704BA606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0" y="0"/>
            <a:ext cx="12188952" cy="6858000"/>
          </a:xfrm>
          <a:prstGeom prst="rect">
            <a:avLst/>
          </a:prstGeom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3" name="Straight Connector 11">
            <a:extLst>
              <a:ext uri="{FF2B5EF4-FFF2-40B4-BE49-F238E27FC236}">
                <a16:creationId xmlns:a16="http://schemas.microsoft.com/office/drawing/2014/main" id="{6B9695BD-ECF6-49CA-8877-8C493193C65D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5" y="1828800"/>
            <a:ext cx="0" cy="3200400"/>
          </a:xfrm>
          <a:prstGeom prst="line">
            <a:avLst/>
          </a:prstGeom>
          <a:ln w="1905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4" name="Picture 13">
            <a:extLst>
              <a:ext uri="{FF2B5EF4-FFF2-40B4-BE49-F238E27FC236}">
                <a16:creationId xmlns:a16="http://schemas.microsoft.com/office/drawing/2014/main" id="{3BC6EBB2-9BDC-4075-BA6B-43A9FBF9C86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228080"/>
            <a:ext cx="993734" cy="762000"/>
          </a:xfrm>
          <a:prstGeom prst="rect">
            <a:avLst/>
          </a:prstGeom>
        </p:spPr>
      </p:pic>
      <p:sp>
        <p:nvSpPr>
          <p:cNvPr id="45" name="Freeform 5">
            <a:extLst>
              <a:ext uri="{FF2B5EF4-FFF2-40B4-BE49-F238E27FC236}">
                <a16:creationId xmlns:a16="http://schemas.microsoft.com/office/drawing/2014/main" id="{F3798573-F27B-47EB-8EA4-7EE34954C2D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-1588" y="0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5180946-CC04-4C3B-9796-F95BCEB1F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195" y="804672"/>
            <a:ext cx="3521359" cy="5248656"/>
          </a:xfrm>
        </p:spPr>
        <p:txBody>
          <a:bodyPr anchor="ctr">
            <a:normAutofit/>
          </a:bodyPr>
          <a:lstStyle/>
          <a:p>
            <a:pPr algn="ctr"/>
            <a:r>
              <a:rPr lang="en-US" dirty="0"/>
              <a:t>Effective surge protection depends 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1FEB83-473A-401C-AA83-42D845C246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5861" y="804671"/>
            <a:ext cx="6399930" cy="5248657"/>
          </a:xfrm>
        </p:spPr>
        <p:txBody>
          <a:bodyPr anchor="ctr">
            <a:normAutofit/>
          </a:bodyPr>
          <a:lstStyle/>
          <a:p>
            <a:r>
              <a:rPr lang="en-US" sz="2400" dirty="0"/>
              <a:t>Cascading SPDs for optimum protection of critical equipment.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Specifying the appropriate SPD for each location to insure reliable operation and long life.</a:t>
            </a:r>
          </a:p>
          <a:p>
            <a:pPr marL="0" indent="0">
              <a:buNone/>
            </a:pPr>
            <a:endParaRPr lang="en-US" sz="2400" dirty="0"/>
          </a:p>
          <a:p>
            <a:r>
              <a:rPr lang="en-US" sz="2400" dirty="0"/>
              <a:t>Proper installation of each SPD to insure maximum effectiveness.</a:t>
            </a:r>
          </a:p>
        </p:txBody>
      </p:sp>
    </p:spTree>
    <p:extLst>
      <p:ext uri="{BB962C8B-B14F-4D97-AF65-F5344CB8AC3E}">
        <p14:creationId xmlns:p14="http://schemas.microsoft.com/office/powerpoint/2010/main" val="40099197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7">
            <a:extLst>
              <a:ext uri="{FF2B5EF4-FFF2-40B4-BE49-F238E27FC236}">
                <a16:creationId xmlns:a16="http://schemas.microsoft.com/office/drawing/2014/main" id="{0A63D361-26D6-4FDA-94AE-53351107677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alphaModFix amt="25000"/>
            <a:extLst/>
          </a:blip>
          <a:srcRect l="1642" t="19786" r="7449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C885E190-58DD-42DD-A4A8-401E15C92A52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4362EA3-805A-4277-9D78-B23F4DC0AA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>
            <a:normAutofit/>
          </a:bodyPr>
          <a:lstStyle/>
          <a:p>
            <a:r>
              <a:rPr lang="en-US" dirty="0"/>
              <a:t>Thank You!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B6B360B-EB1B-400E-8D05-7DB5D612FB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>
            <a:normAutofit/>
          </a:bodyPr>
          <a:lstStyle/>
          <a:p>
            <a:r>
              <a:rPr lang="en-US"/>
              <a:t>Any questions?</a:t>
            </a:r>
          </a:p>
        </p:txBody>
      </p:sp>
    </p:spTree>
    <p:extLst>
      <p:ext uri="{BB962C8B-B14F-4D97-AF65-F5344CB8AC3E}">
        <p14:creationId xmlns:p14="http://schemas.microsoft.com/office/powerpoint/2010/main" val="29249157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3BF0FA-36FA-4CE9-840E-F7C3A8F168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18ACE-6E82-4ADC-8A2F-A1771B309B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DE136-D1C5-4CC6-9ABE-F9E8FDD0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490873"/>
            <a:ext cx="6188190" cy="35780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…but there are several types of voltage disturbances that the power company cannot control.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5B53A-5783-4807-A508-84AAD56C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110" y="269758"/>
            <a:ext cx="2496504" cy="6343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0946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3BF0FA-36FA-4CE9-840E-F7C3A8F168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18ACE-6E82-4ADC-8A2F-A1771B309B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DE136-D1C5-4CC6-9ABE-F9E8FDD0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4515" y="1067373"/>
            <a:ext cx="6188190" cy="357808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EBEBEB"/>
                </a:solidFill>
              </a:rPr>
              <a:t>Any of these disturbances can cause system failures or damage electronic and digital equipment.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5B53A-5783-4807-A508-84AAD56C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110" y="269758"/>
            <a:ext cx="2496504" cy="63433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DBD7AAA-9335-4C4D-AFCC-6F21E5E466BE}"/>
              </a:ext>
            </a:extLst>
          </p:cNvPr>
          <p:cNvSpPr txBox="1"/>
          <p:nvPr/>
        </p:nvSpPr>
        <p:spPr>
          <a:xfrm>
            <a:off x="1062570" y="4810671"/>
            <a:ext cx="53919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How often do you experience unexplained equipment failure or misoperation?</a:t>
            </a:r>
          </a:p>
        </p:txBody>
      </p:sp>
    </p:spTree>
    <p:extLst>
      <p:ext uri="{BB962C8B-B14F-4D97-AF65-F5344CB8AC3E}">
        <p14:creationId xmlns:p14="http://schemas.microsoft.com/office/powerpoint/2010/main" val="716372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D8D0EEC-6C3F-4F0D-98A8-D76D8600D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Transient Voltage Surge Disturbance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B7DAEB6-48A5-458E-B2A5-4D4D211519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9071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C8A3C342-1D03-412F-8DD3-BF519E8E0AE9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31">
            <a:extLst>
              <a:ext uri="{FF2B5EF4-FFF2-40B4-BE49-F238E27FC236}">
                <a16:creationId xmlns:a16="http://schemas.microsoft.com/office/drawing/2014/main" id="{81CC9B02-E087-4350-AEBD-2C3CF001AF01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15974" y="-1"/>
            <a:ext cx="559472" cy="3709642"/>
          </a:xfrm>
          <a:custGeom>
            <a:avLst/>
            <a:gdLst>
              <a:gd name="connsiteX0" fmla="*/ 0 w 559472"/>
              <a:gd name="connsiteY0" fmla="*/ 0 h 3709642"/>
              <a:gd name="connsiteX1" fmla="*/ 473952 w 559472"/>
              <a:gd name="connsiteY1" fmla="*/ 0 h 3709642"/>
              <a:gd name="connsiteX2" fmla="*/ 485840 w 559472"/>
              <a:gd name="connsiteY2" fmla="*/ 161194 h 3709642"/>
              <a:gd name="connsiteX3" fmla="*/ 523949 w 559472"/>
              <a:gd name="connsiteY3" fmla="*/ 3672197 h 3709642"/>
              <a:gd name="connsiteX4" fmla="*/ 454748 w 559472"/>
              <a:gd name="connsiteY4" fmla="*/ 3709642 h 3709642"/>
              <a:gd name="connsiteX5" fmla="*/ 448224 w 559472"/>
              <a:gd name="connsiteY5" fmla="*/ 3510471 h 3709642"/>
              <a:gd name="connsiteX6" fmla="*/ 443564 w 559472"/>
              <a:gd name="connsiteY6" fmla="*/ 3408563 h 3709642"/>
              <a:gd name="connsiteX7" fmla="*/ 438902 w 559472"/>
              <a:gd name="connsiteY7" fmla="*/ 3304407 h 3709642"/>
              <a:gd name="connsiteX8" fmla="*/ 433941 w 559472"/>
              <a:gd name="connsiteY8" fmla="*/ 3198777 h 3709642"/>
              <a:gd name="connsiteX9" fmla="*/ 427584 w 559472"/>
              <a:gd name="connsiteY9" fmla="*/ 3092510 h 3709642"/>
              <a:gd name="connsiteX10" fmla="*/ 420988 w 559472"/>
              <a:gd name="connsiteY10" fmla="*/ 2984390 h 3709642"/>
              <a:gd name="connsiteX11" fmla="*/ 414330 w 559472"/>
              <a:gd name="connsiteY11" fmla="*/ 2874401 h 3709642"/>
              <a:gd name="connsiteX12" fmla="*/ 406840 w 559472"/>
              <a:gd name="connsiteY12" fmla="*/ 2762980 h 3709642"/>
              <a:gd name="connsiteX13" fmla="*/ 397745 w 559472"/>
              <a:gd name="connsiteY13" fmla="*/ 2650566 h 3709642"/>
              <a:gd name="connsiteX14" fmla="*/ 389154 w 559472"/>
              <a:gd name="connsiteY14" fmla="*/ 2536612 h 3709642"/>
              <a:gd name="connsiteX15" fmla="*/ 379225 w 559472"/>
              <a:gd name="connsiteY15" fmla="*/ 2421642 h 3709642"/>
              <a:gd name="connsiteX16" fmla="*/ 368316 w 559472"/>
              <a:gd name="connsiteY16" fmla="*/ 2305627 h 3709642"/>
              <a:gd name="connsiteX17" fmla="*/ 357466 w 559472"/>
              <a:gd name="connsiteY17" fmla="*/ 2189233 h 3709642"/>
              <a:gd name="connsiteX18" fmla="*/ 344982 w 559472"/>
              <a:gd name="connsiteY18" fmla="*/ 2071473 h 3709642"/>
              <a:gd name="connsiteX19" fmla="*/ 332466 w 559472"/>
              <a:gd name="connsiteY19" fmla="*/ 1952216 h 3709642"/>
              <a:gd name="connsiteX20" fmla="*/ 319121 w 559472"/>
              <a:gd name="connsiteY20" fmla="*/ 1833776 h 3709642"/>
              <a:gd name="connsiteX21" fmla="*/ 304408 w 559472"/>
              <a:gd name="connsiteY21" fmla="*/ 1713948 h 3709642"/>
              <a:gd name="connsiteX22" fmla="*/ 288685 w 559472"/>
              <a:gd name="connsiteY22" fmla="*/ 1592703 h 3709642"/>
              <a:gd name="connsiteX23" fmla="*/ 273050 w 559472"/>
              <a:gd name="connsiteY23" fmla="*/ 1471451 h 3709642"/>
              <a:gd name="connsiteX24" fmla="*/ 255813 w 559472"/>
              <a:gd name="connsiteY24" fmla="*/ 1350328 h 3709642"/>
              <a:gd name="connsiteX25" fmla="*/ 237060 w 559472"/>
              <a:gd name="connsiteY25" fmla="*/ 1227080 h 3709642"/>
              <a:gd name="connsiteX26" fmla="*/ 218488 w 559472"/>
              <a:gd name="connsiteY26" fmla="*/ 1106065 h 3709642"/>
              <a:gd name="connsiteX27" fmla="*/ 198221 w 559472"/>
              <a:gd name="connsiteY27" fmla="*/ 982940 h 3709642"/>
              <a:gd name="connsiteX28" fmla="*/ 177152 w 559472"/>
              <a:gd name="connsiteY28" fmla="*/ 858755 h 3709642"/>
              <a:gd name="connsiteX29" fmla="*/ 155551 w 559472"/>
              <a:gd name="connsiteY29" fmla="*/ 736861 h 3709642"/>
              <a:gd name="connsiteX30" fmla="*/ 131782 w 559472"/>
              <a:gd name="connsiteY30" fmla="*/ 613645 h 3709642"/>
              <a:gd name="connsiteX31" fmla="*/ 107123 w 559472"/>
              <a:gd name="connsiteY31" fmla="*/ 490500 h 3709642"/>
              <a:gd name="connsiteX32" fmla="*/ 82552 w 559472"/>
              <a:gd name="connsiteY32" fmla="*/ 367348 h 3709642"/>
              <a:gd name="connsiteX33" fmla="*/ 55608 w 559472"/>
              <a:gd name="connsiteY33" fmla="*/ 244762 h 3709642"/>
              <a:gd name="connsiteX34" fmla="*/ 28130 w 559472"/>
              <a:gd name="connsiteY34" fmla="*/ 122220 h 3709642"/>
              <a:gd name="connsiteX35" fmla="*/ 0 w 559472"/>
              <a:gd name="connsiteY35" fmla="*/ 0 h 37096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559472" h="3709642">
                <a:moveTo>
                  <a:pt x="0" y="0"/>
                </a:moveTo>
                <a:lnTo>
                  <a:pt x="473952" y="0"/>
                </a:lnTo>
                <a:lnTo>
                  <a:pt x="485840" y="161194"/>
                </a:lnTo>
                <a:cubicBezTo>
                  <a:pt x="552063" y="1147770"/>
                  <a:pt x="592441" y="3086737"/>
                  <a:pt x="523949" y="3672197"/>
                </a:cubicBezTo>
                <a:cubicBezTo>
                  <a:pt x="500842" y="3684557"/>
                  <a:pt x="477855" y="3697282"/>
                  <a:pt x="454748" y="3709642"/>
                </a:cubicBezTo>
                <a:lnTo>
                  <a:pt x="448224" y="3510471"/>
                </a:lnTo>
                <a:lnTo>
                  <a:pt x="443564" y="3408563"/>
                </a:lnTo>
                <a:lnTo>
                  <a:pt x="438902" y="3304407"/>
                </a:lnTo>
                <a:lnTo>
                  <a:pt x="433941" y="3198777"/>
                </a:lnTo>
                <a:lnTo>
                  <a:pt x="427584" y="3092510"/>
                </a:lnTo>
                <a:lnTo>
                  <a:pt x="420988" y="2984390"/>
                </a:lnTo>
                <a:lnTo>
                  <a:pt x="414330" y="2874401"/>
                </a:lnTo>
                <a:lnTo>
                  <a:pt x="406840" y="2762980"/>
                </a:lnTo>
                <a:lnTo>
                  <a:pt x="397745" y="2650566"/>
                </a:lnTo>
                <a:lnTo>
                  <a:pt x="389154" y="2536612"/>
                </a:lnTo>
                <a:lnTo>
                  <a:pt x="379225" y="2421642"/>
                </a:lnTo>
                <a:lnTo>
                  <a:pt x="368316" y="2305627"/>
                </a:lnTo>
                <a:lnTo>
                  <a:pt x="357466" y="2189233"/>
                </a:lnTo>
                <a:lnTo>
                  <a:pt x="344982" y="2071473"/>
                </a:lnTo>
                <a:lnTo>
                  <a:pt x="332466" y="1952216"/>
                </a:lnTo>
                <a:lnTo>
                  <a:pt x="319121" y="1833776"/>
                </a:lnTo>
                <a:lnTo>
                  <a:pt x="304408" y="1713948"/>
                </a:lnTo>
                <a:lnTo>
                  <a:pt x="288685" y="1592703"/>
                </a:lnTo>
                <a:lnTo>
                  <a:pt x="273050" y="1471451"/>
                </a:lnTo>
                <a:lnTo>
                  <a:pt x="255813" y="1350328"/>
                </a:lnTo>
                <a:lnTo>
                  <a:pt x="237060" y="1227080"/>
                </a:lnTo>
                <a:lnTo>
                  <a:pt x="218488" y="1106065"/>
                </a:lnTo>
                <a:lnTo>
                  <a:pt x="198221" y="982940"/>
                </a:lnTo>
                <a:lnTo>
                  <a:pt x="177152" y="858755"/>
                </a:lnTo>
                <a:lnTo>
                  <a:pt x="155551" y="736861"/>
                </a:lnTo>
                <a:lnTo>
                  <a:pt x="131782" y="613645"/>
                </a:lnTo>
                <a:lnTo>
                  <a:pt x="107123" y="490500"/>
                </a:lnTo>
                <a:lnTo>
                  <a:pt x="82552" y="367348"/>
                </a:lnTo>
                <a:lnTo>
                  <a:pt x="55608" y="244762"/>
                </a:lnTo>
                <a:lnTo>
                  <a:pt x="28130" y="122220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4" name="Freeform: Shape 13">
            <a:extLst>
              <a:ext uri="{FF2B5EF4-FFF2-40B4-BE49-F238E27FC236}">
                <a16:creationId xmlns:a16="http://schemas.microsoft.com/office/drawing/2014/main" id="{AC3BF0FA-36FA-4CE9-840E-F7C3A8F168B5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81796" y="947378"/>
            <a:ext cx="6858001" cy="4963245"/>
          </a:xfrm>
          <a:custGeom>
            <a:avLst/>
            <a:gdLst>
              <a:gd name="connsiteX0" fmla="*/ 6858001 w 6858001"/>
              <a:gd name="connsiteY0" fmla="*/ 1177 h 4963245"/>
              <a:gd name="connsiteX1" fmla="*/ 6858001 w 6858001"/>
              <a:gd name="connsiteY1" fmla="*/ 1344715 h 4963245"/>
              <a:gd name="connsiteX2" fmla="*/ 6858000 w 6858001"/>
              <a:gd name="connsiteY2" fmla="*/ 1344715 h 4963245"/>
              <a:gd name="connsiteX3" fmla="*/ 6858000 w 6858001"/>
              <a:gd name="connsiteY3" fmla="*/ 4963245 h 4963245"/>
              <a:gd name="connsiteX4" fmla="*/ 0 w 6858001"/>
              <a:gd name="connsiteY4" fmla="*/ 4963244 h 4963245"/>
              <a:gd name="connsiteX5" fmla="*/ 0 w 6858001"/>
              <a:gd name="connsiteY5" fmla="*/ 900697 h 4963245"/>
              <a:gd name="connsiteX6" fmla="*/ 1 w 6858001"/>
              <a:gd name="connsiteY6" fmla="*/ 900697 h 4963245"/>
              <a:gd name="connsiteX7" fmla="*/ 1 w 6858001"/>
              <a:gd name="connsiteY7" fmla="*/ 0 h 4963245"/>
              <a:gd name="connsiteX8" fmla="*/ 40463 w 6858001"/>
              <a:gd name="connsiteY8" fmla="*/ 5883 h 4963245"/>
              <a:gd name="connsiteX9" fmla="*/ 159107 w 6858001"/>
              <a:gd name="connsiteY9" fmla="*/ 23196 h 4963245"/>
              <a:gd name="connsiteX10" fmla="*/ 245518 w 6858001"/>
              <a:gd name="connsiteY10" fmla="*/ 35299 h 4963245"/>
              <a:gd name="connsiteX11" fmla="*/ 348388 w 6858001"/>
              <a:gd name="connsiteY11" fmla="*/ 48073 h 4963245"/>
              <a:gd name="connsiteX12" fmla="*/ 470460 w 6858001"/>
              <a:gd name="connsiteY12" fmla="*/ 63369 h 4963245"/>
              <a:gd name="connsiteX13" fmla="*/ 605563 w 6858001"/>
              <a:gd name="connsiteY13" fmla="*/ 79506 h 4963245"/>
              <a:gd name="connsiteX14" fmla="*/ 757810 w 6858001"/>
              <a:gd name="connsiteY14" fmla="*/ 96483 h 4963245"/>
              <a:gd name="connsiteX15" fmla="*/ 923774 w 6858001"/>
              <a:gd name="connsiteY15" fmla="*/ 114469 h 4963245"/>
              <a:gd name="connsiteX16" fmla="*/ 1104139 w 6858001"/>
              <a:gd name="connsiteY16" fmla="*/ 132454 h 4963245"/>
              <a:gd name="connsiteX17" fmla="*/ 1296163 w 6858001"/>
              <a:gd name="connsiteY17" fmla="*/ 150776 h 4963245"/>
              <a:gd name="connsiteX18" fmla="*/ 1503275 w 6858001"/>
              <a:gd name="connsiteY18" fmla="*/ 167753 h 4963245"/>
              <a:gd name="connsiteX19" fmla="*/ 1719988 w 6858001"/>
              <a:gd name="connsiteY19" fmla="*/ 184058 h 4963245"/>
              <a:gd name="connsiteX20" fmla="*/ 1949045 w 6858001"/>
              <a:gd name="connsiteY20" fmla="*/ 198849 h 4963245"/>
              <a:gd name="connsiteX21" fmla="*/ 2187703 w 6858001"/>
              <a:gd name="connsiteY21" fmla="*/ 212969 h 4963245"/>
              <a:gd name="connsiteX22" fmla="*/ 2436649 w 6858001"/>
              <a:gd name="connsiteY22" fmla="*/ 226248 h 4963245"/>
              <a:gd name="connsiteX23" fmla="*/ 2564208 w 6858001"/>
              <a:gd name="connsiteY23" fmla="*/ 230955 h 4963245"/>
              <a:gd name="connsiteX24" fmla="*/ 2694509 w 6858001"/>
              <a:gd name="connsiteY24" fmla="*/ 236165 h 4963245"/>
              <a:gd name="connsiteX25" fmla="*/ 2826868 w 6858001"/>
              <a:gd name="connsiteY25" fmla="*/ 241040 h 4963245"/>
              <a:gd name="connsiteX26" fmla="*/ 2959914 w 6858001"/>
              <a:gd name="connsiteY26" fmla="*/ 244234 h 4963245"/>
              <a:gd name="connsiteX27" fmla="*/ 3095702 w 6858001"/>
              <a:gd name="connsiteY27" fmla="*/ 247091 h 4963245"/>
              <a:gd name="connsiteX28" fmla="*/ 3232862 w 6858001"/>
              <a:gd name="connsiteY28" fmla="*/ 250117 h 4963245"/>
              <a:gd name="connsiteX29" fmla="*/ 3372765 w 6858001"/>
              <a:gd name="connsiteY29" fmla="*/ 252134 h 4963245"/>
              <a:gd name="connsiteX30" fmla="*/ 3514040 w 6858001"/>
              <a:gd name="connsiteY30" fmla="*/ 252134 h 4963245"/>
              <a:gd name="connsiteX31" fmla="*/ 3656686 w 6858001"/>
              <a:gd name="connsiteY31" fmla="*/ 253142 h 4963245"/>
              <a:gd name="connsiteX32" fmla="*/ 3800704 w 6858001"/>
              <a:gd name="connsiteY32" fmla="*/ 252134 h 4963245"/>
              <a:gd name="connsiteX33" fmla="*/ 3946780 w 6858001"/>
              <a:gd name="connsiteY33" fmla="*/ 250117 h 4963245"/>
              <a:gd name="connsiteX34" fmla="*/ 4092855 w 6858001"/>
              <a:gd name="connsiteY34" fmla="*/ 248268 h 4963245"/>
              <a:gd name="connsiteX35" fmla="*/ 4240988 w 6858001"/>
              <a:gd name="connsiteY35" fmla="*/ 244234 h 4963245"/>
              <a:gd name="connsiteX36" fmla="*/ 4390492 w 6858001"/>
              <a:gd name="connsiteY36" fmla="*/ 240032 h 4963245"/>
              <a:gd name="connsiteX37" fmla="*/ 4539997 w 6858001"/>
              <a:gd name="connsiteY37" fmla="*/ 235157 h 4963245"/>
              <a:gd name="connsiteX38" fmla="*/ 4690873 w 6858001"/>
              <a:gd name="connsiteY38" fmla="*/ 228266 h 4963245"/>
              <a:gd name="connsiteX39" fmla="*/ 4843120 w 6858001"/>
              <a:gd name="connsiteY39" fmla="*/ 220029 h 4963245"/>
              <a:gd name="connsiteX40" fmla="*/ 4996054 w 6858001"/>
              <a:gd name="connsiteY40" fmla="*/ 212129 h 4963245"/>
              <a:gd name="connsiteX41" fmla="*/ 5148987 w 6858001"/>
              <a:gd name="connsiteY41" fmla="*/ 202044 h 4963245"/>
              <a:gd name="connsiteX42" fmla="*/ 5303978 w 6858001"/>
              <a:gd name="connsiteY42" fmla="*/ 189941 h 4963245"/>
              <a:gd name="connsiteX43" fmla="*/ 5456911 w 6858001"/>
              <a:gd name="connsiteY43" fmla="*/ 177839 h 4963245"/>
              <a:gd name="connsiteX44" fmla="*/ 5612588 w 6858001"/>
              <a:gd name="connsiteY44" fmla="*/ 163887 h 4963245"/>
              <a:gd name="connsiteX45" fmla="*/ 5768950 w 6858001"/>
              <a:gd name="connsiteY45" fmla="*/ 148591 h 4963245"/>
              <a:gd name="connsiteX46" fmla="*/ 5923255 w 6858001"/>
              <a:gd name="connsiteY46" fmla="*/ 132455 h 4963245"/>
              <a:gd name="connsiteX47" fmla="*/ 6079618 w 6858001"/>
              <a:gd name="connsiteY47" fmla="*/ 113629 h 4963245"/>
              <a:gd name="connsiteX48" fmla="*/ 6235294 w 6858001"/>
              <a:gd name="connsiteY48" fmla="*/ 93458 h 4963245"/>
              <a:gd name="connsiteX49" fmla="*/ 6391657 w 6858001"/>
              <a:gd name="connsiteY49" fmla="*/ 73455 h 4963245"/>
              <a:gd name="connsiteX50" fmla="*/ 6547333 w 6858001"/>
              <a:gd name="connsiteY50" fmla="*/ 50091 h 4963245"/>
              <a:gd name="connsiteX51" fmla="*/ 6702324 w 6858001"/>
              <a:gd name="connsiteY51" fmla="*/ 26222 h 4963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858001" h="4963245">
                <a:moveTo>
                  <a:pt x="6858001" y="1177"/>
                </a:moveTo>
                <a:lnTo>
                  <a:pt x="6858001" y="1344715"/>
                </a:lnTo>
                <a:lnTo>
                  <a:pt x="6858000" y="1344715"/>
                </a:lnTo>
                <a:lnTo>
                  <a:pt x="6858000" y="4963245"/>
                </a:lnTo>
                <a:lnTo>
                  <a:pt x="0" y="4963244"/>
                </a:lnTo>
                <a:lnTo>
                  <a:pt x="0" y="900697"/>
                </a:lnTo>
                <a:lnTo>
                  <a:pt x="1" y="900697"/>
                </a:lnTo>
                <a:lnTo>
                  <a:pt x="1" y="0"/>
                </a:lnTo>
                <a:lnTo>
                  <a:pt x="40463" y="5883"/>
                </a:lnTo>
                <a:lnTo>
                  <a:pt x="159107" y="23196"/>
                </a:lnTo>
                <a:lnTo>
                  <a:pt x="245518" y="35299"/>
                </a:lnTo>
                <a:lnTo>
                  <a:pt x="348388" y="48073"/>
                </a:lnTo>
                <a:lnTo>
                  <a:pt x="470460" y="63369"/>
                </a:lnTo>
                <a:lnTo>
                  <a:pt x="605563" y="79506"/>
                </a:lnTo>
                <a:lnTo>
                  <a:pt x="757810" y="96483"/>
                </a:lnTo>
                <a:lnTo>
                  <a:pt x="923774" y="114469"/>
                </a:lnTo>
                <a:lnTo>
                  <a:pt x="1104139" y="132454"/>
                </a:lnTo>
                <a:lnTo>
                  <a:pt x="1296163" y="150776"/>
                </a:lnTo>
                <a:lnTo>
                  <a:pt x="1503275" y="167753"/>
                </a:lnTo>
                <a:lnTo>
                  <a:pt x="1719988" y="184058"/>
                </a:lnTo>
                <a:lnTo>
                  <a:pt x="1949045" y="198849"/>
                </a:lnTo>
                <a:lnTo>
                  <a:pt x="2187703" y="212969"/>
                </a:lnTo>
                <a:lnTo>
                  <a:pt x="2436649" y="226248"/>
                </a:lnTo>
                <a:lnTo>
                  <a:pt x="2564208" y="230955"/>
                </a:lnTo>
                <a:lnTo>
                  <a:pt x="2694509" y="236165"/>
                </a:lnTo>
                <a:lnTo>
                  <a:pt x="2826868" y="241040"/>
                </a:lnTo>
                <a:lnTo>
                  <a:pt x="2959914" y="244234"/>
                </a:lnTo>
                <a:lnTo>
                  <a:pt x="3095702" y="247091"/>
                </a:lnTo>
                <a:lnTo>
                  <a:pt x="3232862" y="250117"/>
                </a:lnTo>
                <a:lnTo>
                  <a:pt x="3372765" y="252134"/>
                </a:lnTo>
                <a:lnTo>
                  <a:pt x="3514040" y="252134"/>
                </a:lnTo>
                <a:lnTo>
                  <a:pt x="3656686" y="253142"/>
                </a:lnTo>
                <a:lnTo>
                  <a:pt x="3800704" y="252134"/>
                </a:lnTo>
                <a:lnTo>
                  <a:pt x="3946780" y="250117"/>
                </a:lnTo>
                <a:lnTo>
                  <a:pt x="4092855" y="248268"/>
                </a:lnTo>
                <a:lnTo>
                  <a:pt x="4240988" y="244234"/>
                </a:lnTo>
                <a:lnTo>
                  <a:pt x="4390492" y="240032"/>
                </a:lnTo>
                <a:lnTo>
                  <a:pt x="4539997" y="235157"/>
                </a:lnTo>
                <a:lnTo>
                  <a:pt x="4690873" y="228266"/>
                </a:lnTo>
                <a:lnTo>
                  <a:pt x="4843120" y="220029"/>
                </a:lnTo>
                <a:lnTo>
                  <a:pt x="4996054" y="212129"/>
                </a:lnTo>
                <a:lnTo>
                  <a:pt x="5148987" y="202044"/>
                </a:lnTo>
                <a:lnTo>
                  <a:pt x="5303978" y="189941"/>
                </a:lnTo>
                <a:lnTo>
                  <a:pt x="5456911" y="177839"/>
                </a:lnTo>
                <a:lnTo>
                  <a:pt x="5612588" y="163887"/>
                </a:lnTo>
                <a:lnTo>
                  <a:pt x="5768950" y="148591"/>
                </a:lnTo>
                <a:lnTo>
                  <a:pt x="5923255" y="132455"/>
                </a:lnTo>
                <a:lnTo>
                  <a:pt x="6079618" y="113629"/>
                </a:lnTo>
                <a:lnTo>
                  <a:pt x="6235294" y="93458"/>
                </a:lnTo>
                <a:lnTo>
                  <a:pt x="6391657" y="73455"/>
                </a:lnTo>
                <a:lnTo>
                  <a:pt x="6547333" y="50091"/>
                </a:lnTo>
                <a:lnTo>
                  <a:pt x="6702324" y="26222"/>
                </a:lnTo>
                <a:close/>
              </a:path>
            </a:pathLst>
          </a:custGeom>
          <a:ln>
            <a:noFill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6F18ACE-6E82-4ADC-8A2F-A1771B309B1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42448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EDE136-D1C5-4CC6-9ABE-F9E8FDD01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432" y="850605"/>
            <a:ext cx="6536409" cy="5061097"/>
          </a:xfrm>
        </p:spPr>
        <p:txBody>
          <a:bodyPr>
            <a:normAutofit fontScale="90000"/>
          </a:bodyPr>
          <a:lstStyle/>
          <a:p>
            <a:br>
              <a:rPr lang="en-US" sz="4400" dirty="0">
                <a:solidFill>
                  <a:schemeClr val="bg1"/>
                </a:solidFill>
              </a:rPr>
            </a:br>
            <a:br>
              <a:rPr lang="en-US" sz="4400" dirty="0">
                <a:solidFill>
                  <a:schemeClr val="bg1"/>
                </a:solidFill>
              </a:rPr>
            </a:br>
            <a:r>
              <a:rPr lang="en-US" sz="4000" dirty="0">
                <a:solidFill>
                  <a:schemeClr val="bg1"/>
                </a:solidFill>
              </a:rPr>
              <a:t>A 2 year IBM study at 200 locations in 25 cities showed 85% of power problems are transient voltage related.</a:t>
            </a:r>
            <a:br>
              <a:rPr lang="en-US" dirty="0">
                <a:solidFill>
                  <a:schemeClr val="bg1"/>
                </a:solidFill>
              </a:rPr>
            </a:br>
            <a:br>
              <a:rPr lang="en-US" dirty="0">
                <a:solidFill>
                  <a:schemeClr val="bg1"/>
                </a:solidFill>
              </a:rPr>
            </a:b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B15B53A-5783-4807-A508-84AAD56CF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110" y="269758"/>
            <a:ext cx="2496504" cy="6343389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6E58F52-7D23-42C1-82BD-A223197B372E}"/>
              </a:ext>
            </a:extLst>
          </p:cNvPr>
          <p:cNvSpPr/>
          <p:nvPr/>
        </p:nvSpPr>
        <p:spPr>
          <a:xfrm>
            <a:off x="7687340" y="53163"/>
            <a:ext cx="2604976" cy="1382232"/>
          </a:xfrm>
          <a:custGeom>
            <a:avLst/>
            <a:gdLst>
              <a:gd name="connsiteX0" fmla="*/ 1584251 w 2604976"/>
              <a:gd name="connsiteY0" fmla="*/ 63795 h 1382232"/>
              <a:gd name="connsiteX1" fmla="*/ 531627 w 2604976"/>
              <a:gd name="connsiteY1" fmla="*/ 74428 h 1382232"/>
              <a:gd name="connsiteX2" fmla="*/ 499730 w 2604976"/>
              <a:gd name="connsiteY2" fmla="*/ 85060 h 1382232"/>
              <a:gd name="connsiteX3" fmla="*/ 414669 w 2604976"/>
              <a:gd name="connsiteY3" fmla="*/ 106325 h 1382232"/>
              <a:gd name="connsiteX4" fmla="*/ 382772 w 2604976"/>
              <a:gd name="connsiteY4" fmla="*/ 127590 h 1382232"/>
              <a:gd name="connsiteX5" fmla="*/ 350874 w 2604976"/>
              <a:gd name="connsiteY5" fmla="*/ 138223 h 1382232"/>
              <a:gd name="connsiteX6" fmla="*/ 265813 w 2604976"/>
              <a:gd name="connsiteY6" fmla="*/ 202018 h 1382232"/>
              <a:gd name="connsiteX7" fmla="*/ 233916 w 2604976"/>
              <a:gd name="connsiteY7" fmla="*/ 223284 h 1382232"/>
              <a:gd name="connsiteX8" fmla="*/ 180753 w 2604976"/>
              <a:gd name="connsiteY8" fmla="*/ 276446 h 1382232"/>
              <a:gd name="connsiteX9" fmla="*/ 148855 w 2604976"/>
              <a:gd name="connsiteY9" fmla="*/ 340242 h 1382232"/>
              <a:gd name="connsiteX10" fmla="*/ 116958 w 2604976"/>
              <a:gd name="connsiteY10" fmla="*/ 372139 h 1382232"/>
              <a:gd name="connsiteX11" fmla="*/ 85060 w 2604976"/>
              <a:gd name="connsiteY11" fmla="*/ 446567 h 1382232"/>
              <a:gd name="connsiteX12" fmla="*/ 53162 w 2604976"/>
              <a:gd name="connsiteY12" fmla="*/ 510363 h 1382232"/>
              <a:gd name="connsiteX13" fmla="*/ 21265 w 2604976"/>
              <a:gd name="connsiteY13" fmla="*/ 595423 h 1382232"/>
              <a:gd name="connsiteX14" fmla="*/ 0 w 2604976"/>
              <a:gd name="connsiteY14" fmla="*/ 659218 h 1382232"/>
              <a:gd name="connsiteX15" fmla="*/ 21265 w 2604976"/>
              <a:gd name="connsiteY15" fmla="*/ 925032 h 1382232"/>
              <a:gd name="connsiteX16" fmla="*/ 31897 w 2604976"/>
              <a:gd name="connsiteY16" fmla="*/ 956930 h 1382232"/>
              <a:gd name="connsiteX17" fmla="*/ 63795 w 2604976"/>
              <a:gd name="connsiteY17" fmla="*/ 1063256 h 1382232"/>
              <a:gd name="connsiteX18" fmla="*/ 127590 w 2604976"/>
              <a:gd name="connsiteY18" fmla="*/ 1137684 h 1382232"/>
              <a:gd name="connsiteX19" fmla="*/ 159488 w 2604976"/>
              <a:gd name="connsiteY19" fmla="*/ 1180214 h 1382232"/>
              <a:gd name="connsiteX20" fmla="*/ 255181 w 2604976"/>
              <a:gd name="connsiteY20" fmla="*/ 1233377 h 1382232"/>
              <a:gd name="connsiteX21" fmla="*/ 340241 w 2604976"/>
              <a:gd name="connsiteY21" fmla="*/ 1275907 h 1382232"/>
              <a:gd name="connsiteX22" fmla="*/ 404037 w 2604976"/>
              <a:gd name="connsiteY22" fmla="*/ 1297172 h 1382232"/>
              <a:gd name="connsiteX23" fmla="*/ 478465 w 2604976"/>
              <a:gd name="connsiteY23" fmla="*/ 1329070 h 1382232"/>
              <a:gd name="connsiteX24" fmla="*/ 595423 w 2604976"/>
              <a:gd name="connsiteY24" fmla="*/ 1339702 h 1382232"/>
              <a:gd name="connsiteX25" fmla="*/ 691116 w 2604976"/>
              <a:gd name="connsiteY25" fmla="*/ 1360967 h 1382232"/>
              <a:gd name="connsiteX26" fmla="*/ 723013 w 2604976"/>
              <a:gd name="connsiteY26" fmla="*/ 1371600 h 1382232"/>
              <a:gd name="connsiteX27" fmla="*/ 871869 w 2604976"/>
              <a:gd name="connsiteY27" fmla="*/ 1382232 h 1382232"/>
              <a:gd name="connsiteX28" fmla="*/ 1339702 w 2604976"/>
              <a:gd name="connsiteY28" fmla="*/ 1371600 h 1382232"/>
              <a:gd name="connsiteX29" fmla="*/ 1499190 w 2604976"/>
              <a:gd name="connsiteY29" fmla="*/ 1350335 h 1382232"/>
              <a:gd name="connsiteX30" fmla="*/ 1711841 w 2604976"/>
              <a:gd name="connsiteY30" fmla="*/ 1329070 h 1382232"/>
              <a:gd name="connsiteX31" fmla="*/ 1818167 w 2604976"/>
              <a:gd name="connsiteY31" fmla="*/ 1297172 h 1382232"/>
              <a:gd name="connsiteX32" fmla="*/ 1967023 w 2604976"/>
              <a:gd name="connsiteY32" fmla="*/ 1275907 h 1382232"/>
              <a:gd name="connsiteX33" fmla="*/ 2020186 w 2604976"/>
              <a:gd name="connsiteY33" fmla="*/ 1265274 h 1382232"/>
              <a:gd name="connsiteX34" fmla="*/ 2052083 w 2604976"/>
              <a:gd name="connsiteY34" fmla="*/ 1254642 h 1382232"/>
              <a:gd name="connsiteX35" fmla="*/ 2105246 w 2604976"/>
              <a:gd name="connsiteY35" fmla="*/ 1244009 h 1382232"/>
              <a:gd name="connsiteX36" fmla="*/ 2137144 w 2604976"/>
              <a:gd name="connsiteY36" fmla="*/ 1233377 h 1382232"/>
              <a:gd name="connsiteX37" fmla="*/ 2179674 w 2604976"/>
              <a:gd name="connsiteY37" fmla="*/ 1222744 h 1382232"/>
              <a:gd name="connsiteX38" fmla="*/ 2232837 w 2604976"/>
              <a:gd name="connsiteY38" fmla="*/ 1201479 h 1382232"/>
              <a:gd name="connsiteX39" fmla="*/ 2317897 w 2604976"/>
              <a:gd name="connsiteY39" fmla="*/ 1169581 h 1382232"/>
              <a:gd name="connsiteX40" fmla="*/ 2349795 w 2604976"/>
              <a:gd name="connsiteY40" fmla="*/ 1137684 h 1382232"/>
              <a:gd name="connsiteX41" fmla="*/ 2392325 w 2604976"/>
              <a:gd name="connsiteY41" fmla="*/ 1116418 h 1382232"/>
              <a:gd name="connsiteX42" fmla="*/ 2498651 w 2604976"/>
              <a:gd name="connsiteY42" fmla="*/ 1052623 h 1382232"/>
              <a:gd name="connsiteX43" fmla="*/ 2541181 w 2604976"/>
              <a:gd name="connsiteY43" fmla="*/ 978195 h 1382232"/>
              <a:gd name="connsiteX44" fmla="*/ 2562446 w 2604976"/>
              <a:gd name="connsiteY44" fmla="*/ 946297 h 1382232"/>
              <a:gd name="connsiteX45" fmla="*/ 2594344 w 2604976"/>
              <a:gd name="connsiteY45" fmla="*/ 871870 h 1382232"/>
              <a:gd name="connsiteX46" fmla="*/ 2594344 w 2604976"/>
              <a:gd name="connsiteY46" fmla="*/ 701749 h 1382232"/>
              <a:gd name="connsiteX47" fmla="*/ 2562446 w 2604976"/>
              <a:gd name="connsiteY47" fmla="*/ 627321 h 1382232"/>
              <a:gd name="connsiteX48" fmla="*/ 2541181 w 2604976"/>
              <a:gd name="connsiteY48" fmla="*/ 595423 h 1382232"/>
              <a:gd name="connsiteX49" fmla="*/ 2519916 w 2604976"/>
              <a:gd name="connsiteY49" fmla="*/ 552893 h 1382232"/>
              <a:gd name="connsiteX50" fmla="*/ 2488018 w 2604976"/>
              <a:gd name="connsiteY50" fmla="*/ 531628 h 1382232"/>
              <a:gd name="connsiteX51" fmla="*/ 2424223 w 2604976"/>
              <a:gd name="connsiteY51" fmla="*/ 478465 h 1382232"/>
              <a:gd name="connsiteX52" fmla="*/ 2381693 w 2604976"/>
              <a:gd name="connsiteY52" fmla="*/ 446567 h 1382232"/>
              <a:gd name="connsiteX53" fmla="*/ 2349795 w 2604976"/>
              <a:gd name="connsiteY53" fmla="*/ 425302 h 1382232"/>
              <a:gd name="connsiteX54" fmla="*/ 2307265 w 2604976"/>
              <a:gd name="connsiteY54" fmla="*/ 393404 h 1382232"/>
              <a:gd name="connsiteX55" fmla="*/ 2243469 w 2604976"/>
              <a:gd name="connsiteY55" fmla="*/ 350874 h 1382232"/>
              <a:gd name="connsiteX56" fmla="*/ 2169041 w 2604976"/>
              <a:gd name="connsiteY56" fmla="*/ 318977 h 1382232"/>
              <a:gd name="connsiteX57" fmla="*/ 2083981 w 2604976"/>
              <a:gd name="connsiteY57" fmla="*/ 276446 h 1382232"/>
              <a:gd name="connsiteX58" fmla="*/ 2020186 w 2604976"/>
              <a:gd name="connsiteY58" fmla="*/ 255181 h 1382232"/>
              <a:gd name="connsiteX59" fmla="*/ 1988288 w 2604976"/>
              <a:gd name="connsiteY59" fmla="*/ 244549 h 1382232"/>
              <a:gd name="connsiteX60" fmla="*/ 1945758 w 2604976"/>
              <a:gd name="connsiteY60" fmla="*/ 233916 h 1382232"/>
              <a:gd name="connsiteX61" fmla="*/ 1913860 w 2604976"/>
              <a:gd name="connsiteY61" fmla="*/ 212651 h 1382232"/>
              <a:gd name="connsiteX62" fmla="*/ 1839432 w 2604976"/>
              <a:gd name="connsiteY62" fmla="*/ 191386 h 1382232"/>
              <a:gd name="connsiteX63" fmla="*/ 1775637 w 2604976"/>
              <a:gd name="connsiteY63" fmla="*/ 170121 h 1382232"/>
              <a:gd name="connsiteX64" fmla="*/ 1701209 w 2604976"/>
              <a:gd name="connsiteY64" fmla="*/ 148856 h 1382232"/>
              <a:gd name="connsiteX65" fmla="*/ 1669311 w 2604976"/>
              <a:gd name="connsiteY65" fmla="*/ 127590 h 1382232"/>
              <a:gd name="connsiteX66" fmla="*/ 1562986 w 2604976"/>
              <a:gd name="connsiteY66" fmla="*/ 95693 h 1382232"/>
              <a:gd name="connsiteX67" fmla="*/ 1499190 w 2604976"/>
              <a:gd name="connsiteY67" fmla="*/ 74428 h 1382232"/>
              <a:gd name="connsiteX68" fmla="*/ 1392865 w 2604976"/>
              <a:gd name="connsiteY68" fmla="*/ 42530 h 1382232"/>
              <a:gd name="connsiteX69" fmla="*/ 1360967 w 2604976"/>
              <a:gd name="connsiteY69" fmla="*/ 31897 h 1382232"/>
              <a:gd name="connsiteX70" fmla="*/ 1329069 w 2604976"/>
              <a:gd name="connsiteY70" fmla="*/ 21265 h 1382232"/>
              <a:gd name="connsiteX71" fmla="*/ 1307804 w 2604976"/>
              <a:gd name="connsiteY71" fmla="*/ 0 h 13822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2604976" h="1382232">
                <a:moveTo>
                  <a:pt x="1584251" y="63795"/>
                </a:moveTo>
                <a:lnTo>
                  <a:pt x="531627" y="74428"/>
                </a:lnTo>
                <a:cubicBezTo>
                  <a:pt x="520422" y="74648"/>
                  <a:pt x="510543" y="82111"/>
                  <a:pt x="499730" y="85060"/>
                </a:cubicBezTo>
                <a:cubicBezTo>
                  <a:pt x="471534" y="92750"/>
                  <a:pt x="414669" y="106325"/>
                  <a:pt x="414669" y="106325"/>
                </a:cubicBezTo>
                <a:cubicBezTo>
                  <a:pt x="404037" y="113413"/>
                  <a:pt x="394201" y="121875"/>
                  <a:pt x="382772" y="127590"/>
                </a:cubicBezTo>
                <a:cubicBezTo>
                  <a:pt x="372747" y="132602"/>
                  <a:pt x="360671" y="132780"/>
                  <a:pt x="350874" y="138223"/>
                </a:cubicBezTo>
                <a:cubicBezTo>
                  <a:pt x="229496" y="205655"/>
                  <a:pt x="324466" y="155095"/>
                  <a:pt x="265813" y="202018"/>
                </a:cubicBezTo>
                <a:cubicBezTo>
                  <a:pt x="255835" y="210001"/>
                  <a:pt x="244548" y="216195"/>
                  <a:pt x="233916" y="223284"/>
                </a:cubicBezTo>
                <a:cubicBezTo>
                  <a:pt x="177207" y="308346"/>
                  <a:pt x="251639" y="205560"/>
                  <a:pt x="180753" y="276446"/>
                </a:cubicBezTo>
                <a:cubicBezTo>
                  <a:pt x="130565" y="326634"/>
                  <a:pt x="183444" y="288358"/>
                  <a:pt x="148855" y="340242"/>
                </a:cubicBezTo>
                <a:cubicBezTo>
                  <a:pt x="140514" y="352753"/>
                  <a:pt x="127590" y="361507"/>
                  <a:pt x="116958" y="372139"/>
                </a:cubicBezTo>
                <a:cubicBezTo>
                  <a:pt x="94828" y="460655"/>
                  <a:pt x="121774" y="373140"/>
                  <a:pt x="85060" y="446567"/>
                </a:cubicBezTo>
                <a:cubicBezTo>
                  <a:pt x="41036" y="534613"/>
                  <a:pt x="114107" y="418943"/>
                  <a:pt x="53162" y="510363"/>
                </a:cubicBezTo>
                <a:cubicBezTo>
                  <a:pt x="30144" y="602441"/>
                  <a:pt x="58331" y="502759"/>
                  <a:pt x="21265" y="595423"/>
                </a:cubicBezTo>
                <a:cubicBezTo>
                  <a:pt x="12940" y="616235"/>
                  <a:pt x="0" y="659218"/>
                  <a:pt x="0" y="659218"/>
                </a:cubicBezTo>
                <a:cubicBezTo>
                  <a:pt x="3992" y="727079"/>
                  <a:pt x="7084" y="847034"/>
                  <a:pt x="21265" y="925032"/>
                </a:cubicBezTo>
                <a:cubicBezTo>
                  <a:pt x="23270" y="936059"/>
                  <a:pt x="28818" y="946153"/>
                  <a:pt x="31897" y="956930"/>
                </a:cubicBezTo>
                <a:cubicBezTo>
                  <a:pt x="38692" y="980714"/>
                  <a:pt x="52136" y="1047711"/>
                  <a:pt x="63795" y="1063256"/>
                </a:cubicBezTo>
                <a:cubicBezTo>
                  <a:pt x="157075" y="1187628"/>
                  <a:pt x="38734" y="1034018"/>
                  <a:pt x="127590" y="1137684"/>
                </a:cubicBezTo>
                <a:cubicBezTo>
                  <a:pt x="139123" y="1151139"/>
                  <a:pt x="146243" y="1168441"/>
                  <a:pt x="159488" y="1180214"/>
                </a:cubicBezTo>
                <a:cubicBezTo>
                  <a:pt x="230924" y="1243713"/>
                  <a:pt x="199776" y="1208193"/>
                  <a:pt x="255181" y="1233377"/>
                </a:cubicBezTo>
                <a:cubicBezTo>
                  <a:pt x="284040" y="1246495"/>
                  <a:pt x="310168" y="1265883"/>
                  <a:pt x="340241" y="1275907"/>
                </a:cubicBezTo>
                <a:cubicBezTo>
                  <a:pt x="361506" y="1282995"/>
                  <a:pt x="383988" y="1287147"/>
                  <a:pt x="404037" y="1297172"/>
                </a:cubicBezTo>
                <a:cubicBezTo>
                  <a:pt x="421190" y="1305748"/>
                  <a:pt x="456564" y="1325941"/>
                  <a:pt x="478465" y="1329070"/>
                </a:cubicBezTo>
                <a:cubicBezTo>
                  <a:pt x="517218" y="1334606"/>
                  <a:pt x="556437" y="1336158"/>
                  <a:pt x="595423" y="1339702"/>
                </a:cubicBezTo>
                <a:cubicBezTo>
                  <a:pt x="667228" y="1363638"/>
                  <a:pt x="578841" y="1336017"/>
                  <a:pt x="691116" y="1360967"/>
                </a:cubicBezTo>
                <a:cubicBezTo>
                  <a:pt x="702057" y="1363398"/>
                  <a:pt x="711882" y="1370291"/>
                  <a:pt x="723013" y="1371600"/>
                </a:cubicBezTo>
                <a:cubicBezTo>
                  <a:pt x="772417" y="1377412"/>
                  <a:pt x="822250" y="1378688"/>
                  <a:pt x="871869" y="1382232"/>
                </a:cubicBezTo>
                <a:lnTo>
                  <a:pt x="1339702" y="1371600"/>
                </a:lnTo>
                <a:cubicBezTo>
                  <a:pt x="1390160" y="1369696"/>
                  <a:pt x="1448516" y="1358780"/>
                  <a:pt x="1499190" y="1350335"/>
                </a:cubicBezTo>
                <a:cubicBezTo>
                  <a:pt x="1593063" y="1319043"/>
                  <a:pt x="1494495" y="1348829"/>
                  <a:pt x="1711841" y="1329070"/>
                </a:cubicBezTo>
                <a:cubicBezTo>
                  <a:pt x="1823063" y="1318959"/>
                  <a:pt x="1706673" y="1320644"/>
                  <a:pt x="1818167" y="1297172"/>
                </a:cubicBezTo>
                <a:cubicBezTo>
                  <a:pt x="1867214" y="1286846"/>
                  <a:pt x="1917874" y="1285737"/>
                  <a:pt x="1967023" y="1275907"/>
                </a:cubicBezTo>
                <a:cubicBezTo>
                  <a:pt x="1984744" y="1272363"/>
                  <a:pt x="2002654" y="1269657"/>
                  <a:pt x="2020186" y="1265274"/>
                </a:cubicBezTo>
                <a:cubicBezTo>
                  <a:pt x="2031059" y="1262556"/>
                  <a:pt x="2041210" y="1257360"/>
                  <a:pt x="2052083" y="1254642"/>
                </a:cubicBezTo>
                <a:cubicBezTo>
                  <a:pt x="2069615" y="1250259"/>
                  <a:pt x="2087714" y="1248392"/>
                  <a:pt x="2105246" y="1244009"/>
                </a:cubicBezTo>
                <a:cubicBezTo>
                  <a:pt x="2116119" y="1241291"/>
                  <a:pt x="2126367" y="1236456"/>
                  <a:pt x="2137144" y="1233377"/>
                </a:cubicBezTo>
                <a:cubicBezTo>
                  <a:pt x="2151195" y="1229363"/>
                  <a:pt x="2165811" y="1227365"/>
                  <a:pt x="2179674" y="1222744"/>
                </a:cubicBezTo>
                <a:cubicBezTo>
                  <a:pt x="2197781" y="1216708"/>
                  <a:pt x="2214730" y="1207515"/>
                  <a:pt x="2232837" y="1201479"/>
                </a:cubicBezTo>
                <a:cubicBezTo>
                  <a:pt x="2274576" y="1187566"/>
                  <a:pt x="2279833" y="1196769"/>
                  <a:pt x="2317897" y="1169581"/>
                </a:cubicBezTo>
                <a:cubicBezTo>
                  <a:pt x="2330133" y="1160841"/>
                  <a:pt x="2337559" y="1146424"/>
                  <a:pt x="2349795" y="1137684"/>
                </a:cubicBezTo>
                <a:cubicBezTo>
                  <a:pt x="2362693" y="1128471"/>
                  <a:pt x="2378734" y="1124573"/>
                  <a:pt x="2392325" y="1116418"/>
                </a:cubicBezTo>
                <a:cubicBezTo>
                  <a:pt x="2520612" y="1039444"/>
                  <a:pt x="2401443" y="1101226"/>
                  <a:pt x="2498651" y="1052623"/>
                </a:cubicBezTo>
                <a:cubicBezTo>
                  <a:pt x="2550460" y="974908"/>
                  <a:pt x="2487221" y="1072625"/>
                  <a:pt x="2541181" y="978195"/>
                </a:cubicBezTo>
                <a:cubicBezTo>
                  <a:pt x="2547521" y="967100"/>
                  <a:pt x="2556106" y="957392"/>
                  <a:pt x="2562446" y="946297"/>
                </a:cubicBezTo>
                <a:cubicBezTo>
                  <a:pt x="2583467" y="909510"/>
                  <a:pt x="2582415" y="907655"/>
                  <a:pt x="2594344" y="871870"/>
                </a:cubicBezTo>
                <a:cubicBezTo>
                  <a:pt x="2604968" y="776252"/>
                  <a:pt x="2611682" y="788440"/>
                  <a:pt x="2594344" y="701749"/>
                </a:cubicBezTo>
                <a:cubicBezTo>
                  <a:pt x="2589756" y="678811"/>
                  <a:pt x="2573086" y="645940"/>
                  <a:pt x="2562446" y="627321"/>
                </a:cubicBezTo>
                <a:cubicBezTo>
                  <a:pt x="2556106" y="616226"/>
                  <a:pt x="2547521" y="606518"/>
                  <a:pt x="2541181" y="595423"/>
                </a:cubicBezTo>
                <a:cubicBezTo>
                  <a:pt x="2533317" y="581661"/>
                  <a:pt x="2530063" y="565069"/>
                  <a:pt x="2519916" y="552893"/>
                </a:cubicBezTo>
                <a:cubicBezTo>
                  <a:pt x="2511735" y="543076"/>
                  <a:pt x="2497835" y="539809"/>
                  <a:pt x="2488018" y="531628"/>
                </a:cubicBezTo>
                <a:cubicBezTo>
                  <a:pt x="2368861" y="432331"/>
                  <a:pt x="2535107" y="557669"/>
                  <a:pt x="2424223" y="478465"/>
                </a:cubicBezTo>
                <a:cubicBezTo>
                  <a:pt x="2409803" y="468165"/>
                  <a:pt x="2396113" y="456867"/>
                  <a:pt x="2381693" y="446567"/>
                </a:cubicBezTo>
                <a:cubicBezTo>
                  <a:pt x="2371294" y="439139"/>
                  <a:pt x="2360194" y="432730"/>
                  <a:pt x="2349795" y="425302"/>
                </a:cubicBezTo>
                <a:cubicBezTo>
                  <a:pt x="2335375" y="415002"/>
                  <a:pt x="2321783" y="403566"/>
                  <a:pt x="2307265" y="393404"/>
                </a:cubicBezTo>
                <a:cubicBezTo>
                  <a:pt x="2286327" y="378748"/>
                  <a:pt x="2267715" y="358956"/>
                  <a:pt x="2243469" y="350874"/>
                </a:cubicBezTo>
                <a:cubicBezTo>
                  <a:pt x="2196535" y="335230"/>
                  <a:pt x="2221596" y="345254"/>
                  <a:pt x="2169041" y="318977"/>
                </a:cubicBezTo>
                <a:cubicBezTo>
                  <a:pt x="2131927" y="281861"/>
                  <a:pt x="2157285" y="300880"/>
                  <a:pt x="2083981" y="276446"/>
                </a:cubicBezTo>
                <a:lnTo>
                  <a:pt x="2020186" y="255181"/>
                </a:lnTo>
                <a:cubicBezTo>
                  <a:pt x="2009553" y="251637"/>
                  <a:pt x="1999161" y="247267"/>
                  <a:pt x="1988288" y="244549"/>
                </a:cubicBezTo>
                <a:lnTo>
                  <a:pt x="1945758" y="233916"/>
                </a:lnTo>
                <a:cubicBezTo>
                  <a:pt x="1935125" y="226828"/>
                  <a:pt x="1925290" y="218366"/>
                  <a:pt x="1913860" y="212651"/>
                </a:cubicBezTo>
                <a:cubicBezTo>
                  <a:pt x="1895989" y="203715"/>
                  <a:pt x="1856472" y="196498"/>
                  <a:pt x="1839432" y="191386"/>
                </a:cubicBezTo>
                <a:cubicBezTo>
                  <a:pt x="1817962" y="184945"/>
                  <a:pt x="1797383" y="175558"/>
                  <a:pt x="1775637" y="170121"/>
                </a:cubicBezTo>
                <a:cubicBezTo>
                  <a:pt x="1722234" y="156770"/>
                  <a:pt x="1746970" y="164109"/>
                  <a:pt x="1701209" y="148856"/>
                </a:cubicBezTo>
                <a:cubicBezTo>
                  <a:pt x="1690576" y="141767"/>
                  <a:pt x="1680989" y="132780"/>
                  <a:pt x="1669311" y="127590"/>
                </a:cubicBezTo>
                <a:cubicBezTo>
                  <a:pt x="1617259" y="104456"/>
                  <a:pt x="1610569" y="109967"/>
                  <a:pt x="1562986" y="95693"/>
                </a:cubicBezTo>
                <a:cubicBezTo>
                  <a:pt x="1541516" y="89252"/>
                  <a:pt x="1520936" y="79865"/>
                  <a:pt x="1499190" y="74428"/>
                </a:cubicBezTo>
                <a:cubicBezTo>
                  <a:pt x="1434916" y="58359"/>
                  <a:pt x="1470520" y="68415"/>
                  <a:pt x="1392865" y="42530"/>
                </a:cubicBezTo>
                <a:lnTo>
                  <a:pt x="1360967" y="31897"/>
                </a:lnTo>
                <a:cubicBezTo>
                  <a:pt x="1350334" y="28353"/>
                  <a:pt x="1336994" y="29190"/>
                  <a:pt x="1329069" y="21265"/>
                </a:cubicBezTo>
                <a:lnTo>
                  <a:pt x="1307804" y="0"/>
                </a:lnTo>
              </a:path>
            </a:pathLst>
          </a:custGeom>
          <a:noFill/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205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108000"/>
                <a:satMod val="164000"/>
                <a:lumMod val="74000"/>
              </a:schemeClr>
              <a:schemeClr val="bg2">
                <a:tint val="96000"/>
                <a:hueMod val="88000"/>
                <a:satMod val="140000"/>
                <a:lumMod val="132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9D51ED-A183-423A-9B62-2B8E437538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30" y="629266"/>
            <a:ext cx="5135139" cy="554825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900" dirty="0"/>
              <a:t>A transient surge is a very short duration (sub-cycle)voltage disturbance and can range from 1X to more than 50X normal voltage in building wiring systems.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F0B9FF-72E7-449C-A171-77958D97C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281237"/>
            <a:ext cx="5135139" cy="36292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83699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26540</TotalTime>
  <Words>1111</Words>
  <Application>Microsoft Office PowerPoint</Application>
  <PresentationFormat>Widescreen</PresentationFormat>
  <Paragraphs>226</Paragraphs>
  <Slides>43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8" baseType="lpstr">
      <vt:lpstr>Arial</vt:lpstr>
      <vt:lpstr>Arial Black</vt:lpstr>
      <vt:lpstr>Century Gothic</vt:lpstr>
      <vt:lpstr>Wingdings 3</vt:lpstr>
      <vt:lpstr>Ion</vt:lpstr>
      <vt:lpstr>Why Consumers Need to Provide Their Own Surge Protection</vt:lpstr>
      <vt:lpstr>Isn’t the power company supposed to provide “clean” power?</vt:lpstr>
      <vt:lpstr>News Flash……  “… the engineering reality of a large power system is that disturbances are unavoidable.”</vt:lpstr>
      <vt:lpstr>Utilities have standards for voltage ranges, frequency, distortion, and interruptions…</vt:lpstr>
      <vt:lpstr>…but there are several types of voltage disturbances that the power company cannot control.</vt:lpstr>
      <vt:lpstr>Any of these disturbances can cause system failures or damage electronic and digital equipment.</vt:lpstr>
      <vt:lpstr>Transient Voltage Surge Disturbance</vt:lpstr>
      <vt:lpstr>  A 2 year IBM study at 200 locations in 25 cities showed 85% of power problems are transient voltage related.  </vt:lpstr>
      <vt:lpstr>A transient surge is a very short duration (sub-cycle)voltage disturbance and can range from 1X to more than 50X normal voltage in building wiring systems.</vt:lpstr>
      <vt:lpstr>PowerPoint Presentation</vt:lpstr>
      <vt:lpstr>Lightning is often a source of high energy voltage surge</vt:lpstr>
      <vt:lpstr>Lightning (high energy) damage is often easy to recognize….</vt:lpstr>
      <vt:lpstr>But……  Lower energy surges usually originate inside the building.  Low energy surge damage may not be visible to the eye.</vt:lpstr>
      <vt:lpstr>Low energy surges can lock-up operating systems or damage digital gear.   Dranetz Handbook for Power Quality </vt:lpstr>
      <vt:lpstr>Studies have shown that 60% to 80% of surges originate inside the building.  Some inside surge sources:  HVAC  Pumps  VSD Equipment  Printers &amp; Copiers  HE Lighting</vt:lpstr>
      <vt:lpstr>Who is responsible for disturbance protection?</vt:lpstr>
      <vt:lpstr>The consumer is responsible for making sure the facility power system is compatible with the end-use equipment.</vt:lpstr>
      <vt:lpstr>The basic design guide for power quality compatibility is IEEE Standard 1100.</vt:lpstr>
      <vt:lpstr>Cascaded SPDs are required to protect the load from a transient surge events.</vt:lpstr>
      <vt:lpstr>How does an SPD work?</vt:lpstr>
      <vt:lpstr>SPDs come in many shapes and sizes</vt:lpstr>
      <vt:lpstr>The heart of most surge protection devices is the Metal Oxide Varistor</vt:lpstr>
      <vt:lpstr>Note that SPDs ONLY protect against transient surges.</vt:lpstr>
      <vt:lpstr>SPD Application</vt:lpstr>
      <vt:lpstr>The electric utility installs surge arresters on most of its transformers.</vt:lpstr>
      <vt:lpstr>The utility’s arrester protects utility equipment, not yours.</vt:lpstr>
      <vt:lpstr>Multiple SPDs arranged in a cascaded system are required for effective protection.</vt:lpstr>
      <vt:lpstr>Service Entrance….  the consumer installs a properly sized SPD at the service entrance. </vt:lpstr>
      <vt:lpstr>Intermediate Panels…  SPDs are installed at subpanels feeding critical equipment.  </vt:lpstr>
      <vt:lpstr>End Use Equipment…  Microprocessor based equipment should have internal SPDs.  </vt:lpstr>
      <vt:lpstr>Working together, the cascaded system will provide the best possible surge protection.  </vt:lpstr>
      <vt:lpstr>The NEC now requires the use of SPDs in certain situations…..</vt:lpstr>
      <vt:lpstr>All SPDs used in consumer installations must be UL listed devices</vt:lpstr>
      <vt:lpstr>IEEE SPD Location Categories</vt:lpstr>
      <vt:lpstr>The SPD UL type should be used in the appropriate IEEE category location.</vt:lpstr>
      <vt:lpstr>An Example Installation</vt:lpstr>
      <vt:lpstr>Utility Office Building The critical load is the equipment powering the enterprise servers.</vt:lpstr>
      <vt:lpstr>Add UL Type 1 SPD at Main Panel</vt:lpstr>
      <vt:lpstr>Add UL Type 1 SPD at Emergency Panel (The emergency system is also fed from outside the building)</vt:lpstr>
      <vt:lpstr>Add UL Type 2 SPD at UPS Panel</vt:lpstr>
      <vt:lpstr>SPD Equipment as Installed</vt:lpstr>
      <vt:lpstr>Effective surge protection depends on…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Surge Protection for Commercial &amp; Industrial Buildings</dc:title>
  <dc:creator>Jon Joyce</dc:creator>
  <cp:lastModifiedBy>Jon Joyce</cp:lastModifiedBy>
  <cp:revision>9</cp:revision>
  <dcterms:created xsi:type="dcterms:W3CDTF">2018-02-16T18:19:37Z</dcterms:created>
  <dcterms:modified xsi:type="dcterms:W3CDTF">2018-04-17T15:39:45Z</dcterms:modified>
</cp:coreProperties>
</file>