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5" r:id="rId4"/>
    <p:sldId id="258" r:id="rId5"/>
    <p:sldId id="266" r:id="rId6"/>
    <p:sldId id="267" r:id="rId7"/>
    <p:sldId id="268" r:id="rId8"/>
    <p:sldId id="269" r:id="rId9"/>
    <p:sldId id="27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EB12-C101-4842-9A43-D49584955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9F9-CA5F-4901-BEB2-5997DA55A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7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D76C-53B8-4E8E-A748-12A9412E29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1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CC82-23F6-4B80-A5F2-65A0E440CD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1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37CD-040C-418D-97D5-C929A2944C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4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E1B9-D14C-4F68-9DEC-A9D5AA723D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5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F71-8276-46BB-A5CE-838788E5B7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11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D09-76C9-454C-9D80-311005D994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6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67CB-5BC2-4142-B0BC-454549A10D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94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F58D-DB89-4957-81B4-8589A1C6E0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4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B3DC-8E83-4A25-A2B0-0B166F0FF5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6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7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8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0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008-8F45-41A0-9C94-0A9BAF4BD9F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605C5-A20A-4315-90F8-260ED510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4D378-EBD2-45F7-B2DE-5C252734F2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401D-ED1F-401B-B606-11B64E467D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7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2328#page-185" TargetMode="External"/><Relationship Id="rId2" Type="http://schemas.openxmlformats.org/officeDocument/2006/relationships/hyperlink" Target="https://tools.ietf.org/html/rfc1058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tandards.iso.org/ittf/PubliclyAvailableStandards/c030932_ISO_IEC_10589_2002(E).zip" TargetMode="External"/><Relationship Id="rId4" Type="http://schemas.openxmlformats.org/officeDocument/2006/relationships/hyperlink" Target="http://tools.ietf.org/html/rfc5340#page-5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3716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Transport </a:t>
            </a:r>
            <a:r>
              <a:rPr lang="en-US" b="1" dirty="0"/>
              <a:t>N</a:t>
            </a:r>
            <a:r>
              <a:rPr lang="en-US" b="1" dirty="0" smtClean="0"/>
              <a:t>etwork Design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Robert Schafer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October 1, </a:t>
            </a:r>
            <a:r>
              <a:rPr lang="en-US" sz="2700" dirty="0"/>
              <a:t>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1"/>
            <a:ext cx="4419600" cy="5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525" y="590829"/>
            <a:ext cx="609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EXTERIOR</a:t>
            </a:r>
            <a:r>
              <a:rPr lang="en-US" sz="2800" b="1" dirty="0" smtClean="0"/>
              <a:t> </a:t>
            </a:r>
            <a:r>
              <a:rPr lang="en-US" sz="2800" b="1" dirty="0"/>
              <a:t>GATEWAY PROTOCOLS </a:t>
            </a:r>
            <a:r>
              <a:rPr lang="en-US" sz="2800" b="1" dirty="0" smtClean="0"/>
              <a:t>(</a:t>
            </a:r>
            <a:r>
              <a:rPr lang="en-US" sz="2800" b="1" dirty="0"/>
              <a:t>E</a:t>
            </a:r>
            <a:r>
              <a:rPr lang="en-US" sz="2800" b="1" dirty="0" smtClean="0"/>
              <a:t>GPs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313" y="1484998"/>
            <a:ext cx="5286418" cy="4480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585" y="1646362"/>
            <a:ext cx="52624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Handle </a:t>
            </a:r>
            <a:r>
              <a:rPr lang="en-US" dirty="0">
                <a:latin typeface="+mj-lt"/>
              </a:rPr>
              <a:t>routing outside an Autonomous </a:t>
            </a:r>
            <a:r>
              <a:rPr lang="en-US" dirty="0" smtClean="0">
                <a:latin typeface="+mj-lt"/>
              </a:rPr>
              <a:t>System</a:t>
            </a:r>
            <a:r>
              <a:rPr lang="en-US" b="1" dirty="0" smtClean="0">
                <a:latin typeface="+mj-lt"/>
              </a:rPr>
              <a:t>*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and get you </a:t>
            </a:r>
            <a:r>
              <a:rPr lang="en-US" dirty="0" smtClean="0">
                <a:latin typeface="+mj-lt"/>
              </a:rPr>
              <a:t>onto </a:t>
            </a:r>
            <a:r>
              <a:rPr lang="en-US" dirty="0">
                <a:latin typeface="+mj-lt"/>
              </a:rPr>
              <a:t>any other </a:t>
            </a:r>
            <a:r>
              <a:rPr lang="en-US" dirty="0" smtClean="0">
                <a:latin typeface="+mj-lt"/>
              </a:rPr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 </a:t>
            </a:r>
            <a:r>
              <a:rPr lang="en-US" dirty="0">
                <a:latin typeface="+mj-lt"/>
              </a:rPr>
              <a:t>get from place to place outside your network(s) you must use an </a:t>
            </a:r>
            <a:r>
              <a:rPr lang="en-US" dirty="0" smtClean="0">
                <a:latin typeface="+mj-lt"/>
              </a:rPr>
              <a:t>EGP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EGP Categories:</a:t>
            </a:r>
          </a:p>
          <a:p>
            <a:endParaRPr lang="en-US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Exterior </a:t>
            </a:r>
            <a:r>
              <a:rPr lang="en-US" dirty="0">
                <a:latin typeface="+mj-lt"/>
              </a:rPr>
              <a:t>Gateway Protocol </a:t>
            </a:r>
            <a:r>
              <a:rPr lang="en-US" dirty="0" smtClean="0">
                <a:latin typeface="+mj-lt"/>
              </a:rPr>
              <a:t>(older)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Border </a:t>
            </a:r>
            <a:r>
              <a:rPr lang="en-US" dirty="0">
                <a:latin typeface="+mj-lt"/>
              </a:rPr>
              <a:t>Gateway Protocol (BGP</a:t>
            </a:r>
            <a:r>
              <a:rPr lang="en-US" dirty="0" smtClean="0">
                <a:latin typeface="+mj-lt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by companies with more than one Internet provider </a:t>
            </a:r>
            <a:r>
              <a:rPr lang="en-US" dirty="0" smtClean="0"/>
              <a:t>allowing redundancy </a:t>
            </a:r>
            <a:r>
              <a:rPr lang="en-US" dirty="0"/>
              <a:t>and load </a:t>
            </a:r>
            <a:r>
              <a:rPr lang="en-US" dirty="0" smtClean="0"/>
              <a:t>balancing</a:t>
            </a:r>
          </a:p>
          <a:p>
            <a:r>
              <a:rPr lang="en-US" dirty="0" smtClean="0">
                <a:latin typeface="+mj-lt"/>
              </a:rPr>
              <a:t>    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73" y="6103264"/>
            <a:ext cx="7328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* typically </a:t>
            </a:r>
            <a:r>
              <a:rPr lang="en-US" b="1" i="1" dirty="0"/>
              <a:t>all </a:t>
            </a:r>
            <a:r>
              <a:rPr lang="en-US" b="1" i="1" dirty="0" smtClean="0"/>
              <a:t>combined networks </a:t>
            </a:r>
            <a:r>
              <a:rPr lang="en-US" b="1" i="1" dirty="0"/>
              <a:t>managed under a single routing domain</a:t>
            </a:r>
          </a:p>
        </p:txBody>
      </p:sp>
    </p:spTree>
    <p:extLst>
      <p:ext uri="{BB962C8B-B14F-4D97-AF65-F5344CB8AC3E}">
        <p14:creationId xmlns:p14="http://schemas.microsoft.com/office/powerpoint/2010/main" val="211896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25" y="1718184"/>
            <a:ext cx="51958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Handle </a:t>
            </a:r>
            <a:r>
              <a:rPr lang="en-US" dirty="0"/>
              <a:t>routing within an Autonomous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routing </a:t>
            </a:r>
            <a:r>
              <a:rPr lang="en-US" dirty="0" smtClean="0"/>
              <a:t>protocols that keep </a:t>
            </a:r>
            <a:r>
              <a:rPr lang="en-US" dirty="0"/>
              <a:t>track of paths used to move </a:t>
            </a:r>
            <a:r>
              <a:rPr lang="en-US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wo IGP categories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Distance </a:t>
            </a:r>
            <a:r>
              <a:rPr lang="en-US" dirty="0"/>
              <a:t>Vector </a:t>
            </a:r>
            <a:r>
              <a:rPr lang="en-US" dirty="0" smtClean="0"/>
              <a:t>Protocols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Routing </a:t>
            </a:r>
            <a:r>
              <a:rPr lang="en-US" dirty="0"/>
              <a:t>Information Protocol (</a:t>
            </a:r>
            <a:r>
              <a:rPr lang="en-US" dirty="0" smtClean="0"/>
              <a:t>RIP)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Interior </a:t>
            </a:r>
            <a:r>
              <a:rPr lang="en-US" dirty="0"/>
              <a:t>Gateway Routing Protocol (</a:t>
            </a:r>
            <a:r>
              <a:rPr lang="en-US" dirty="0" smtClean="0"/>
              <a:t>IGRP)</a:t>
            </a:r>
            <a:br>
              <a:rPr lang="en-US" dirty="0" smtClean="0"/>
            </a:b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</a:t>
            </a:r>
            <a:r>
              <a:rPr lang="en-US" dirty="0"/>
              <a:t>State </a:t>
            </a:r>
            <a:r>
              <a:rPr lang="en-US" dirty="0" smtClean="0"/>
              <a:t>Protocols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</a:t>
            </a:r>
            <a:r>
              <a:rPr lang="en-US" dirty="0"/>
              <a:t>Shortest Path First (</a:t>
            </a:r>
            <a:r>
              <a:rPr lang="en-US" dirty="0" smtClean="0"/>
              <a:t>OSPF)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Intermediate </a:t>
            </a:r>
            <a:r>
              <a:rPr lang="en-US" dirty="0"/>
              <a:t>System to Intermediate System (IS-IS)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525" y="590829"/>
            <a:ext cx="597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INTERIOR GATEWAY PROTOCOLS (</a:t>
            </a:r>
            <a:r>
              <a:rPr lang="en-US" sz="2800" b="1" dirty="0" smtClean="0"/>
              <a:t>IGPs)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313" y="1484998"/>
            <a:ext cx="5286418" cy="4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2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781" y="640984"/>
            <a:ext cx="5112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Routing Information </a:t>
            </a:r>
            <a:r>
              <a:rPr lang="en-US" sz="2800" b="1" dirty="0" smtClean="0">
                <a:latin typeface="+mj-lt"/>
              </a:rPr>
              <a:t>Protocol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(RIP) </a:t>
            </a:r>
            <a:endParaRPr lang="en-US" sz="28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5863" y="1579641"/>
            <a:ext cx="48911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Router </a:t>
            </a:r>
            <a:r>
              <a:rPr lang="en-US" b="1" i="1" dirty="0"/>
              <a:t>``tells the </a:t>
            </a:r>
            <a:r>
              <a:rPr lang="en-US" b="1" i="1" dirty="0" smtClean="0"/>
              <a:t>neighbors about the world'‘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Routers broadcast their entire current routing database periodically, typically every 30 </a:t>
            </a:r>
            <a:r>
              <a:rPr lang="en-US" dirty="0" smtClean="0"/>
              <a:t>seconds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router creates routing table based on exchanged information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fine for small, stable high-speed </a:t>
            </a:r>
            <a:r>
              <a:rPr lang="en-US" dirty="0" smtClean="0"/>
              <a:t>networks, but uses </a:t>
            </a:r>
            <a:r>
              <a:rPr lang="en-US" dirty="0"/>
              <a:t>a hop count of 15 to denote infinity, unsuitable for large </a:t>
            </a:r>
            <a:r>
              <a:rPr lang="en-US" dirty="0" smtClean="0"/>
              <a:t>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widely accepted routing </a:t>
            </a:r>
            <a:r>
              <a:rPr lang="en-US" dirty="0" smtClean="0"/>
              <a:t>protocol, but many </a:t>
            </a:r>
            <a:r>
              <a:rPr lang="en-US" dirty="0"/>
              <a:t>Internet sites adopted RIP without considering technical merits and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328" y="640984"/>
            <a:ext cx="4414502" cy="51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3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781" y="640984"/>
            <a:ext cx="471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j-lt"/>
              </a:rPr>
              <a:t>Open Shortest Path First (OSPF) </a:t>
            </a:r>
            <a:endParaRPr lang="en-US" sz="28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781" y="1382430"/>
            <a:ext cx="45289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outer </a:t>
            </a:r>
            <a:r>
              <a:rPr lang="en-US" b="1" i="1" dirty="0" smtClean="0"/>
              <a:t>``tells </a:t>
            </a:r>
            <a:r>
              <a:rPr lang="en-US" b="1" i="1" dirty="0"/>
              <a:t>the world about the neighbors</a:t>
            </a:r>
            <a:r>
              <a:rPr lang="en-US" b="1" i="1" dirty="0" smtClean="0"/>
              <a:t>.'‘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Specifies </a:t>
            </a:r>
            <a:r>
              <a:rPr lang="en-US" dirty="0"/>
              <a:t>class of messages called </a:t>
            </a:r>
            <a:r>
              <a:rPr lang="en-US" dirty="0" smtClean="0"/>
              <a:t>Link-State Advertisements </a:t>
            </a:r>
            <a:r>
              <a:rPr lang="en-US" dirty="0"/>
              <a:t>(LSAs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</a:t>
            </a:r>
            <a:r>
              <a:rPr lang="en-US" dirty="0"/>
              <a:t>routers to update each other </a:t>
            </a:r>
            <a:r>
              <a:rPr lang="en-US" dirty="0" smtClean="0"/>
              <a:t>about connected links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change </a:t>
            </a:r>
            <a:r>
              <a:rPr lang="en-US" dirty="0"/>
              <a:t>is made </a:t>
            </a:r>
            <a:r>
              <a:rPr lang="en-US" dirty="0" smtClean="0"/>
              <a:t>to </a:t>
            </a:r>
            <a:r>
              <a:rPr lang="en-US" dirty="0"/>
              <a:t>network, LSAs flow between </a:t>
            </a:r>
            <a:r>
              <a:rPr lang="en-US" dirty="0" smtClean="0"/>
              <a:t>routers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9005" y="1164204"/>
            <a:ext cx="5922741" cy="3968628"/>
            <a:chOff x="5649005" y="1164204"/>
            <a:chExt cx="5922741" cy="39686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9005" y="1164204"/>
              <a:ext cx="5922741" cy="385277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106912" y="4584192"/>
              <a:ext cx="464834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51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781" y="640984"/>
            <a:ext cx="471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j-lt"/>
              </a:rPr>
              <a:t>Open Shortest Path First (OSPF) </a:t>
            </a:r>
            <a:endParaRPr lang="en-US" sz="28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22" y="1351031"/>
            <a:ext cx="672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8742" y="1435826"/>
            <a:ext cx="5318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outers </a:t>
            </a:r>
            <a:r>
              <a:rPr lang="en-US" dirty="0"/>
              <a:t>receive link-state updates and store them </a:t>
            </a:r>
            <a:r>
              <a:rPr lang="en-US" dirty="0" smtClean="0"/>
              <a:t>in </a:t>
            </a:r>
            <a:r>
              <a:rPr lang="en-US" dirty="0"/>
              <a:t>topology </a:t>
            </a:r>
            <a:r>
              <a:rPr lang="en-US" dirty="0" smtClean="0"/>
              <a:t>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/>
              <a:t>contains a representation of every link and </a:t>
            </a:r>
            <a:r>
              <a:rPr lang="en-US" dirty="0" smtClean="0"/>
              <a:t>router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routers receive </a:t>
            </a:r>
            <a:r>
              <a:rPr lang="en-US" dirty="0" smtClean="0"/>
              <a:t>traffic to </a:t>
            </a:r>
            <a:r>
              <a:rPr lang="en-US" dirty="0"/>
              <a:t>be </a:t>
            </a:r>
            <a:r>
              <a:rPr lang="en-US" dirty="0" smtClean="0"/>
              <a:t>forwarded, topology </a:t>
            </a:r>
            <a:r>
              <a:rPr lang="en-US" dirty="0"/>
              <a:t>database </a:t>
            </a:r>
            <a:r>
              <a:rPr lang="en-US" dirty="0" smtClean="0"/>
              <a:t>used to </a:t>
            </a:r>
            <a:r>
              <a:rPr lang="en-US" dirty="0"/>
              <a:t>calculate </a:t>
            </a:r>
            <a:r>
              <a:rPr lang="en-US" dirty="0" smtClean="0"/>
              <a:t>table </a:t>
            </a:r>
            <a:r>
              <a:rPr lang="en-US" dirty="0"/>
              <a:t>of </a:t>
            </a:r>
            <a:r>
              <a:rPr lang="en-US" dirty="0" smtClean="0"/>
              <a:t>best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OSPF </a:t>
            </a:r>
            <a:r>
              <a:rPr lang="en-US" dirty="0"/>
              <a:t>addresses all RIP </a:t>
            </a:r>
            <a:r>
              <a:rPr lang="en-US" dirty="0" smtClean="0"/>
              <a:t>shortcomings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/>
              <a:t>suited </a:t>
            </a:r>
            <a:r>
              <a:rPr lang="en-US" dirty="0" smtClean="0"/>
              <a:t>for small , </a:t>
            </a:r>
            <a:r>
              <a:rPr lang="en-US" dirty="0"/>
              <a:t>dynamic </a:t>
            </a:r>
            <a:r>
              <a:rPr lang="en-US" dirty="0" smtClean="0"/>
              <a:t>networks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 large </a:t>
            </a:r>
            <a:r>
              <a:rPr lang="en-US" dirty="0"/>
              <a:t>configurations, </a:t>
            </a:r>
            <a:r>
              <a:rPr lang="en-US" dirty="0" smtClean="0"/>
              <a:t>number </a:t>
            </a:r>
            <a:r>
              <a:rPr lang="en-US" dirty="0"/>
              <a:t>of router </a:t>
            </a:r>
            <a:r>
              <a:rPr lang="en-US" dirty="0" smtClean="0"/>
              <a:t>updates can </a:t>
            </a:r>
            <a:r>
              <a:rPr lang="en-US" dirty="0"/>
              <a:t>become an </a:t>
            </a:r>
            <a:r>
              <a:rPr lang="en-US" dirty="0" smtClean="0"/>
              <a:t>issue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7" y="1338290"/>
            <a:ext cx="5919729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781" y="640984"/>
            <a:ext cx="7786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Intermediate </a:t>
            </a:r>
            <a:r>
              <a:rPr lang="en-US" sz="2800" b="1" dirty="0"/>
              <a:t>System to Intermediate System (IS-IS</a:t>
            </a:r>
            <a:r>
              <a:rPr lang="en-US" sz="2800" b="1" dirty="0" smtClean="0"/>
              <a:t>)</a:t>
            </a:r>
            <a:endParaRPr lang="en-US" sz="28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22" y="1351031"/>
            <a:ext cx="672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4781" y="1673765"/>
            <a:ext cx="48308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native Layer 3 (network layer) </a:t>
            </a:r>
            <a:r>
              <a:rPr lang="en-US" dirty="0" smtClean="0"/>
              <a:t>protocol capable </a:t>
            </a:r>
            <a:r>
              <a:rPr lang="en-US" dirty="0"/>
              <a:t>of passing routing information for any routable </a:t>
            </a:r>
            <a:r>
              <a:rPr lang="en-US" dirty="0" smtClean="0"/>
              <a:t>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implement comparable link-state routing but not </a:t>
            </a:r>
            <a:r>
              <a:rPr lang="en-US" dirty="0"/>
              <a:t>restricted to IP like OSPF and </a:t>
            </a:r>
            <a:r>
              <a:rPr lang="en-US" dirty="0" smtClean="0"/>
              <a:t>other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etwork-protocol </a:t>
            </a:r>
            <a:r>
              <a:rPr lang="en-US" dirty="0"/>
              <a:t>neutral, </a:t>
            </a:r>
            <a:r>
              <a:rPr lang="en-US" dirty="0" smtClean="0"/>
              <a:t>can </a:t>
            </a:r>
            <a:r>
              <a:rPr lang="en-US" dirty="0"/>
              <a:t>support </a:t>
            </a:r>
            <a:r>
              <a:rPr lang="en-US" dirty="0" smtClean="0"/>
              <a:t>IPv6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suited for larger networks than other protocols, not as susceptible to scaling issues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28" y="1451826"/>
            <a:ext cx="5709666" cy="45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781" y="640984"/>
            <a:ext cx="1608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22" y="1351031"/>
            <a:ext cx="672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9437" y="1351031"/>
            <a:ext cx="90600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Reliability protocols and vendor implementations have and continue to </a:t>
            </a:r>
            <a:r>
              <a:rPr lang="en-US" sz="2400" dirty="0" smtClean="0"/>
              <a:t>evolve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different sized networks and scenarios, these protocol solutions should be considered for implementation to improve routing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Resources available to learn more about these protocols: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2"/>
              </a:rPr>
              <a:t>RIP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OSPF V2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4"/>
              </a:rPr>
              <a:t>OSPF for IPv6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5"/>
              </a:rPr>
              <a:t>IS-IS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317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 Transport Network Design  Robert Schafer October 1, 2015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Schafer</dc:creator>
  <cp:lastModifiedBy>Robert Schafer</cp:lastModifiedBy>
  <cp:revision>21</cp:revision>
  <dcterms:created xsi:type="dcterms:W3CDTF">2015-09-30T15:19:09Z</dcterms:created>
  <dcterms:modified xsi:type="dcterms:W3CDTF">2015-10-01T01:56:44Z</dcterms:modified>
</cp:coreProperties>
</file>