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3" r:id="rId8"/>
    <p:sldId id="261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433"/>
    <a:srgbClr val="308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Technology on the Horizon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Are you aware, and how will it impact the way you do business or interact with your consumers?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47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POE Lighting – Already Here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2583737"/>
            <a:ext cx="8947150" cy="3133564"/>
          </a:xfrm>
        </p:spPr>
      </p:pic>
    </p:spTree>
    <p:extLst>
      <p:ext uri="{BB962C8B-B14F-4D97-AF65-F5344CB8AC3E}">
        <p14:creationId xmlns:p14="http://schemas.microsoft.com/office/powerpoint/2010/main" val="139605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Predictive Monitoring and Analytics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6" y="1447138"/>
            <a:ext cx="10292789" cy="5244847"/>
          </a:xfrm>
        </p:spPr>
      </p:pic>
    </p:spTree>
    <p:extLst>
      <p:ext uri="{BB962C8B-B14F-4D97-AF65-F5344CB8AC3E}">
        <p14:creationId xmlns:p14="http://schemas.microsoft.com/office/powerpoint/2010/main" val="421134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Wearables – How will you, your company and your customers use them?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773" y="1989027"/>
            <a:ext cx="6011662" cy="4659038"/>
          </a:xfrm>
        </p:spPr>
      </p:pic>
    </p:spTree>
    <p:extLst>
      <p:ext uri="{BB962C8B-B14F-4D97-AF65-F5344CB8AC3E}">
        <p14:creationId xmlns:p14="http://schemas.microsoft.com/office/powerpoint/2010/main" val="32122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533" y="2694986"/>
            <a:ext cx="9404723" cy="1400530"/>
          </a:xfrm>
        </p:spPr>
        <p:txBody>
          <a:bodyPr/>
          <a:lstStyle/>
          <a:p>
            <a:pPr algn="ctr"/>
            <a:r>
              <a:rPr lang="en-US" sz="9600" dirty="0" smtClean="0">
                <a:solidFill>
                  <a:srgbClr val="ACD433"/>
                </a:solidFill>
              </a:rPr>
              <a:t>Questions?</a:t>
            </a:r>
            <a:endParaRPr lang="en-US" sz="9600" dirty="0">
              <a:solidFill>
                <a:srgbClr val="ACD4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7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“Hype Cycle”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 </a:t>
            </a:r>
            <a:r>
              <a:rPr lang="en-US" sz="2800" b="1" dirty="0"/>
              <a:t>hype cycle</a:t>
            </a:r>
            <a:r>
              <a:rPr lang="en-US" sz="2800" dirty="0"/>
              <a:t> is a graphical representation of the life </a:t>
            </a:r>
            <a:r>
              <a:rPr lang="en-US" sz="2800" b="1" dirty="0"/>
              <a:t>cycle</a:t>
            </a:r>
            <a:r>
              <a:rPr lang="en-US" sz="2800" dirty="0"/>
              <a:t> stages a technology goes through from conception to maturity and widespread adoption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The</a:t>
            </a:r>
            <a:r>
              <a:rPr lang="en-US" sz="2800" dirty="0"/>
              <a:t> </a:t>
            </a:r>
            <a:r>
              <a:rPr lang="en-US" sz="2800" b="1" dirty="0"/>
              <a:t>hype </a:t>
            </a:r>
            <a:r>
              <a:rPr lang="en-US" sz="2800" b="1" dirty="0" err="1"/>
              <a:t>cycle</a:t>
            </a:r>
            <a:r>
              <a:rPr lang="en-US" sz="2800" dirty="0" err="1"/>
              <a:t>is</a:t>
            </a:r>
            <a:r>
              <a:rPr lang="en-US" sz="2800" dirty="0"/>
              <a:t> a branded tool created by Gartner, an information technology (IT) research and consultancy company.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199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Hype Cycle Roadmap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467" y="2003729"/>
            <a:ext cx="7809783" cy="4625476"/>
          </a:xfrm>
        </p:spPr>
      </p:pic>
    </p:spTree>
    <p:extLst>
      <p:ext uri="{BB962C8B-B14F-4D97-AF65-F5344CB8AC3E}">
        <p14:creationId xmlns:p14="http://schemas.microsoft.com/office/powerpoint/2010/main" val="300744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Smart Grid Hype Cycle	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168" y="2052638"/>
            <a:ext cx="7627439" cy="4195762"/>
          </a:xfrm>
        </p:spPr>
      </p:pic>
    </p:spTree>
    <p:extLst>
      <p:ext uri="{BB962C8B-B14F-4D97-AF65-F5344CB8AC3E}">
        <p14:creationId xmlns:p14="http://schemas.microsoft.com/office/powerpoint/2010/main" val="248582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Trending on the Horizon?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987" y="1211681"/>
            <a:ext cx="8515847" cy="5488730"/>
          </a:xfrm>
          <a:noFill/>
          <a:ln>
            <a:solidFill>
              <a:srgbClr val="FF0000"/>
            </a:solidFill>
          </a:ln>
        </p:spPr>
      </p:pic>
      <p:sp>
        <p:nvSpPr>
          <p:cNvPr id="6" name="Oval 5"/>
          <p:cNvSpPr/>
          <p:nvPr/>
        </p:nvSpPr>
        <p:spPr>
          <a:xfrm>
            <a:off x="6337189" y="4723074"/>
            <a:ext cx="612251" cy="127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79982" y="4302980"/>
            <a:ext cx="612251" cy="127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292670" y="1272209"/>
            <a:ext cx="612251" cy="1285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97749" y="1376899"/>
            <a:ext cx="612251" cy="127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4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Internet of Things (IOT)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Definition - </a:t>
            </a:r>
            <a:r>
              <a:rPr lang="en-US" sz="2800" dirty="0"/>
              <a:t>a proposed development of the Internet in which everyday objects have network connectivity, allowing them to send and receive data.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Basically – Everything will have an IP address and the physical world will be turned into a global SCADA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and Hurdles for the IOT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It is at the peak of the Hype Cycle, so it’s about to enter into the negative PR Cycle</a:t>
            </a:r>
          </a:p>
          <a:p>
            <a:r>
              <a:rPr lang="en-US" sz="2800" dirty="0" smtClean="0"/>
              <a:t>Too many players entering the product offering arena – confusing to consumers</a:t>
            </a:r>
          </a:p>
          <a:p>
            <a:r>
              <a:rPr lang="en-US" sz="2800" dirty="0" smtClean="0"/>
              <a:t>Inadequate Backhaul options in non </a:t>
            </a:r>
            <a:r>
              <a:rPr lang="en-US" sz="2800" dirty="0" err="1" smtClean="0"/>
              <a:t>WiFi</a:t>
            </a:r>
            <a:r>
              <a:rPr lang="en-US" sz="2800" dirty="0" smtClean="0"/>
              <a:t> areas</a:t>
            </a:r>
          </a:p>
          <a:p>
            <a:r>
              <a:rPr lang="en-US" sz="2800" dirty="0" smtClean="0"/>
              <a:t>What to do with the data? – Too many small players and no consistent platform from which to access and process the information.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65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2015 Hype Cycle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5" y="1185316"/>
            <a:ext cx="8380675" cy="5587117"/>
          </a:xfrm>
        </p:spPr>
      </p:pic>
      <p:sp>
        <p:nvSpPr>
          <p:cNvPr id="6" name="Oval 5"/>
          <p:cNvSpPr/>
          <p:nvPr/>
        </p:nvSpPr>
        <p:spPr>
          <a:xfrm>
            <a:off x="4444779" y="1661822"/>
            <a:ext cx="1280160" cy="2703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667416" y="2059409"/>
            <a:ext cx="914400" cy="2703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33207" y="2775005"/>
            <a:ext cx="1199321" cy="2478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0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Potentially Disruptive IOT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POE Lighting – Is now commercially available and has billions of dollars in investment behind it</a:t>
            </a:r>
          </a:p>
          <a:p>
            <a:pPr lvl="1"/>
            <a:r>
              <a:rPr lang="en-US" dirty="0" err="1" smtClean="0"/>
              <a:t>LiFi</a:t>
            </a:r>
            <a:r>
              <a:rPr lang="en-US" dirty="0" smtClean="0"/>
              <a:t> integration will only increase this sectors adoption</a:t>
            </a:r>
          </a:p>
          <a:p>
            <a:r>
              <a:rPr lang="en-US" dirty="0" smtClean="0"/>
              <a:t>Predictive Monitoring and Analytics– Cheap sensors in every device (edge technology that needs historic data before viable) </a:t>
            </a:r>
          </a:p>
          <a:p>
            <a:r>
              <a:rPr lang="en-US" dirty="0" smtClean="0"/>
              <a:t>Wearables – Technically classified as a separate item on Gardner’s Hype cycle, these devices are already being integrated via </a:t>
            </a:r>
            <a:r>
              <a:rPr lang="en-US" dirty="0" err="1" smtClean="0"/>
              <a:t>Wifi</a:t>
            </a:r>
            <a:r>
              <a:rPr lang="en-US" dirty="0" smtClean="0"/>
              <a:t>.  </a:t>
            </a:r>
            <a:endParaRPr lang="en-US" dirty="0"/>
          </a:p>
          <a:p>
            <a:pPr lvl="1"/>
            <a:r>
              <a:rPr lang="en-US" dirty="0" smtClean="0"/>
              <a:t>Will soon launch into stand alone cell connectivity </a:t>
            </a:r>
          </a:p>
          <a:p>
            <a:pPr lvl="1"/>
            <a:r>
              <a:rPr lang="en-US" dirty="0" smtClean="0"/>
              <a:t>Many workplace applications </a:t>
            </a:r>
          </a:p>
          <a:p>
            <a:pPr lvl="2"/>
            <a:r>
              <a:rPr lang="en-US" dirty="0" smtClean="0"/>
              <a:t>Insurance deductions for activity goals, blood pressure levels, etc.</a:t>
            </a:r>
          </a:p>
          <a:p>
            <a:pPr lvl="2"/>
            <a:r>
              <a:rPr lang="en-US" dirty="0" smtClean="0"/>
              <a:t>Transition from AVL to APL (Automated Personnel Location)</a:t>
            </a:r>
          </a:p>
          <a:p>
            <a:pPr lvl="2"/>
            <a:r>
              <a:rPr lang="en-US" dirty="0" smtClean="0"/>
              <a:t>Replace Badge Id’s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59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130</TotalTime>
  <Words>301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Technology on the Horizon</vt:lpstr>
      <vt:lpstr>The “Hype Cycle”</vt:lpstr>
      <vt:lpstr>The Hype Cycle Roadmap</vt:lpstr>
      <vt:lpstr>The Smart Grid Hype Cycle </vt:lpstr>
      <vt:lpstr>What’s Trending on the Horizon?</vt:lpstr>
      <vt:lpstr>The Internet of Things (IOT)</vt:lpstr>
      <vt:lpstr>Limitations and Hurdles for the IOT</vt:lpstr>
      <vt:lpstr>The 2015 Hype Cycle</vt:lpstr>
      <vt:lpstr>Potentially Disruptive IOT Technologies</vt:lpstr>
      <vt:lpstr>POE Lighting – Already Here</vt:lpstr>
      <vt:lpstr>Predictive Monitoring and Analytics</vt:lpstr>
      <vt:lpstr>Wearables – How will you, your company and your customers use them?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on the Horizon</dc:title>
  <dc:creator>Logan Pleasant</dc:creator>
  <cp:lastModifiedBy>Logan Pleasant</cp:lastModifiedBy>
  <cp:revision>8</cp:revision>
  <dcterms:created xsi:type="dcterms:W3CDTF">2016-09-26T14:38:40Z</dcterms:created>
  <dcterms:modified xsi:type="dcterms:W3CDTF">2016-09-26T16:49:10Z</dcterms:modified>
</cp:coreProperties>
</file>