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816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540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466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3536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07177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5625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958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554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706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77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67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04A66452-44BA-4BA8-A08A-56B68940975E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F18615E5-183D-49CB-81CC-F70CF2F12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93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Relationship Id="rId3" Type="http://schemas.microsoft.com/office/2007/relationships/hdphoto" Target="../media/hdphoto1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8.png" /><Relationship Id="rId7" Type="http://schemas.openxmlformats.org/officeDocument/2006/relationships/image" Target="../media/image19.png" /><Relationship Id="rId8" Type="http://schemas.openxmlformats.org/officeDocument/2006/relationships/image" Target="../media/image2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Strength in Guys and Anchors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/>
              <a:t>Guying Strength for different conductors, leads and different kinds of guys and anchors.</a:t>
            </a:r>
          </a:p>
        </p:txBody>
      </p:sp>
    </p:spTree>
    <p:extLst>
      <p:ext uri="{BB962C8B-B14F-4D97-AF65-F5344CB8AC3E}">
        <p14:creationId xmlns:p14="http://schemas.microsoft.com/office/powerpoint/2010/main" val="29612361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Guy and Anchor Assemblies (continued)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82321"/>
            <a:ext cx="336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◄ Guy and Anchor Assemblies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838" y="1828800"/>
            <a:ext cx="8930324" cy="38272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40165" y="6366932"/>
            <a:ext cx="54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Guy and Anchor Configurations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4436252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Guy and Anchor Configurations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954" y="1619250"/>
            <a:ext cx="313372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2321" y="1600200"/>
            <a:ext cx="257492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9679" y="3254113"/>
            <a:ext cx="4912642" cy="2807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6382321"/>
            <a:ext cx="336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◄ Guy and Anchor Assemblies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40165" y="6366932"/>
            <a:ext cx="54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Conclusion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0789209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Forces Acting on the Pole</a:t>
            </a:r>
          </a:p>
          <a:p>
            <a:r>
              <a:rPr lang="en-US"/>
              <a:t>Conductor / Design Tension</a:t>
            </a:r>
          </a:p>
          <a:p>
            <a:r>
              <a:rPr lang="en-US"/>
              <a:t>Angle / Framing</a:t>
            </a:r>
          </a:p>
          <a:p>
            <a:r>
              <a:rPr lang="en-US"/>
              <a:t>Guy Factor</a:t>
            </a:r>
          </a:p>
          <a:p>
            <a:r>
              <a:rPr lang="en-US"/>
              <a:t>Soil</a:t>
            </a:r>
          </a:p>
          <a:p>
            <a:r>
              <a:rPr lang="en-US"/>
              <a:t>Anchor Type</a:t>
            </a:r>
          </a:p>
          <a:p>
            <a:r>
              <a:rPr lang="en-US"/>
              <a:t>Guy and Anchor Assemblies</a:t>
            </a:r>
          </a:p>
          <a:p>
            <a:r>
              <a:rPr lang="en-US"/>
              <a:t>Guy and Anchor Configurations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7051" y="1828801"/>
            <a:ext cx="5084428" cy="25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5821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Questions/Comments/Concerns</a:t>
            </a:r>
          </a:p>
        </p:txBody>
      </p:sp>
      <p:pic>
        <p:nvPicPr>
          <p:cNvPr id="4" name="Content Placeholder 3" descr="File:&lt;strong&gt;Question&lt;/strong&gt; mark road sign, Austral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26" y="1828800"/>
            <a:ext cx="5268148" cy="4267200"/>
          </a:xfrm>
        </p:spPr>
      </p:pic>
    </p:spTree>
    <p:extLst>
      <p:ext uri="{BB962C8B-B14F-4D97-AF65-F5344CB8AC3E}">
        <p14:creationId xmlns:p14="http://schemas.microsoft.com/office/powerpoint/2010/main" val="208501245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538132"/>
          </a:xfrm>
        </p:spPr>
        <p:txBody>
          <a:bodyPr>
            <a:normAutofit/>
          </a:bodyPr>
          <a:lstStyle/>
          <a:p>
            <a:r>
              <a:rPr lang="en-US" sz="2400"/>
              <a:t>Forces Acting on the Pole</a:t>
            </a:r>
          </a:p>
          <a:p>
            <a:r>
              <a:rPr lang="en-US" sz="2400"/>
              <a:t>Conductor / Design Tension</a:t>
            </a:r>
          </a:p>
          <a:p>
            <a:r>
              <a:rPr lang="en-US" sz="2400"/>
              <a:t>Angle / Framing</a:t>
            </a:r>
          </a:p>
          <a:p>
            <a:r>
              <a:rPr lang="en-US" sz="2400"/>
              <a:t>Guy Factor</a:t>
            </a:r>
          </a:p>
          <a:p>
            <a:r>
              <a:rPr lang="en-US" sz="2400"/>
              <a:t>Soil</a:t>
            </a:r>
          </a:p>
          <a:p>
            <a:r>
              <a:rPr lang="en-US" sz="2400"/>
              <a:t>Anchor Type</a:t>
            </a:r>
          </a:p>
          <a:p>
            <a:r>
              <a:rPr lang="en-US" sz="2400"/>
              <a:t>Guy and Anchor Assemblies</a:t>
            </a:r>
          </a:p>
          <a:p>
            <a:r>
              <a:rPr lang="en-US" sz="2400"/>
              <a:t>Guy and Anchor Configurations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07" y="1828800"/>
            <a:ext cx="3832293" cy="2878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3235" y="6366932"/>
            <a:ext cx="323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Forces Acting on the Pole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4999154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Forces Acting on the 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Transverse Load</a:t>
            </a:r>
          </a:p>
          <a:p>
            <a:r>
              <a:rPr lang="en-US" sz="2400"/>
              <a:t>Longitudinal Load</a:t>
            </a:r>
          </a:p>
          <a:p>
            <a:r>
              <a:rPr lang="en-US" sz="2400"/>
              <a:t>Vertical Load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99635" y="2146168"/>
            <a:ext cx="6470147" cy="394983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r="24446"/>
          <a:stretch>
            <a:fillRect/>
          </a:stretch>
        </p:blipFill>
        <p:spPr>
          <a:xfrm>
            <a:off x="471340" y="3445179"/>
            <a:ext cx="3374796" cy="2650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604" y="103307"/>
            <a:ext cx="2178355" cy="2042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0165" y="6366932"/>
            <a:ext cx="54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Conductor Design Tension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0" y="6382321"/>
            <a:ext cx="336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◄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522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Conductor Design Tension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408187"/>
              </p:ext>
            </p:extLst>
          </p:nvPr>
        </p:nvGraphicFramePr>
        <p:xfrm>
          <a:off x="1524000" y="1600200"/>
          <a:ext cx="8268424" cy="1598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5423">
                  <a:extLst>
                    <a:ext uri="{9D8B030D-6E8A-4147-A177-3AD203B41FA5}">
                      <a16:colId xmlns:a16="http://schemas.microsoft.com/office/drawing/2014/main" val="4258696584"/>
                    </a:ext>
                  </a:extLst>
                </a:gridCol>
                <a:gridCol w="1699134">
                  <a:extLst>
                    <a:ext uri="{9D8B030D-6E8A-4147-A177-3AD203B41FA5}">
                      <a16:colId xmlns:a16="http://schemas.microsoft.com/office/drawing/2014/main" val="429115159"/>
                    </a:ext>
                  </a:extLst>
                </a:gridCol>
                <a:gridCol w="1943867">
                  <a:extLst>
                    <a:ext uri="{9D8B030D-6E8A-4147-A177-3AD203B41FA5}">
                      <a16:colId xmlns:a16="http://schemas.microsoft.com/office/drawing/2014/main" val="586424084"/>
                    </a:ext>
                  </a:extLst>
                </a:gridCol>
              </a:tblGrid>
              <a:tr h="301199">
                <a:tc>
                  <a:txBody>
                    <a:bodyPr vert="horz" wrap="square"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(Example) Heavy Loading District</a:t>
                      </a:r>
                      <a:r>
                        <a:rPr lang="en-US" sz="1900">
                          <a:effectLst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ctr"/>
                </a:tc>
                <a:tc gridSpan="2"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>
                          <a:effectLst/>
                        </a:rPr>
                        <a:t>Percentage of Ultimate Strength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ctr"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484175"/>
                  </a:ext>
                </a:extLst>
              </a:tr>
              <a:tr h="309432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>
                          <a:effectLst/>
                        </a:rPr>
                        <a:t>Loading Condition </a:t>
                      </a:r>
                      <a:endParaRPr lang="en-US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1">
                          <a:effectLst/>
                        </a:rPr>
                        <a:t>NESC</a:t>
                      </a:r>
                      <a:endParaRPr lang="en-US" sz="1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b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1">
                          <a:effectLst/>
                        </a:rPr>
                        <a:t>Recommended</a:t>
                      </a:r>
                      <a:endParaRPr lang="en-US" sz="1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b"/>
                </a:tc>
                <a:extLst>
                  <a:ext uri="{0D108BD9-81ED-4DB2-BD59-A6C34878D82A}">
                    <a16:rowId xmlns:a16="http://schemas.microsoft.com/office/drawing/2014/main" val="116053834"/>
                  </a:ext>
                </a:extLst>
              </a:tr>
              <a:tr h="309432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>
                          <a:effectLst/>
                        </a:rPr>
                        <a:t>Loaded, 0°F, 0.50-in. ice, 4-lb-per-sq-ft wind </a:t>
                      </a:r>
                      <a:endParaRPr lang="en-US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0">
                          <a:effectLst/>
                        </a:rPr>
                        <a:t>60%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b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0">
                          <a:effectLst/>
                        </a:rPr>
                        <a:t>50%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b"/>
                </a:tc>
                <a:extLst>
                  <a:ext uri="{0D108BD9-81ED-4DB2-BD59-A6C34878D82A}">
                    <a16:rowId xmlns:a16="http://schemas.microsoft.com/office/drawing/2014/main" val="385574413"/>
                  </a:ext>
                </a:extLst>
              </a:tr>
              <a:tr h="309432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>
                          <a:effectLst/>
                        </a:rPr>
                        <a:t>Initial unloaded, 60°F (initial sag) </a:t>
                      </a:r>
                      <a:endParaRPr lang="en-US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0">
                          <a:effectLst/>
                        </a:rPr>
                        <a:t>35%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b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0">
                          <a:effectLst/>
                        </a:rPr>
                        <a:t>33% (@ 0 °F)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b"/>
                </a:tc>
                <a:extLst>
                  <a:ext uri="{0D108BD9-81ED-4DB2-BD59-A6C34878D82A}">
                    <a16:rowId xmlns:a16="http://schemas.microsoft.com/office/drawing/2014/main" val="3264947805"/>
                  </a:ext>
                </a:extLst>
              </a:tr>
              <a:tr h="309432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900" b="0">
                          <a:effectLst/>
                        </a:rPr>
                        <a:t>Final unloaded, 60°F (final sag) </a:t>
                      </a:r>
                      <a:endParaRPr lang="en-US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0">
                          <a:effectLst/>
                        </a:rPr>
                        <a:t>25%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b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b="0">
                          <a:effectLst/>
                        </a:rPr>
                        <a:t>25% (@ 0 °F)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432" marR="108432" marT="0" marB="0" anchor="b"/>
                </a:tc>
                <a:extLst>
                  <a:ext uri="{0D108BD9-81ED-4DB2-BD59-A6C34878D82A}">
                    <a16:rowId xmlns:a16="http://schemas.microsoft.com/office/drawing/2014/main" val="1565973172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t="69868" r="348" b="29"/>
          <a:stretch>
            <a:fillRect/>
          </a:stretch>
        </p:blipFill>
        <p:spPr bwMode="auto">
          <a:xfrm>
            <a:off x="298288" y="3450210"/>
            <a:ext cx="5359924" cy="247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rcRect r="780" b="5312"/>
          <a:stretch>
            <a:fillRect/>
          </a:stretch>
        </p:blipFill>
        <p:spPr>
          <a:xfrm>
            <a:off x="5989949" y="3450210"/>
            <a:ext cx="5897251" cy="1293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9948" y="5044849"/>
            <a:ext cx="5897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#2 AWG 6/1 Rated Strength: 2850 lbs.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82321"/>
            <a:ext cx="336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◄ Forces Acting on the Pole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0165" y="6366932"/>
            <a:ext cx="54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Angle / Framing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2741753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Angle / Framing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82321"/>
            <a:ext cx="336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◄ Conductor Design Tension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0165" y="6366932"/>
            <a:ext cx="54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Guy Factor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063818" y="3622733"/>
            <a:ext cx="4154078" cy="275958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3819" y="316679"/>
            <a:ext cx="4154078" cy="3274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5443" y="1941922"/>
            <a:ext cx="5291580" cy="246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the horizontal pull</a:t>
            </a:r>
          </a:p>
          <a:p>
            <a:pPr marL="228600" indent="-2286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ruling span</a:t>
            </a:r>
          </a:p>
          <a:p>
            <a:pPr marL="228600" indent="-2286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conductor size</a:t>
            </a:r>
          </a:p>
          <a:p>
            <a:pPr marL="228600" indent="-2286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wire being sagged against old wire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in grade of construction (grade C to grade B)</a:t>
            </a:r>
          </a:p>
        </p:txBody>
      </p:sp>
    </p:spTree>
    <p:extLst>
      <p:ext uri="{BB962C8B-B14F-4D97-AF65-F5344CB8AC3E}">
        <p14:creationId xmlns:p14="http://schemas.microsoft.com/office/powerpoint/2010/main" val="137830148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Guy Factor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82321"/>
            <a:ext cx="336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◄ Angle / Framing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0165" y="6366932"/>
            <a:ext cx="54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Soil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93" y="2341569"/>
            <a:ext cx="5813529" cy="2922309"/>
          </a:xfrm>
          <a:prstGeom prst="rect">
            <a:avLst/>
          </a:prstGeom>
        </p:spPr>
      </p:pic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4054" y="2341569"/>
            <a:ext cx="3927835" cy="15093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4054" y="3941529"/>
            <a:ext cx="3927836" cy="13064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7495621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82321"/>
            <a:ext cx="336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◄ Guy Factor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0165" y="6366932"/>
            <a:ext cx="54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Anchor Type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184" y="755184"/>
            <a:ext cx="4111631" cy="561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9556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Anchor 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82321"/>
            <a:ext cx="336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◄ Soil</a:t>
            </a:r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369" y="1603616"/>
            <a:ext cx="263080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7376" y="1595996"/>
            <a:ext cx="2514600" cy="21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470" y="3898234"/>
            <a:ext cx="2366011" cy="231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038" y="3898234"/>
            <a:ext cx="25812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1178" y="3918476"/>
            <a:ext cx="290385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6899" y="1964239"/>
            <a:ext cx="2841924" cy="39084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740165" y="6366932"/>
            <a:ext cx="54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Guy and Anchor Assemblies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  <p:pic>
        <p:nvPicPr>
          <p:cNvPr id="17" name="Picture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1177" y="1595996"/>
            <a:ext cx="2903855" cy="217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30344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Guy and Anchor Assemblies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82321"/>
            <a:ext cx="336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◄ Anchor Type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40165" y="6366932"/>
            <a:ext cx="543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Guy and Anchor Assemblies </a:t>
            </a:r>
            <a:r>
              <a:rPr lang="en-US" sz="2000">
                <a:latin typeface="Arial" pitchFamily="34" charset="0"/>
                <a:cs typeface="Arial" pitchFamily="34" charset="0"/>
              </a:rPr>
              <a:t>►</a:t>
            </a:r>
            <a:endParaRPr lang="en-US" sz="200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150166"/>
              </p:ext>
            </p:extLst>
          </p:nvPr>
        </p:nvGraphicFramePr>
        <p:xfrm>
          <a:off x="177670" y="1769922"/>
          <a:ext cx="6375398" cy="3556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1536">
                  <a:extLst>
                    <a:ext uri="{9D8B030D-6E8A-4147-A177-3AD203B41FA5}">
                      <a16:colId xmlns:a16="http://schemas.microsoft.com/office/drawing/2014/main" val="1226717758"/>
                    </a:ext>
                  </a:extLst>
                </a:gridCol>
                <a:gridCol w="737702">
                  <a:extLst>
                    <a:ext uri="{9D8B030D-6E8A-4147-A177-3AD203B41FA5}">
                      <a16:colId xmlns:a16="http://schemas.microsoft.com/office/drawing/2014/main" val="2123519261"/>
                    </a:ext>
                  </a:extLst>
                </a:gridCol>
                <a:gridCol w="1732886">
                  <a:extLst>
                    <a:ext uri="{9D8B030D-6E8A-4147-A177-3AD203B41FA5}">
                      <a16:colId xmlns:a16="http://schemas.microsoft.com/office/drawing/2014/main" val="3421226896"/>
                    </a:ext>
                  </a:extLst>
                </a:gridCol>
                <a:gridCol w="2073274">
                  <a:extLst>
                    <a:ext uri="{9D8B030D-6E8A-4147-A177-3AD203B41FA5}">
                      <a16:colId xmlns:a16="http://schemas.microsoft.com/office/drawing/2014/main" val="1495314862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Guy Strand Type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Size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Breaking Strength (lbs)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Maximum NESC Load   (90% of BS)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842714"/>
                  </a:ext>
                </a:extLst>
              </a:tr>
              <a:tr h="190500">
                <a:tc rowSpan="3"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Siemens Martin Steel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1/4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3,150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2,835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681046"/>
                  </a:ext>
                </a:extLst>
              </a:tr>
              <a:tr h="19050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3/8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6,950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6,255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1084016"/>
                  </a:ext>
                </a:extLst>
              </a:tr>
              <a:tr h="19050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7/16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9,350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8,415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1044880"/>
                  </a:ext>
                </a:extLst>
              </a:tr>
              <a:tr h="190500">
                <a:tc rowSpan="3"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High-Strenght Steel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1/4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4,750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4,275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1007017"/>
                  </a:ext>
                </a:extLst>
              </a:tr>
              <a:tr h="19050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3/8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10,800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9,720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772525"/>
                  </a:ext>
                </a:extLst>
              </a:tr>
              <a:tr h="19050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7/16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13,050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9283576"/>
                  </a:ext>
                </a:extLst>
              </a:tr>
              <a:tr h="190500">
                <a:tc rowSpan="3"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Extra High-Strength Steel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3/8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1,540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1,386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460911"/>
                  </a:ext>
                </a:extLst>
              </a:tr>
              <a:tr h="19050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7/16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20,800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18,720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075904"/>
                  </a:ext>
                </a:extLst>
              </a:tr>
              <a:tr h="19050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1/2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26,900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24,210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344992"/>
                  </a:ext>
                </a:extLst>
              </a:tr>
              <a:tr h="190500">
                <a:tc rowSpan="5"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Aluminum-Clad Steel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5,400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7375881"/>
                  </a:ext>
                </a:extLst>
              </a:tr>
              <a:tr h="19050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019282"/>
                  </a:ext>
                </a:extLst>
              </a:tr>
              <a:tr h="19050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9377106"/>
                  </a:ext>
                </a:extLst>
              </a:tr>
              <a:tr h="19050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12.5M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11,250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2879707"/>
                  </a:ext>
                </a:extLst>
              </a:tr>
              <a:tr h="200025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25,000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22,500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703204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51451"/>
              </p:ext>
            </p:extLst>
          </p:nvPr>
        </p:nvGraphicFramePr>
        <p:xfrm>
          <a:off x="6740165" y="2335530"/>
          <a:ext cx="5276656" cy="1376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660">
                  <a:extLst>
                    <a:ext uri="{9D8B030D-6E8A-4147-A177-3AD203B41FA5}">
                      <a16:colId xmlns:a16="http://schemas.microsoft.com/office/drawing/2014/main" val="2418797481"/>
                    </a:ext>
                  </a:extLst>
                </a:gridCol>
                <a:gridCol w="1144242">
                  <a:extLst>
                    <a:ext uri="{9D8B030D-6E8A-4147-A177-3AD203B41FA5}">
                      <a16:colId xmlns:a16="http://schemas.microsoft.com/office/drawing/2014/main" val="2550972061"/>
                    </a:ext>
                  </a:extLst>
                </a:gridCol>
                <a:gridCol w="974152">
                  <a:extLst>
                    <a:ext uri="{9D8B030D-6E8A-4147-A177-3AD203B41FA5}">
                      <a16:colId xmlns:a16="http://schemas.microsoft.com/office/drawing/2014/main" val="4081224240"/>
                    </a:ext>
                  </a:extLst>
                </a:gridCol>
                <a:gridCol w="1824602">
                  <a:extLst>
                    <a:ext uri="{9D8B030D-6E8A-4147-A177-3AD203B41FA5}">
                      <a16:colId xmlns:a16="http://schemas.microsoft.com/office/drawing/2014/main" val="438693624"/>
                    </a:ext>
                  </a:extLst>
                </a:gridCol>
              </a:tblGrid>
              <a:tr h="420121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Anchor Type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Anchor Rod Diameter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Minimum Area (sq. in)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Maximum RUS Holding Strength (lbs)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99345"/>
                  </a:ext>
                </a:extLst>
              </a:tr>
              <a:tr h="232111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F1-1, F1-1S, F1-1P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5/8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4554791"/>
                  </a:ext>
                </a:extLst>
              </a:tr>
              <a:tr h="232111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F1-2, F1-2S, F1-2P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5/8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9333817"/>
                  </a:ext>
                </a:extLst>
              </a:tr>
              <a:tr h="232111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F1-3, F1-3S, F1-3P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3/4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6712739"/>
                  </a:ext>
                </a:extLst>
              </a:tr>
              <a:tr h="243716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F1-4, F1-4S, F1-4P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3/4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692627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12844" y="5663939"/>
            <a:ext cx="23050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Guy Size and Strength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59280" y="3762375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Anchor Size and Strength</a:t>
            </a:r>
          </a:p>
        </p:txBody>
      </p:sp>
    </p:spTree>
    <p:extLst>
      <p:ext uri="{BB962C8B-B14F-4D97-AF65-F5344CB8AC3E}">
        <p14:creationId xmlns:p14="http://schemas.microsoft.com/office/powerpoint/2010/main" val="176503107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62</Paragraphs>
  <Slides>13</Slides>
  <Notes>0</Notes>
  <TotalTime>660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4">
      <vt:lpstr>Tech Computer 16x9</vt:lpstr>
      <vt:lpstr>Strength in Guys and Anchors</vt:lpstr>
      <vt:lpstr>Overview</vt:lpstr>
      <vt:lpstr>Forces Acting on the Pole</vt:lpstr>
      <vt:lpstr>Conductor Design Tension</vt:lpstr>
      <vt:lpstr>Angle / Framing</vt:lpstr>
      <vt:lpstr>Guy Factor</vt:lpstr>
      <vt:lpstr>Soil</vt:lpstr>
      <vt:lpstr>Anchor Type</vt:lpstr>
      <vt:lpstr>Guy and Anchor Assemblies</vt:lpstr>
      <vt:lpstr>Guy and Anchor Assemblies (continued)</vt:lpstr>
      <vt:lpstr>Guy and Anchor Configurations</vt:lpstr>
      <vt:lpstr>Conclusion</vt:lpstr>
      <vt:lpstr>Questions/Comments/Concerns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Strength in Guys and Anchors</dc:title>
  <cp:revision>25</cp:revision>
  <dcterms:created xsi:type="dcterms:W3CDTF">2017-09-29T13:55:25Z</dcterms:created>
  <dcterms:modified xsi:type="dcterms:W3CDTF">2020-02-07T21:12:08Z</dcterms:modified>
</cp:coreProperties>
</file>