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handoutMasterIdLst>
    <p:handoutMasterId r:id="rId54"/>
  </p:handoutMasterIdLst>
  <p:sldIdLst>
    <p:sldId id="331" r:id="rId2"/>
    <p:sldId id="373" r:id="rId3"/>
    <p:sldId id="375" r:id="rId4"/>
    <p:sldId id="376" r:id="rId5"/>
    <p:sldId id="377" r:id="rId6"/>
    <p:sldId id="378" r:id="rId7"/>
    <p:sldId id="382" r:id="rId8"/>
    <p:sldId id="383" r:id="rId9"/>
    <p:sldId id="385" r:id="rId10"/>
    <p:sldId id="386" r:id="rId11"/>
    <p:sldId id="387" r:id="rId12"/>
    <p:sldId id="388" r:id="rId13"/>
    <p:sldId id="389" r:id="rId14"/>
    <p:sldId id="390" r:id="rId15"/>
    <p:sldId id="379" r:id="rId16"/>
    <p:sldId id="360" r:id="rId17"/>
    <p:sldId id="362" r:id="rId18"/>
    <p:sldId id="324" r:id="rId19"/>
    <p:sldId id="363" r:id="rId20"/>
    <p:sldId id="361" r:id="rId21"/>
    <p:sldId id="365" r:id="rId22"/>
    <p:sldId id="364" r:id="rId23"/>
    <p:sldId id="326" r:id="rId24"/>
    <p:sldId id="357" r:id="rId25"/>
    <p:sldId id="358" r:id="rId26"/>
    <p:sldId id="370" r:id="rId27"/>
    <p:sldId id="359" r:id="rId28"/>
    <p:sldId id="354" r:id="rId29"/>
    <p:sldId id="372" r:id="rId30"/>
    <p:sldId id="374" r:id="rId31"/>
    <p:sldId id="329" r:id="rId32"/>
    <p:sldId id="336" r:id="rId33"/>
    <p:sldId id="337" r:id="rId34"/>
    <p:sldId id="338" r:id="rId35"/>
    <p:sldId id="339" r:id="rId36"/>
    <p:sldId id="340" r:id="rId37"/>
    <p:sldId id="328" r:id="rId38"/>
    <p:sldId id="342" r:id="rId39"/>
    <p:sldId id="343" r:id="rId40"/>
    <p:sldId id="344" r:id="rId41"/>
    <p:sldId id="322" r:id="rId42"/>
    <p:sldId id="341" r:id="rId43"/>
    <p:sldId id="345" r:id="rId44"/>
    <p:sldId id="369" r:id="rId45"/>
    <p:sldId id="380" r:id="rId46"/>
    <p:sldId id="348" r:id="rId47"/>
    <p:sldId id="391" r:id="rId48"/>
    <p:sldId id="381" r:id="rId49"/>
    <p:sldId id="392" r:id="rId50"/>
    <p:sldId id="393" r:id="rId51"/>
    <p:sldId id="267" r:id="rId5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7AA8"/>
    <a:srgbClr val="0139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69" d="100"/>
          <a:sy n="69" d="100"/>
        </p:scale>
        <p:origin x="1200" y="4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363D516-B366-4DEA-BC84-DE1D44FFE56B}" type="datetimeFigureOut">
              <a:rPr lang="en-US" smtClean="0"/>
              <a:t>4/18/2018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7C72462-F405-4697-B263-B7541871F29B}" type="slidenum">
              <a:rPr lang="en-US" smtClean="0"/>
              <a:t>‹#›</a:t>
            </a:fld>
            <a:endParaRPr lang="en-US"/>
          </a:p>
        </p:txBody>
      </p:sp>
    </p:spTree>
    <p:extLst>
      <p:ext uri="{BB962C8B-B14F-4D97-AF65-F5344CB8AC3E}">
        <p14:creationId xmlns:p14="http://schemas.microsoft.com/office/powerpoint/2010/main" val="2440235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3DDF5B5-B5E8-4489-A085-0DACD6A77D53}" type="datetimeFigureOut">
              <a:rPr lang="en-US" smtClean="0"/>
              <a:t>4/18/2018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8F18B63-CBDA-4A3D-A4E6-C373E74E5B95}" type="slidenum">
              <a:rPr lang="en-US" smtClean="0"/>
              <a:t>‹#›</a:t>
            </a:fld>
            <a:endParaRPr lang="en-US"/>
          </a:p>
        </p:txBody>
      </p:sp>
    </p:spTree>
    <p:extLst>
      <p:ext uri="{BB962C8B-B14F-4D97-AF65-F5344CB8AC3E}">
        <p14:creationId xmlns:p14="http://schemas.microsoft.com/office/powerpoint/2010/main" val="2712275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aseline="0" dirty="0">
                <a:latin typeface="Arial" pitchFamily="34" charset="0"/>
              </a:rPr>
              <a:t>Safety is one of the biggest expectations for every OUS employee.  It is a condition of employment.</a:t>
            </a:r>
          </a:p>
          <a:p>
            <a:pPr eaLnBrk="1" hangingPunct="1"/>
            <a:endParaRPr lang="en-US" baseline="0" dirty="0">
              <a:latin typeface="Arial" pitchFamily="34" charset="0"/>
            </a:endParaRPr>
          </a:p>
          <a:p>
            <a:pPr eaLnBrk="1" hangingPunct="1"/>
            <a:r>
              <a:rPr lang="en-US" baseline="0" dirty="0">
                <a:latin typeface="Arial" pitchFamily="34" charset="0"/>
              </a:rPr>
              <a:t>Having a successful Safety Program, building a strong Safety Culture and seeing the benefits of those in the form of excellent safety statistics doesn’t happen by accident…..it takes active management.  And it is something that we are very proud of at Osmose.</a:t>
            </a:r>
            <a:endParaRPr lang="en-US" dirty="0"/>
          </a:p>
        </p:txBody>
      </p:sp>
      <p:sp>
        <p:nvSpPr>
          <p:cNvPr id="4" name="Slide Number Placeholder 3"/>
          <p:cNvSpPr>
            <a:spLocks noGrp="1"/>
          </p:cNvSpPr>
          <p:nvPr>
            <p:ph type="sldNum" sz="quarter" idx="10"/>
          </p:nvPr>
        </p:nvSpPr>
        <p:spPr/>
        <p:txBody>
          <a:bodyPr/>
          <a:lstStyle/>
          <a:p>
            <a:fld id="{A8F18B63-CBDA-4A3D-A4E6-C373E74E5B95}" type="slidenum">
              <a:rPr lang="en-US" smtClean="0"/>
              <a:t>1</a:t>
            </a:fld>
            <a:endParaRPr lang="en-US"/>
          </a:p>
        </p:txBody>
      </p:sp>
    </p:spTree>
    <p:extLst>
      <p:ext uri="{BB962C8B-B14F-4D97-AF65-F5344CB8AC3E}">
        <p14:creationId xmlns:p14="http://schemas.microsoft.com/office/powerpoint/2010/main" val="2204588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EDFF16DF-1D16-4702-8BA5-82F5E4A9328F}" type="slidenum">
              <a:rPr lang="en-US" smtClean="0"/>
              <a:pPr/>
              <a:t>13</a:t>
            </a:fld>
            <a:endParaRPr lang="en-US"/>
          </a:p>
        </p:txBody>
      </p:sp>
      <p:sp>
        <p:nvSpPr>
          <p:cNvPr id="55299" name="Rectangle 2"/>
          <p:cNvSpPr>
            <a:spLocks noGrp="1" noRot="1" noChangeAspect="1" noChangeArrowheads="1" noTextEdit="1"/>
          </p:cNvSpPr>
          <p:nvPr>
            <p:ph type="sldImg"/>
          </p:nvPr>
        </p:nvSpPr>
        <p:spPr>
          <a:xfrm>
            <a:off x="1171575" y="720725"/>
            <a:ext cx="4605338" cy="3454400"/>
          </a:xfrm>
          <a:ln/>
        </p:spPr>
      </p:sp>
      <p:sp>
        <p:nvSpPr>
          <p:cNvPr id="55300" name="Rectangle 3"/>
          <p:cNvSpPr>
            <a:spLocks noGrp="1" noChangeArrowheads="1"/>
          </p:cNvSpPr>
          <p:nvPr>
            <p:ph type="body" idx="1"/>
          </p:nvPr>
        </p:nvSpPr>
        <p:spPr>
          <a:xfrm>
            <a:off x="923038" y="4408147"/>
            <a:ext cx="5099218" cy="4161547"/>
          </a:xfrm>
          <a:noFill/>
          <a:ln/>
        </p:spPr>
        <p:txBody>
          <a:bodyPr lIns="91403" tIns="45702" rIns="91403" bIns="45702"/>
          <a:lstStyle/>
          <a:p>
            <a:pPr defTabSz="175495">
              <a:lnSpc>
                <a:spcPct val="150000"/>
              </a:lnSpc>
            </a:pPr>
            <a:endParaRPr lang="en-US" dirty="0"/>
          </a:p>
        </p:txBody>
      </p:sp>
    </p:spTree>
    <p:extLst>
      <p:ext uri="{BB962C8B-B14F-4D97-AF65-F5344CB8AC3E}">
        <p14:creationId xmlns:p14="http://schemas.microsoft.com/office/powerpoint/2010/main" val="759218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B3289DA1-EB2F-4C4B-838F-80824F84D6D5}" type="slidenum">
              <a:rPr lang="en-US" smtClean="0"/>
              <a:pPr/>
              <a:t>14</a:t>
            </a:fld>
            <a:endParaRPr lang="en-US"/>
          </a:p>
        </p:txBody>
      </p:sp>
      <p:sp>
        <p:nvSpPr>
          <p:cNvPr id="56323" name="Rectangle 2"/>
          <p:cNvSpPr>
            <a:spLocks noGrp="1" noRot="1" noChangeAspect="1" noChangeArrowheads="1" noTextEdit="1"/>
          </p:cNvSpPr>
          <p:nvPr>
            <p:ph type="sldImg"/>
          </p:nvPr>
        </p:nvSpPr>
        <p:spPr>
          <a:xfrm>
            <a:off x="1176338" y="723900"/>
            <a:ext cx="4600575" cy="3451225"/>
          </a:xfrm>
          <a:ln/>
        </p:spPr>
      </p:sp>
      <p:sp>
        <p:nvSpPr>
          <p:cNvPr id="56324" name="Rectangle 3"/>
          <p:cNvSpPr>
            <a:spLocks noGrp="1" noChangeArrowheads="1"/>
          </p:cNvSpPr>
          <p:nvPr>
            <p:ph type="body" idx="1"/>
          </p:nvPr>
        </p:nvSpPr>
        <p:spPr>
          <a:xfrm>
            <a:off x="923038" y="4409758"/>
            <a:ext cx="5099218" cy="4159936"/>
          </a:xfrm>
          <a:noFill/>
          <a:ln/>
        </p:spPr>
        <p:txBody>
          <a:bodyPr lIns="91403" tIns="45702" rIns="91403" bIns="45702"/>
          <a:lstStyle/>
          <a:p>
            <a:pPr defTabSz="175495">
              <a:lnSpc>
                <a:spcPct val="150000"/>
              </a:lnSpc>
            </a:pPr>
            <a:endParaRPr lang="en-US" dirty="0"/>
          </a:p>
        </p:txBody>
      </p:sp>
    </p:spTree>
    <p:extLst>
      <p:ext uri="{BB962C8B-B14F-4D97-AF65-F5344CB8AC3E}">
        <p14:creationId xmlns:p14="http://schemas.microsoft.com/office/powerpoint/2010/main" val="2397628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Regardless of </a:t>
            </a:r>
            <a:r>
              <a:rPr lang="en-US" dirty="0">
                <a:solidFill>
                  <a:srgbClr val="FF0000"/>
                </a:solidFill>
              </a:rPr>
              <a:t>treatment quality</a:t>
            </a:r>
            <a:r>
              <a:rPr lang="en-US" baseline="0" dirty="0">
                <a:solidFill>
                  <a:srgbClr val="FF0000"/>
                </a:solidFill>
              </a:rPr>
              <a:t> </a:t>
            </a:r>
            <a:r>
              <a:rPr lang="en-US" baseline="0" dirty="0"/>
              <a:t>– penetration and retention……</a:t>
            </a:r>
            <a:r>
              <a:rPr lang="en-US" dirty="0"/>
              <a:t>Even with sufficient chemical protection,</a:t>
            </a:r>
            <a:r>
              <a:rPr lang="en-US" baseline="0" dirty="0"/>
              <a:t> all wood poles will eventually succumb to the action of decay and insects.</a:t>
            </a:r>
          </a:p>
          <a:p>
            <a:endParaRPr lang="en-US" baseline="0" dirty="0"/>
          </a:p>
          <a:p>
            <a:r>
              <a:rPr lang="en-US" dirty="0"/>
              <a:t>We have answered the “Why” now</a:t>
            </a:r>
            <a:r>
              <a:rPr lang="en-US" baseline="0" dirty="0"/>
              <a:t> lets take a look at the “How” part of wood pole decay.</a:t>
            </a:r>
          </a:p>
          <a:p>
            <a:endParaRPr lang="en-US" baseline="0" dirty="0"/>
          </a:p>
          <a:p>
            <a:r>
              <a:rPr lang="en-US" dirty="0"/>
              <a:t>Wood will decay over time because the original preservative will breakdown declining to a point where the chemicals are below the fungitoxic threshold and won’t continue to protect the wood. </a:t>
            </a:r>
          </a:p>
          <a:p>
            <a:endParaRPr lang="en-US" dirty="0"/>
          </a:p>
          <a:p>
            <a:r>
              <a:rPr lang="en-US" dirty="0"/>
              <a:t>Below ground decay is the number one reason why poles fail NESC related strength inspections.  Decay is followed by Mechanical Damage, Animal Damage, and Pole Top Decay. </a:t>
            </a:r>
          </a:p>
        </p:txBody>
      </p:sp>
      <p:sp>
        <p:nvSpPr>
          <p:cNvPr id="4" name="Slide Number Placeholder 3"/>
          <p:cNvSpPr>
            <a:spLocks noGrp="1"/>
          </p:cNvSpPr>
          <p:nvPr>
            <p:ph type="sldNum" sz="quarter" idx="10"/>
          </p:nvPr>
        </p:nvSpPr>
        <p:spPr/>
        <p:txBody>
          <a:bodyPr/>
          <a:lstStyle/>
          <a:p>
            <a:fld id="{A8F18B63-CBDA-4A3D-A4E6-C373E74E5B95}" type="slidenum">
              <a:rPr lang="en-US" smtClean="0"/>
              <a:t>16</a:t>
            </a:fld>
            <a:endParaRPr lang="en-US"/>
          </a:p>
        </p:txBody>
      </p:sp>
    </p:spTree>
    <p:extLst>
      <p:ext uri="{BB962C8B-B14F-4D97-AF65-F5344CB8AC3E}">
        <p14:creationId xmlns:p14="http://schemas.microsoft.com/office/powerpoint/2010/main" val="3601160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F18B63-CBDA-4A3D-A4E6-C373E74E5B95}" type="slidenum">
              <a:rPr lang="en-US" smtClean="0"/>
              <a:t>17</a:t>
            </a:fld>
            <a:endParaRPr lang="en-US"/>
          </a:p>
        </p:txBody>
      </p:sp>
    </p:spTree>
    <p:extLst>
      <p:ext uri="{BB962C8B-B14F-4D97-AF65-F5344CB8AC3E}">
        <p14:creationId xmlns:p14="http://schemas.microsoft.com/office/powerpoint/2010/main" val="3065533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baseline="0" dirty="0"/>
              <a:t>In most cases, the first occurrence of decay will be just below the groundline. This is where the conditions of moisture, temperature, oxygen (air) and the absence of direct sunlight are most favorable to the growth of fungi.</a:t>
            </a:r>
          </a:p>
          <a:p>
            <a:endParaRPr lang="en-US" baseline="0" dirty="0"/>
          </a:p>
          <a:p>
            <a:r>
              <a:rPr lang="en-US" dirty="0"/>
              <a:t>Unfortunately,</a:t>
            </a:r>
            <a:r>
              <a:rPr lang="en-US" baseline="0" dirty="0"/>
              <a:t> this is a portion of the pole usually hidden from view and it is close to the natural breaking point of a pole under strain.  Thus, it is the most critical part of the pole and warrants special inspection and maintenance.</a:t>
            </a:r>
          </a:p>
          <a:p>
            <a:endParaRPr lang="en-US" dirty="0"/>
          </a:p>
          <a:p>
            <a:r>
              <a:rPr lang="en-US" dirty="0"/>
              <a:t>Below ground decay is the number one reason why poles fail NESC related strength inspections.  Decay is followed by Mechanical Damage, Animal Damage, and Pole Top Decay. </a:t>
            </a:r>
          </a:p>
        </p:txBody>
      </p:sp>
      <p:sp>
        <p:nvSpPr>
          <p:cNvPr id="4" name="Slide Number Placeholder 3"/>
          <p:cNvSpPr>
            <a:spLocks noGrp="1"/>
          </p:cNvSpPr>
          <p:nvPr>
            <p:ph type="sldNum" sz="quarter" idx="10"/>
          </p:nvPr>
        </p:nvSpPr>
        <p:spPr/>
        <p:txBody>
          <a:bodyPr/>
          <a:lstStyle/>
          <a:p>
            <a:fld id="{A8F18B63-CBDA-4A3D-A4E6-C373E74E5B95}" type="slidenum">
              <a:rPr lang="en-US" smtClean="0"/>
              <a:t>19</a:t>
            </a:fld>
            <a:endParaRPr lang="en-US"/>
          </a:p>
        </p:txBody>
      </p:sp>
    </p:spTree>
    <p:extLst>
      <p:ext uri="{BB962C8B-B14F-4D97-AF65-F5344CB8AC3E}">
        <p14:creationId xmlns:p14="http://schemas.microsoft.com/office/powerpoint/2010/main" val="1005950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Rate</a:t>
            </a:r>
            <a:r>
              <a:rPr lang="en-US" baseline="0" dirty="0"/>
              <a:t> of decay is also dependent and the geographical location of the pole.  AWPA has established decay zones based on rain fall, average temperature </a:t>
            </a:r>
            <a:endParaRPr lang="en-US" dirty="0"/>
          </a:p>
        </p:txBody>
      </p:sp>
      <p:sp>
        <p:nvSpPr>
          <p:cNvPr id="4" name="Slide Number Placeholder 3"/>
          <p:cNvSpPr>
            <a:spLocks noGrp="1"/>
          </p:cNvSpPr>
          <p:nvPr>
            <p:ph type="sldNum" sz="quarter" idx="10"/>
          </p:nvPr>
        </p:nvSpPr>
        <p:spPr/>
        <p:txBody>
          <a:bodyPr/>
          <a:lstStyle/>
          <a:p>
            <a:fld id="{A8F18B63-CBDA-4A3D-A4E6-C373E74E5B95}" type="slidenum">
              <a:rPr lang="en-US" smtClean="0"/>
              <a:t>20</a:t>
            </a:fld>
            <a:endParaRPr lang="en-US"/>
          </a:p>
        </p:txBody>
      </p:sp>
    </p:spTree>
    <p:extLst>
      <p:ext uri="{BB962C8B-B14F-4D97-AF65-F5344CB8AC3E}">
        <p14:creationId xmlns:p14="http://schemas.microsoft.com/office/powerpoint/2010/main" val="24039437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Internal deterioration</a:t>
            </a:r>
            <a:r>
              <a:rPr lang="en-US" baseline="0" dirty="0"/>
              <a:t> of a treated pole is due very largely to development of checks after treatment that expose the untreated heartwood to decay and insects.</a:t>
            </a:r>
            <a:endParaRPr lang="en-US" dirty="0"/>
          </a:p>
        </p:txBody>
      </p:sp>
      <p:sp>
        <p:nvSpPr>
          <p:cNvPr id="4" name="Slide Number Placeholder 3"/>
          <p:cNvSpPr>
            <a:spLocks noGrp="1"/>
          </p:cNvSpPr>
          <p:nvPr>
            <p:ph type="sldNum" sz="quarter" idx="10"/>
          </p:nvPr>
        </p:nvSpPr>
        <p:spPr/>
        <p:txBody>
          <a:bodyPr/>
          <a:lstStyle/>
          <a:p>
            <a:fld id="{A8F18B63-CBDA-4A3D-A4E6-C373E74E5B95}" type="slidenum">
              <a:rPr lang="en-US" smtClean="0"/>
              <a:t>21</a:t>
            </a:fld>
            <a:endParaRPr lang="en-US"/>
          </a:p>
        </p:txBody>
      </p:sp>
    </p:spTree>
    <p:extLst>
      <p:ext uri="{BB962C8B-B14F-4D97-AF65-F5344CB8AC3E}">
        <p14:creationId xmlns:p14="http://schemas.microsoft.com/office/powerpoint/2010/main" val="1713802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External</a:t>
            </a:r>
            <a:r>
              <a:rPr lang="en-US" baseline="0" dirty="0"/>
              <a:t> decay is a consequence of gradual loss of preservative in the sapwood through degradation, evaporation, and chemical change.</a:t>
            </a:r>
            <a:endParaRPr lang="en-US" dirty="0"/>
          </a:p>
        </p:txBody>
      </p:sp>
      <p:sp>
        <p:nvSpPr>
          <p:cNvPr id="4" name="Slide Number Placeholder 3"/>
          <p:cNvSpPr>
            <a:spLocks noGrp="1"/>
          </p:cNvSpPr>
          <p:nvPr>
            <p:ph type="sldNum" sz="quarter" idx="10"/>
          </p:nvPr>
        </p:nvSpPr>
        <p:spPr/>
        <p:txBody>
          <a:bodyPr/>
          <a:lstStyle/>
          <a:p>
            <a:fld id="{A8F18B63-CBDA-4A3D-A4E6-C373E74E5B95}" type="slidenum">
              <a:rPr lang="en-US" smtClean="0"/>
              <a:t>22</a:t>
            </a:fld>
            <a:endParaRPr lang="en-US"/>
          </a:p>
        </p:txBody>
      </p:sp>
    </p:spTree>
    <p:extLst>
      <p:ext uri="{BB962C8B-B14F-4D97-AF65-F5344CB8AC3E}">
        <p14:creationId xmlns:p14="http://schemas.microsoft.com/office/powerpoint/2010/main" val="3842476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57024" indent="-291163">
              <a:defRPr sz="2400">
                <a:solidFill>
                  <a:schemeClr val="tx1"/>
                </a:solidFill>
                <a:latin typeface="Arial" pitchFamily="34" charset="0"/>
              </a:defRPr>
            </a:lvl2pPr>
            <a:lvl3pPr marL="1164653" indent="-232930">
              <a:defRPr sz="2400">
                <a:solidFill>
                  <a:schemeClr val="tx1"/>
                </a:solidFill>
                <a:latin typeface="Arial" pitchFamily="34" charset="0"/>
              </a:defRPr>
            </a:lvl3pPr>
            <a:lvl4pPr marL="1630514" indent="-232930">
              <a:defRPr sz="2400">
                <a:solidFill>
                  <a:schemeClr val="tx1"/>
                </a:solidFill>
                <a:latin typeface="Arial" pitchFamily="34" charset="0"/>
              </a:defRPr>
            </a:lvl4pPr>
            <a:lvl5pPr marL="2096375" indent="-232930">
              <a:defRPr sz="2400">
                <a:solidFill>
                  <a:schemeClr val="tx1"/>
                </a:solidFill>
                <a:latin typeface="Arial" pitchFamily="34" charset="0"/>
              </a:defRPr>
            </a:lvl5pPr>
            <a:lvl6pPr marL="2562236" indent="-232930" eaLnBrk="0" fontAlgn="base" hangingPunct="0">
              <a:spcBef>
                <a:spcPct val="0"/>
              </a:spcBef>
              <a:spcAft>
                <a:spcPct val="0"/>
              </a:spcAft>
              <a:defRPr sz="2400">
                <a:solidFill>
                  <a:schemeClr val="tx1"/>
                </a:solidFill>
                <a:latin typeface="Arial" pitchFamily="34" charset="0"/>
              </a:defRPr>
            </a:lvl6pPr>
            <a:lvl7pPr marL="3028096" indent="-232930" eaLnBrk="0" fontAlgn="base" hangingPunct="0">
              <a:spcBef>
                <a:spcPct val="0"/>
              </a:spcBef>
              <a:spcAft>
                <a:spcPct val="0"/>
              </a:spcAft>
              <a:defRPr sz="2400">
                <a:solidFill>
                  <a:schemeClr val="tx1"/>
                </a:solidFill>
                <a:latin typeface="Arial" pitchFamily="34" charset="0"/>
              </a:defRPr>
            </a:lvl7pPr>
            <a:lvl8pPr marL="3493957" indent="-232930" eaLnBrk="0" fontAlgn="base" hangingPunct="0">
              <a:spcBef>
                <a:spcPct val="0"/>
              </a:spcBef>
              <a:spcAft>
                <a:spcPct val="0"/>
              </a:spcAft>
              <a:defRPr sz="2400">
                <a:solidFill>
                  <a:schemeClr val="tx1"/>
                </a:solidFill>
                <a:latin typeface="Arial" pitchFamily="34" charset="0"/>
              </a:defRPr>
            </a:lvl8pPr>
            <a:lvl9pPr marL="3959819" indent="-232930" eaLnBrk="0" fontAlgn="base" hangingPunct="0">
              <a:spcBef>
                <a:spcPct val="0"/>
              </a:spcBef>
              <a:spcAft>
                <a:spcPct val="0"/>
              </a:spcAft>
              <a:defRPr sz="2400">
                <a:solidFill>
                  <a:schemeClr val="tx1"/>
                </a:solidFill>
                <a:latin typeface="Arial" pitchFamily="34" charset="0"/>
              </a:defRPr>
            </a:lvl9pPr>
          </a:lstStyle>
          <a:p>
            <a:fld id="{6ACE5F5C-0321-4CC4-86D2-182759E2F45A}" type="slidenum">
              <a:rPr lang="en-US" sz="1200"/>
              <a:pPr/>
              <a:t>3</a:t>
            </a:fld>
            <a:endParaRPr lang="en-US" sz="120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When</a:t>
            </a:r>
            <a:r>
              <a:rPr lang="en-US" baseline="0" dirty="0"/>
              <a:t> designing a line, you must select the right pole size for both clearance and strength.  Jason has spoken to you about clearances, now we can look at strength.  A poles bending capacity must be greater than the bending loads being applied to a pole.  There are codes and standard that will help with determining the strength of a pole and the appropriate loads to apply to the pole…..</a:t>
            </a:r>
            <a:endParaRPr lang="en-US" dirty="0"/>
          </a:p>
        </p:txBody>
      </p:sp>
    </p:spTree>
    <p:extLst>
      <p:ext uri="{BB962C8B-B14F-4D97-AF65-F5344CB8AC3E}">
        <p14:creationId xmlns:p14="http://schemas.microsoft.com/office/powerpoint/2010/main" val="3233417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57024" indent="-291163">
              <a:defRPr sz="2400">
                <a:solidFill>
                  <a:schemeClr val="tx1"/>
                </a:solidFill>
                <a:latin typeface="Arial" pitchFamily="34" charset="0"/>
              </a:defRPr>
            </a:lvl2pPr>
            <a:lvl3pPr marL="1164653" indent="-232930">
              <a:defRPr sz="2400">
                <a:solidFill>
                  <a:schemeClr val="tx1"/>
                </a:solidFill>
                <a:latin typeface="Arial" pitchFamily="34" charset="0"/>
              </a:defRPr>
            </a:lvl3pPr>
            <a:lvl4pPr marL="1630514" indent="-232930">
              <a:defRPr sz="2400">
                <a:solidFill>
                  <a:schemeClr val="tx1"/>
                </a:solidFill>
                <a:latin typeface="Arial" pitchFamily="34" charset="0"/>
              </a:defRPr>
            </a:lvl4pPr>
            <a:lvl5pPr marL="2096375" indent="-232930">
              <a:defRPr sz="2400">
                <a:solidFill>
                  <a:schemeClr val="tx1"/>
                </a:solidFill>
                <a:latin typeface="Arial" pitchFamily="34" charset="0"/>
              </a:defRPr>
            </a:lvl5pPr>
            <a:lvl6pPr marL="2562236" indent="-232930" eaLnBrk="0" fontAlgn="base" hangingPunct="0">
              <a:spcBef>
                <a:spcPct val="0"/>
              </a:spcBef>
              <a:spcAft>
                <a:spcPct val="0"/>
              </a:spcAft>
              <a:defRPr sz="2400">
                <a:solidFill>
                  <a:schemeClr val="tx1"/>
                </a:solidFill>
                <a:latin typeface="Arial" pitchFamily="34" charset="0"/>
              </a:defRPr>
            </a:lvl6pPr>
            <a:lvl7pPr marL="3028096" indent="-232930" eaLnBrk="0" fontAlgn="base" hangingPunct="0">
              <a:spcBef>
                <a:spcPct val="0"/>
              </a:spcBef>
              <a:spcAft>
                <a:spcPct val="0"/>
              </a:spcAft>
              <a:defRPr sz="2400">
                <a:solidFill>
                  <a:schemeClr val="tx1"/>
                </a:solidFill>
                <a:latin typeface="Arial" pitchFamily="34" charset="0"/>
              </a:defRPr>
            </a:lvl7pPr>
            <a:lvl8pPr marL="3493957" indent="-232930" eaLnBrk="0" fontAlgn="base" hangingPunct="0">
              <a:spcBef>
                <a:spcPct val="0"/>
              </a:spcBef>
              <a:spcAft>
                <a:spcPct val="0"/>
              </a:spcAft>
              <a:defRPr sz="2400">
                <a:solidFill>
                  <a:schemeClr val="tx1"/>
                </a:solidFill>
                <a:latin typeface="Arial" pitchFamily="34" charset="0"/>
              </a:defRPr>
            </a:lvl8pPr>
            <a:lvl9pPr marL="3959819" indent="-232930" eaLnBrk="0" fontAlgn="base" hangingPunct="0">
              <a:spcBef>
                <a:spcPct val="0"/>
              </a:spcBef>
              <a:spcAft>
                <a:spcPct val="0"/>
              </a:spcAft>
              <a:defRPr sz="2400">
                <a:solidFill>
                  <a:schemeClr val="tx1"/>
                </a:solidFill>
                <a:latin typeface="Arial" pitchFamily="34" charset="0"/>
              </a:defRPr>
            </a:lvl9pPr>
          </a:lstStyle>
          <a:p>
            <a:fld id="{6ACE5F5C-0321-4CC4-86D2-182759E2F45A}" type="slidenum">
              <a:rPr lang="en-US" sz="1200"/>
              <a:pPr/>
              <a:t>4</a:t>
            </a:fld>
            <a:endParaRPr lang="en-US" sz="120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When</a:t>
            </a:r>
            <a:r>
              <a:rPr lang="en-US" baseline="0" dirty="0"/>
              <a:t> designing a line, you must select the right pole size for both clearance and strength.  Jason has spoken to you about clearances, now we can look at strength.  A poles bending capacity must be greater than the bending loads being applied to a pole.  There are codes and standard that will help with determining the strength of a pole and the appropriate loads to apply to the pole…..</a:t>
            </a:r>
            <a:endParaRPr lang="en-US" dirty="0"/>
          </a:p>
        </p:txBody>
      </p:sp>
    </p:spTree>
    <p:extLst>
      <p:ext uri="{BB962C8B-B14F-4D97-AF65-F5344CB8AC3E}">
        <p14:creationId xmlns:p14="http://schemas.microsoft.com/office/powerpoint/2010/main" val="3558812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57024" indent="-291163">
              <a:defRPr sz="2400">
                <a:solidFill>
                  <a:schemeClr val="tx1"/>
                </a:solidFill>
                <a:latin typeface="Arial" pitchFamily="34" charset="0"/>
              </a:defRPr>
            </a:lvl2pPr>
            <a:lvl3pPr marL="1164653" indent="-232930">
              <a:defRPr sz="2400">
                <a:solidFill>
                  <a:schemeClr val="tx1"/>
                </a:solidFill>
                <a:latin typeface="Arial" pitchFamily="34" charset="0"/>
              </a:defRPr>
            </a:lvl3pPr>
            <a:lvl4pPr marL="1630514" indent="-232930">
              <a:defRPr sz="2400">
                <a:solidFill>
                  <a:schemeClr val="tx1"/>
                </a:solidFill>
                <a:latin typeface="Arial" pitchFamily="34" charset="0"/>
              </a:defRPr>
            </a:lvl4pPr>
            <a:lvl5pPr marL="2096375" indent="-232930">
              <a:defRPr sz="2400">
                <a:solidFill>
                  <a:schemeClr val="tx1"/>
                </a:solidFill>
                <a:latin typeface="Arial" pitchFamily="34" charset="0"/>
              </a:defRPr>
            </a:lvl5pPr>
            <a:lvl6pPr marL="2562236" indent="-232930" eaLnBrk="0" fontAlgn="base" hangingPunct="0">
              <a:spcBef>
                <a:spcPct val="0"/>
              </a:spcBef>
              <a:spcAft>
                <a:spcPct val="0"/>
              </a:spcAft>
              <a:defRPr sz="2400">
                <a:solidFill>
                  <a:schemeClr val="tx1"/>
                </a:solidFill>
                <a:latin typeface="Arial" pitchFamily="34" charset="0"/>
              </a:defRPr>
            </a:lvl6pPr>
            <a:lvl7pPr marL="3028096" indent="-232930" eaLnBrk="0" fontAlgn="base" hangingPunct="0">
              <a:spcBef>
                <a:spcPct val="0"/>
              </a:spcBef>
              <a:spcAft>
                <a:spcPct val="0"/>
              </a:spcAft>
              <a:defRPr sz="2400">
                <a:solidFill>
                  <a:schemeClr val="tx1"/>
                </a:solidFill>
                <a:latin typeface="Arial" pitchFamily="34" charset="0"/>
              </a:defRPr>
            </a:lvl7pPr>
            <a:lvl8pPr marL="3493957" indent="-232930" eaLnBrk="0" fontAlgn="base" hangingPunct="0">
              <a:spcBef>
                <a:spcPct val="0"/>
              </a:spcBef>
              <a:spcAft>
                <a:spcPct val="0"/>
              </a:spcAft>
              <a:defRPr sz="2400">
                <a:solidFill>
                  <a:schemeClr val="tx1"/>
                </a:solidFill>
                <a:latin typeface="Arial" pitchFamily="34" charset="0"/>
              </a:defRPr>
            </a:lvl8pPr>
            <a:lvl9pPr marL="3959819" indent="-232930" eaLnBrk="0" fontAlgn="base" hangingPunct="0">
              <a:spcBef>
                <a:spcPct val="0"/>
              </a:spcBef>
              <a:spcAft>
                <a:spcPct val="0"/>
              </a:spcAft>
              <a:defRPr sz="2400">
                <a:solidFill>
                  <a:schemeClr val="tx1"/>
                </a:solidFill>
                <a:latin typeface="Arial" pitchFamily="34" charset="0"/>
              </a:defRPr>
            </a:lvl9pPr>
          </a:lstStyle>
          <a:p>
            <a:fld id="{6ACE5F5C-0321-4CC4-86D2-182759E2F45A}" type="slidenum">
              <a:rPr lang="en-US" sz="1200"/>
              <a:pPr/>
              <a:t>5</a:t>
            </a:fld>
            <a:endParaRPr lang="en-US" sz="120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When</a:t>
            </a:r>
            <a:r>
              <a:rPr lang="en-US" baseline="0" dirty="0"/>
              <a:t> designing a line, you must select the right pole size for both clearance and strength.  Jason has spoken to you about clearances, now we can look at strength.  A poles bending capacity must be greater than the bending loads being applied to a pole.  There are codes and standard that will help with determining the strength of a pole and the appropriate loads to apply to the pole…..</a:t>
            </a:r>
            <a:endParaRPr lang="en-US" dirty="0"/>
          </a:p>
        </p:txBody>
      </p:sp>
    </p:spTree>
    <p:extLst>
      <p:ext uri="{BB962C8B-B14F-4D97-AF65-F5344CB8AC3E}">
        <p14:creationId xmlns:p14="http://schemas.microsoft.com/office/powerpoint/2010/main" val="1429328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defRPr>
            </a:lvl1pPr>
            <a:lvl2pPr marL="757024" indent="-291163">
              <a:defRPr sz="2400">
                <a:solidFill>
                  <a:schemeClr val="tx1"/>
                </a:solidFill>
                <a:latin typeface="Arial" pitchFamily="34" charset="0"/>
              </a:defRPr>
            </a:lvl2pPr>
            <a:lvl3pPr marL="1164653" indent="-232930">
              <a:defRPr sz="2400">
                <a:solidFill>
                  <a:schemeClr val="tx1"/>
                </a:solidFill>
                <a:latin typeface="Arial" pitchFamily="34" charset="0"/>
              </a:defRPr>
            </a:lvl3pPr>
            <a:lvl4pPr marL="1630514" indent="-232930">
              <a:defRPr sz="2400">
                <a:solidFill>
                  <a:schemeClr val="tx1"/>
                </a:solidFill>
                <a:latin typeface="Arial" pitchFamily="34" charset="0"/>
              </a:defRPr>
            </a:lvl4pPr>
            <a:lvl5pPr marL="2096375" indent="-232930">
              <a:defRPr sz="2400">
                <a:solidFill>
                  <a:schemeClr val="tx1"/>
                </a:solidFill>
                <a:latin typeface="Arial" pitchFamily="34" charset="0"/>
              </a:defRPr>
            </a:lvl5pPr>
            <a:lvl6pPr marL="2562236" indent="-232930" eaLnBrk="0" fontAlgn="base" hangingPunct="0">
              <a:spcBef>
                <a:spcPct val="0"/>
              </a:spcBef>
              <a:spcAft>
                <a:spcPct val="0"/>
              </a:spcAft>
              <a:defRPr sz="2400">
                <a:solidFill>
                  <a:schemeClr val="tx1"/>
                </a:solidFill>
                <a:latin typeface="Arial" pitchFamily="34" charset="0"/>
              </a:defRPr>
            </a:lvl6pPr>
            <a:lvl7pPr marL="3028096" indent="-232930" eaLnBrk="0" fontAlgn="base" hangingPunct="0">
              <a:spcBef>
                <a:spcPct val="0"/>
              </a:spcBef>
              <a:spcAft>
                <a:spcPct val="0"/>
              </a:spcAft>
              <a:defRPr sz="2400">
                <a:solidFill>
                  <a:schemeClr val="tx1"/>
                </a:solidFill>
                <a:latin typeface="Arial" pitchFamily="34" charset="0"/>
              </a:defRPr>
            </a:lvl7pPr>
            <a:lvl8pPr marL="3493957" indent="-232930" eaLnBrk="0" fontAlgn="base" hangingPunct="0">
              <a:spcBef>
                <a:spcPct val="0"/>
              </a:spcBef>
              <a:spcAft>
                <a:spcPct val="0"/>
              </a:spcAft>
              <a:defRPr sz="2400">
                <a:solidFill>
                  <a:schemeClr val="tx1"/>
                </a:solidFill>
                <a:latin typeface="Arial" pitchFamily="34" charset="0"/>
              </a:defRPr>
            </a:lvl8pPr>
            <a:lvl9pPr marL="3959819" indent="-232930" eaLnBrk="0" fontAlgn="base" hangingPunct="0">
              <a:spcBef>
                <a:spcPct val="0"/>
              </a:spcBef>
              <a:spcAft>
                <a:spcPct val="0"/>
              </a:spcAft>
              <a:defRPr sz="2400">
                <a:solidFill>
                  <a:schemeClr val="tx1"/>
                </a:solidFill>
                <a:latin typeface="Arial" pitchFamily="34" charset="0"/>
              </a:defRPr>
            </a:lvl9pPr>
          </a:lstStyle>
          <a:p>
            <a:fld id="{6ACE5F5C-0321-4CC4-86D2-182759E2F45A}" type="slidenum">
              <a:rPr lang="en-US" sz="1200"/>
              <a:pPr/>
              <a:t>6</a:t>
            </a:fld>
            <a:endParaRPr lang="en-US" sz="120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When</a:t>
            </a:r>
            <a:r>
              <a:rPr lang="en-US" baseline="0" dirty="0"/>
              <a:t> designing a line, you must select the right pole size for both clearance and strength.  Jason has spoken to you about clearances, now we can look at strength.  A poles bending capacity must be greater than the bending loads being applied to a pole.  There are codes and standard that will help with determining the strength of a pole and the appropriate loads to apply to the pole…..</a:t>
            </a:r>
            <a:endParaRPr lang="en-US" dirty="0"/>
          </a:p>
        </p:txBody>
      </p:sp>
    </p:spTree>
    <p:extLst>
      <p:ext uri="{BB962C8B-B14F-4D97-AF65-F5344CB8AC3E}">
        <p14:creationId xmlns:p14="http://schemas.microsoft.com/office/powerpoint/2010/main" val="335164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03ECDDDB-7B3A-4761-9686-11AD4112CEDB}" type="slidenum">
              <a:rPr lang="en-US" smtClean="0"/>
              <a:pPr/>
              <a:t>7</a:t>
            </a:fld>
            <a:endParaRPr lang="en-US"/>
          </a:p>
        </p:txBody>
      </p:sp>
      <p:sp>
        <p:nvSpPr>
          <p:cNvPr id="51203" name="Rectangle 2"/>
          <p:cNvSpPr>
            <a:spLocks noGrp="1" noRot="1" noChangeAspect="1" noChangeArrowheads="1" noTextEdit="1"/>
          </p:cNvSpPr>
          <p:nvPr>
            <p:ph type="sldImg"/>
          </p:nvPr>
        </p:nvSpPr>
        <p:spPr>
          <a:xfrm>
            <a:off x="1175507" y="720454"/>
            <a:ext cx="4595889" cy="3453987"/>
          </a:xfrm>
          <a:ln/>
        </p:spPr>
      </p:sp>
      <p:sp>
        <p:nvSpPr>
          <p:cNvPr id="51204" name="Rectangle 3"/>
          <p:cNvSpPr>
            <a:spLocks noGrp="1" noChangeArrowheads="1"/>
          </p:cNvSpPr>
          <p:nvPr>
            <p:ph type="body" idx="1"/>
          </p:nvPr>
        </p:nvSpPr>
        <p:spPr>
          <a:xfrm>
            <a:off x="923038" y="4409758"/>
            <a:ext cx="5099218" cy="4161547"/>
          </a:xfrm>
          <a:noFill/>
          <a:ln/>
        </p:spPr>
        <p:txBody>
          <a:bodyPr/>
          <a:lstStyle/>
          <a:p>
            <a:pPr defTabSz="175495">
              <a:lnSpc>
                <a:spcPct val="150000"/>
              </a:lnSpc>
            </a:pPr>
            <a:r>
              <a:rPr lang="en-US" dirty="0"/>
              <a:t>	NESC Fig 250-1 General Loading Map of United States with respect to Loading of Overhead Lines. </a:t>
            </a:r>
          </a:p>
        </p:txBody>
      </p:sp>
    </p:spTree>
    <p:extLst>
      <p:ext uri="{BB962C8B-B14F-4D97-AF65-F5344CB8AC3E}">
        <p14:creationId xmlns:p14="http://schemas.microsoft.com/office/powerpoint/2010/main" val="3836804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DE3EA1AC-00F6-4162-B25B-6D33B83452FA}" type="slidenum">
              <a:rPr lang="en-US" smtClean="0"/>
              <a:pPr/>
              <a:t>10</a:t>
            </a:fld>
            <a:endParaRPr lang="en-US"/>
          </a:p>
        </p:txBody>
      </p:sp>
      <p:sp>
        <p:nvSpPr>
          <p:cNvPr id="52227" name="Rectangle 2"/>
          <p:cNvSpPr>
            <a:spLocks noGrp="1" noRot="1" noChangeAspect="1" noChangeArrowheads="1" noTextEdit="1"/>
          </p:cNvSpPr>
          <p:nvPr>
            <p:ph type="sldImg"/>
          </p:nvPr>
        </p:nvSpPr>
        <p:spPr>
          <a:xfrm>
            <a:off x="1159425" y="696277"/>
            <a:ext cx="4631267" cy="3481388"/>
          </a:xfrm>
          <a:ln/>
        </p:spPr>
      </p:sp>
      <p:sp>
        <p:nvSpPr>
          <p:cNvPr id="52228" name="Rectangle 3"/>
          <p:cNvSpPr>
            <a:spLocks noGrp="1" noChangeArrowheads="1"/>
          </p:cNvSpPr>
          <p:nvPr>
            <p:ph type="body" idx="1"/>
          </p:nvPr>
        </p:nvSpPr>
        <p:spPr>
          <a:xfrm>
            <a:off x="926254" y="4409758"/>
            <a:ext cx="5094393" cy="4177665"/>
          </a:xfrm>
          <a:noFill/>
          <a:ln/>
        </p:spPr>
        <p:txBody>
          <a:bodyPr/>
          <a:lstStyle/>
          <a:p>
            <a:pPr eaLnBrk="1" hangingPunct="1"/>
            <a:endParaRPr lang="en-US"/>
          </a:p>
        </p:txBody>
      </p:sp>
    </p:spTree>
    <p:extLst>
      <p:ext uri="{BB962C8B-B14F-4D97-AF65-F5344CB8AC3E}">
        <p14:creationId xmlns:p14="http://schemas.microsoft.com/office/powerpoint/2010/main" val="2696250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E4E15C59-59B2-4F85-A673-18CB41C8A70A}" type="slidenum">
              <a:rPr lang="en-US" smtClean="0"/>
              <a:pPr/>
              <a:t>11</a:t>
            </a:fld>
            <a:endParaRPr lang="en-US"/>
          </a:p>
        </p:txBody>
      </p:sp>
      <p:sp>
        <p:nvSpPr>
          <p:cNvPr id="53251" name="Rectangle 2"/>
          <p:cNvSpPr>
            <a:spLocks noGrp="1" noRot="1" noChangeAspect="1" noChangeArrowheads="1" noTextEdit="1"/>
          </p:cNvSpPr>
          <p:nvPr>
            <p:ph type="sldImg"/>
          </p:nvPr>
        </p:nvSpPr>
        <p:spPr>
          <a:xfrm>
            <a:off x="1159425" y="696277"/>
            <a:ext cx="4631267" cy="3481388"/>
          </a:xfrm>
          <a:ln/>
        </p:spPr>
      </p:sp>
      <p:sp>
        <p:nvSpPr>
          <p:cNvPr id="53252" name="Rectangle 3"/>
          <p:cNvSpPr>
            <a:spLocks noGrp="1" noChangeArrowheads="1"/>
          </p:cNvSpPr>
          <p:nvPr>
            <p:ph type="body" idx="1"/>
          </p:nvPr>
        </p:nvSpPr>
        <p:spPr>
          <a:xfrm>
            <a:off x="926254" y="4409758"/>
            <a:ext cx="5094393" cy="4177665"/>
          </a:xfrm>
          <a:noFill/>
          <a:ln/>
        </p:spPr>
        <p:txBody>
          <a:bodyPr/>
          <a:lstStyle/>
          <a:p>
            <a:pPr eaLnBrk="1" hangingPunct="1"/>
            <a:endParaRPr lang="en-US"/>
          </a:p>
        </p:txBody>
      </p:sp>
    </p:spTree>
    <p:extLst>
      <p:ext uri="{BB962C8B-B14F-4D97-AF65-F5344CB8AC3E}">
        <p14:creationId xmlns:p14="http://schemas.microsoft.com/office/powerpoint/2010/main" val="3234110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B8ED45AC-7B32-4E2B-A560-9C33503A8097}" type="slidenum">
              <a:rPr lang="en-US" smtClean="0"/>
              <a:pPr/>
              <a:t>12</a:t>
            </a:fld>
            <a:endParaRPr lang="en-US"/>
          </a:p>
        </p:txBody>
      </p:sp>
      <p:sp>
        <p:nvSpPr>
          <p:cNvPr id="54275" name="Rectangle 2"/>
          <p:cNvSpPr>
            <a:spLocks noGrp="1" noRot="1" noChangeAspect="1" noChangeArrowheads="1" noTextEdit="1"/>
          </p:cNvSpPr>
          <p:nvPr>
            <p:ph type="sldImg"/>
          </p:nvPr>
        </p:nvSpPr>
        <p:spPr>
          <a:xfrm>
            <a:off x="1159425" y="696277"/>
            <a:ext cx="4631267" cy="3481388"/>
          </a:xfrm>
          <a:ln/>
        </p:spPr>
      </p:sp>
      <p:sp>
        <p:nvSpPr>
          <p:cNvPr id="54276" name="Rectangle 3"/>
          <p:cNvSpPr>
            <a:spLocks noGrp="1" noChangeArrowheads="1"/>
          </p:cNvSpPr>
          <p:nvPr>
            <p:ph type="body" idx="1"/>
          </p:nvPr>
        </p:nvSpPr>
        <p:spPr>
          <a:xfrm>
            <a:off x="926254" y="4409758"/>
            <a:ext cx="5094393" cy="4177665"/>
          </a:xfrm>
          <a:noFill/>
          <a:ln/>
        </p:spPr>
        <p:txBody>
          <a:bodyPr/>
          <a:lstStyle/>
          <a:p>
            <a:pPr eaLnBrk="1" hangingPunct="1"/>
            <a:endParaRPr lang="en-US"/>
          </a:p>
        </p:txBody>
      </p:sp>
    </p:spTree>
    <p:extLst>
      <p:ext uri="{BB962C8B-B14F-4D97-AF65-F5344CB8AC3E}">
        <p14:creationId xmlns:p14="http://schemas.microsoft.com/office/powerpoint/2010/main" val="335225254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457200" y="1371600"/>
            <a:ext cx="8229600" cy="4754563"/>
          </a:xfrm>
        </p:spPr>
        <p:txBody>
          <a:bodyPr/>
          <a:lstStyle>
            <a:lvl1pPr marL="274320" indent="-182880">
              <a:spcBef>
                <a:spcPts val="600"/>
              </a:spcBef>
              <a:buFont typeface="Arial" panose="020B0604020202020204" pitchFamily="34" charset="0"/>
              <a:buChar char="•"/>
              <a:defRPr sz="2800"/>
            </a:lvl1pPr>
            <a:lvl2pPr marL="274320" indent="-182880">
              <a:buFont typeface="Arial" panose="020B0604020202020204" pitchFamily="34" charset="0"/>
              <a:buChar char="•"/>
              <a:defRPr sz="2400">
                <a:solidFill>
                  <a:schemeClr val="tx1"/>
                </a:solidFill>
              </a:defRPr>
            </a:lvl2pPr>
            <a:lvl3pPr marL="548640" indent="-182880">
              <a:buSzPct val="70000"/>
              <a:buFont typeface="Courier New" panose="02070309020205020404" pitchFamily="49" charset="0"/>
              <a:buChar char="o"/>
              <a:defRPr sz="2000">
                <a:solidFill>
                  <a:schemeClr val="tx1"/>
                </a:solidFill>
              </a:defRPr>
            </a:lvl3pPr>
            <a:lvl4pPr marL="822960">
              <a:defRPr sz="1800">
                <a:solidFill>
                  <a:schemeClr val="tx1"/>
                </a:solidFill>
              </a:defRPr>
            </a:lvl4pPr>
            <a:lvl5pPr marL="1097280">
              <a:defRPr sz="1800">
                <a:solidFill>
                  <a:schemeClr val="tx1"/>
                </a:solidFill>
              </a:defRPr>
            </a:lvl5pPr>
          </a:lstStyle>
          <a:p>
            <a:pPr lvl="0"/>
            <a:r>
              <a:rPr lang="en-US" dirty="0"/>
              <a:t>First Level</a:t>
            </a:r>
          </a:p>
          <a:p>
            <a:pPr lvl="2"/>
            <a:r>
              <a:rPr lang="en-US" dirty="0"/>
              <a:t>Second level</a:t>
            </a:r>
          </a:p>
          <a:p>
            <a:pPr lvl="3"/>
            <a:r>
              <a:rPr lang="en-US" dirty="0"/>
              <a:t>Third level</a:t>
            </a:r>
          </a:p>
          <a:p>
            <a:pPr lvl="4"/>
            <a:r>
              <a:rPr lang="en-US" dirty="0"/>
              <a:t>Fourth level</a:t>
            </a:r>
          </a:p>
        </p:txBody>
      </p:sp>
      <p:sp>
        <p:nvSpPr>
          <p:cNvPr id="5" name="Footer Placeholder 4"/>
          <p:cNvSpPr>
            <a:spLocks noGrp="1"/>
          </p:cNvSpPr>
          <p:nvPr>
            <p:ph type="ftr" sz="quarter" idx="11"/>
          </p:nvPr>
        </p:nvSpPr>
        <p:spPr>
          <a:xfrm>
            <a:off x="457200" y="6569075"/>
            <a:ext cx="2895600" cy="365125"/>
          </a:xfrm>
          <a:prstGeom prst="rect">
            <a:avLst/>
          </a:prstGeom>
        </p:spPr>
        <p:txBody>
          <a:bodyPr/>
          <a:lstStyle>
            <a:lvl1pPr>
              <a:defRPr>
                <a:solidFill>
                  <a:schemeClr val="bg1"/>
                </a:solidFill>
                <a:latin typeface="Senserif"/>
              </a:defRPr>
            </a:lvl1pPr>
          </a:lstStyle>
          <a:p>
            <a:r>
              <a:rPr lang="en-US" dirty="0"/>
              <a:t>www.osmoseutilities.com</a:t>
            </a:r>
          </a:p>
        </p:txBody>
      </p:sp>
      <p:sp>
        <p:nvSpPr>
          <p:cNvPr id="6" name="Slide Number Placeholder 5"/>
          <p:cNvSpPr>
            <a:spLocks noGrp="1"/>
          </p:cNvSpPr>
          <p:nvPr>
            <p:ph type="sldNum" sz="quarter" idx="12"/>
          </p:nvPr>
        </p:nvSpPr>
        <p:spPr/>
        <p:txBody>
          <a:bodyPr/>
          <a:lstStyle/>
          <a:p>
            <a:fld id="{2D3C28AF-D117-4178-B3EF-0E20DC71E89D}" type="slidenum">
              <a:rPr lang="en-US" smtClean="0"/>
              <a:t>‹#›</a:t>
            </a:fld>
            <a:endParaRPr lang="en-US" dirty="0"/>
          </a:p>
        </p:txBody>
      </p:sp>
      <p:cxnSp>
        <p:nvCxnSpPr>
          <p:cNvPr id="7" name="Straight Connector 6"/>
          <p:cNvCxnSpPr/>
          <p:nvPr userDrawn="1"/>
        </p:nvCxnSpPr>
        <p:spPr>
          <a:xfrm>
            <a:off x="0" y="1136708"/>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Picture 15" descr="C:\Users\shark\Downloads\Osmose logo (blue).png"/>
          <p:cNvPicPr>
            <a:picLocks noChangeAspect="1" noChangeArrowheads="1"/>
          </p:cNvPicPr>
          <p:nvPr userDrawn="1"/>
        </p:nvPicPr>
        <p:blipFill>
          <a:blip r:embed="rId2" cstate="print">
            <a:lum bright="70000" contrast="-7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514439" y="594110"/>
            <a:ext cx="1253358" cy="259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782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71600"/>
            <a:ext cx="4038600" cy="4754563"/>
          </a:xfrm>
        </p:spPr>
        <p:txBody>
          <a:bodyPr/>
          <a:lstStyle>
            <a:lvl1pPr marL="182880" indent="-182880">
              <a:defRPr sz="2800"/>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371600"/>
            <a:ext cx="4038600" cy="4754563"/>
          </a:xfrm>
        </p:spPr>
        <p:txBody>
          <a:bodyPr/>
          <a:lstStyle>
            <a:lvl1pPr marL="182880" indent="-182880">
              <a:defRPr sz="2800"/>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457200" y="6553200"/>
            <a:ext cx="2895600" cy="365125"/>
          </a:xfrm>
          <a:prstGeom prst="rect">
            <a:avLst/>
          </a:prstGeom>
        </p:spPr>
        <p:txBody>
          <a:bodyPr/>
          <a:lstStyle>
            <a:lvl1pPr>
              <a:defRPr>
                <a:solidFill>
                  <a:schemeClr val="bg1"/>
                </a:solidFill>
                <a:latin typeface="Senserif"/>
              </a:defRPr>
            </a:lvl1pPr>
          </a:lstStyle>
          <a:p>
            <a:r>
              <a:rPr lang="en-US" dirty="0"/>
              <a:t>www.osmoseutilities.com</a:t>
            </a:r>
          </a:p>
          <a:p>
            <a:endParaRPr lang="en-US" dirty="0"/>
          </a:p>
        </p:txBody>
      </p:sp>
      <p:sp>
        <p:nvSpPr>
          <p:cNvPr id="7" name="Slide Number Placeholder 6"/>
          <p:cNvSpPr>
            <a:spLocks noGrp="1"/>
          </p:cNvSpPr>
          <p:nvPr>
            <p:ph type="sldNum" sz="quarter" idx="12"/>
          </p:nvPr>
        </p:nvSpPr>
        <p:spPr/>
        <p:txBody>
          <a:bodyPr/>
          <a:lstStyle/>
          <a:p>
            <a:fld id="{2D3C28AF-D117-4178-B3EF-0E20DC71E89D}" type="slidenum">
              <a:rPr lang="en-US" smtClean="0"/>
              <a:t>‹#›</a:t>
            </a:fld>
            <a:endParaRPr lang="en-US"/>
          </a:p>
        </p:txBody>
      </p:sp>
      <p:cxnSp>
        <p:nvCxnSpPr>
          <p:cNvPr id="8" name="Straight Connector 7"/>
          <p:cNvCxnSpPr/>
          <p:nvPr userDrawn="1"/>
        </p:nvCxnSpPr>
        <p:spPr>
          <a:xfrm>
            <a:off x="0" y="1136708"/>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9" name="Picture 15" descr="C:\Users\shark\Downloads\Osmose logo (blue).png"/>
          <p:cNvPicPr>
            <a:picLocks noChangeAspect="1" noChangeArrowheads="1"/>
          </p:cNvPicPr>
          <p:nvPr userDrawn="1"/>
        </p:nvPicPr>
        <p:blipFill>
          <a:blip r:embed="rId2" cstate="print">
            <a:lum bright="70000" contrast="-7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514439" y="594110"/>
            <a:ext cx="1253358" cy="259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342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5471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marL="182880" indent="-182880">
              <a:defRPr sz="3200"/>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457200" y="6569075"/>
            <a:ext cx="2895600" cy="365125"/>
          </a:xfrm>
          <a:prstGeom prst="rect">
            <a:avLst/>
          </a:prstGeom>
        </p:spPr>
        <p:txBody>
          <a:bodyPr/>
          <a:lstStyle>
            <a:lvl1pPr>
              <a:defRPr>
                <a:solidFill>
                  <a:schemeClr val="bg1"/>
                </a:solidFill>
              </a:defRPr>
            </a:lvl1pPr>
          </a:lstStyle>
          <a:p>
            <a:r>
              <a:rPr lang="en-US" dirty="0"/>
              <a:t>www.osmoseutilities.com</a:t>
            </a:r>
          </a:p>
        </p:txBody>
      </p:sp>
      <p:sp>
        <p:nvSpPr>
          <p:cNvPr id="7" name="Slide Number Placeholder 6"/>
          <p:cNvSpPr>
            <a:spLocks noGrp="1"/>
          </p:cNvSpPr>
          <p:nvPr>
            <p:ph type="sldNum" sz="quarter" idx="12"/>
          </p:nvPr>
        </p:nvSpPr>
        <p:spPr/>
        <p:txBody>
          <a:bodyPr/>
          <a:lstStyle/>
          <a:p>
            <a:fld id="{2D3C28AF-D117-4178-B3EF-0E20DC71E89D}" type="slidenum">
              <a:rPr lang="en-US" smtClean="0"/>
              <a:t>‹#›</a:t>
            </a:fld>
            <a:endParaRPr lang="en-US"/>
          </a:p>
        </p:txBody>
      </p:sp>
    </p:spTree>
    <p:extLst>
      <p:ext uri="{BB962C8B-B14F-4D97-AF65-F5344CB8AC3E}">
        <p14:creationId xmlns:p14="http://schemas.microsoft.com/office/powerpoint/2010/main" val="2544897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457200" y="6569075"/>
            <a:ext cx="2895600" cy="365125"/>
          </a:xfrm>
          <a:prstGeom prst="rect">
            <a:avLst/>
          </a:prstGeom>
        </p:spPr>
        <p:txBody>
          <a:bodyPr/>
          <a:lstStyle>
            <a:lvl1pPr>
              <a:defRPr>
                <a:solidFill>
                  <a:schemeClr val="bg1"/>
                </a:solidFill>
              </a:defRPr>
            </a:lvl1pPr>
          </a:lstStyle>
          <a:p>
            <a:r>
              <a:rPr lang="en-US" dirty="0"/>
              <a:t>www.osmoseutilities.com</a:t>
            </a:r>
          </a:p>
        </p:txBody>
      </p:sp>
      <p:sp>
        <p:nvSpPr>
          <p:cNvPr id="7" name="Slide Number Placeholder 6"/>
          <p:cNvSpPr>
            <a:spLocks noGrp="1"/>
          </p:cNvSpPr>
          <p:nvPr>
            <p:ph type="sldNum" sz="quarter" idx="12"/>
          </p:nvPr>
        </p:nvSpPr>
        <p:spPr/>
        <p:txBody>
          <a:bodyPr/>
          <a:lstStyle/>
          <a:p>
            <a:fld id="{2D3C28AF-D117-4178-B3EF-0E20DC71E89D}" type="slidenum">
              <a:rPr lang="en-US" smtClean="0"/>
              <a:t>‹#›</a:t>
            </a:fld>
            <a:endParaRPr lang="en-US"/>
          </a:p>
        </p:txBody>
      </p:sp>
    </p:spTree>
    <p:extLst>
      <p:ext uri="{BB962C8B-B14F-4D97-AF65-F5344CB8AC3E}">
        <p14:creationId xmlns:p14="http://schemas.microsoft.com/office/powerpoint/2010/main" val="2033023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marL="182880" indent="-18288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57200" y="6569075"/>
            <a:ext cx="2895600" cy="365125"/>
          </a:xfrm>
          <a:prstGeom prst="rect">
            <a:avLst/>
          </a:prstGeom>
        </p:spPr>
        <p:txBody>
          <a:bodyPr/>
          <a:lstStyle>
            <a:lvl1pPr>
              <a:defRPr>
                <a:solidFill>
                  <a:schemeClr val="bg1"/>
                </a:solidFill>
                <a:latin typeface="Senserif"/>
              </a:defRPr>
            </a:lvl1pPr>
          </a:lstStyle>
          <a:p>
            <a:r>
              <a:rPr lang="en-US" dirty="0"/>
              <a:t>www.osmoseutilities.com</a:t>
            </a:r>
          </a:p>
        </p:txBody>
      </p:sp>
      <p:sp>
        <p:nvSpPr>
          <p:cNvPr id="6" name="Slide Number Placeholder 5"/>
          <p:cNvSpPr>
            <a:spLocks noGrp="1"/>
          </p:cNvSpPr>
          <p:nvPr>
            <p:ph type="sldNum" sz="quarter" idx="12"/>
          </p:nvPr>
        </p:nvSpPr>
        <p:spPr/>
        <p:txBody>
          <a:bodyPr/>
          <a:lstStyle/>
          <a:p>
            <a:fld id="{2D3C28AF-D117-4178-B3EF-0E20DC71E89D}" type="slidenum">
              <a:rPr lang="en-US" smtClean="0"/>
              <a:t>‹#›</a:t>
            </a:fld>
            <a:endParaRPr lang="en-US"/>
          </a:p>
        </p:txBody>
      </p:sp>
    </p:spTree>
    <p:extLst>
      <p:ext uri="{BB962C8B-B14F-4D97-AF65-F5344CB8AC3E}">
        <p14:creationId xmlns:p14="http://schemas.microsoft.com/office/powerpoint/2010/main" val="2369981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marL="182880" indent="-18288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57200" y="6569075"/>
            <a:ext cx="2895600" cy="365125"/>
          </a:xfrm>
          <a:prstGeom prst="rect">
            <a:avLst/>
          </a:prstGeom>
        </p:spPr>
        <p:txBody>
          <a:bodyPr/>
          <a:lstStyle>
            <a:lvl1pPr>
              <a:defRPr>
                <a:solidFill>
                  <a:schemeClr val="bg1"/>
                </a:solidFill>
                <a:latin typeface="Senserif"/>
              </a:defRPr>
            </a:lvl1pPr>
          </a:lstStyle>
          <a:p>
            <a:r>
              <a:rPr lang="en-US" dirty="0"/>
              <a:t>www.osmoseutilities.com</a:t>
            </a:r>
          </a:p>
        </p:txBody>
      </p:sp>
      <p:sp>
        <p:nvSpPr>
          <p:cNvPr id="6" name="Slide Number Placeholder 5"/>
          <p:cNvSpPr>
            <a:spLocks noGrp="1"/>
          </p:cNvSpPr>
          <p:nvPr>
            <p:ph type="sldNum" sz="quarter" idx="12"/>
          </p:nvPr>
        </p:nvSpPr>
        <p:spPr/>
        <p:txBody>
          <a:bodyPr/>
          <a:lstStyle/>
          <a:p>
            <a:fld id="{2D3C28AF-D117-4178-B3EF-0E20DC71E89D}" type="slidenum">
              <a:rPr lang="en-US" smtClean="0"/>
              <a:t>‹#›</a:t>
            </a:fld>
            <a:endParaRPr lang="en-US"/>
          </a:p>
        </p:txBody>
      </p:sp>
    </p:spTree>
    <p:extLst>
      <p:ext uri="{BB962C8B-B14F-4D97-AF65-F5344CB8AC3E}">
        <p14:creationId xmlns:p14="http://schemas.microsoft.com/office/powerpoint/2010/main" val="2775281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18"/>
          <p:cNvSpPr/>
          <p:nvPr userDrawn="1"/>
        </p:nvSpPr>
        <p:spPr>
          <a:xfrm>
            <a:off x="7939813" y="6553912"/>
            <a:ext cx="1211178" cy="320841"/>
          </a:xfrm>
          <a:custGeom>
            <a:avLst/>
            <a:gdLst/>
            <a:ahLst/>
            <a:cxnLst/>
            <a:rect l="l" t="t" r="r" b="b"/>
            <a:pathLst>
              <a:path w="1148012" h="304800">
                <a:moveTo>
                  <a:pt x="76200" y="0"/>
                </a:moveTo>
                <a:lnTo>
                  <a:pt x="1148012" y="0"/>
                </a:lnTo>
                <a:lnTo>
                  <a:pt x="1148012" y="304800"/>
                </a:lnTo>
                <a:lnTo>
                  <a:pt x="0" y="304800"/>
                </a:lnTo>
                <a:close/>
              </a:path>
            </a:pathLst>
          </a:custGeom>
          <a:solidFill>
            <a:srgbClr val="4A7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nserif"/>
            </a:endParaRPr>
          </a:p>
        </p:txBody>
      </p:sp>
      <p:sp>
        <p:nvSpPr>
          <p:cNvPr id="9" name="Rectangle 13"/>
          <p:cNvSpPr/>
          <p:nvPr userDrawn="1"/>
        </p:nvSpPr>
        <p:spPr>
          <a:xfrm>
            <a:off x="-19536" y="6553912"/>
            <a:ext cx="7948863" cy="320841"/>
          </a:xfrm>
          <a:custGeom>
            <a:avLst/>
            <a:gdLst/>
            <a:ahLst/>
            <a:cxnLst/>
            <a:rect l="l" t="t" r="r" b="b"/>
            <a:pathLst>
              <a:path w="7948863" h="304800">
                <a:moveTo>
                  <a:pt x="0" y="0"/>
                </a:moveTo>
                <a:lnTo>
                  <a:pt x="7948863" y="0"/>
                </a:lnTo>
                <a:lnTo>
                  <a:pt x="7872663" y="304800"/>
                </a:lnTo>
                <a:lnTo>
                  <a:pt x="0" y="304800"/>
                </a:lnTo>
                <a:close/>
              </a:path>
            </a:pathLst>
          </a:custGeom>
          <a:solidFill>
            <a:srgbClr val="013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nserif"/>
            </a:endParaRPr>
          </a:p>
        </p:txBody>
      </p:sp>
      <p:sp>
        <p:nvSpPr>
          <p:cNvPr id="10" name="Footer Placeholder 3"/>
          <p:cNvSpPr>
            <a:spLocks noGrp="1"/>
          </p:cNvSpPr>
          <p:nvPr>
            <p:ph type="ftr" sz="quarter" idx="3"/>
          </p:nvPr>
        </p:nvSpPr>
        <p:spPr>
          <a:xfrm>
            <a:off x="381000" y="6553912"/>
            <a:ext cx="2895600" cy="365125"/>
          </a:xfrm>
          <a:prstGeom prst="rect">
            <a:avLst/>
          </a:prstGeom>
        </p:spPr>
        <p:txBody>
          <a:bodyPr/>
          <a:lstStyle>
            <a:lvl1pPr>
              <a:defRPr sz="1200"/>
            </a:lvl1pPr>
          </a:lstStyle>
          <a:p>
            <a:r>
              <a:rPr lang="en-US" dirty="0">
                <a:solidFill>
                  <a:schemeClr val="bg1"/>
                </a:solidFill>
                <a:latin typeface="Senserif"/>
              </a:rPr>
              <a:t>www.osmoseutilities.com</a:t>
            </a:r>
          </a:p>
        </p:txBody>
      </p:sp>
      <p:sp>
        <p:nvSpPr>
          <p:cNvPr id="2" name="Title Placeholder 1"/>
          <p:cNvSpPr>
            <a:spLocks noGrp="1"/>
          </p:cNvSpPr>
          <p:nvPr>
            <p:ph type="title"/>
          </p:nvPr>
        </p:nvSpPr>
        <p:spPr>
          <a:xfrm>
            <a:off x="457200" y="152400"/>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609863" y="6547645"/>
            <a:ext cx="2133600" cy="365125"/>
          </a:xfrm>
          <a:prstGeom prst="rect">
            <a:avLst/>
          </a:prstGeom>
        </p:spPr>
        <p:txBody>
          <a:bodyPr vert="horz" lIns="91440" tIns="45720" rIns="91440" bIns="45720" rtlCol="0" anchor="ctr"/>
          <a:lstStyle>
            <a:lvl1pPr algn="r">
              <a:defRPr sz="1200">
                <a:solidFill>
                  <a:schemeClr val="bg1"/>
                </a:solidFill>
                <a:latin typeface="Senserif"/>
              </a:defRPr>
            </a:lvl1pPr>
          </a:lstStyle>
          <a:p>
            <a:fld id="{2D3C28AF-D117-4178-B3EF-0E20DC71E89D}" type="slidenum">
              <a:rPr lang="en-US" smtClean="0"/>
              <a:pPr/>
              <a:t>‹#›</a:t>
            </a:fld>
            <a:endParaRPr lang="en-US" dirty="0"/>
          </a:p>
        </p:txBody>
      </p:sp>
    </p:spTree>
    <p:extLst>
      <p:ext uri="{BB962C8B-B14F-4D97-AF65-F5344CB8AC3E}">
        <p14:creationId xmlns:p14="http://schemas.microsoft.com/office/powerpoint/2010/main" val="3741609235"/>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55" r:id="rId3"/>
    <p:sldLayoutId id="2147483656" r:id="rId4"/>
    <p:sldLayoutId id="2147483657" r:id="rId5"/>
    <p:sldLayoutId id="2147483658" r:id="rId6"/>
    <p:sldLayoutId id="2147483659" r:id="rId7"/>
  </p:sldLayoutIdLst>
  <p:hf hdr="0" dt="0"/>
  <p:txStyles>
    <p:titleStyle>
      <a:lvl1pPr algn="l" defTabSz="914400" rtl="0" eaLnBrk="1" latinLnBrk="0" hangingPunct="1">
        <a:spcBef>
          <a:spcPct val="0"/>
        </a:spcBef>
        <a:buNone/>
        <a:defRPr sz="3200" kern="1200">
          <a:solidFill>
            <a:srgbClr val="013971"/>
          </a:solidFill>
          <a:latin typeface="Segoe UI Semibold" panose="020B0702040204020203" pitchFamily="34" charset="0"/>
          <a:ea typeface="+mj-ea"/>
          <a:cs typeface="+mj-cs"/>
        </a:defRPr>
      </a:lvl1pPr>
    </p:titleStyle>
    <p:bodyStyle>
      <a:lvl1pPr marL="0" indent="0" algn="l" defTabSz="914400" rtl="0" eaLnBrk="1" latinLnBrk="0" hangingPunct="1">
        <a:spcBef>
          <a:spcPct val="20000"/>
        </a:spcBef>
        <a:buFont typeface="Arial" pitchFamily="34" charset="0"/>
        <a:buNone/>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274320" indent="-182880" algn="l" defTabSz="914400" rtl="0" eaLnBrk="1" latinLnBrk="0" hangingPunct="1">
        <a:spcBef>
          <a:spcPct val="20000"/>
        </a:spcBef>
        <a:buFont typeface="Arial" pitchFamily="34" charset="0"/>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548640" indent="-182880" algn="l" defTabSz="914400" rtl="0" eaLnBrk="1" latinLnBrk="0" hangingPunct="1">
        <a:spcBef>
          <a:spcPct val="20000"/>
        </a:spcBef>
        <a:buSzPct val="70000"/>
        <a:buFont typeface="Courier New" panose="02070309020205020404" pitchFamily="49" charset="0"/>
        <a:buChar char="o"/>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822960" indent="-228600" algn="l" defTabSz="914400" rtl="0" eaLnBrk="1" latinLnBrk="0" hangingPunct="1">
        <a:spcBef>
          <a:spcPct val="20000"/>
        </a:spcBef>
        <a:buFont typeface="Arial" pitchFamily="34" charset="0"/>
        <a:buChar char="–"/>
        <a:defRPr sz="1800" kern="1200">
          <a:solidFill>
            <a:schemeClr val="tx1"/>
          </a:solidFill>
          <a:latin typeface="Segoe UI Light" panose="020B0502040204020203" pitchFamily="34" charset="0"/>
          <a:ea typeface="+mn-ea"/>
          <a:cs typeface="+mn-cs"/>
        </a:defRPr>
      </a:lvl4pPr>
      <a:lvl5pPr marL="1097280" indent="-228600" algn="l" defTabSz="914400" rtl="0" eaLnBrk="1" latinLnBrk="0" hangingPunct="1">
        <a:spcBef>
          <a:spcPct val="20000"/>
        </a:spcBef>
        <a:buFont typeface="Arial" pitchFamily="34" charset="0"/>
        <a:buChar char="»"/>
        <a:defRPr sz="1800" kern="1200">
          <a:solidFill>
            <a:schemeClr val="tx1"/>
          </a:solidFill>
          <a:latin typeface="Segoe UI Light" panose="020B05020402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4.e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1.emf"/><Relationship Id="rId5" Type="http://schemas.openxmlformats.org/officeDocument/2006/relationships/image" Target="../media/image20.emf"/><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8.jp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9.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jpe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jpeg"/><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36.png"/><Relationship Id="rId4" Type="http://schemas.openxmlformats.org/officeDocument/2006/relationships/oleObject" Target="../embeddings/oleObject2.bin"/></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2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slideLayout" Target="../slideLayouts/slideLayout1.xml"/><Relationship Id="rId7" Type="http://schemas.openxmlformats.org/officeDocument/2006/relationships/image" Target="../media/image42.jpeg"/><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40.png"/><Relationship Id="rId5" Type="http://schemas.openxmlformats.org/officeDocument/2006/relationships/oleObject" Target="../embeddings/oleObject3.bin"/><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4.xml"/><Relationship Id="rId5" Type="http://schemas.openxmlformats.org/officeDocument/2006/relationships/image" Target="../media/image44.png"/><Relationship Id="rId4"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3111" b="31719"/>
          <a:stretch/>
        </p:blipFill>
        <p:spPr>
          <a:xfrm>
            <a:off x="0" y="3497579"/>
            <a:ext cx="9144000" cy="3360421"/>
          </a:xfrm>
          <a:prstGeom prst="rect">
            <a:avLst/>
          </a:prstGeom>
        </p:spPr>
      </p:pic>
      <p:pic>
        <p:nvPicPr>
          <p:cNvPr id="6" name="Picture 15" descr="C:\Users\shark\Downloads\Osmose logo (blu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58440" y="1595756"/>
            <a:ext cx="3627120" cy="75120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240" y="3428999"/>
            <a:ext cx="9173740" cy="138669"/>
          </a:xfrm>
          <a:prstGeom prst="rect">
            <a:avLst/>
          </a:prstGeom>
          <a:solidFill>
            <a:srgbClr val="013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2120" y="3567669"/>
            <a:ext cx="9173000" cy="3291840"/>
          </a:xfrm>
          <a:prstGeom prst="rect">
            <a:avLst/>
          </a:prstGeom>
          <a:gradFill flip="none" rotWithShape="1">
            <a:gsLst>
              <a:gs pos="2000">
                <a:schemeClr val="tx1">
                  <a:lumMod val="95000"/>
                  <a:lumOff val="5000"/>
                </a:schemeClr>
              </a:gs>
              <a:gs pos="20000">
                <a:schemeClr val="tx1">
                  <a:lumMod val="85000"/>
                  <a:lumOff val="15000"/>
                  <a:alpha val="68000"/>
                </a:schemeClr>
              </a:gs>
              <a:gs pos="78000">
                <a:schemeClr val="accent1">
                  <a:tint val="23500"/>
                  <a:satMod val="160000"/>
                  <a:alpha val="13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4500" y="3535382"/>
            <a:ext cx="9173000" cy="3322618"/>
          </a:xfrm>
          <a:prstGeom prst="rect">
            <a:avLst/>
          </a:prstGeom>
          <a:solidFill>
            <a:srgbClr val="013971">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0" y="4611916"/>
            <a:ext cx="9150880" cy="830997"/>
          </a:xfrm>
          <a:prstGeom prst="rect">
            <a:avLst/>
          </a:prstGeom>
          <a:noFill/>
        </p:spPr>
        <p:txBody>
          <a:bodyPr wrap="square" rtlCol="0">
            <a:spAutoFit/>
          </a:bodyPr>
          <a:lstStyle/>
          <a:p>
            <a:pPr algn="ctr"/>
            <a:r>
              <a:rPr lang="en-US" sz="4800" b="1" dirty="0">
                <a:solidFill>
                  <a:schemeClr val="bg1"/>
                </a:solidFill>
                <a:latin typeface="Segoe UI Semibold" panose="020B0702040204020203" pitchFamily="34" charset="0"/>
              </a:rPr>
              <a:t>Is A Pole Safe To Climb?</a:t>
            </a:r>
          </a:p>
        </p:txBody>
      </p:sp>
    </p:spTree>
    <p:extLst>
      <p:ext uri="{BB962C8B-B14F-4D97-AF65-F5344CB8AC3E}">
        <p14:creationId xmlns:p14="http://schemas.microsoft.com/office/powerpoint/2010/main" val="1941458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ChangeArrowheads="1"/>
          </p:cNvSpPr>
          <p:nvPr/>
        </p:nvSpPr>
        <p:spPr bwMode="auto">
          <a:xfrm>
            <a:off x="-1219200" y="1219200"/>
            <a:ext cx="11125200" cy="4191000"/>
          </a:xfrm>
          <a:prstGeom prst="rect">
            <a:avLst/>
          </a:prstGeom>
          <a:noFill/>
          <a:ln w="9525">
            <a:noFill/>
            <a:miter lim="800000"/>
            <a:headEnd/>
            <a:tailEnd/>
          </a:ln>
          <a:effectLst/>
        </p:spPr>
        <p:txBody>
          <a:bodyPr lIns="92075" tIns="46038" rIns="92075" bIns="46038"/>
          <a:lstStyle/>
          <a:p>
            <a:pPr marL="342900" indent="-342900" eaLnBrk="1" hangingPunct="1">
              <a:lnSpc>
                <a:spcPct val="140000"/>
              </a:lnSpc>
              <a:spcBef>
                <a:spcPct val="20000"/>
              </a:spcBef>
              <a:buFontTx/>
              <a:buChar char="•"/>
              <a:defRPr/>
            </a:pPr>
            <a:endParaRPr lang="en-US" sz="3600" b="1" dirty="0">
              <a:latin typeface="Arial Black" pitchFamily="34" charset="0"/>
            </a:endParaRPr>
          </a:p>
          <a:p>
            <a:pPr marL="2057400" lvl="4" indent="-228600" eaLnBrk="1" hangingPunct="1">
              <a:lnSpc>
                <a:spcPct val="140000"/>
              </a:lnSpc>
              <a:spcBef>
                <a:spcPct val="20000"/>
              </a:spcBef>
              <a:defRPr/>
            </a:pPr>
            <a:r>
              <a:rPr lang="en-US" sz="3200" b="1" dirty="0">
                <a:latin typeface="Arial" charset="0"/>
              </a:rPr>
              <a:t>Crossing Limited Access Hwy	</a:t>
            </a:r>
            <a:r>
              <a:rPr lang="en-US" sz="3600" b="1" dirty="0">
                <a:solidFill>
                  <a:srgbClr val="FF3300"/>
                </a:solidFill>
                <a:latin typeface="Arial" charset="0"/>
              </a:rPr>
              <a:t>B       4</a:t>
            </a:r>
          </a:p>
          <a:p>
            <a:pPr marL="2057400" lvl="4" indent="-228600" eaLnBrk="1" hangingPunct="1">
              <a:lnSpc>
                <a:spcPct val="140000"/>
              </a:lnSpc>
              <a:spcBef>
                <a:spcPct val="20000"/>
              </a:spcBef>
              <a:defRPr/>
            </a:pPr>
            <a:r>
              <a:rPr lang="en-US" sz="3200" b="1" dirty="0">
                <a:latin typeface="Arial" charset="0"/>
              </a:rPr>
              <a:t>Crossing Railroads			</a:t>
            </a:r>
            <a:r>
              <a:rPr lang="en-US" sz="3600" b="1" dirty="0">
                <a:solidFill>
                  <a:srgbClr val="FF3300"/>
                </a:solidFill>
                <a:latin typeface="Arial" charset="0"/>
              </a:rPr>
              <a:t>B       4</a:t>
            </a:r>
          </a:p>
          <a:p>
            <a:pPr marL="2057400" lvl="4" indent="-228600" eaLnBrk="1" hangingPunct="1">
              <a:lnSpc>
                <a:spcPct val="140000"/>
              </a:lnSpc>
              <a:spcBef>
                <a:spcPct val="20000"/>
              </a:spcBef>
              <a:defRPr/>
            </a:pPr>
            <a:r>
              <a:rPr lang="en-US" sz="3200" b="1" dirty="0">
                <a:latin typeface="Arial" charset="0"/>
              </a:rPr>
              <a:t>Crossing Some Wires          		</a:t>
            </a:r>
            <a:r>
              <a:rPr lang="en-US" sz="3600" b="1" dirty="0">
                <a:solidFill>
                  <a:srgbClr val="FF3300"/>
                </a:solidFill>
                <a:latin typeface="Arial" charset="0"/>
              </a:rPr>
              <a:t>B       4</a:t>
            </a:r>
          </a:p>
          <a:p>
            <a:pPr marL="2057400" lvl="4" indent="-228600" eaLnBrk="1" hangingPunct="1">
              <a:lnSpc>
                <a:spcPct val="200000"/>
              </a:lnSpc>
              <a:spcBef>
                <a:spcPct val="20000"/>
              </a:spcBef>
              <a:defRPr/>
            </a:pPr>
            <a:r>
              <a:rPr lang="en-US" sz="3200" b="1" dirty="0">
                <a:latin typeface="Arial" charset="0"/>
              </a:rPr>
              <a:t>Otherwise			       `	</a:t>
            </a:r>
            <a:r>
              <a:rPr lang="en-US" sz="3600" b="1" dirty="0">
                <a:solidFill>
                  <a:srgbClr val="6699FF"/>
                </a:solidFill>
                <a:latin typeface="Arial" charset="0"/>
              </a:rPr>
              <a:t>C       2	 	</a:t>
            </a:r>
            <a:endParaRPr lang="en-US" sz="3600" b="1" dirty="0">
              <a:solidFill>
                <a:srgbClr val="6699FF"/>
              </a:solidFill>
              <a:effectLst>
                <a:outerShdw blurRad="38100" dist="38100" dir="2700000" algn="tl">
                  <a:srgbClr val="C0C0C0"/>
                </a:outerShdw>
              </a:effectLst>
              <a:latin typeface="Arial" charset="0"/>
            </a:endParaRPr>
          </a:p>
        </p:txBody>
      </p:sp>
      <p:sp>
        <p:nvSpPr>
          <p:cNvPr id="25603" name="Rectangle 3"/>
          <p:cNvSpPr>
            <a:spLocks noChangeArrowheads="1"/>
          </p:cNvSpPr>
          <p:nvPr/>
        </p:nvSpPr>
        <p:spPr bwMode="auto">
          <a:xfrm>
            <a:off x="152400" y="990600"/>
            <a:ext cx="8991600" cy="762000"/>
          </a:xfrm>
          <a:prstGeom prst="rect">
            <a:avLst/>
          </a:prstGeom>
          <a:noFill/>
          <a:ln w="9525">
            <a:noFill/>
            <a:miter lim="800000"/>
            <a:headEnd/>
            <a:tailEnd/>
          </a:ln>
        </p:spPr>
        <p:txBody>
          <a:bodyPr lIns="92075" tIns="46038" rIns="92075" bIns="46038">
            <a:spAutoFit/>
          </a:bodyPr>
          <a:lstStyle/>
          <a:p>
            <a:pPr algn="ctr"/>
            <a:r>
              <a:rPr lang="en-US" sz="4400" b="1" i="1">
                <a:solidFill>
                  <a:srgbClr val="00004C"/>
                </a:solidFill>
                <a:latin typeface="Arial" charset="0"/>
              </a:rPr>
              <a:t>NESC Grade of Construction</a:t>
            </a:r>
          </a:p>
        </p:txBody>
      </p:sp>
    </p:spTree>
    <p:extLst>
      <p:ext uri="{BB962C8B-B14F-4D97-AF65-F5344CB8AC3E}">
        <p14:creationId xmlns:p14="http://schemas.microsoft.com/office/powerpoint/2010/main" val="3595575148"/>
      </p:ext>
    </p:extLst>
  </p:cSld>
  <p:clrMapOvr>
    <a:masterClrMapping/>
  </p:clrMapOvr>
  <p:transition spd="med">
    <p:zoom dir="in"/>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0" y="0"/>
            <a:ext cx="9144000" cy="6705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26627" name="Rectangle 3"/>
          <p:cNvSpPr>
            <a:spLocks noChangeArrowheads="1"/>
          </p:cNvSpPr>
          <p:nvPr/>
        </p:nvSpPr>
        <p:spPr bwMode="auto">
          <a:xfrm>
            <a:off x="5715000" y="4572000"/>
            <a:ext cx="2819400" cy="533400"/>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pic>
        <p:nvPicPr>
          <p:cNvPr id="26628" name="Picture 4"/>
          <p:cNvPicPr>
            <a:picLocks noChangeArrowheads="1"/>
          </p:cNvPicPr>
          <p:nvPr/>
        </p:nvPicPr>
        <p:blipFill>
          <a:blip r:embed="rId3" cstate="print"/>
          <a:srcRect/>
          <a:stretch>
            <a:fillRect/>
          </a:stretch>
        </p:blipFill>
        <p:spPr bwMode="auto">
          <a:xfrm>
            <a:off x="0" y="315913"/>
            <a:ext cx="9144000" cy="6542087"/>
          </a:xfrm>
          <a:prstGeom prst="rect">
            <a:avLst/>
          </a:prstGeom>
          <a:noFill/>
          <a:ln w="9525">
            <a:noFill/>
            <a:miter lim="800000"/>
            <a:headEnd/>
            <a:tailEnd/>
          </a:ln>
        </p:spPr>
      </p:pic>
      <p:sp>
        <p:nvSpPr>
          <p:cNvPr id="26629" name="Rectangle 5"/>
          <p:cNvSpPr>
            <a:spLocks noChangeArrowheads="1"/>
          </p:cNvSpPr>
          <p:nvPr/>
        </p:nvSpPr>
        <p:spPr bwMode="auto">
          <a:xfrm>
            <a:off x="5715000" y="3810000"/>
            <a:ext cx="2819400" cy="457200"/>
          </a:xfrm>
          <a:prstGeom prst="rect">
            <a:avLst/>
          </a:prstGeom>
          <a:noFill/>
          <a:ln w="28575">
            <a:solidFill>
              <a:srgbClr val="0000FF"/>
            </a:solidFill>
            <a:miter lim="800000"/>
            <a:headEnd type="none" w="sm" len="sm"/>
            <a:tailEnd type="none" w="sm" len="sm"/>
          </a:ln>
        </p:spPr>
        <p:txBody>
          <a:bodyPr wrap="none" anchor="ctr"/>
          <a:lstStyle/>
          <a:p>
            <a:pPr algn="ctr" eaLnBrk="1" hangingPunct="1"/>
            <a:endParaRPr lang="en-US">
              <a:solidFill>
                <a:srgbClr val="0000FF"/>
              </a:solidFill>
              <a:latin typeface="Arial" charset="0"/>
            </a:endParaRPr>
          </a:p>
        </p:txBody>
      </p:sp>
      <p:sp>
        <p:nvSpPr>
          <p:cNvPr id="26630" name="Rectangle 6"/>
          <p:cNvSpPr>
            <a:spLocks noChangeArrowheads="1"/>
          </p:cNvSpPr>
          <p:nvPr/>
        </p:nvSpPr>
        <p:spPr bwMode="auto">
          <a:xfrm>
            <a:off x="838200" y="3416300"/>
            <a:ext cx="2590800" cy="1554163"/>
          </a:xfrm>
          <a:prstGeom prst="rect">
            <a:avLst/>
          </a:prstGeom>
          <a:noFill/>
          <a:ln w="9525">
            <a:noFill/>
            <a:miter lim="800000"/>
            <a:headEnd/>
            <a:tailEnd/>
          </a:ln>
        </p:spPr>
        <p:txBody>
          <a:bodyPr lIns="92075" tIns="46038" rIns="92075" bIns="46038">
            <a:spAutoFit/>
          </a:bodyPr>
          <a:lstStyle/>
          <a:p>
            <a:r>
              <a:rPr lang="en-US" sz="3200" dirty="0">
                <a:solidFill>
                  <a:srgbClr val="00CC00"/>
                </a:solidFill>
                <a:latin typeface="Arial Narrow" pitchFamily="34" charset="0"/>
              </a:rPr>
              <a:t>      </a:t>
            </a:r>
            <a:r>
              <a:rPr lang="en-US" sz="3200" b="1" dirty="0">
                <a:solidFill>
                  <a:srgbClr val="0000FF"/>
                </a:solidFill>
                <a:latin typeface="Arial Narrow" pitchFamily="34" charset="0"/>
              </a:rPr>
              <a:t>900 lb</a:t>
            </a:r>
          </a:p>
          <a:p>
            <a:r>
              <a:rPr lang="en-US" sz="3200" b="1" dirty="0">
                <a:solidFill>
                  <a:srgbClr val="0000FF"/>
                </a:solidFill>
                <a:latin typeface="Arial Narrow" pitchFamily="34" charset="0"/>
              </a:rPr>
              <a:t>Storm Load</a:t>
            </a:r>
          </a:p>
          <a:p>
            <a:r>
              <a:rPr lang="en-US" sz="3200" b="1" dirty="0">
                <a:solidFill>
                  <a:srgbClr val="0000FF"/>
                </a:solidFill>
                <a:latin typeface="Arial Narrow" pitchFamily="34" charset="0"/>
              </a:rPr>
              <a:t>        x 4</a:t>
            </a:r>
            <a:r>
              <a:rPr lang="en-US" sz="3200" b="1" dirty="0">
                <a:solidFill>
                  <a:schemeClr val="tx2"/>
                </a:solidFill>
                <a:latin typeface="Arial Narrow" pitchFamily="34" charset="0"/>
              </a:rPr>
              <a:t> </a:t>
            </a:r>
            <a:r>
              <a:rPr lang="en-US" sz="1600" b="1" dirty="0">
                <a:solidFill>
                  <a:srgbClr val="FF3300"/>
                </a:solidFill>
                <a:latin typeface="Arial" charset="0"/>
              </a:rPr>
              <a:t>(Grade B)</a:t>
            </a:r>
            <a:endParaRPr lang="en-US" sz="3200" b="1" dirty="0">
              <a:solidFill>
                <a:srgbClr val="FF3300"/>
              </a:solidFill>
              <a:latin typeface="Arial Narrow" pitchFamily="34" charset="0"/>
            </a:endParaRPr>
          </a:p>
        </p:txBody>
      </p:sp>
      <p:sp>
        <p:nvSpPr>
          <p:cNvPr id="26631" name="Rectangle 7"/>
          <p:cNvSpPr>
            <a:spLocks noChangeArrowheads="1"/>
          </p:cNvSpPr>
          <p:nvPr/>
        </p:nvSpPr>
        <p:spPr bwMode="auto">
          <a:xfrm>
            <a:off x="5715000" y="3262313"/>
            <a:ext cx="3124200" cy="2528887"/>
          </a:xfrm>
          <a:prstGeom prst="rect">
            <a:avLst/>
          </a:prstGeom>
          <a:noFill/>
          <a:ln w="9525">
            <a:noFill/>
            <a:miter lim="800000"/>
            <a:headEnd/>
            <a:tailEnd/>
          </a:ln>
        </p:spPr>
        <p:txBody>
          <a:bodyPr lIns="92075" tIns="46038" rIns="92075" bIns="46038">
            <a:spAutoFit/>
          </a:bodyPr>
          <a:lstStyle/>
          <a:p>
            <a:r>
              <a:rPr lang="en-US" sz="3200" b="1">
                <a:solidFill>
                  <a:srgbClr val="0000FF"/>
                </a:solidFill>
                <a:latin typeface="Arial Narrow" pitchFamily="34" charset="0"/>
              </a:rPr>
              <a:t>Class 1   4500 lb</a:t>
            </a:r>
          </a:p>
          <a:p>
            <a:r>
              <a:rPr lang="en-US" sz="3200" b="1">
                <a:solidFill>
                  <a:srgbClr val="FF3300"/>
                </a:solidFill>
                <a:latin typeface="Arial Narrow" pitchFamily="34" charset="0"/>
              </a:rPr>
              <a:t>Class 2   3700 lb</a:t>
            </a:r>
          </a:p>
          <a:p>
            <a:r>
              <a:rPr lang="en-US" sz="3200" b="1">
                <a:solidFill>
                  <a:srgbClr val="0000FF"/>
                </a:solidFill>
                <a:latin typeface="Arial Narrow" pitchFamily="34" charset="0"/>
              </a:rPr>
              <a:t>Class 3   3000 lb</a:t>
            </a:r>
          </a:p>
          <a:p>
            <a:r>
              <a:rPr lang="en-US" sz="3200" b="1">
                <a:solidFill>
                  <a:srgbClr val="0000FF"/>
                </a:solidFill>
                <a:latin typeface="Arial Narrow" pitchFamily="34" charset="0"/>
              </a:rPr>
              <a:t>Class 4   2400 lb</a:t>
            </a:r>
          </a:p>
          <a:p>
            <a:r>
              <a:rPr lang="en-US" sz="3200" b="1">
                <a:solidFill>
                  <a:srgbClr val="0000FF"/>
                </a:solidFill>
                <a:latin typeface="Arial Narrow" pitchFamily="34" charset="0"/>
              </a:rPr>
              <a:t>Class 5   1900 lb</a:t>
            </a:r>
            <a:endParaRPr lang="en-US" sz="3200">
              <a:solidFill>
                <a:srgbClr val="0000FF"/>
              </a:solidFill>
              <a:latin typeface="Arial Narrow" pitchFamily="34" charset="0"/>
            </a:endParaRPr>
          </a:p>
        </p:txBody>
      </p:sp>
      <p:sp>
        <p:nvSpPr>
          <p:cNvPr id="26632" name="Rectangle 8"/>
          <p:cNvSpPr>
            <a:spLocks noChangeArrowheads="1"/>
          </p:cNvSpPr>
          <p:nvPr/>
        </p:nvSpPr>
        <p:spPr bwMode="auto">
          <a:xfrm>
            <a:off x="1143000" y="5229225"/>
            <a:ext cx="1828800" cy="544513"/>
          </a:xfrm>
          <a:prstGeom prst="rect">
            <a:avLst/>
          </a:prstGeom>
          <a:noFill/>
          <a:ln w="25400">
            <a:solidFill>
              <a:srgbClr val="0000FF"/>
            </a:solidFill>
            <a:miter lim="800000"/>
            <a:headEnd/>
            <a:tailEnd/>
          </a:ln>
        </p:spPr>
        <p:txBody>
          <a:bodyPr lIns="92075" tIns="46038" rIns="92075" bIns="46038">
            <a:spAutoFit/>
          </a:bodyPr>
          <a:lstStyle/>
          <a:p>
            <a:r>
              <a:rPr lang="en-US" b="1" dirty="0">
                <a:solidFill>
                  <a:srgbClr val="FF3300"/>
                </a:solidFill>
                <a:latin typeface="Arial" charset="0"/>
              </a:rPr>
              <a:t>= </a:t>
            </a:r>
            <a:r>
              <a:rPr lang="en-US" sz="2800" b="1" dirty="0">
                <a:solidFill>
                  <a:srgbClr val="FF3300"/>
                </a:solidFill>
                <a:latin typeface="Arial" charset="0"/>
              </a:rPr>
              <a:t>3600 lb</a:t>
            </a:r>
            <a:endParaRPr lang="en-US" b="1" dirty="0">
              <a:solidFill>
                <a:srgbClr val="FF3300"/>
              </a:solidFill>
              <a:latin typeface="Arial" charset="0"/>
            </a:endParaRPr>
          </a:p>
        </p:txBody>
      </p:sp>
      <p:sp>
        <p:nvSpPr>
          <p:cNvPr id="26633" name="Rectangle 9"/>
          <p:cNvSpPr>
            <a:spLocks noChangeArrowheads="1"/>
          </p:cNvSpPr>
          <p:nvPr/>
        </p:nvSpPr>
        <p:spPr bwMode="auto">
          <a:xfrm>
            <a:off x="1371600" y="2324100"/>
            <a:ext cx="1171575" cy="519113"/>
          </a:xfrm>
          <a:prstGeom prst="rect">
            <a:avLst/>
          </a:prstGeom>
          <a:noFill/>
          <a:ln w="12700">
            <a:noFill/>
            <a:miter lim="800000"/>
            <a:headEnd type="none" w="sm" len="sm"/>
            <a:tailEnd type="none" w="sm" len="sm"/>
          </a:ln>
        </p:spPr>
        <p:txBody>
          <a:bodyPr wrap="none">
            <a:spAutoFit/>
          </a:bodyPr>
          <a:lstStyle/>
          <a:p>
            <a:pPr>
              <a:spcBef>
                <a:spcPct val="50000"/>
              </a:spcBef>
            </a:pPr>
            <a:r>
              <a:rPr lang="en-US" sz="2800" b="1">
                <a:solidFill>
                  <a:srgbClr val="147645"/>
                </a:solidFill>
                <a:latin typeface="Arial" charset="0"/>
              </a:rPr>
              <a:t>NESC</a:t>
            </a:r>
            <a:endParaRPr lang="en-US" sz="2800" b="1" u="sng">
              <a:solidFill>
                <a:srgbClr val="147645"/>
              </a:solidFill>
              <a:latin typeface="Arial" charset="0"/>
            </a:endParaRPr>
          </a:p>
        </p:txBody>
      </p:sp>
      <p:sp>
        <p:nvSpPr>
          <p:cNvPr id="26634" name="Rectangle 10"/>
          <p:cNvSpPr>
            <a:spLocks noChangeArrowheads="1"/>
          </p:cNvSpPr>
          <p:nvPr/>
        </p:nvSpPr>
        <p:spPr bwMode="auto">
          <a:xfrm>
            <a:off x="6172200" y="2311400"/>
            <a:ext cx="1903413" cy="519113"/>
          </a:xfrm>
          <a:prstGeom prst="rect">
            <a:avLst/>
          </a:prstGeom>
          <a:noFill/>
          <a:ln w="12700">
            <a:noFill/>
            <a:miter lim="800000"/>
            <a:headEnd type="none" w="sm" len="sm"/>
            <a:tailEnd type="none" w="sm" len="sm"/>
          </a:ln>
        </p:spPr>
        <p:txBody>
          <a:bodyPr wrap="none">
            <a:spAutoFit/>
          </a:bodyPr>
          <a:lstStyle/>
          <a:p>
            <a:pPr>
              <a:spcBef>
                <a:spcPct val="50000"/>
              </a:spcBef>
            </a:pPr>
            <a:r>
              <a:rPr lang="en-US" sz="2800" b="1">
                <a:solidFill>
                  <a:srgbClr val="147645"/>
                </a:solidFill>
                <a:latin typeface="Arial" charset="0"/>
              </a:rPr>
              <a:t>ANSI O5.1</a:t>
            </a:r>
          </a:p>
        </p:txBody>
      </p:sp>
      <p:sp>
        <p:nvSpPr>
          <p:cNvPr id="26635" name="Rectangle 11"/>
          <p:cNvSpPr>
            <a:spLocks noChangeArrowheads="1"/>
          </p:cNvSpPr>
          <p:nvPr/>
        </p:nvSpPr>
        <p:spPr bwMode="auto">
          <a:xfrm>
            <a:off x="1219200" y="2311400"/>
            <a:ext cx="1447800" cy="533400"/>
          </a:xfrm>
          <a:prstGeom prst="rect">
            <a:avLst/>
          </a:prstGeom>
          <a:noFill/>
          <a:ln w="28575">
            <a:solidFill>
              <a:srgbClr val="147645"/>
            </a:solidFill>
            <a:miter lim="800000"/>
            <a:headEnd type="none" w="sm" len="sm"/>
            <a:tailEnd type="none" w="sm" len="sm"/>
          </a:ln>
        </p:spPr>
        <p:txBody>
          <a:bodyPr wrap="none" anchor="ctr"/>
          <a:lstStyle/>
          <a:p>
            <a:endParaRPr lang="en-US"/>
          </a:p>
        </p:txBody>
      </p:sp>
      <p:sp>
        <p:nvSpPr>
          <p:cNvPr id="26636" name="Rectangle 12"/>
          <p:cNvSpPr>
            <a:spLocks noChangeArrowheads="1"/>
          </p:cNvSpPr>
          <p:nvPr/>
        </p:nvSpPr>
        <p:spPr bwMode="auto">
          <a:xfrm>
            <a:off x="6096000" y="2298700"/>
            <a:ext cx="2133600" cy="533400"/>
          </a:xfrm>
          <a:prstGeom prst="rect">
            <a:avLst/>
          </a:prstGeom>
          <a:noFill/>
          <a:ln w="28575">
            <a:solidFill>
              <a:srgbClr val="147645"/>
            </a:solidFill>
            <a:miter lim="800000"/>
            <a:headEnd type="none" w="sm" len="sm"/>
            <a:tailEnd type="none" w="sm" len="sm"/>
          </a:ln>
        </p:spPr>
        <p:txBody>
          <a:bodyPr wrap="none" anchor="ctr"/>
          <a:lstStyle/>
          <a:p>
            <a:endParaRPr lang="en-US"/>
          </a:p>
        </p:txBody>
      </p:sp>
      <p:grpSp>
        <p:nvGrpSpPr>
          <p:cNvPr id="2" name="Group 13"/>
          <p:cNvGrpSpPr>
            <a:grpSpLocks/>
          </p:cNvGrpSpPr>
          <p:nvPr/>
        </p:nvGrpSpPr>
        <p:grpSpPr bwMode="auto">
          <a:xfrm>
            <a:off x="1371600" y="76200"/>
            <a:ext cx="7162800" cy="579438"/>
            <a:chOff x="864" y="48"/>
            <a:chExt cx="4512" cy="365"/>
          </a:xfrm>
        </p:grpSpPr>
        <p:sp>
          <p:nvSpPr>
            <p:cNvPr id="26638" name="Rectangle 14"/>
            <p:cNvSpPr>
              <a:spLocks noChangeArrowheads="1"/>
            </p:cNvSpPr>
            <p:nvPr/>
          </p:nvSpPr>
          <p:spPr bwMode="auto">
            <a:xfrm>
              <a:off x="864" y="96"/>
              <a:ext cx="4176" cy="288"/>
            </a:xfrm>
            <a:prstGeom prst="rect">
              <a:avLst/>
            </a:prstGeom>
            <a:solidFill>
              <a:srgbClr val="FF9900"/>
            </a:solidFill>
            <a:ln w="38100">
              <a:solidFill>
                <a:schemeClr val="tx1"/>
              </a:solidFill>
              <a:miter lim="800000"/>
              <a:headEnd/>
              <a:tailEnd/>
            </a:ln>
          </p:spPr>
          <p:txBody>
            <a:bodyPr wrap="none" anchor="ctr"/>
            <a:lstStyle/>
            <a:p>
              <a:endParaRPr lang="en-US"/>
            </a:p>
          </p:txBody>
        </p:sp>
        <p:sp>
          <p:nvSpPr>
            <p:cNvPr id="26639" name="Text Box 15"/>
            <p:cNvSpPr txBox="1">
              <a:spLocks noChangeArrowheads="1"/>
            </p:cNvSpPr>
            <p:nvPr/>
          </p:nvSpPr>
          <p:spPr bwMode="auto">
            <a:xfrm>
              <a:off x="864" y="48"/>
              <a:ext cx="4512" cy="365"/>
            </a:xfrm>
            <a:prstGeom prst="rect">
              <a:avLst/>
            </a:prstGeom>
            <a:noFill/>
            <a:ln w="9525">
              <a:noFill/>
              <a:miter lim="800000"/>
              <a:headEnd/>
              <a:tailEnd/>
            </a:ln>
          </p:spPr>
          <p:txBody>
            <a:bodyPr>
              <a:spAutoFit/>
            </a:bodyPr>
            <a:lstStyle/>
            <a:p>
              <a:pPr eaLnBrk="1" hangingPunct="1">
                <a:spcBef>
                  <a:spcPct val="50000"/>
                </a:spcBef>
              </a:pPr>
              <a:r>
                <a:rPr lang="en-US" sz="3200" b="1">
                  <a:latin typeface="Arial" charset="0"/>
                </a:rPr>
                <a:t>Load                  </a:t>
              </a:r>
              <a:r>
                <a:rPr lang="en-US" sz="3200" b="1">
                  <a:latin typeface="Arial" charset="0"/>
                  <a:cs typeface="Arial" charset="0"/>
                </a:rPr>
                <a:t>&lt;              Strength</a:t>
              </a:r>
            </a:p>
          </p:txBody>
        </p:sp>
      </p:grpSp>
    </p:spTree>
    <p:extLst>
      <p:ext uri="{BB962C8B-B14F-4D97-AF65-F5344CB8AC3E}">
        <p14:creationId xmlns:p14="http://schemas.microsoft.com/office/powerpoint/2010/main" val="3141361456"/>
      </p:ext>
    </p:extLst>
  </p:cSld>
  <p:clrMapOvr>
    <a:masterClrMapping/>
  </p:clrMapOvr>
  <p:transition spd="med">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0" y="0"/>
            <a:ext cx="9144000" cy="6705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27651" name="Rectangle 3"/>
          <p:cNvSpPr>
            <a:spLocks noChangeArrowheads="1"/>
          </p:cNvSpPr>
          <p:nvPr/>
        </p:nvSpPr>
        <p:spPr bwMode="auto">
          <a:xfrm>
            <a:off x="5715000" y="4572000"/>
            <a:ext cx="2819400" cy="533400"/>
          </a:xfrm>
          <a:prstGeom prst="rect">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pic>
        <p:nvPicPr>
          <p:cNvPr id="27652" name="Picture 4"/>
          <p:cNvPicPr>
            <a:picLocks noChangeArrowheads="1"/>
          </p:cNvPicPr>
          <p:nvPr/>
        </p:nvPicPr>
        <p:blipFill>
          <a:blip r:embed="rId3" cstate="print"/>
          <a:srcRect/>
          <a:stretch>
            <a:fillRect/>
          </a:stretch>
        </p:blipFill>
        <p:spPr bwMode="auto">
          <a:xfrm>
            <a:off x="0" y="315913"/>
            <a:ext cx="9144000" cy="6542087"/>
          </a:xfrm>
          <a:prstGeom prst="rect">
            <a:avLst/>
          </a:prstGeom>
          <a:noFill/>
          <a:ln w="9525">
            <a:noFill/>
            <a:miter lim="800000"/>
            <a:headEnd/>
            <a:tailEnd/>
          </a:ln>
        </p:spPr>
      </p:pic>
      <p:sp>
        <p:nvSpPr>
          <p:cNvPr id="27653" name="Rectangle 5"/>
          <p:cNvSpPr>
            <a:spLocks noChangeArrowheads="1"/>
          </p:cNvSpPr>
          <p:nvPr/>
        </p:nvSpPr>
        <p:spPr bwMode="auto">
          <a:xfrm>
            <a:off x="5715000" y="5283200"/>
            <a:ext cx="2819400" cy="457200"/>
          </a:xfrm>
          <a:prstGeom prst="rect">
            <a:avLst/>
          </a:prstGeom>
          <a:noFill/>
          <a:ln w="28575">
            <a:solidFill>
              <a:srgbClr val="0000FF"/>
            </a:solidFill>
            <a:miter lim="800000"/>
            <a:headEnd type="none" w="sm" len="sm"/>
            <a:tailEnd type="none" w="sm" len="sm"/>
          </a:ln>
        </p:spPr>
        <p:txBody>
          <a:bodyPr wrap="none" anchor="ctr"/>
          <a:lstStyle/>
          <a:p>
            <a:endParaRPr lang="en-US"/>
          </a:p>
        </p:txBody>
      </p:sp>
      <p:sp>
        <p:nvSpPr>
          <p:cNvPr id="27654" name="Rectangle 6"/>
          <p:cNvSpPr>
            <a:spLocks noChangeArrowheads="1"/>
          </p:cNvSpPr>
          <p:nvPr/>
        </p:nvSpPr>
        <p:spPr bwMode="auto">
          <a:xfrm>
            <a:off x="838200" y="3416300"/>
            <a:ext cx="2590800" cy="1554163"/>
          </a:xfrm>
          <a:prstGeom prst="rect">
            <a:avLst/>
          </a:prstGeom>
          <a:noFill/>
          <a:ln w="9525">
            <a:noFill/>
            <a:miter lim="800000"/>
            <a:headEnd/>
            <a:tailEnd/>
          </a:ln>
        </p:spPr>
        <p:txBody>
          <a:bodyPr lIns="92075" tIns="46038" rIns="92075" bIns="46038">
            <a:spAutoFit/>
          </a:bodyPr>
          <a:lstStyle/>
          <a:p>
            <a:r>
              <a:rPr lang="en-US" sz="3200">
                <a:solidFill>
                  <a:srgbClr val="00CC00"/>
                </a:solidFill>
                <a:latin typeface="Arial Narrow" pitchFamily="34" charset="0"/>
              </a:rPr>
              <a:t>      </a:t>
            </a:r>
            <a:r>
              <a:rPr lang="en-US" sz="3200" b="1">
                <a:solidFill>
                  <a:srgbClr val="0000FF"/>
                </a:solidFill>
                <a:latin typeface="Arial Narrow" pitchFamily="34" charset="0"/>
              </a:rPr>
              <a:t>900 lb</a:t>
            </a:r>
          </a:p>
          <a:p>
            <a:r>
              <a:rPr lang="en-US" sz="3200" b="1">
                <a:solidFill>
                  <a:srgbClr val="0000FF"/>
                </a:solidFill>
                <a:latin typeface="Arial Narrow" pitchFamily="34" charset="0"/>
              </a:rPr>
              <a:t>Storm Load</a:t>
            </a:r>
          </a:p>
          <a:p>
            <a:r>
              <a:rPr lang="en-US" sz="3200" b="1">
                <a:solidFill>
                  <a:srgbClr val="0000FF"/>
                </a:solidFill>
                <a:latin typeface="Arial Narrow" pitchFamily="34" charset="0"/>
              </a:rPr>
              <a:t>        x </a:t>
            </a:r>
            <a:r>
              <a:rPr lang="en-US" sz="3200" b="1">
                <a:solidFill>
                  <a:srgbClr val="0000FF"/>
                </a:solidFill>
                <a:latin typeface="Arial" charset="0"/>
              </a:rPr>
              <a:t>2</a:t>
            </a:r>
            <a:r>
              <a:rPr lang="en-US" sz="3200" b="1">
                <a:solidFill>
                  <a:schemeClr val="tx2"/>
                </a:solidFill>
                <a:latin typeface="Arial" charset="0"/>
              </a:rPr>
              <a:t> </a:t>
            </a:r>
            <a:r>
              <a:rPr lang="en-US" sz="1600" b="1">
                <a:solidFill>
                  <a:srgbClr val="FF3300"/>
                </a:solidFill>
                <a:latin typeface="Arial" charset="0"/>
              </a:rPr>
              <a:t>(Grade C)</a:t>
            </a:r>
            <a:endParaRPr lang="en-US" sz="3200" b="1">
              <a:solidFill>
                <a:srgbClr val="FF3300"/>
              </a:solidFill>
              <a:latin typeface="Arial Narrow" pitchFamily="34" charset="0"/>
            </a:endParaRPr>
          </a:p>
        </p:txBody>
      </p:sp>
      <p:sp>
        <p:nvSpPr>
          <p:cNvPr id="27655" name="Rectangle 7"/>
          <p:cNvSpPr>
            <a:spLocks noChangeArrowheads="1"/>
          </p:cNvSpPr>
          <p:nvPr/>
        </p:nvSpPr>
        <p:spPr bwMode="auto">
          <a:xfrm>
            <a:off x="5715000" y="3273425"/>
            <a:ext cx="3124200" cy="2528888"/>
          </a:xfrm>
          <a:prstGeom prst="rect">
            <a:avLst/>
          </a:prstGeom>
          <a:noFill/>
          <a:ln w="9525">
            <a:noFill/>
            <a:miter lim="800000"/>
            <a:headEnd/>
            <a:tailEnd/>
          </a:ln>
        </p:spPr>
        <p:txBody>
          <a:bodyPr lIns="92075" tIns="46038" rIns="92075" bIns="46038">
            <a:spAutoFit/>
          </a:bodyPr>
          <a:lstStyle/>
          <a:p>
            <a:r>
              <a:rPr lang="en-US" sz="3200" b="1">
                <a:solidFill>
                  <a:srgbClr val="0000FF"/>
                </a:solidFill>
                <a:latin typeface="Arial Narrow" pitchFamily="34" charset="0"/>
              </a:rPr>
              <a:t>Class 1   4500 lb</a:t>
            </a:r>
          </a:p>
          <a:p>
            <a:r>
              <a:rPr lang="en-US" sz="3200" b="1">
                <a:solidFill>
                  <a:srgbClr val="0000FF"/>
                </a:solidFill>
                <a:latin typeface="Arial Narrow" pitchFamily="34" charset="0"/>
              </a:rPr>
              <a:t>Class 2   3700 lb</a:t>
            </a:r>
          </a:p>
          <a:p>
            <a:r>
              <a:rPr lang="en-US" sz="3200" b="1">
                <a:solidFill>
                  <a:srgbClr val="0000FF"/>
                </a:solidFill>
                <a:latin typeface="Arial Narrow" pitchFamily="34" charset="0"/>
              </a:rPr>
              <a:t>Class 3   3000 lb</a:t>
            </a:r>
          </a:p>
          <a:p>
            <a:r>
              <a:rPr lang="en-US" sz="3200" b="1">
                <a:solidFill>
                  <a:srgbClr val="0000FF"/>
                </a:solidFill>
                <a:latin typeface="Arial Narrow" pitchFamily="34" charset="0"/>
              </a:rPr>
              <a:t>Class 4   2400 lb</a:t>
            </a:r>
          </a:p>
          <a:p>
            <a:r>
              <a:rPr lang="en-US" sz="3200" b="1">
                <a:solidFill>
                  <a:srgbClr val="FF3300"/>
                </a:solidFill>
                <a:latin typeface="Arial Narrow" pitchFamily="34" charset="0"/>
              </a:rPr>
              <a:t>Class 5   1900 lb</a:t>
            </a:r>
            <a:endParaRPr lang="en-US" sz="3200">
              <a:solidFill>
                <a:srgbClr val="FF3300"/>
              </a:solidFill>
              <a:latin typeface="Arial Narrow" pitchFamily="34" charset="0"/>
            </a:endParaRPr>
          </a:p>
        </p:txBody>
      </p:sp>
      <p:sp>
        <p:nvSpPr>
          <p:cNvPr id="27656" name="Rectangle 8"/>
          <p:cNvSpPr>
            <a:spLocks noChangeArrowheads="1"/>
          </p:cNvSpPr>
          <p:nvPr/>
        </p:nvSpPr>
        <p:spPr bwMode="auto">
          <a:xfrm>
            <a:off x="1143000" y="5229225"/>
            <a:ext cx="1828800" cy="544513"/>
          </a:xfrm>
          <a:prstGeom prst="rect">
            <a:avLst/>
          </a:prstGeom>
          <a:noFill/>
          <a:ln w="25400">
            <a:solidFill>
              <a:srgbClr val="0869CA"/>
            </a:solidFill>
            <a:miter lim="800000"/>
            <a:headEnd/>
            <a:tailEnd/>
          </a:ln>
        </p:spPr>
        <p:txBody>
          <a:bodyPr lIns="92075" tIns="46038" rIns="92075" bIns="46038">
            <a:spAutoFit/>
          </a:bodyPr>
          <a:lstStyle/>
          <a:p>
            <a:r>
              <a:rPr lang="en-US" b="1">
                <a:solidFill>
                  <a:srgbClr val="FF3300"/>
                </a:solidFill>
                <a:latin typeface="Arial" charset="0"/>
              </a:rPr>
              <a:t>= </a:t>
            </a:r>
            <a:r>
              <a:rPr lang="en-US" sz="2800" b="1">
                <a:solidFill>
                  <a:srgbClr val="FF3300"/>
                </a:solidFill>
                <a:latin typeface="Arial" charset="0"/>
              </a:rPr>
              <a:t>1800 lb</a:t>
            </a:r>
            <a:endParaRPr lang="en-US" b="1">
              <a:solidFill>
                <a:srgbClr val="FF3300"/>
              </a:solidFill>
              <a:latin typeface="Arial" charset="0"/>
            </a:endParaRPr>
          </a:p>
        </p:txBody>
      </p:sp>
      <p:sp>
        <p:nvSpPr>
          <p:cNvPr id="27657" name="Rectangle 9"/>
          <p:cNvSpPr>
            <a:spLocks noChangeArrowheads="1"/>
          </p:cNvSpPr>
          <p:nvPr/>
        </p:nvSpPr>
        <p:spPr bwMode="auto">
          <a:xfrm>
            <a:off x="1371600" y="2324100"/>
            <a:ext cx="1171575" cy="519113"/>
          </a:xfrm>
          <a:prstGeom prst="rect">
            <a:avLst/>
          </a:prstGeom>
          <a:noFill/>
          <a:ln w="12700">
            <a:noFill/>
            <a:miter lim="800000"/>
            <a:headEnd type="none" w="sm" len="sm"/>
            <a:tailEnd type="none" w="sm" len="sm"/>
          </a:ln>
        </p:spPr>
        <p:txBody>
          <a:bodyPr wrap="none">
            <a:spAutoFit/>
          </a:bodyPr>
          <a:lstStyle/>
          <a:p>
            <a:pPr>
              <a:spcBef>
                <a:spcPct val="50000"/>
              </a:spcBef>
            </a:pPr>
            <a:r>
              <a:rPr lang="en-US" sz="2800" b="1">
                <a:solidFill>
                  <a:srgbClr val="147645"/>
                </a:solidFill>
                <a:latin typeface="Arial" charset="0"/>
              </a:rPr>
              <a:t>NESC</a:t>
            </a:r>
            <a:endParaRPr lang="en-US" sz="2800" b="1" u="sng">
              <a:solidFill>
                <a:srgbClr val="147645"/>
              </a:solidFill>
              <a:latin typeface="Arial" charset="0"/>
            </a:endParaRPr>
          </a:p>
        </p:txBody>
      </p:sp>
      <p:sp>
        <p:nvSpPr>
          <p:cNvPr id="27658" name="Rectangle 10"/>
          <p:cNvSpPr>
            <a:spLocks noChangeArrowheads="1"/>
          </p:cNvSpPr>
          <p:nvPr/>
        </p:nvSpPr>
        <p:spPr bwMode="auto">
          <a:xfrm>
            <a:off x="6172200" y="2311400"/>
            <a:ext cx="1903413" cy="519113"/>
          </a:xfrm>
          <a:prstGeom prst="rect">
            <a:avLst/>
          </a:prstGeom>
          <a:noFill/>
          <a:ln w="12700">
            <a:noFill/>
            <a:miter lim="800000"/>
            <a:headEnd type="none" w="sm" len="sm"/>
            <a:tailEnd type="none" w="sm" len="sm"/>
          </a:ln>
        </p:spPr>
        <p:txBody>
          <a:bodyPr wrap="none">
            <a:spAutoFit/>
          </a:bodyPr>
          <a:lstStyle/>
          <a:p>
            <a:pPr>
              <a:spcBef>
                <a:spcPct val="50000"/>
              </a:spcBef>
            </a:pPr>
            <a:r>
              <a:rPr lang="en-US" sz="2800" b="1">
                <a:solidFill>
                  <a:srgbClr val="147645"/>
                </a:solidFill>
                <a:latin typeface="Arial" charset="0"/>
              </a:rPr>
              <a:t>ANSI O5.1</a:t>
            </a:r>
          </a:p>
        </p:txBody>
      </p:sp>
      <p:sp>
        <p:nvSpPr>
          <p:cNvPr id="27659" name="Rectangle 11"/>
          <p:cNvSpPr>
            <a:spLocks noChangeArrowheads="1"/>
          </p:cNvSpPr>
          <p:nvPr/>
        </p:nvSpPr>
        <p:spPr bwMode="auto">
          <a:xfrm>
            <a:off x="1219200" y="2311400"/>
            <a:ext cx="1447800" cy="533400"/>
          </a:xfrm>
          <a:prstGeom prst="rect">
            <a:avLst/>
          </a:prstGeom>
          <a:noFill/>
          <a:ln w="28575">
            <a:solidFill>
              <a:srgbClr val="147645"/>
            </a:solidFill>
            <a:miter lim="800000"/>
            <a:headEnd type="none" w="sm" len="sm"/>
            <a:tailEnd type="none" w="sm" len="sm"/>
          </a:ln>
        </p:spPr>
        <p:txBody>
          <a:bodyPr wrap="none" anchor="ctr"/>
          <a:lstStyle/>
          <a:p>
            <a:endParaRPr lang="en-US"/>
          </a:p>
        </p:txBody>
      </p:sp>
      <p:sp>
        <p:nvSpPr>
          <p:cNvPr id="27660" name="Rectangle 12"/>
          <p:cNvSpPr>
            <a:spLocks noChangeArrowheads="1"/>
          </p:cNvSpPr>
          <p:nvPr/>
        </p:nvSpPr>
        <p:spPr bwMode="auto">
          <a:xfrm>
            <a:off x="6096000" y="2298700"/>
            <a:ext cx="2133600" cy="533400"/>
          </a:xfrm>
          <a:prstGeom prst="rect">
            <a:avLst/>
          </a:prstGeom>
          <a:noFill/>
          <a:ln w="28575">
            <a:solidFill>
              <a:srgbClr val="147645"/>
            </a:solidFill>
            <a:miter lim="800000"/>
            <a:headEnd type="none" w="sm" len="sm"/>
            <a:tailEnd type="none" w="sm" len="sm"/>
          </a:ln>
        </p:spPr>
        <p:txBody>
          <a:bodyPr wrap="none" anchor="ctr"/>
          <a:lstStyle/>
          <a:p>
            <a:endParaRPr lang="en-US"/>
          </a:p>
        </p:txBody>
      </p:sp>
      <p:grpSp>
        <p:nvGrpSpPr>
          <p:cNvPr id="2" name="Group 13"/>
          <p:cNvGrpSpPr>
            <a:grpSpLocks/>
          </p:cNvGrpSpPr>
          <p:nvPr/>
        </p:nvGrpSpPr>
        <p:grpSpPr bwMode="auto">
          <a:xfrm>
            <a:off x="1371600" y="76200"/>
            <a:ext cx="7162800" cy="579438"/>
            <a:chOff x="864" y="48"/>
            <a:chExt cx="4512" cy="365"/>
          </a:xfrm>
        </p:grpSpPr>
        <p:sp>
          <p:nvSpPr>
            <p:cNvPr id="27662" name="Rectangle 14"/>
            <p:cNvSpPr>
              <a:spLocks noChangeArrowheads="1"/>
            </p:cNvSpPr>
            <p:nvPr/>
          </p:nvSpPr>
          <p:spPr bwMode="auto">
            <a:xfrm>
              <a:off x="864" y="96"/>
              <a:ext cx="4176" cy="288"/>
            </a:xfrm>
            <a:prstGeom prst="rect">
              <a:avLst/>
            </a:prstGeom>
            <a:solidFill>
              <a:srgbClr val="FF9900"/>
            </a:solidFill>
            <a:ln w="38100">
              <a:solidFill>
                <a:schemeClr val="tx1"/>
              </a:solidFill>
              <a:miter lim="800000"/>
              <a:headEnd/>
              <a:tailEnd/>
            </a:ln>
          </p:spPr>
          <p:txBody>
            <a:bodyPr wrap="none" anchor="ctr"/>
            <a:lstStyle/>
            <a:p>
              <a:endParaRPr lang="en-US"/>
            </a:p>
          </p:txBody>
        </p:sp>
        <p:sp>
          <p:nvSpPr>
            <p:cNvPr id="27663" name="Text Box 15"/>
            <p:cNvSpPr txBox="1">
              <a:spLocks noChangeArrowheads="1"/>
            </p:cNvSpPr>
            <p:nvPr/>
          </p:nvSpPr>
          <p:spPr bwMode="auto">
            <a:xfrm>
              <a:off x="864" y="48"/>
              <a:ext cx="4512" cy="365"/>
            </a:xfrm>
            <a:prstGeom prst="rect">
              <a:avLst/>
            </a:prstGeom>
            <a:noFill/>
            <a:ln w="9525">
              <a:noFill/>
              <a:miter lim="800000"/>
              <a:headEnd/>
              <a:tailEnd/>
            </a:ln>
          </p:spPr>
          <p:txBody>
            <a:bodyPr>
              <a:spAutoFit/>
            </a:bodyPr>
            <a:lstStyle/>
            <a:p>
              <a:pPr eaLnBrk="1" hangingPunct="1">
                <a:spcBef>
                  <a:spcPct val="50000"/>
                </a:spcBef>
              </a:pPr>
              <a:r>
                <a:rPr lang="en-US" sz="3200" b="1">
                  <a:latin typeface="Arial" charset="0"/>
                </a:rPr>
                <a:t>Load                  </a:t>
              </a:r>
              <a:r>
                <a:rPr lang="en-US" sz="3200" b="1">
                  <a:latin typeface="Arial" charset="0"/>
                  <a:cs typeface="Arial" charset="0"/>
                </a:rPr>
                <a:t>&lt;              Strength</a:t>
              </a:r>
            </a:p>
          </p:txBody>
        </p:sp>
      </p:grpSp>
    </p:spTree>
    <p:extLst>
      <p:ext uri="{BB962C8B-B14F-4D97-AF65-F5344CB8AC3E}">
        <p14:creationId xmlns:p14="http://schemas.microsoft.com/office/powerpoint/2010/main" val="3075764172"/>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ChangeArrowheads="1"/>
          </p:cNvSpPr>
          <p:nvPr/>
        </p:nvSpPr>
        <p:spPr bwMode="auto">
          <a:xfrm>
            <a:off x="5645150" y="5118100"/>
            <a:ext cx="6350" cy="7938"/>
          </a:xfrm>
          <a:prstGeom prst="rect">
            <a:avLst/>
          </a:prstGeom>
          <a:solidFill>
            <a:srgbClr val="000000"/>
          </a:solidFill>
          <a:ln w="9525">
            <a:noFill/>
            <a:miter lim="800000"/>
            <a:headEnd/>
            <a:tailEnd/>
          </a:ln>
        </p:spPr>
        <p:txBody>
          <a:bodyPr/>
          <a:lstStyle/>
          <a:p>
            <a:endParaRPr lang="en-US"/>
          </a:p>
        </p:txBody>
      </p:sp>
      <p:sp>
        <p:nvSpPr>
          <p:cNvPr id="2052" name="Rectangle 3"/>
          <p:cNvSpPr>
            <a:spLocks noChangeArrowheads="1"/>
          </p:cNvSpPr>
          <p:nvPr/>
        </p:nvSpPr>
        <p:spPr bwMode="auto">
          <a:xfrm>
            <a:off x="7200900" y="5118100"/>
            <a:ext cx="7938" cy="7938"/>
          </a:xfrm>
          <a:prstGeom prst="rect">
            <a:avLst/>
          </a:prstGeom>
          <a:solidFill>
            <a:srgbClr val="000000"/>
          </a:solidFill>
          <a:ln w="9525">
            <a:noFill/>
            <a:miter lim="800000"/>
            <a:headEnd/>
            <a:tailEnd/>
          </a:ln>
        </p:spPr>
        <p:txBody>
          <a:bodyPr/>
          <a:lstStyle/>
          <a:p>
            <a:endParaRPr lang="en-US"/>
          </a:p>
        </p:txBody>
      </p:sp>
      <p:sp>
        <p:nvSpPr>
          <p:cNvPr id="2053" name="Rectangle 4"/>
          <p:cNvSpPr>
            <a:spLocks noChangeArrowheads="1"/>
          </p:cNvSpPr>
          <p:nvPr/>
        </p:nvSpPr>
        <p:spPr bwMode="auto">
          <a:xfrm>
            <a:off x="8867775" y="5727700"/>
            <a:ext cx="6350" cy="7938"/>
          </a:xfrm>
          <a:prstGeom prst="rect">
            <a:avLst/>
          </a:prstGeom>
          <a:solidFill>
            <a:srgbClr val="000000"/>
          </a:solidFill>
          <a:ln w="9525">
            <a:noFill/>
            <a:miter lim="800000"/>
            <a:headEnd/>
            <a:tailEnd/>
          </a:ln>
        </p:spPr>
        <p:txBody>
          <a:bodyPr/>
          <a:lstStyle/>
          <a:p>
            <a:endParaRPr lang="en-US"/>
          </a:p>
        </p:txBody>
      </p:sp>
      <p:sp>
        <p:nvSpPr>
          <p:cNvPr id="2054" name="Rectangle 5"/>
          <p:cNvSpPr>
            <a:spLocks noChangeArrowheads="1"/>
          </p:cNvSpPr>
          <p:nvPr/>
        </p:nvSpPr>
        <p:spPr bwMode="auto">
          <a:xfrm>
            <a:off x="8867775" y="5727700"/>
            <a:ext cx="6350" cy="7938"/>
          </a:xfrm>
          <a:prstGeom prst="rect">
            <a:avLst/>
          </a:prstGeom>
          <a:solidFill>
            <a:srgbClr val="000000"/>
          </a:solidFill>
          <a:ln w="9525">
            <a:noFill/>
            <a:miter lim="800000"/>
            <a:headEnd/>
            <a:tailEnd/>
          </a:ln>
        </p:spPr>
        <p:txBody>
          <a:bodyPr/>
          <a:lstStyle/>
          <a:p>
            <a:endParaRPr lang="en-US"/>
          </a:p>
        </p:txBody>
      </p:sp>
      <p:sp>
        <p:nvSpPr>
          <p:cNvPr id="2055" name="Rectangle 6"/>
          <p:cNvSpPr>
            <a:spLocks noGrp="1" noChangeArrowheads="1"/>
          </p:cNvSpPr>
          <p:nvPr>
            <p:ph type="title"/>
          </p:nvPr>
        </p:nvSpPr>
        <p:spPr>
          <a:xfrm>
            <a:off x="73025" y="383743"/>
            <a:ext cx="9144000" cy="1143000"/>
          </a:xfrm>
          <a:noFill/>
        </p:spPr>
        <p:txBody>
          <a:bodyPr lIns="0" tIns="0" rIns="0" bIns="0" anchor="t"/>
          <a:lstStyle/>
          <a:p>
            <a:r>
              <a:rPr lang="en-US" dirty="0"/>
              <a:t>NESC Overload &amp; Safety Factors</a:t>
            </a:r>
          </a:p>
        </p:txBody>
      </p:sp>
      <p:graphicFrame>
        <p:nvGraphicFramePr>
          <p:cNvPr id="2050" name="Object 7"/>
          <p:cNvGraphicFramePr>
            <a:graphicFrameLocks noGrp="1" noChangeAspect="1"/>
          </p:cNvGraphicFramePr>
          <p:nvPr>
            <p:ph idx="1"/>
            <p:extLst>
              <p:ext uri="{D42A27DB-BD31-4B8C-83A1-F6EECF244321}">
                <p14:modId xmlns:p14="http://schemas.microsoft.com/office/powerpoint/2010/main" val="2685899053"/>
              </p:ext>
            </p:extLst>
          </p:nvPr>
        </p:nvGraphicFramePr>
        <p:xfrm>
          <a:off x="893763" y="1905000"/>
          <a:ext cx="7046912" cy="2705100"/>
        </p:xfrm>
        <a:graphic>
          <a:graphicData uri="http://schemas.openxmlformats.org/presentationml/2006/ole">
            <mc:AlternateContent xmlns:mc="http://schemas.openxmlformats.org/markup-compatibility/2006">
              <mc:Choice xmlns:v="urn:schemas-microsoft-com:vml" Requires="v">
                <p:oleObj spid="_x0000_s4101" name="Worksheet" r:id="rId4" imgW="2705100" imgH="1038149" progId="Excel.Sheet.8">
                  <p:embed/>
                </p:oleObj>
              </mc:Choice>
              <mc:Fallback>
                <p:oleObj name="Worksheet" r:id="rId4" imgW="2705100" imgH="1038149" progId="Excel.Sheet.8">
                  <p:embed/>
                  <p:pic>
                    <p:nvPicPr>
                      <p:cNvPr id="205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763" y="1905000"/>
                        <a:ext cx="7046912" cy="270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6" name="Rectangle 8"/>
          <p:cNvSpPr>
            <a:spLocks noChangeArrowheads="1"/>
          </p:cNvSpPr>
          <p:nvPr/>
        </p:nvSpPr>
        <p:spPr bwMode="auto">
          <a:xfrm>
            <a:off x="2379663" y="2786063"/>
            <a:ext cx="2700337" cy="392112"/>
          </a:xfrm>
          <a:prstGeom prst="rect">
            <a:avLst/>
          </a:prstGeom>
          <a:solidFill>
            <a:schemeClr val="hlink">
              <a:alpha val="25882"/>
            </a:schemeClr>
          </a:solidFill>
          <a:ln w="9525">
            <a:solidFill>
              <a:schemeClr val="tx1"/>
            </a:solidFill>
            <a:miter lim="800000"/>
            <a:headEnd/>
            <a:tailEnd/>
          </a:ln>
        </p:spPr>
        <p:txBody>
          <a:bodyPr wrap="none" anchor="ctr"/>
          <a:lstStyle/>
          <a:p>
            <a:endParaRPr lang="en-US"/>
          </a:p>
        </p:txBody>
      </p:sp>
      <p:sp>
        <p:nvSpPr>
          <p:cNvPr id="2057" name="Rectangle 9"/>
          <p:cNvSpPr>
            <a:spLocks noChangeArrowheads="1"/>
          </p:cNvSpPr>
          <p:nvPr/>
        </p:nvSpPr>
        <p:spPr bwMode="auto">
          <a:xfrm>
            <a:off x="5084763" y="2765425"/>
            <a:ext cx="2832100" cy="449263"/>
          </a:xfrm>
          <a:prstGeom prst="rect">
            <a:avLst/>
          </a:prstGeom>
          <a:solidFill>
            <a:schemeClr val="hlink">
              <a:alpha val="25882"/>
            </a:schemeClr>
          </a:solidFill>
          <a:ln w="9525">
            <a:solidFill>
              <a:schemeClr val="tx1"/>
            </a:solidFill>
            <a:miter lim="800000"/>
            <a:headEnd/>
            <a:tailEnd/>
          </a:ln>
        </p:spPr>
        <p:txBody>
          <a:bodyPr wrap="none" anchor="ctr"/>
          <a:lstStyle/>
          <a:p>
            <a:endParaRPr lang="en-US"/>
          </a:p>
        </p:txBody>
      </p:sp>
      <p:sp>
        <p:nvSpPr>
          <p:cNvPr id="2058" name="Rectangle 10"/>
          <p:cNvSpPr>
            <a:spLocks noChangeArrowheads="1"/>
          </p:cNvSpPr>
          <p:nvPr/>
        </p:nvSpPr>
        <p:spPr bwMode="auto">
          <a:xfrm>
            <a:off x="3509963" y="3200400"/>
            <a:ext cx="1568450" cy="1336675"/>
          </a:xfrm>
          <a:prstGeom prst="rect">
            <a:avLst/>
          </a:prstGeom>
          <a:solidFill>
            <a:schemeClr val="hlink">
              <a:alpha val="25882"/>
            </a:schemeClr>
          </a:solidFill>
          <a:ln w="9525">
            <a:solidFill>
              <a:schemeClr val="tx1"/>
            </a:solidFill>
            <a:miter lim="800000"/>
            <a:headEnd/>
            <a:tailEnd/>
          </a:ln>
        </p:spPr>
        <p:txBody>
          <a:bodyPr wrap="none" anchor="ctr"/>
          <a:lstStyle/>
          <a:p>
            <a:endParaRPr lang="en-US"/>
          </a:p>
        </p:txBody>
      </p:sp>
      <p:sp>
        <p:nvSpPr>
          <p:cNvPr id="2059" name="Rectangle 11"/>
          <p:cNvSpPr>
            <a:spLocks noChangeArrowheads="1"/>
          </p:cNvSpPr>
          <p:nvPr/>
        </p:nvSpPr>
        <p:spPr bwMode="auto">
          <a:xfrm>
            <a:off x="6221413" y="3208338"/>
            <a:ext cx="1684337" cy="1336675"/>
          </a:xfrm>
          <a:prstGeom prst="rect">
            <a:avLst/>
          </a:prstGeom>
          <a:solidFill>
            <a:schemeClr val="hlink">
              <a:alpha val="25882"/>
            </a:schemeClr>
          </a:solidFill>
          <a:ln w="9525">
            <a:solidFill>
              <a:schemeClr val="tx1"/>
            </a:solidFill>
            <a:miter lim="800000"/>
            <a:headEnd/>
            <a:tailEnd/>
          </a:ln>
        </p:spPr>
        <p:txBody>
          <a:bodyPr wrap="none" anchor="ctr"/>
          <a:lstStyle/>
          <a:p>
            <a:endParaRPr lang="en-US"/>
          </a:p>
        </p:txBody>
      </p:sp>
      <p:sp>
        <p:nvSpPr>
          <p:cNvPr id="2060" name="Text Box 12"/>
          <p:cNvSpPr txBox="1">
            <a:spLocks noChangeArrowheads="1"/>
          </p:cNvSpPr>
          <p:nvPr/>
        </p:nvSpPr>
        <p:spPr bwMode="auto">
          <a:xfrm>
            <a:off x="3962400" y="4724400"/>
            <a:ext cx="682625" cy="457200"/>
          </a:xfrm>
          <a:prstGeom prst="rect">
            <a:avLst/>
          </a:prstGeom>
          <a:noFill/>
          <a:ln w="9525">
            <a:noFill/>
            <a:miter lim="800000"/>
            <a:headEnd/>
            <a:tailEnd/>
          </a:ln>
        </p:spPr>
        <p:txBody>
          <a:bodyPr>
            <a:spAutoFit/>
          </a:bodyPr>
          <a:lstStyle/>
          <a:p>
            <a:pPr eaLnBrk="1" hangingPunct="1">
              <a:spcBef>
                <a:spcPct val="50000"/>
              </a:spcBef>
            </a:pPr>
            <a:r>
              <a:rPr lang="en-US" b="1">
                <a:solidFill>
                  <a:srgbClr val="0869CA"/>
                </a:solidFill>
                <a:latin typeface="Arial" charset="0"/>
              </a:rPr>
              <a:t>2/3</a:t>
            </a:r>
          </a:p>
        </p:txBody>
      </p:sp>
      <p:sp>
        <p:nvSpPr>
          <p:cNvPr id="2061" name="Text Box 13"/>
          <p:cNvSpPr txBox="1">
            <a:spLocks noChangeArrowheads="1"/>
          </p:cNvSpPr>
          <p:nvPr/>
        </p:nvSpPr>
        <p:spPr bwMode="auto">
          <a:xfrm>
            <a:off x="6705600" y="4724400"/>
            <a:ext cx="682625" cy="457200"/>
          </a:xfrm>
          <a:prstGeom prst="rect">
            <a:avLst/>
          </a:prstGeom>
          <a:noFill/>
          <a:ln w="9525">
            <a:noFill/>
            <a:miter lim="800000"/>
            <a:headEnd/>
            <a:tailEnd/>
          </a:ln>
        </p:spPr>
        <p:txBody>
          <a:bodyPr>
            <a:spAutoFit/>
          </a:bodyPr>
          <a:lstStyle/>
          <a:p>
            <a:pPr eaLnBrk="1" hangingPunct="1">
              <a:spcBef>
                <a:spcPct val="50000"/>
              </a:spcBef>
            </a:pPr>
            <a:r>
              <a:rPr lang="en-US" b="1">
                <a:solidFill>
                  <a:srgbClr val="0869CA"/>
                </a:solidFill>
                <a:latin typeface="Arial" charset="0"/>
              </a:rPr>
              <a:t>2/3</a:t>
            </a:r>
          </a:p>
        </p:txBody>
      </p:sp>
    </p:spTree>
    <p:extLst>
      <p:ext uri="{BB962C8B-B14F-4D97-AF65-F5344CB8AC3E}">
        <p14:creationId xmlns:p14="http://schemas.microsoft.com/office/powerpoint/2010/main" val="72151353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685800" y="1295400"/>
            <a:ext cx="7620000" cy="5257800"/>
          </a:xfrm>
          <a:prstGeom prst="rect">
            <a:avLst/>
          </a:prstGeom>
          <a:noFill/>
          <a:ln w="12700">
            <a:noFill/>
            <a:miter lim="800000"/>
            <a:headEnd type="none" w="sm" len="sm"/>
            <a:tailEnd type="none" w="sm" len="sm"/>
          </a:ln>
        </p:spPr>
        <p:txBody>
          <a:bodyPr wrap="none" anchor="ctr"/>
          <a:lstStyle/>
          <a:p>
            <a:endParaRPr lang="en-US"/>
          </a:p>
        </p:txBody>
      </p:sp>
      <p:sp>
        <p:nvSpPr>
          <p:cNvPr id="28675" name="Rectangle 3"/>
          <p:cNvSpPr>
            <a:spLocks noGrp="1" noChangeArrowheads="1"/>
          </p:cNvSpPr>
          <p:nvPr>
            <p:ph type="title"/>
          </p:nvPr>
        </p:nvSpPr>
        <p:spPr>
          <a:xfrm>
            <a:off x="16164" y="293255"/>
            <a:ext cx="9144000" cy="1143000"/>
          </a:xfrm>
        </p:spPr>
        <p:txBody>
          <a:bodyPr/>
          <a:lstStyle/>
          <a:p>
            <a:pPr eaLnBrk="1" hangingPunct="1"/>
            <a:r>
              <a:rPr lang="en-US" u="sng" dirty="0"/>
              <a:t>NESC Reject Criteria</a:t>
            </a:r>
            <a:br>
              <a:rPr lang="en-US" dirty="0"/>
            </a:br>
            <a:endParaRPr lang="en-US" dirty="0"/>
          </a:p>
        </p:txBody>
      </p:sp>
      <p:sp>
        <p:nvSpPr>
          <p:cNvPr id="28676" name="Rectangle 4"/>
          <p:cNvSpPr>
            <a:spLocks noGrp="1" noChangeArrowheads="1"/>
          </p:cNvSpPr>
          <p:nvPr>
            <p:ph type="body" idx="1"/>
          </p:nvPr>
        </p:nvSpPr>
        <p:spPr>
          <a:xfrm>
            <a:off x="168564" y="2057400"/>
            <a:ext cx="8839200" cy="3429000"/>
          </a:xfrm>
        </p:spPr>
        <p:txBody>
          <a:bodyPr>
            <a:normAutofit fontScale="77500" lnSpcReduction="20000"/>
          </a:bodyPr>
          <a:lstStyle/>
          <a:p>
            <a:pPr algn="ctr" eaLnBrk="1" hangingPunct="1">
              <a:spcBef>
                <a:spcPct val="50000"/>
              </a:spcBef>
              <a:buNone/>
            </a:pPr>
            <a:r>
              <a:rPr lang="en-US" sz="4800" dirty="0"/>
              <a:t>“When a pole loses </a:t>
            </a:r>
            <a:r>
              <a:rPr lang="en-US" sz="4800" b="1" i="1" dirty="0">
                <a:solidFill>
                  <a:srgbClr val="CC0000"/>
                </a:solidFill>
              </a:rPr>
              <a:t>1/3 or 33% of its original</a:t>
            </a:r>
            <a:r>
              <a:rPr lang="en-US" sz="4800" b="1" i="1" dirty="0">
                <a:solidFill>
                  <a:srgbClr val="0869CA"/>
                </a:solidFill>
              </a:rPr>
              <a:t> </a:t>
            </a:r>
            <a:r>
              <a:rPr lang="en-US" sz="4800" b="1" i="1" dirty="0">
                <a:solidFill>
                  <a:srgbClr val="CC0000"/>
                </a:solidFill>
              </a:rPr>
              <a:t>required</a:t>
            </a:r>
            <a:r>
              <a:rPr lang="en-US" sz="4800" dirty="0"/>
              <a:t> bending strength </a:t>
            </a:r>
          </a:p>
          <a:p>
            <a:pPr algn="ctr" eaLnBrk="1" hangingPunct="1">
              <a:spcBef>
                <a:spcPct val="50000"/>
              </a:spcBef>
              <a:buNone/>
            </a:pPr>
            <a:r>
              <a:rPr lang="en-US" sz="4800" dirty="0"/>
              <a:t>or </a:t>
            </a:r>
          </a:p>
          <a:p>
            <a:pPr algn="ctr" eaLnBrk="1" hangingPunct="1">
              <a:spcBef>
                <a:spcPct val="50000"/>
              </a:spcBef>
              <a:buNone/>
            </a:pPr>
            <a:r>
              <a:rPr lang="en-US" sz="4800" b="1" dirty="0">
                <a:solidFill>
                  <a:srgbClr val="C00000"/>
                </a:solidFill>
              </a:rPr>
              <a:t>13% of it’s original circumference</a:t>
            </a:r>
            <a:r>
              <a:rPr lang="en-US" sz="4800" dirty="0"/>
              <a:t>, it must be replaced or restored.”</a:t>
            </a:r>
            <a:endParaRPr lang="en-US" sz="4800" dirty="0">
              <a:solidFill>
                <a:schemeClr val="accent2"/>
              </a:solidFill>
            </a:endParaRPr>
          </a:p>
          <a:p>
            <a:pPr eaLnBrk="1" hangingPunct="1"/>
            <a:endParaRPr lang="en-US" sz="4800" dirty="0"/>
          </a:p>
        </p:txBody>
      </p:sp>
    </p:spTree>
    <p:extLst>
      <p:ext uri="{BB962C8B-B14F-4D97-AF65-F5344CB8AC3E}">
        <p14:creationId xmlns:p14="http://schemas.microsoft.com/office/powerpoint/2010/main" val="4177929601"/>
      </p:ext>
    </p:extLst>
  </p:cSld>
  <p:clrMapOvr>
    <a:masterClrMapping/>
  </p:clrMapOvr>
  <p:transition spd="slow">
    <p:zoom dir="in"/>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data:image/jpeg;base64,/9j/4AAQSkZJRgABAQAAAQABAAD/2wCEAAkGBxQSEBUUEhQVFhUUGRUYFxcYFBcYGBgVGBQWFhcXFxcYHCkgGRolHBQUITEiJSkrLi4uFx8zODMsNygtLiwBCgoKDg0OGhAQGywkICQsLCwsLywsLCwvLCwsLCwsLCwsLCwsLCwvLCwsLCwsLCwsLCwsLCwsLCw0LCwsLCwsLP/AABEIAMIBAwMBIgACEQEDEQH/xAAcAAAABwEBAAAAAAAAAAAAAAAAAQIDBAUGBwj/xABEEAACAQIEAggCBwUGBgMBAAABAgMAEQQSITEFQQYTIjJRYXGBQmIHFCNScpGhM0NTgrEVY3OSwdEkNKKy4fCDs/Gj/8QAGQEAAwEBAQAAAAAAAAAAAAAAAAECAwQF/8QAKxEAAgICAgECBgICAwAAAAAAAAECESExAxJBMlEEEyJhcaGB8JHhIzNS/9oADAMBAAIRAxEAPwDbUdV8HExmCSqYpDoAx7Ln+7k2fY6aN4gVYV6x57wHR0VHQFh0KFCgLDoUKOmFgrOY7o88chnwDiGU6vEf2E34lHcb5lrR0KTVlKTRScH6SJK/UzIcPiQNYXt2vmifaRfMVd1W8f4dh5of+KC5F1Dk5SjcmV91PpWVTj2KwiuAkuNw6DsztG8bpra0l1+2UDXOg5a1Ll12Ul20byqbicy4ckxE9YdeoVS/Wa6nq11U3+MWGtzeonDMNJi4xLLiw8b7JhSY47eBk/aMfdfSrzBYGOFcsSKgOpsNSfFjux8zRl6FaWykw2NxU8mWQLg15IbSTuLbq/7MedgxHO1WeH4PCj5wgaT+I93f2d7kDyGlTJ4FdcrgEeB8RsR4EeIqLaSLxlT/APovvtIPWzafEaaXuHb2GeJcLV7sqgk6lblQxGzBhqkg5ONeRuLWh/2oYIy8jF4U0ctZZojp2ZF2fcaixsQe0Dmq7gnVxdDcbeh5gg6g+R1qDxfg0eIF3VSwBALKG0PwsOa+4I5EGk0/AKXuPYfErKiywsrqQbEHQg2O/I6bH9KzPS7EF8rRLYxZ1dm0y9YrKimx1UyKmoJHZI86UyiOTqovsJFAUm/2RsoAjZtA+liNpQB4EGpqcRWOyMAuI3Cg3Wa4AORgO7YDs2BXINLDVPKplJ07BFw54S/1NrJGQOockxMcoYhDvFutiLre+lHiOLrLaEqUdivWRSCzdWZFRgvJwc1rqSLA1ZYXCGJAI2DDex0BJ1JVh3QSSbWIGwsKreK4VJ+tWRcsgWMxG4DK69YytE42N7+fiKbVISlbyYf6RuKhpJoIkVmjy3JHc0jBVAe9fsaDwOm1Q+M8RHWoUGZAMjOB2b+AbZreVM9NcBiI5RJiHzwSWIdMozrZb5lAH2lgtzax0t5IwGDkB6liDkvoddPAHwrzOZvu2zt466qiu4lFGzaSr5aj/emMDhmimikADhZEIUG2YhgcuvjtTnGoLMBa2+lVeGkKSKVJFmBtyuCDttyog8oJHoHA41XG9xewJ0YMN0cHVXHgd96lmqnHcOIOePewuLXBA1COu7KORHaQ7XHZqt6KcYxE086ToEVLdWpa721Gh/eL2W7XiOdep2p0zg2rRpzSTSjSTVE2JNJNKNJNMLBQoUKdlEqeBXUq6hlbQqwBBHmDUEYSWH9i2dP4UjHQf3cupHPRsw2AKirKlCsyLIeD4ikjZNUkAuY3FnA5kcmHzKSPOptMYvBpKuWRQwGo3BU+KsNVbzBBqJknh2Jnj8CQJl32bRZBto2U6d5jTAsqOo+CxyS3yNqveUgq6nwZDqvuKVjMZHCueV0jX7zsFH5mgB+jtVW3EJXH/Dw5gfjlYxJ6gZS7f5QD41FfgMk3/N4h2X+FDmhj9GKtnf3YelTfsOvcsMRxeFHyGQGT+Gl3k/yJdredqi4oYqbSIrhk5uwEkv8AKl8i+pJ9KsMDgI4EyQxpGo5IoUfpuak0U3sdpaKjAdH4o2DsXmlH7yZi7A+Kg9lP5QKtqOhTSoltszeN6ONHIZ8A4glbV4yLwTH50Hdb5l19aSnS1YuzjYpMK45speFvNJUBFvI2Naahal1rRXa9mbPS2OTTCRy4pj/DQrGPxSvZR+tH9Tx82smIjww5JDGJW/mll0PstaO1Cin5YWvCMfiYsbh2zvbEoN5YUEeIUD78V8k6+QsdTaxpzCdKo8SOrilUMSAZFuLA7nI+sZt94WuQoLEm11E7zqCrBI2ANwLsb2Ngx02308gedYvpt0UXDocbg+tSdCCwjAKsCe0zIBYDxAGUi9xvUybjnwXGm6ezdDDrGFAU5QGFtz2iCWN9WOhudSb0T4OKSMrkUo24At/TUMDz3BFcMg6b42N8yTWF7iOwMdvuhdgvpa3Kuy9G+LLiY1kAymSOKRk10ZgwNrgXXsgBtjalx8kZ6CcJRyMRR4jDCyEzxR6ZG/bKlgVKPtJYaWaxOXflT0OMSY9ZDaUEBJY9A4sSVuj2ysCzAq1r38rGzH7Vvwp/3P8A71E4nwlZSHUmOZO5Klsw+VuToeatp6HWrpoi7OU9NOPpIUw0SsRFIylmuQPtLBFU7WAUHW2m1aHi+GAbMBqikHxIzH/asl0j4diYscOvVQXl7DKoWN80l8ygX1u1zckgn0rXYzEh8zA+Xvr/AOa8nnbcrZ6PGko0jE8exF2H5iqXCsesTLq2Zbc7tcW331qfxg3kNReGf8xD/ixf/YtVBaFI7twviolJSRTHMvejYEXAt2oyQM6a7jbnUfjXAjO8bpM8RjbN2Qvaa1r3OoNtDyOlwbCmOlGOgBVZVZshzBlbK8bDmp5H+tTMBxK6IZDdJApjmtZXDC6hx8Dm48idrHsj0Yzjyfc4XGUM6HMJi2zdXMAsnIjuyAfEl/1XceYsTMNIxeGWRcrDzBBsVI2ZSNQR41EixLRkJMdzZJbWVydlYbI/6HlbujUzJhpNLNJqhCaOhQoLJ1GKh8R4nFh1zTSKg5ZjqT4KN2PkKi4Xisk+sMLqnKSYdWCPFY++3uFHnUWiaZb1XPx6AOUV+scWBSIGVhf7wjByerWFMTcC67TEzSSqf3YtFF7qnaYeTMRVpg8IkSBIkVFGyqoUfkKMjwiqx/D5MTlNvq5XuyaGdRe5ClTlUGw0uwPMVEwXBBhZDK6NimuT17XfEIPDI2hA/u7H5TWno6XVD7MZwmKSVc0bBhci4OxG4I3BHMHUU9UPFcNR2zgmOTbrENmsNg2lnGp0YEU19bki/brmX+LGpI/ni1ZfVcw5nLVCr2LKhSIJVdQyMGVtQykEEeII3pdAgUKOhQAVCjpLsFBJIAAJJOgAGpJPhQAdVs8vX3jjJy6q7g8tmVWHPcabf1VCXn7RukJ2XZ5B4sd1XyGp56aVPjjCgBQABoABYAeAA2o2PQAtttKS6BgQRcEEEeIOhFLqLxSQrC5XvEZV/G3ZT/qIoEZfA9CMDJEzvCLy9YwbMwyo0jNHkF7LZCouByrOYOKXBpI2HV8ThFylJZLq0S5mzSQ9WczR2OpAAO4BF63vEoM5iwq6RkEyf4MYA6u/zsVH4Q9WCi0hHIotv5Wa/wD3LWfRXjBr3fnJlcD0glQwviQjRSkpHiIGMiNm1USLlBD3W2gtckaGtZFIGAZSCDsQbg+hFYvpRwVsKkk2GAMDsjYjDcjaRSZIR8Lm1iuxvV3wSZMRho54ZQGZFzsNVLhQGEqaXIPPRvO1VF+GTJKrRTfSAQZ8BHYdue5NtQqGNiL+ZC1m8cvVFr6hybHz9Pc/lTn0hceBxOHAKZ4Q7XSRXGdgQtvu6gE5gOfIXMBOMK0bDGRtnHdCA2bxOYabEa3trXnfE5mdnBiBl+JHtmkcGW+JhH97F/3rUrEcShv+wa3na/8AWrLgrI2KwhjjVQWQgHvFllYmwB8tz/4pJFNl/wBOcMoxLHmbajTlyNy361t+ApnwUIdQQYlBBAIIy21HgRr71hel8imdrHTl6eFaXhvHkw8eHjnZQHRQhBsy9lbCRNwuujjQ87Wrr4HGKyc3KnLRb5mg3u8P3tS8Y+bm6ee4533EuRFkQggMjDbQqyn9CKeNVz4doiWhF1OrRaD1Md9FPy7HyOp6dHPsaLth++S0PJzctGPnO7J8+4531ap4N9qRh8Ssi3Q3HPkQfBgdVPkahtA0JvGM0fxRjdfmi8vFPytsTQE+hTcM6uoZSCDsf/dj5UKuiij6LdIMDimDA2xH99YyX55GOlvJbegrX1y3pF9Fu74J/PqpD/2Sf6N+dU/DOmGO4fJ1WIV2A/dy3zW8Uc8vMXFcqm4YkjRwU8xZ2ujFUPR3pbhsYAI3yvzjfR/bk3tV9WyaejFprYdHQoUwDo6KjoAgzcMGYvExic6kqOyx/vIzo2w10bwIpH9otHpiVCD+KtzEfNjvF/Np8xqyoUDsIG4uNjR1XHhmQ3w7dUdyls0TeN47jKd9UK673o14mFOXEL1R5MTeJj8stgAfJgpPIGixV7E8m29V8Tmdr2+wG1xrK33rcoxy+8fADUspxB7QKwjYHQy+ZG4j8ufpVkBRsegUKOhTEJqPj8OZEKg2N0YE7ZkdXF/K6ipNCkBUYOBkxTtI12mjW1rhVETtdVB8OuU33JJOg0E9x9ov4X/qn+1DGYbOBYlWU5lYa2axG3MEEgjmDy3qM31i47EVx8XWOBY6E5Mlx42zct6Q9kTpLGZVjw6/vXUyH7sMZDu2/iEUHxcVjsTwqSWRsXhkDxs9/q3bVMRGmZRKxXsGRtxsLZb3JNaObCkYfF4q5kkeKTqydskaOUyINFUsWYbmxW5Juas4fsMPDElgRGqrfZVRBmdvJR+ZIGl6hx7PJon1WDD8b4jgcXFFFDEFZpGjYGDI0RyHOD2e8BppezWPKslGCkTI0qhoiQEY2uu4ynkbDb02rVdOejy50miBWVixdjcswKOc8o2AuoBAAsHAsSQBz7GK2zrktlGt2BbKLsc18pNgbcuQFcHOn3dnXxV1wMy67U3hHZJAyNkI2a9raWuD468taelxznvENa9jl120sRbTakw4jM4Mh3tqFUW1HMC4FqhK8FF5wvo9PisqxBCxuzOzhStyLXHeJGhNhpnANq7DHwiPLD1iJI8KhVdlF9FCm3gD4VW4Do3FHDbCscjN1qhy2ZXKgXSTvobAbhuYI1tT0XGuqdIsVZWc2VuyLnlmAOhOnaGhv8J7I9DjhHjVPycc5ubwSeqaDuAvFzTdkHjH95fk3HLktTIpVdQykEHYinTUGfClWLxWDHvIdFfzP3W+Ye99LbaMdiMRgbMZIrLIbZtOzIBoBJbnbQMNR5jQrwuKD3BBV17yHcX2Pmp5EaU5hcUJAbXBGjKdGU+BH+o0PKkYvCh7G5Vl7rjvL4+oPMHQ0fdD/IzPwmB2LPFGzHclQSfWhSfrMy6GEuR8SOgU+YDG49OXid6FH0/1GmTHcB+kVowBjB1iaATxC9v8RdCPcA+Rrayw4TiUGvVzx8iDqp8iO0jfkaoOK/R/hpvtcI/UOwuDGbxMD8t9AflIHkawfEuD47h0nWhTHb99BcxkfOBoB5MoFc7lKPqVorrCXpwzQcc+ix1u+ClLW1Echs38sg0v6getQuF9OcbgHEONjdwOUnZkA8VfZx639asuA/SpoFxkf/yxf1ZD7bH2rfMmGx0GojniaxFxcagHS+qnXyIoiovMHQNyWJqyNwHpbhcWAIpQHP7t+y49j3vUXq+rlnHPoqYMXwUvmI5CQR+GQfpce9QMB0z4hw5hDjYmdBoBJo9vklFw4/P1FX8xx9aJ+WpehnYqVWd6P9MsJjLCOTLJ/Dksr+2tm/lJrRVomnoyaa2CjoqRPMqLmY2At+ZNgABqSSQABqSaYCnYKCSbAak1AXCtM2aYfZjuRHY/PKPibwU6L5nZaQPJIHk7KLqkfzffk8SOS7DfU2yz6Wx6K0YBov8Al2sP4T3Mfoh70XtdR92nMPxJSwSQGKQ7K9u1v+zcdl9r2BuBuBU6kTwK6lXUMp3DAEH2NML9xdCq/wCqyxfsmzr/AA5GJI/BLqw9GzeF1p3DcQV2yEFJP4bizeeXUhwL7qSPOixUSqFHRUwCqFxIlgsQNjLcEjcRi3WEeBsQoPIuDypziHEIoEzzSKi+LG35Dc+1ZiPi+JxUztgogqWROunuoXd2KR95iQ6HkCANazlNLG2XGDeTRcVZEw752VEyMtycoF1IAvyrE8P6QTTlUw8fWuqqBLISkRjRSTJtmYl8uYKDrGBV8vRmJbz4x2xToC15P2a5Rc5IR2RtzuaXgMKvVwwSIueFtQLrYOkmV0I1AJYC45gjlU1OTzgpOKWMmU49hZYp4pMTOzySBrqqhYwAjZEVNbtmNr761U8T4f1cY6wqZGu7A2OpAuPEgbe1afjmUY+IICwRHuzOz2c6WDOx0s1jbmfI01x7hUghMjrkVh3nIUtfTY6n8q83nVclI7eJ/RbOSYlRc2Fh4U2OV/Lar7EcBsf+ZwZueWIBI15i29V+N4c8LC9mW4s66qffl71cU7E2jtPCsdE+ZsG6sQbyYduwwOxIRtY202Iyk+BJapzYWDEkO8au0d17ajMhI1VgdtDtsdCORocU4HBiLNInbXuyKSki/hkWzD+lZ/iPDsbA6SRu2JjjuTbKuJy2IyE6LOlzmsbHTQ31r0m62jgWdMve1h98zw+OrPF683T/AKh5jacjhgCCCDqCDcEeINVfBOkMWIFgQGuVtqO0N1IbVH+RtdDbMBen5MK0ZLQi4Ju0V7BjzZDsr/oedjrTsX5HMXhMxDKcrr3XHh91h8S+R9rHWm4MZ2urkAWTWw5OBuUPPzG458iZGGxKyC6nY2IIsynwZTqDSMXg0ktnF7ba2Kn7ykbN50/ugXsx6iqFlxC6AxOBszFlYjzCi1/Tfy2oqfZFUZl+BcRwLF8LL9aj5xucslvfsufPfwFTuF/SFAzdVi1bDSbESKQvvfVR66edbOoXFuDwYpMk8SyDlcdpfNWGqn0NZdWvSw7p+pGd430AweLHWRWhdtQ8VijeZTukeYsfOspHgcdwdszL12G5tGT2R4jnGedmBQ8/Grpuh+MwLF+GYjMl7mCUix8h8JPn2T51O4d0/VX6niELYWXxIJjbzB5Dz1HnWbSu3hmibrGUWvAelMWJW8TiXS5AGWZR80R734kvfkKuJYosRGVdUlQ6FWAYX8CDsf1FY7pT0HixQGIwLJHN3gUIEcnndO6/zD38RmuE9KMdCzpPE0zw6OAcmKjUfEbA9bHre5VhzJGlX3axInopZiXXSL6Konu2Efqm36t7tGfIHvJ/1DyrPYTpHxLhLCPEIzRg2CyXKn/DmF7emvoK3HDen2HkjDAs+2ZVQ9cg5lohfMo5shPoK0eFx8GJhzo8csR0NrMD8pXx8iL0ukXmDofaSxJWUPA/pCweIXVzC9u5JufJGGjnwG58KvcHh2dhNMLML9XHcERg6XNtDIRudbXIB3JxPFPo3gxWaTD/APDX7igZo28WK37IPLKQOdiLE5yTFcV4PYMc0PIm8sHoG0aP0utHeUfUv8B0i/SztVCsR0f+kzCz2Wb/AIdz943jJ8pBt/MBW2RwQCCCDqCDcEeINaqSloylFrYqn4sI7ahT/T+tV+J41hcMQcTKqcwu7N6INSKq+J/S9h4yBDBLIL7myD+UG5Pvaubm+JUHSN+LgclbL+dchs2h8yKYxOGSRcrqGG9iNiNiPAjxGtc26XdOjjYzHHC0ebW5KlrDkCNuVVPDelmJcQYZGZO2kbSlmdzmYoLA6AANtv2R4U+P4hyWVkqXw9aZ0bifEBggC0odDoIpG+2PgIm3c+TAkk94VXtxnEYp+qhAwgOzTgiZha/2UOl9Od6vOG8ChgYuq5pD3pXOeQ/znb0FhUzF4VJVyyKGU8j48iDuCORGorbq3tmPaK0ip4f0YhjfrJM0838WY52B+Ve6nsKm4Dvz+PW6+8URH6W/Kmuqmh7h66P7jG0qj5ZCbP6PY/MaYj4gplLpmuVAliKkSplJyv1e7DtMCVvfs2vamko6JdskcVmFuqO8mUW8UMscb/l1g/OhxmBGjLMLsvcINmzkgKFPm2UWOh5g1Hx8scvVtG6M8L58mYBiMjKUIJBB7QIB5qvhUiGTrir5WVF7QDKVYuRpcHkoJ9yPu0XmgrBmuIF4MRhlkCFgmJKyAWV3JjNyh2YFna2o2I5gUPHcNiMSxYLJISD2ze3s7aW9K3XGlHWRNk6xwJcqWJBvk3A3AsDbnWO6WYfEyG2MnSPNYrG8uyGwBESCy+lq874iP/KdvC/oMXxLoviEsyqHuL9hrlTpodtdeV9qqM8kLnOGF+8rg9oc7g76c6ucVw7YLjoTlFlBeRMo00BI02H5VGxXXRj7YiaE7nN1i28Q+6mnFeQb8HeozcA+IH9KBrNcI45iQyJisMEUgWmVvs7W0LXuF+Ed65LDTw0xr0k7OBqii470bjxB6xSYp7WEqgajkJF2kXbQ+xFVOH6Qy4RxFj1sp0Sdbsje+/se1+LcbE0xi8MkiFJFDowsVYXBHmDUuPlDUvDIOMwolXrIZMjkDLKtmBXezDZ1/pfS1LwuNu2SQZJAL2vcMB8SH4h+o5isvPwvEcNYyYPNNhr3fDEksni0R3Ppv433F5w/iEGOhDRm4BGmzxv7aq3mKE8/cbX+C4oVWD6yug6pwNmYsrEfMqqRf038BtQq+w6L6jFEKMVJAqovEeGxYhMk0ayL4ML28wdwfMVKFHQBz/FdC8TgyZOFYhlB1MDkFT+Et2SfxC/zVDm4zFjGWPGK+Cx8X7KVQQytysDqyE/Dre5t4102qvpDwrD4iLJiIhJuEHx5iNkbdT53t46Vm4Vo0U73/swWLwuGnfq+IouHxW8eLg0jxFviUgWMlwOyRe+1r2qm4vwnGYIiRyWzgiORNJ2IHdmRf2nYDEh8+gtcairji3Q7FQw7DGQW7UJY9bHvbqnI7ZUGwJX0UXqD0c4+0eIjcvLikgV0SF7LioQ1szBDpOQFy9libHZdqyaznH9/ZstYz/f0XfRz6TEICYgZgLDrUU5tP4kNyb+cZYeQroGCxkU8eeJ0kjbmpDKfEH/asviODcO4shlTKX5yR9iVT4SKRv5MDWO4n0ZxfCmOIixI6vXti4ckAlUkjN1cEgC5v7Vp2lFW8oz6xk60zX8a6C4DFs4jywzJbP1JUZSRcdZENNQb7AnxrHS8G4pwi7wOZIBqcgLpbxeE6r6r+dF0A6ZxQTzNiywM1rOFJVe07vmAJPaZ73AOw2AFuv4LFpKgeJ1dDsysGB9xSSjPKwxtyhh5R57Xi4lkaSUnPIbsxNwT/oPKp7zdkWIIXWuq9IOgeDxd2MfVSH95F2TfxZe63uL+dcx490MxfDznss8A+JQ1gP7xAcyDzBt5iuXk+GadnRx/EJ4KfHYtnGULYc/E/wDij4TgJWlRYQxkJGXLvcHQjwt48q1/RXiPCZrDEQ9RJ880hhb0ct2fRvzNdT4fw+GFfsY0QH7igX8Dcb1tx8P3I5OavA/ACFXMbtYZiNi1tT+dKo6Kuw4wqjY3AxygCRb21U3IZTa10dbMh1OoINSaFJgVEsUsejr9Zj81Xrl9QbLIPTKdPiJo8Jh8NKC0IUWNmMd4nU2ByuFyspsR2W/KrWqbjccd86Mq4lB2O0QzAfu3CXZkNyLWNr3GoFJ4KWSs6RdbFImWZ9Y5wGFlcAvDmGdba7WIsRrcmsJxVCxsoLNvoCTf/WrubjcmJxD5erkEYsI2fKUuwupYKbk5dTc93Twqp4zx2Ugoy9So2SI2T81ALfzXNeTyz78lo9Dij1jRkcXg5QdY5P8AI3+1RYJ3jYlTY21B2I8GHMVIxk7XuHb/ADNTQxTbP2x4Mbn2bcGqQmeicIbxp5qv/aKctUTg06yYaF0N1aNCD/KKlmvWPNEmiNKNJY0gEPWT430ZJk+s4NupxA3/AIcvlIvn4/nyI1LGk2pOKZUXRiR0+6vsYjCzrKujhQCt/lJOxFj77nehW5C0KVT9/wBf7NLj7fslilCk0oUGQdHRCmZsSAcq9p7XC32G2Zj8K+fkbXOlMAYrFBLCxZm0VBux/wBAOZOgpWHhI7TkFzuRsB91fLz3P5AN4LB5CWY55H7zkW05Io+FByHubkk1LpDBVLx3ophcZrNEM/KRTlceHaG/veruhTaT2CbWjlHGehOOwz9dhJTMV2cHJiANNG5TDTncnwrMdKOlmJxSJDiBlaK+YZShYm1i6HYiw8K7/VdxjgWHxS2xESv4EizD8LjtD2NYy4f/ACzWPL7ow3QToZhcRw0GdVd5WZ86sM8Y7qqGGo0W5U8ybio+I+j/ABmDYy8OxJb5LhHI8De8cn8wFZbjmGn4PjSIJXUEBkksB1ieDLqrWOh/OwuKtuFfSniVlzTBJENgUChMvzIwub76G/tWXaGpKmjSp7i7Re8L+kmSF+p4jAyMN3VSp9Wibceak+Qrf8L4pDiUzwSLIvMqdj4MN1PkaocFxrh/FIxGwRif3UoAcH5T4+amszxvoBJhX+scPxHVW+GSTIR5CU6MPlfTzNaqUkrWUZtRbp4Zoek30fYXFXZAIJt86KMrH549m9RY+dYuLiHEeCMElXrcNey6kxn8Elrxn5SPHQ71Y8J+kuWE9XxCBr2NpEUKzW0vkJyuCfiQ28q3OExv1yHNEcO0T6G95rjmrp2Qp8iTVJxl6dh9UcSyhroz0rw+OT7JrSAXaJtHX0+8vmP0q3xOKSPvuq32zMBf0vvXN+kf0aMp67AORIpLdXcJr/csLZOehPuKi9Fenow7mDHQiORSVaUJZ7jlKLan5v050/mViQuieYnSf7UQmyrK3pDJb2ZlC/rQzzPsqxD5+25/lU5R65j6VIwuJSVA8bK6nZlIIPuKcqzMiHAA993f1bKvoVSwI9QaehhVBZFVR4KAB+Qp2ipgZPjOAiTEXjjVWkU9YyqBnbMtgbbmwY+9YzjkerIfEg+FbDpZxWJFvnUyJJmyBhm0shBA20BNZLijK+RmOTrS5W7Rd0WAJUSXF+WnjXk88f8AlbR6HC6grMNi1sxtrUdhV/PwQtlKvqxOlgbfiKsbVVT4J1uLX3OgOwNjoRcW9KdMLVnfeAKBhMPYWHVRWH/xrU41A6Pf8nh/8GL/AOtanmvVPOEmkNSzSSKBDJFGopdqFAwqFChTKJIpQqVHhAedRZ8O7nLCbcmktcJ4hB8b/oOe2U490HRjE2J7XVpq+58EU7M/+g3PoCQvC4VUvYasczNzZrWux9AB5AADQVZ4Phcca5VHmSSSzMd2Y8yfGhLhRyPtSU0ynBoh0dSThNL86ZMZq1JMlpoTQqK/EIwSA2YjcIDIw9QgJHvRfWZG7kRHnIwQH0C5m9iBTsVEygTYXOg8aifV5G78lh92MZB7sSW9wVoxw2LQlAxGxe7kfzPc0wOSfShPiWZgzxz4XNmjdEU9SdsjSKOyTtqTm9qwEcNwT4cudvH0rv3Tjg2IxMIGGkAKa9U1gj765rEhhpa1hqbmuGcU4XNh3KzxvE99ivZPPRhow1GxNcPNFqVnXxSTVENbg3BrV9G+nc+Fe8ipMOZcDrAPll73sbismH8aXcGs4yayjRpPDO6YHpLw7iidVKFzH91KLG/92/M+akGqXGfR7iMK5m4ZiGVv4bEAkclzd1x5OPeuR5fCtZ0d+kHFYWylutjHwSEnT5W3X9R5VsuVS9S/ky+W16X/AAbbhn0jtE/U8TgaGT76obHzKam3mpYelW3Sjo9h+K4frIWjaQD7OZSDsdUYjccrHakcL6TYHiqiCWMF2v8AZSKDqBclHHOwJ5HSs50l6JnhgbF4LEyRLs0d7kkg5QCdHF+Tg87GtW/p91+zNL6vZlR0V41Jg8R9SxbPGA4AcNYxt8KuDo0J00INrkiwJNdTxvGPqwvigFjuF65blcx0HWLa8dzpftDXcVxODELiMGYGw7vLEGaOdLM4UEuY3S1zFYtrc23tpatj9HvSGTFdVh5PtGwysyBmADjsqju2pORWcWCndSdRcTxTr6SuSN5OmxzqyB1ZShFwwIKld7g7W86ifXS5+yW685GuEA+UbyeosvnyqFieBaFxL1b3DaKOpGXXtQk5TzJYnNzuKxPTbpZOydQiWvmDvG5KSJawtcBlQg310PIsNa1nydVbMoQ7OkRelvFEkj6nrGIJY5Qt88kRGRdrKGMhIygk2XMSTYUGGaN4rINQNjow5aEb1OmihMFssavK9zOQfshumU62a1tiNGBPKovEsECCOyzru6/vAdjcbmvNk7Z3RVIp8THc/wC+tNxYiRWGpO43J0IsbG9xy2opcCw+Ej0phi6+PuKoR6A6MzZ8HAf7tLjw7I0/pVkazvQmQycOw7jRgmTxvkZksfEdn2q7hxAYlToy7qd7HYjxU8j7aEED1E8HnvY6aSaUaSaZIRoqM0VAwqOioUy7EK7z63ZIvK4eQeu6IfLU+I1FWsMpUADQDQACwAGwAGwquEMrbyhR8kYB/NywP+Wl/wBmoe/mk/GxYf5Ccv5CsaCyYeMxgkZgWG6pd2HqqAkUP7Sc9yI+sjBBbyC5m9iBSkhAFlAAHICw/KlZNKXVD7MQ2du9K3ogVF/UFv8AqpoYCJj21L/4jvIPZXJA/KnaF6aihdmDKALAAAchoKKlUKskKhQoUCGMdiOrS4F2JCovi7Gyi/IcyeQBPKue9K8CrzwJNnmL2lbtHVRLHCojQ3UftHbLbWyg33O64iftsNfbrHt+IwS2/TMPesh0sxXVTYNjYGOZIWJ8OuieM+hjWQ+otyNRPWTWGyg4/wDRc7WkwTROpF8pYrcHVSpN1/UDawFc8xWAkiZ1eN0aM5Xup7J5AnYX5ePKvRvEYjCjyRNlIuTGVzo7E8luCrMTbssBdrkGs90h4fnzfWmZJ5V6uJ4mCRXJ7mawY5RdiHJuocrbtAZT4U9YLhyvycMEnjStDW26VdDo45AMOQVsgLLnZSzOQosxYhsqsxsxvbRRfTH43h7xBSw0YAqwOhB10vr/APlc8oOJupJgwEkqSBoS4dbkFL5hYakW1ta9/K9aPjvSDHT4VUxSuY8yuspjK3JVgBnACsCCfO435VTcMkeG0okWNgeyWViSdj3VPpZvGuoYP6QcAcMFxTdZJlHWJ1croz21CdYLD3sP61cEqpuiZt+FZj+jGChOG62KUDiCSMUhYZlljAH2RS3aDdrW/wCW4d6TzgvFxHBXgZ79YgZQ6TLdZDkBvl5NcAEkGxzGm+IcEhxsubAKkcepYFnMYNr6XW6nUDKBbwOhqHwnjk3D5XV4VkWVQksco0dde69tAc2t7g8xRdYevcW8+TWcN4zjMYkckjr1QuCY0DgSJ2iZ4rFs2UXAAtbUWOtZjj3GVkkdYwjdk3cKVzHMuZmLEljYtuTTEUpjeWTh+fqmAzwOQZAl8wugN3VTqHW5AIudTVXHOTKGYLdtlVVVDfSxJuMuuv8AWpnK0kVBU7NA/DiIzHjEkWaVbwgyFFB5Mw7oAGXcX0tuKjfVZUBDPlZR8IFjTfFukEjljKQ7MEBNrgKryFQra6AsrAgkG5ol4h1kWrDMNLHU5eVv6e1Y+XWjTxkr3kf77UmXFuF3BvvpY+FCSRfHX0P+1NvYjQiqEda6CcWRcLGqtdALupIzwszElrDvQkk6/Ab307uvxOGD21IZe6w3X/cHmDoaxXAujrScPw5jZA4BkR+0rAuzMVLC+naYaAaE8iQV8L45NgXEPEFyRH9nPcGMH7pKgAA+Fhl1sMtregpUl2OKStujYwynuvYN5bMBzW/9Nx56EuGkSxq666g2IIOo8GUjY+dMQyspySak917WD+RHwv5bHccwNDMkmk0ZojTAFCioUFk0UsGmhSwazJHVNP30qKDSg1Jodi2FItR3qNJjowbZwWHwr2m/yrc/pTsCRQqKcSx7kTHzayD3B7Y/y0YWU7sieSgufZjYf9NOwokmmpsSid9lW+1yBf0HOm/qYPeeRvVyo/JMoPuKchw6J3FVb72AF/W29AiPiMkyFGRmU2+Fk1BBDKxtYggEFTcEAis90q6HHFxFRNIGA7GdlIuDdQxC5jrfUsbZj4m+tpnrr9wZvO9l/Pn7X9qTV7Gm1oyHRiRsdh2inxOIWeI5J4rQIyOpurAiLNlNgQbnbc0rFcJYIzriDMyKT10sSZI8pz51dApLgqNRn7trC5vK6UdFDiftopOqxSiyyAZVZR+7cDdTpqb2sOWlRcFjMXOiBfq83VsA62khtItiolPbHZNmypfN2SDlOs14Zd3lEGMO2Y49XzyyOVVBmRGVQuZbaqyhUQF+ypJa9SjIkqfV0KziXKJIcOLwxqHDSEyMQFvlZQARbPsbVa8P4ROW6zEmLrLFQEZygUtma4IUsWbU6gHQW0q8wuHWNcq+p0AufQaeAsNgAKaiwckZbo/0ajRWgmSImM57Ki3ZJGYozSZQxtZk0C/s/A2rT4fBRxrlSNFWwFlUAWHkB50yw/4pSP4T39pI8v8AV6m1SwRJ2V2I4DhZDd8NAx8WhjJ/MiqHpX0Kw8mElGHw8McwGaMpGiksuuXQahrFbeda6hQ0msgm1o5DJ0HTF4ePGcOOUsAzQFyMrg2dY5DqhBBAzeWoqgTo0JZTF1zRSi94MSpEmbnlYaSqbHVRmP3TvXScYG4XiXnVS2CxDZpgoucPMdDKAN425/8A4Dd8U4XheIQAOElRhdJFIJF+aONj/wCmsPlRf5NvmNfg49/YTRpNHKU+yFzkYNeTKCoJtcafDodr1XcFkClgRpa/+la/jfCTgg0BfrOsyurnvFVKrZ787IBcbjw2rM8eTJMXUWDoLDzuFI8jua4nak0zpVOKaK7EnXbU628jzPhUeSPQXp2NdDSZWuB6UxnYvounzcPAJuUeRd72F7j03v71qcRCrqUdQysLFWAII8CDoa45wfA8QwsQxmFBMb95B28yqSLtHzW99R2hrtW66LdPIMXZH+ymOmVj2WPyPz9DY+td/HPCTOKcMtoKbCTcPkBwoMmFbQ4dmJMbk/uXPdB5KdL6XBYVe8O4lDioyYyGF8rqRZlYbq6nVWFTnUEEEAg6EHYg7gisxxTgDK/XQSFJhtLa915R4hf3sfLN3l033q8x0Raey/aTJ3j2fvHl5MfD5vz8S6ap+D8cErGGZOqnAuUJurr/ABIW2kQ/mOdTCDFtcx+A1Kfh8U8txy00FJ2KiZQpKOCAQQQdQRqCPEGhVDJMkyqLswUeJIA/Wmxjl+HM/wCFCR/mtl/WhFhUU3VFB8bC/ud6kA1ADImkO0YX8bgH8kDA/mKMRSHvSW/AgX882b9LU8DSr0gGfqSHvAv+Ni4/JiQPYVIQACwFh4DQUV6MGgA70dJvUX67m/ZLn+a9o/8APY5v5QfO1AEuo4xeb9mM/wA17J/m5/y387U1JEAM07gjwPZjH8t+1/MT5WpX1h3/AGa2H35AQPaPRj75aLCh14ha8huBvfRB5kf73pr62W/ZLmH327KextdvYW8xSlwYvdyZGGoLWsD8qjsj1tfzqTQBD+p5v2rZ/ltZP8nP+YtScXgbsJIzklAy5rXVlGoSRfiXU25i5sRc3mUKYrICcUC6Tr1LcyTeM/hlta3k2VvKnf7Ti+F1c+CHO3+VLmpV6IUAR8KpLM7CxawC6XVFva9tLksxNvIcqk0VCgA6KhRUxBMLix1B3HlWbl6F4cMWgafDFjc/V5mjUn8Gq/pWkqHxLiUUCZpXCjW3Mm3JVGrH0qZV5KV+DnPTThQgcASzSkoCTNIXbVmGh5Ds7eZrH8bxGcL5C59Ta5HsCfer/pl0tjxEwaJWAVct3sCe0TfKLm2orJSY4Odrbi2+nr6V581c20d0LUUmJ5U050H/ALzpaNpSZRe3p/rUlHQuj/SLEYLDRPLF1mDctZ0N2iOdgcw/FfyNxY30NxxnothOJx9fh2VZG/eIOyx8JU8fHZh+lSvo6kSThqISrZesV10NszsQGHmCN/GqXjPRmfASNiuGscm8kGrC3Oy/Gvl3hyPh219K8o47+p+GQOGdKcXw2QYfiCM8fwve7BRpdH/eLtodRf2rpGAx8c8YkhcOjbEH9D4HyOtZbhPSDCcVi6idFEnONjzHxRPvf0sRWe4hwLFcJkOIwbGSD41OpC8xIo7w+cWI8ubjJxV7QOKk6eGb/i3B0mWxFiDmUg5WV/vxsNUb9DzBvUXB8SeIiPFHmAk1sobwWQbJJ+jbjyR0Y6Vw41ex2ZALtGTqPEqfiXz/ADtVtjMIkqlXAIIINwDcHcEHQjyNaqnlGeVhjb8OQknti+tlkkUXO/ZVgBff3oVnv7DxSdmHFTLGO6to3sPANIcxHkb22ubXo6L+xf8AJtaMUKFIkVRihQoAOlUVCgCs4hriYUOqMHup1UkAEXGxtVpQoUkDKnhHalnLdoo9lJ1KggXCk7D0q3oUKI6QS2ChQoUxBGioUKYgqOioUAChQoUwCoUKFABVyX6Q5W+sObm4YKNTov2Zt6anShQrm+I0jfg2zFzKBewtvVaneFHQrmZ0Ikw8/Q0cmw/950KFSUXfQqVl4nh8rEZms1iRmGVjY23Fdyo6Fdnw/pOTn9Rxz6V4wmOzIArGNWJUWJcFrNcfFoNfIV0zozKz4OFnJZiupJJJ1O5O9FQo4/8AskE/QjknHPsuLv1X2eWdLZOza5W9su17n8zXbKFCnw7l+Q5dR/AKFChXQZ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31376" y="0"/>
            <a:ext cx="9144000" cy="6858000"/>
          </a:xfrm>
          <a:prstGeom prst="rect">
            <a:avLst/>
          </a:prstGeom>
          <a:solidFill>
            <a:srgbClr val="013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752600" y="3124200"/>
            <a:ext cx="6934200" cy="523220"/>
          </a:xfrm>
          <a:prstGeom prst="rect">
            <a:avLst/>
          </a:prstGeom>
          <a:noFill/>
        </p:spPr>
        <p:txBody>
          <a:bodyPr wrap="square" rtlCol="0">
            <a:spAutoFit/>
          </a:bodyPr>
          <a:lstStyle/>
          <a:p>
            <a:r>
              <a:rPr lang="en-US" sz="2800" dirty="0">
                <a:solidFill>
                  <a:schemeClr val="bg1"/>
                </a:solidFill>
                <a:latin typeface="Segoe UI Semibold" panose="020B0702040204020203" pitchFamily="34" charset="0"/>
              </a:rPr>
              <a:t>How Does A Pole Go Bad….</a:t>
            </a:r>
            <a:endParaRPr lang="en-US" sz="2000" dirty="0">
              <a:solidFill>
                <a:schemeClr val="bg1"/>
              </a:solidFill>
              <a:latin typeface="Segoe UI Light" panose="020B0502040204020203" pitchFamily="34" charset="0"/>
            </a:endParaRPr>
          </a:p>
        </p:txBody>
      </p:sp>
      <p:cxnSp>
        <p:nvCxnSpPr>
          <p:cNvPr id="3" name="Straight Connector 2"/>
          <p:cNvCxnSpPr/>
          <p:nvPr/>
        </p:nvCxnSpPr>
        <p:spPr>
          <a:xfrm>
            <a:off x="1372394" y="1099810"/>
            <a:ext cx="0" cy="4572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7287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7948864" y="6548479"/>
            <a:ext cx="1211178" cy="320841"/>
          </a:xfrm>
          <a:custGeom>
            <a:avLst/>
            <a:gdLst/>
            <a:ahLst/>
            <a:cxnLst/>
            <a:rect l="l" t="t" r="r" b="b"/>
            <a:pathLst>
              <a:path w="1148012" h="304800">
                <a:moveTo>
                  <a:pt x="76200" y="0"/>
                </a:moveTo>
                <a:lnTo>
                  <a:pt x="1148012" y="0"/>
                </a:lnTo>
                <a:lnTo>
                  <a:pt x="1148012" y="304800"/>
                </a:lnTo>
                <a:lnTo>
                  <a:pt x="0" y="304800"/>
                </a:lnTo>
                <a:close/>
              </a:path>
            </a:pathLst>
          </a:custGeom>
          <a:solidFill>
            <a:srgbClr val="4A7AA8"/>
          </a:solidFill>
          <a:ln>
            <a:solidFill>
              <a:srgbClr val="4A7A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A7AA8"/>
              </a:solidFill>
            </a:endParaRPr>
          </a:p>
        </p:txBody>
      </p:sp>
      <p:sp>
        <p:nvSpPr>
          <p:cNvPr id="2" name="Title 1"/>
          <p:cNvSpPr>
            <a:spLocks noGrp="1"/>
          </p:cNvSpPr>
          <p:nvPr>
            <p:ph type="title"/>
          </p:nvPr>
        </p:nvSpPr>
        <p:spPr>
          <a:xfrm>
            <a:off x="457200" y="152400"/>
            <a:ext cx="8229600" cy="1143000"/>
          </a:xfrm>
        </p:spPr>
        <p:txBody>
          <a:bodyPr>
            <a:normAutofit/>
          </a:bodyPr>
          <a:lstStyle/>
          <a:p>
            <a:pPr algn="l"/>
            <a:r>
              <a:rPr lang="en-US" sz="3600" dirty="0">
                <a:solidFill>
                  <a:srgbClr val="013971"/>
                </a:solidFill>
                <a:latin typeface="Segoe UI Semibold" panose="020B0702040204020203" pitchFamily="34" charset="0"/>
              </a:rPr>
              <a:t>Wood Poles Decay</a:t>
            </a:r>
          </a:p>
        </p:txBody>
      </p:sp>
      <p:sp>
        <p:nvSpPr>
          <p:cNvPr id="7" name="AutoShape 6" descr="data:image/jpeg;base64,/9j/4AAQSkZJRgABAQAAAQABAAD/2wCEAAkGBxQSEBUUEhQVFhUUGRUYFxcYFBcYGBgVGBQWFhcXFxcYHCkgGRolHBQUITEiJSkrLi4uFx8zODMsNygtLiwBCgoKDg0OGhAQGywkICQsLCwsLywsLCwvLCwsLCwsLCwsLCwsLCwvLCwsLCwsLCwsLCwsLCwsLCw0LCwsLCwsLP/AABEIAMIBAwMBIgACEQEDEQH/xAAcAAAABwEBAAAAAAAAAAAAAAAAAQIDBAUGBwj/xABEEAACAQIEAggCBwUGBgMBAAABAgMAEQQSITEFQQYTIjJRYXGBQmIHFCNScpGhM0NTgrEVY3OSwdEkNKKy4fCDs/Gj/8QAGQEAAwEBAQAAAAAAAAAAAAAAAAECAwQF/8QAKxEAAgICAgECBgICAwAAAAAAAAECESExAxJBMlEEEyJhcaGB8JHhIzNS/9oADAMBAAIRAxEAPwDbUdV8HExmCSqYpDoAx7Ln+7k2fY6aN4gVYV6x57wHR0VHQFh0KFCgLDoUKOmFgrOY7o88chnwDiGU6vEf2E34lHcb5lrR0KTVlKTRScH6SJK/UzIcPiQNYXt2vmifaRfMVd1W8f4dh5of+KC5F1Dk5SjcmV91PpWVTj2KwiuAkuNw6DsztG8bpra0l1+2UDXOg5a1Ll12Ul20byqbicy4ckxE9YdeoVS/Wa6nq11U3+MWGtzeonDMNJi4xLLiw8b7JhSY47eBk/aMfdfSrzBYGOFcsSKgOpsNSfFjux8zRl6FaWykw2NxU8mWQLg15IbSTuLbq/7MedgxHO1WeH4PCj5wgaT+I93f2d7kDyGlTJ4FdcrgEeB8RsR4EeIqLaSLxlT/APovvtIPWzafEaaXuHb2GeJcLV7sqgk6lblQxGzBhqkg5ONeRuLWh/2oYIy8jF4U0ctZZojp2ZF2fcaixsQe0Dmq7gnVxdDcbeh5gg6g+R1qDxfg0eIF3VSwBALKG0PwsOa+4I5EGk0/AKXuPYfErKiywsrqQbEHQg2O/I6bH9KzPS7EF8rRLYxZ1dm0y9YrKimx1UyKmoJHZI86UyiOTqovsJFAUm/2RsoAjZtA+liNpQB4EGpqcRWOyMAuI3Cg3Wa4AORgO7YDs2BXINLDVPKplJ07BFw54S/1NrJGQOockxMcoYhDvFutiLre+lHiOLrLaEqUdivWRSCzdWZFRgvJwc1rqSLA1ZYXCGJAI2DDex0BJ1JVh3QSSbWIGwsKreK4VJ+tWRcsgWMxG4DK69YytE42N7+fiKbVISlbyYf6RuKhpJoIkVmjy3JHc0jBVAe9fsaDwOm1Q+M8RHWoUGZAMjOB2b+AbZreVM9NcBiI5RJiHzwSWIdMozrZb5lAH2lgtzax0t5IwGDkB6liDkvoddPAHwrzOZvu2zt466qiu4lFGzaSr5aj/emMDhmimikADhZEIUG2YhgcuvjtTnGoLMBa2+lVeGkKSKVJFmBtyuCDttyog8oJHoHA41XG9xewJ0YMN0cHVXHgd96lmqnHcOIOePewuLXBA1COu7KORHaQ7XHZqt6KcYxE086ToEVLdWpa721Gh/eL2W7XiOdep2p0zg2rRpzSTSjSTVE2JNJNKNJNMLBQoUKdlEqeBXUq6hlbQqwBBHmDUEYSWH9i2dP4UjHQf3cupHPRsw2AKirKlCsyLIeD4ikjZNUkAuY3FnA5kcmHzKSPOptMYvBpKuWRQwGo3BU+KsNVbzBBqJknh2Jnj8CQJl32bRZBto2U6d5jTAsqOo+CxyS3yNqveUgq6nwZDqvuKVjMZHCueV0jX7zsFH5mgB+jtVW3EJXH/Dw5gfjlYxJ6gZS7f5QD41FfgMk3/N4h2X+FDmhj9GKtnf3YelTfsOvcsMRxeFHyGQGT+Gl3k/yJdredqi4oYqbSIrhk5uwEkv8AKl8i+pJ9KsMDgI4EyQxpGo5IoUfpuak0U3sdpaKjAdH4o2DsXmlH7yZi7A+Kg9lP5QKtqOhTSoltszeN6ONHIZ8A4glbV4yLwTH50Hdb5l19aSnS1YuzjYpMK45speFvNJUBFvI2Naahal1rRXa9mbPS2OTTCRy4pj/DQrGPxSvZR+tH9Tx82smIjww5JDGJW/mll0PstaO1Cin5YWvCMfiYsbh2zvbEoN5YUEeIUD78V8k6+QsdTaxpzCdKo8SOrilUMSAZFuLA7nI+sZt94WuQoLEm11E7zqCrBI2ANwLsb2Ngx02308gedYvpt0UXDocbg+tSdCCwjAKsCe0zIBYDxAGUi9xvUybjnwXGm6ezdDDrGFAU5QGFtz2iCWN9WOhudSb0T4OKSMrkUo24At/TUMDz3BFcMg6b42N8yTWF7iOwMdvuhdgvpa3Kuy9G+LLiY1kAymSOKRk10ZgwNrgXXsgBtjalx8kZ6CcJRyMRR4jDCyEzxR6ZG/bKlgVKPtJYaWaxOXflT0OMSY9ZDaUEBJY9A4sSVuj2ysCzAq1r38rGzH7Vvwp/3P8A71E4nwlZSHUmOZO5Klsw+VuToeatp6HWrpoi7OU9NOPpIUw0SsRFIylmuQPtLBFU7WAUHW2m1aHi+GAbMBqikHxIzH/asl0j4diYscOvVQXl7DKoWN80l8ygX1u1zckgn0rXYzEh8zA+Xvr/AOa8nnbcrZ6PGko0jE8exF2H5iqXCsesTLq2Zbc7tcW331qfxg3kNReGf8xD/ixf/YtVBaFI7twviolJSRTHMvejYEXAt2oyQM6a7jbnUfjXAjO8bpM8RjbN2Qvaa1r3OoNtDyOlwbCmOlGOgBVZVZshzBlbK8bDmp5H+tTMBxK6IZDdJApjmtZXDC6hx8Dm48idrHsj0Yzjyfc4XGUM6HMJi2zdXMAsnIjuyAfEl/1XceYsTMNIxeGWRcrDzBBsVI2ZSNQR41EixLRkJMdzZJbWVydlYbI/6HlbujUzJhpNLNJqhCaOhQoLJ1GKh8R4nFh1zTSKg5ZjqT4KN2PkKi4Xisk+sMLqnKSYdWCPFY++3uFHnUWiaZb1XPx6AOUV+scWBSIGVhf7wjByerWFMTcC67TEzSSqf3YtFF7qnaYeTMRVpg8IkSBIkVFGyqoUfkKMjwiqx/D5MTlNvq5XuyaGdRe5ClTlUGw0uwPMVEwXBBhZDK6NimuT17XfEIPDI2hA/u7H5TWno6XVD7MZwmKSVc0bBhci4OxG4I3BHMHUU9UPFcNR2zgmOTbrENmsNg2lnGp0YEU19bki/brmX+LGpI/ni1ZfVcw5nLVCr2LKhSIJVdQyMGVtQykEEeII3pdAgUKOhQAVCjpLsFBJIAAJJOgAGpJPhQAdVs8vX3jjJy6q7g8tmVWHPcabf1VCXn7RukJ2XZ5B4sd1XyGp56aVPjjCgBQABoABYAeAA2o2PQAtttKS6BgQRcEEEeIOhFLqLxSQrC5XvEZV/G3ZT/qIoEZfA9CMDJEzvCLy9YwbMwyo0jNHkF7LZCouByrOYOKXBpI2HV8ThFylJZLq0S5mzSQ9WczR2OpAAO4BF63vEoM5iwq6RkEyf4MYA6u/zsVH4Q9WCi0hHIotv5Wa/wD3LWfRXjBr3fnJlcD0glQwviQjRSkpHiIGMiNm1USLlBD3W2gtckaGtZFIGAZSCDsQbg+hFYvpRwVsKkk2GAMDsjYjDcjaRSZIR8Lm1iuxvV3wSZMRho54ZQGZFzsNVLhQGEqaXIPPRvO1VF+GTJKrRTfSAQZ8BHYdue5NtQqGNiL+ZC1m8cvVFr6hybHz9Pc/lTn0hceBxOHAKZ4Q7XSRXGdgQtvu6gE5gOfIXMBOMK0bDGRtnHdCA2bxOYabEa3trXnfE5mdnBiBl+JHtmkcGW+JhH97F/3rUrEcShv+wa3na/8AWrLgrI2KwhjjVQWQgHvFllYmwB8tz/4pJFNl/wBOcMoxLHmbajTlyNy361t+ApnwUIdQQYlBBAIIy21HgRr71hel8imdrHTl6eFaXhvHkw8eHjnZQHRQhBsy9lbCRNwuujjQ87Wrr4HGKyc3KnLRb5mg3u8P3tS8Y+bm6ee4533EuRFkQggMjDbQqyn9CKeNVz4doiWhF1OrRaD1Md9FPy7HyOp6dHPsaLth++S0PJzctGPnO7J8+4531ap4N9qRh8Ssi3Q3HPkQfBgdVPkahtA0JvGM0fxRjdfmi8vFPytsTQE+hTcM6uoZSCDsf/dj5UKuiij6LdIMDimDA2xH99YyX55GOlvJbegrX1y3pF9Fu74J/PqpD/2Sf6N+dU/DOmGO4fJ1WIV2A/dy3zW8Uc8vMXFcqm4YkjRwU8xZ2ujFUPR3pbhsYAI3yvzjfR/bk3tV9WyaejFprYdHQoUwDo6KjoAgzcMGYvExic6kqOyx/vIzo2w10bwIpH9otHpiVCD+KtzEfNjvF/Np8xqyoUDsIG4uNjR1XHhmQ3w7dUdyls0TeN47jKd9UK673o14mFOXEL1R5MTeJj8stgAfJgpPIGixV7E8m29V8Tmdr2+wG1xrK33rcoxy+8fADUspxB7QKwjYHQy+ZG4j8ufpVkBRsegUKOhTEJqPj8OZEKg2N0YE7ZkdXF/K6ipNCkBUYOBkxTtI12mjW1rhVETtdVB8OuU33JJOg0E9x9ov4X/qn+1DGYbOBYlWU5lYa2axG3MEEgjmDy3qM31i47EVx8XWOBY6E5Mlx42zct6Q9kTpLGZVjw6/vXUyH7sMZDu2/iEUHxcVjsTwqSWRsXhkDxs9/q3bVMRGmZRKxXsGRtxsLZb3JNaObCkYfF4q5kkeKTqydskaOUyINFUsWYbmxW5Juas4fsMPDElgRGqrfZVRBmdvJR+ZIGl6hx7PJon1WDD8b4jgcXFFFDEFZpGjYGDI0RyHOD2e8BppezWPKslGCkTI0qhoiQEY2uu4ynkbDb02rVdOejy50miBWVixdjcswKOc8o2AuoBAAsHAsSQBz7GK2zrktlGt2BbKLsc18pNgbcuQFcHOn3dnXxV1wMy67U3hHZJAyNkI2a9raWuD468taelxznvENa9jl120sRbTakw4jM4Mh3tqFUW1HMC4FqhK8FF5wvo9PisqxBCxuzOzhStyLXHeJGhNhpnANq7DHwiPLD1iJI8KhVdlF9FCm3gD4VW4Do3FHDbCscjN1qhy2ZXKgXSTvobAbhuYI1tT0XGuqdIsVZWc2VuyLnlmAOhOnaGhv8J7I9DjhHjVPycc5ubwSeqaDuAvFzTdkHjH95fk3HLktTIpVdQykEHYinTUGfClWLxWDHvIdFfzP3W+Ye99LbaMdiMRgbMZIrLIbZtOzIBoBJbnbQMNR5jQrwuKD3BBV17yHcX2Pmp5EaU5hcUJAbXBGjKdGU+BH+o0PKkYvCh7G5Vl7rjvL4+oPMHQ0fdD/IzPwmB2LPFGzHclQSfWhSfrMy6GEuR8SOgU+YDG49OXid6FH0/1GmTHcB+kVowBjB1iaATxC9v8RdCPcA+Rrayw4TiUGvVzx8iDqp8iO0jfkaoOK/R/hpvtcI/UOwuDGbxMD8t9AflIHkawfEuD47h0nWhTHb99BcxkfOBoB5MoFc7lKPqVorrCXpwzQcc+ix1u+ClLW1Echs38sg0v6getQuF9OcbgHEONjdwOUnZkA8VfZx639asuA/SpoFxkf/yxf1ZD7bH2rfMmGx0GojniaxFxcagHS+qnXyIoiovMHQNyWJqyNwHpbhcWAIpQHP7t+y49j3vUXq+rlnHPoqYMXwUvmI5CQR+GQfpce9QMB0z4hw5hDjYmdBoBJo9vklFw4/P1FX8xx9aJ+WpehnYqVWd6P9MsJjLCOTLJ/Dksr+2tm/lJrRVomnoyaa2CjoqRPMqLmY2At+ZNgABqSSQABqSaYCnYKCSbAak1AXCtM2aYfZjuRHY/PKPibwU6L5nZaQPJIHk7KLqkfzffk8SOS7DfU2yz6Wx6K0YBov8Al2sP4T3Mfoh70XtdR92nMPxJSwSQGKQ7K9u1v+zcdl9r2BuBuBU6kTwK6lXUMp3DAEH2NML9xdCq/wCqyxfsmzr/AA5GJI/BLqw9GzeF1p3DcQV2yEFJP4bizeeXUhwL7qSPOixUSqFHRUwCqFxIlgsQNjLcEjcRi3WEeBsQoPIuDypziHEIoEzzSKi+LG35Dc+1ZiPi+JxUztgogqWROunuoXd2KR95iQ6HkCANazlNLG2XGDeTRcVZEw752VEyMtycoF1IAvyrE8P6QTTlUw8fWuqqBLISkRjRSTJtmYl8uYKDrGBV8vRmJbz4x2xToC15P2a5Rc5IR2RtzuaXgMKvVwwSIueFtQLrYOkmV0I1AJYC45gjlU1OTzgpOKWMmU49hZYp4pMTOzySBrqqhYwAjZEVNbtmNr761U8T4f1cY6wqZGu7A2OpAuPEgbe1afjmUY+IICwRHuzOz2c6WDOx0s1jbmfI01x7hUghMjrkVh3nIUtfTY6n8q83nVclI7eJ/RbOSYlRc2Fh4U2OV/Lar7EcBsf+ZwZueWIBI15i29V+N4c8LC9mW4s66qffl71cU7E2jtPCsdE+ZsG6sQbyYduwwOxIRtY202Iyk+BJapzYWDEkO8au0d17ajMhI1VgdtDtsdCORocU4HBiLNInbXuyKSki/hkWzD+lZ/iPDsbA6SRu2JjjuTbKuJy2IyE6LOlzmsbHTQ31r0m62jgWdMve1h98zw+OrPF683T/AKh5jacjhgCCCDqCDcEeINVfBOkMWIFgQGuVtqO0N1IbVH+RtdDbMBen5MK0ZLQi4Ju0V7BjzZDsr/oedjrTsX5HMXhMxDKcrr3XHh91h8S+R9rHWm4MZ2urkAWTWw5OBuUPPzG458iZGGxKyC6nY2IIsynwZTqDSMXg0ktnF7ba2Kn7ykbN50/ugXsx6iqFlxC6AxOBszFlYjzCi1/Tfy2oqfZFUZl+BcRwLF8LL9aj5xucslvfsufPfwFTuF/SFAzdVi1bDSbESKQvvfVR66edbOoXFuDwYpMk8SyDlcdpfNWGqn0NZdWvSw7p+pGd430AweLHWRWhdtQ8VijeZTukeYsfOspHgcdwdszL12G5tGT2R4jnGedmBQ8/Grpuh+MwLF+GYjMl7mCUix8h8JPn2T51O4d0/VX6niELYWXxIJjbzB5Dz1HnWbSu3hmibrGUWvAelMWJW8TiXS5AGWZR80R734kvfkKuJYosRGVdUlQ6FWAYX8CDsf1FY7pT0HixQGIwLJHN3gUIEcnndO6/zD38RmuE9KMdCzpPE0zw6OAcmKjUfEbA9bHre5VhzJGlX3axInopZiXXSL6Konu2Efqm36t7tGfIHvJ/1DyrPYTpHxLhLCPEIzRg2CyXKn/DmF7emvoK3HDen2HkjDAs+2ZVQ9cg5lohfMo5shPoK0eFx8GJhzo8csR0NrMD8pXx8iL0ukXmDofaSxJWUPA/pCweIXVzC9u5JufJGGjnwG58KvcHh2dhNMLML9XHcERg6XNtDIRudbXIB3JxPFPo3gxWaTD/APDX7igZo28WK37IPLKQOdiLE5yTFcV4PYMc0PIm8sHoG0aP0utHeUfUv8B0i/SztVCsR0f+kzCz2Wb/AIdz943jJ8pBt/MBW2RwQCCCDqCDcEeINaqSloylFrYqn4sI7ahT/T+tV+J41hcMQcTKqcwu7N6INSKq+J/S9h4yBDBLIL7myD+UG5Pvaubm+JUHSN+LgclbL+dchs2h8yKYxOGSRcrqGG9iNiNiPAjxGtc26XdOjjYzHHC0ebW5KlrDkCNuVVPDelmJcQYZGZO2kbSlmdzmYoLA6AANtv2R4U+P4hyWVkqXw9aZ0bifEBggC0odDoIpG+2PgIm3c+TAkk94VXtxnEYp+qhAwgOzTgiZha/2UOl9Od6vOG8ChgYuq5pD3pXOeQ/znb0FhUzF4VJVyyKGU8j48iDuCORGorbq3tmPaK0ip4f0YhjfrJM0838WY52B+Ve6nsKm4Dvz+PW6+8URH6W/Kmuqmh7h66P7jG0qj5ZCbP6PY/MaYj4gplLpmuVAliKkSplJyv1e7DtMCVvfs2vamko6JdskcVmFuqO8mUW8UMscb/l1g/OhxmBGjLMLsvcINmzkgKFPm2UWOh5g1Hx8scvVtG6M8L58mYBiMjKUIJBB7QIB5qvhUiGTrir5WVF7QDKVYuRpcHkoJ9yPu0XmgrBmuIF4MRhlkCFgmJKyAWV3JjNyh2YFna2o2I5gUPHcNiMSxYLJISD2ze3s7aW9K3XGlHWRNk6xwJcqWJBvk3A3AsDbnWO6WYfEyG2MnSPNYrG8uyGwBESCy+lq874iP/KdvC/oMXxLoviEsyqHuL9hrlTpodtdeV9qqM8kLnOGF+8rg9oc7g76c6ucVw7YLjoTlFlBeRMo00BI02H5VGxXXRj7YiaE7nN1i28Q+6mnFeQb8HeozcA+IH9KBrNcI45iQyJisMEUgWmVvs7W0LXuF+Ed65LDTw0xr0k7OBqii470bjxB6xSYp7WEqgajkJF2kXbQ+xFVOH6Qy4RxFj1sp0Sdbsje+/se1+LcbE0xi8MkiFJFDowsVYXBHmDUuPlDUvDIOMwolXrIZMjkDLKtmBXezDZ1/pfS1LwuNu2SQZJAL2vcMB8SH4h+o5isvPwvEcNYyYPNNhr3fDEksni0R3Ppv433F5w/iEGOhDRm4BGmzxv7aq3mKE8/cbX+C4oVWD6yug6pwNmYsrEfMqqRf038BtQq+w6L6jFEKMVJAqovEeGxYhMk0ayL4ML28wdwfMVKFHQBz/FdC8TgyZOFYhlB1MDkFT+Et2SfxC/zVDm4zFjGWPGK+Cx8X7KVQQytysDqyE/Dre5t4102qvpDwrD4iLJiIhJuEHx5iNkbdT53t46Vm4Vo0U73/swWLwuGnfq+IouHxW8eLg0jxFviUgWMlwOyRe+1r2qm4vwnGYIiRyWzgiORNJ2IHdmRf2nYDEh8+gtcairji3Q7FQw7DGQW7UJY9bHvbqnI7ZUGwJX0UXqD0c4+0eIjcvLikgV0SF7LioQ1szBDpOQFy9libHZdqyaznH9/ZstYz/f0XfRz6TEICYgZgLDrUU5tP4kNyb+cZYeQroGCxkU8eeJ0kjbmpDKfEH/asviODcO4shlTKX5yR9iVT4SKRv5MDWO4n0ZxfCmOIixI6vXti4ckAlUkjN1cEgC5v7Vp2lFW8oz6xk60zX8a6C4DFs4jywzJbP1JUZSRcdZENNQb7AnxrHS8G4pwi7wOZIBqcgLpbxeE6r6r+dF0A6ZxQTzNiywM1rOFJVe07vmAJPaZ73AOw2AFuv4LFpKgeJ1dDsysGB9xSSjPKwxtyhh5R57Xi4lkaSUnPIbsxNwT/oPKp7zdkWIIXWuq9IOgeDxd2MfVSH95F2TfxZe63uL+dcx490MxfDznss8A+JQ1gP7xAcyDzBt5iuXk+GadnRx/EJ4KfHYtnGULYc/E/wDij4TgJWlRYQxkJGXLvcHQjwt48q1/RXiPCZrDEQ9RJ880hhb0ct2fRvzNdT4fw+GFfsY0QH7igX8Dcb1tx8P3I5OavA/ACFXMbtYZiNi1tT+dKo6Kuw4wqjY3AxygCRb21U3IZTa10dbMh1OoINSaFJgVEsUsejr9Zj81Xrl9QbLIPTKdPiJo8Jh8NKC0IUWNmMd4nU2ByuFyspsR2W/KrWqbjccd86Mq4lB2O0QzAfu3CXZkNyLWNr3GoFJ4KWSs6RdbFImWZ9Y5wGFlcAvDmGdba7WIsRrcmsJxVCxsoLNvoCTf/WrubjcmJxD5erkEYsI2fKUuwupYKbk5dTc93Twqp4zx2Ugoy9So2SI2T81ALfzXNeTyz78lo9Dij1jRkcXg5QdY5P8AI3+1RYJ3jYlTY21B2I8GHMVIxk7XuHb/ADNTQxTbP2x4Mbn2bcGqQmeicIbxp5qv/aKctUTg06yYaF0N1aNCD/KKlmvWPNEmiNKNJY0gEPWT430ZJk+s4NupxA3/AIcvlIvn4/nyI1LGk2pOKZUXRiR0+6vsYjCzrKujhQCt/lJOxFj77nehW5C0KVT9/wBf7NLj7fslilCk0oUGQdHRCmZsSAcq9p7XC32G2Zj8K+fkbXOlMAYrFBLCxZm0VBux/wBAOZOgpWHhI7TkFzuRsB91fLz3P5AN4LB5CWY55H7zkW05Io+FByHubkk1LpDBVLx3ophcZrNEM/KRTlceHaG/veruhTaT2CbWjlHGehOOwz9dhJTMV2cHJiANNG5TDTncnwrMdKOlmJxSJDiBlaK+YZShYm1i6HYiw8K7/VdxjgWHxS2xESv4EizD8LjtD2NYy4f/ACzWPL7ow3QToZhcRw0GdVd5WZ86sM8Y7qqGGo0W5U8ybio+I+j/ABmDYy8OxJb5LhHI8De8cn8wFZbjmGn4PjSIJXUEBkksB1ieDLqrWOh/OwuKtuFfSniVlzTBJENgUChMvzIwub76G/tWXaGpKmjSp7i7Re8L+kmSF+p4jAyMN3VSp9Wibceak+Qrf8L4pDiUzwSLIvMqdj4MN1PkaocFxrh/FIxGwRif3UoAcH5T4+amszxvoBJhX+scPxHVW+GSTIR5CU6MPlfTzNaqUkrWUZtRbp4Zoek30fYXFXZAIJt86KMrH549m9RY+dYuLiHEeCMElXrcNey6kxn8Elrxn5SPHQ71Y8J+kuWE9XxCBr2NpEUKzW0vkJyuCfiQ28q3OExv1yHNEcO0T6G95rjmrp2Qp8iTVJxl6dh9UcSyhroz0rw+OT7JrSAXaJtHX0+8vmP0q3xOKSPvuq32zMBf0vvXN+kf0aMp67AORIpLdXcJr/csLZOehPuKi9Fenow7mDHQiORSVaUJZ7jlKLan5v050/mViQuieYnSf7UQmyrK3pDJb2ZlC/rQzzPsqxD5+25/lU5R65j6VIwuJSVA8bK6nZlIIPuKcqzMiHAA993f1bKvoVSwI9QaehhVBZFVR4KAB+Qp2ipgZPjOAiTEXjjVWkU9YyqBnbMtgbbmwY+9YzjkerIfEg+FbDpZxWJFvnUyJJmyBhm0shBA20BNZLijK+RmOTrS5W7Rd0WAJUSXF+WnjXk88f8AlbR6HC6grMNi1sxtrUdhV/PwQtlKvqxOlgbfiKsbVVT4J1uLX3OgOwNjoRcW9KdMLVnfeAKBhMPYWHVRWH/xrU41A6Pf8nh/8GL/AOtanmvVPOEmkNSzSSKBDJFGopdqFAwqFChTKJIpQqVHhAedRZ8O7nLCbcmktcJ4hB8b/oOe2U490HRjE2J7XVpq+58EU7M/+g3PoCQvC4VUvYasczNzZrWux9AB5AADQVZ4Phcca5VHmSSSzMd2Y8yfGhLhRyPtSU0ynBoh0dSThNL86ZMZq1JMlpoTQqK/EIwSA2YjcIDIw9QgJHvRfWZG7kRHnIwQH0C5m9iBTsVEygTYXOg8aifV5G78lh92MZB7sSW9wVoxw2LQlAxGxe7kfzPc0wOSfShPiWZgzxz4XNmjdEU9SdsjSKOyTtqTm9qwEcNwT4cudvH0rv3Tjg2IxMIGGkAKa9U1gj765rEhhpa1hqbmuGcU4XNh3KzxvE99ivZPPRhow1GxNcPNFqVnXxSTVENbg3BrV9G+nc+Fe8ipMOZcDrAPll73sbismH8aXcGs4yayjRpPDO6YHpLw7iidVKFzH91KLG/92/M+akGqXGfR7iMK5m4ZiGVv4bEAkclzd1x5OPeuR5fCtZ0d+kHFYWylutjHwSEnT5W3X9R5VsuVS9S/ky+W16X/AAbbhn0jtE/U8TgaGT76obHzKam3mpYelW3Sjo9h+K4frIWjaQD7OZSDsdUYjccrHakcL6TYHiqiCWMF2v8AZSKDqBclHHOwJ5HSs50l6JnhgbF4LEyRLs0d7kkg5QCdHF+Tg87GtW/p91+zNL6vZlR0V41Jg8R9SxbPGA4AcNYxt8KuDo0J00INrkiwJNdTxvGPqwvigFjuF65blcx0HWLa8dzpftDXcVxODELiMGYGw7vLEGaOdLM4UEuY3S1zFYtrc23tpatj9HvSGTFdVh5PtGwysyBmADjsqju2pORWcWCndSdRcTxTr6SuSN5OmxzqyB1ZShFwwIKld7g7W86ifXS5+yW685GuEA+UbyeosvnyqFieBaFxL1b3DaKOpGXXtQk5TzJYnNzuKxPTbpZOydQiWvmDvG5KSJawtcBlQg310PIsNa1nydVbMoQ7OkRelvFEkj6nrGIJY5Qt88kRGRdrKGMhIygk2XMSTYUGGaN4rINQNjow5aEb1OmihMFssavK9zOQfshumU62a1tiNGBPKovEsECCOyzru6/vAdjcbmvNk7Z3RVIp8THc/wC+tNxYiRWGpO43J0IsbG9xy2opcCw+Ej0phi6+PuKoR6A6MzZ8HAf7tLjw7I0/pVkazvQmQycOw7jRgmTxvkZksfEdn2q7hxAYlToy7qd7HYjxU8j7aEED1E8HnvY6aSaUaSaZIRoqM0VAwqOioUy7EK7z63ZIvK4eQeu6IfLU+I1FWsMpUADQDQACwAGwAGwquEMrbyhR8kYB/NywP+Wl/wBmoe/mk/GxYf5Ccv5CsaCyYeMxgkZgWG6pd2HqqAkUP7Sc9yI+sjBBbyC5m9iBSkhAFlAAHICw/KlZNKXVD7MQ2du9K3ogVF/UFv8AqpoYCJj21L/4jvIPZXJA/KnaF6aihdmDKALAAAchoKKlUKskKhQoUCGMdiOrS4F2JCovi7Gyi/IcyeQBPKue9K8CrzwJNnmL2lbtHVRLHCojQ3UftHbLbWyg33O64iftsNfbrHt+IwS2/TMPesh0sxXVTYNjYGOZIWJ8OuieM+hjWQ+otyNRPWTWGyg4/wDRc7WkwTROpF8pYrcHVSpN1/UDawFc8xWAkiZ1eN0aM5Xup7J5AnYX5ePKvRvEYjCjyRNlIuTGVzo7E8luCrMTbssBdrkGs90h4fnzfWmZJ5V6uJ4mCRXJ7mawY5RdiHJuocrbtAZT4U9YLhyvycMEnjStDW26VdDo45AMOQVsgLLnZSzOQosxYhsqsxsxvbRRfTH43h7xBSw0YAqwOhB10vr/APlc8oOJupJgwEkqSBoS4dbkFL5hYakW1ta9/K9aPjvSDHT4VUxSuY8yuspjK3JVgBnACsCCfO435VTcMkeG0okWNgeyWViSdj3VPpZvGuoYP6QcAcMFxTdZJlHWJ1croz21CdYLD3sP61cEqpuiZt+FZj+jGChOG62KUDiCSMUhYZlljAH2RS3aDdrW/wCW4d6TzgvFxHBXgZ79YgZQ6TLdZDkBvl5NcAEkGxzGm+IcEhxsubAKkcepYFnMYNr6XW6nUDKBbwOhqHwnjk3D5XV4VkWVQksco0dde69tAc2t7g8xRdYevcW8+TWcN4zjMYkckjr1QuCY0DgSJ2iZ4rFs2UXAAtbUWOtZjj3GVkkdYwjdk3cKVzHMuZmLEljYtuTTEUpjeWTh+fqmAzwOQZAl8wugN3VTqHW5AIudTVXHOTKGYLdtlVVVDfSxJuMuuv8AWpnK0kVBU7NA/DiIzHjEkWaVbwgyFFB5Mw7oAGXcX0tuKjfVZUBDPlZR8IFjTfFukEjljKQ7MEBNrgKryFQra6AsrAgkG5ol4h1kWrDMNLHU5eVv6e1Y+XWjTxkr3kf77UmXFuF3BvvpY+FCSRfHX0P+1NvYjQiqEda6CcWRcLGqtdALupIzwszElrDvQkk6/Ab307uvxOGD21IZe6w3X/cHmDoaxXAujrScPw5jZA4BkR+0rAuzMVLC+naYaAaE8iQV8L45NgXEPEFyRH9nPcGMH7pKgAA+Fhl1sMtregpUl2OKStujYwynuvYN5bMBzW/9Nx56EuGkSxq666g2IIOo8GUjY+dMQyspySak917WD+RHwv5bHccwNDMkmk0ZojTAFCioUFk0UsGmhSwazJHVNP30qKDSg1Jodi2FItR3qNJjowbZwWHwr2m/yrc/pTsCRQqKcSx7kTHzayD3B7Y/y0YWU7sieSgufZjYf9NOwokmmpsSid9lW+1yBf0HOm/qYPeeRvVyo/JMoPuKchw6J3FVb72AF/W29AiPiMkyFGRmU2+Fk1BBDKxtYggEFTcEAis90q6HHFxFRNIGA7GdlIuDdQxC5jrfUsbZj4m+tpnrr9wZvO9l/Pn7X9qTV7Gm1oyHRiRsdh2inxOIWeI5J4rQIyOpurAiLNlNgQbnbc0rFcJYIzriDMyKT10sSZI8pz51dApLgqNRn7trC5vK6UdFDiftopOqxSiyyAZVZR+7cDdTpqb2sOWlRcFjMXOiBfq83VsA62khtItiolPbHZNmypfN2SDlOs14Zd3lEGMO2Y49XzyyOVVBmRGVQuZbaqyhUQF+ypJa9SjIkqfV0KziXKJIcOLwxqHDSEyMQFvlZQARbPsbVa8P4ROW6zEmLrLFQEZygUtma4IUsWbU6gHQW0q8wuHWNcq+p0AufQaeAsNgAKaiwckZbo/0ajRWgmSImM57Ki3ZJGYozSZQxtZk0C/s/A2rT4fBRxrlSNFWwFlUAWHkB50yw/4pSP4T39pI8v8AV6m1SwRJ2V2I4DhZDd8NAx8WhjJ/MiqHpX0Kw8mElGHw8McwGaMpGiksuuXQahrFbeda6hQ0msgm1o5DJ0HTF4ePGcOOUsAzQFyMrg2dY5DqhBBAzeWoqgTo0JZTF1zRSi94MSpEmbnlYaSqbHVRmP3TvXScYG4XiXnVS2CxDZpgoucPMdDKAN425/8A4Dd8U4XheIQAOElRhdJFIJF+aONj/wCmsPlRf5NvmNfg49/YTRpNHKU+yFzkYNeTKCoJtcafDodr1XcFkClgRpa/+la/jfCTgg0BfrOsyurnvFVKrZ787IBcbjw2rM8eTJMXUWDoLDzuFI8jua4nak0zpVOKaK7EnXbU628jzPhUeSPQXp2NdDSZWuB6UxnYvounzcPAJuUeRd72F7j03v71qcRCrqUdQysLFWAII8CDoa45wfA8QwsQxmFBMb95B28yqSLtHzW99R2hrtW66LdPIMXZH+ymOmVj2WPyPz9DY+td/HPCTOKcMtoKbCTcPkBwoMmFbQ4dmJMbk/uXPdB5KdL6XBYVe8O4lDioyYyGF8rqRZlYbq6nVWFTnUEEEAg6EHYg7gisxxTgDK/XQSFJhtLa915R4hf3sfLN3l033q8x0Raey/aTJ3j2fvHl5MfD5vz8S6ap+D8cErGGZOqnAuUJurr/ABIW2kQ/mOdTCDFtcx+A1Kfh8U8txy00FJ2KiZQpKOCAQQQdQRqCPEGhVDJMkyqLswUeJIA/Wmxjl+HM/wCFCR/mtl/WhFhUU3VFB8bC/ud6kA1ADImkO0YX8bgH8kDA/mKMRSHvSW/AgX882b9LU8DSr0gGfqSHvAv+Ni4/JiQPYVIQACwFh4DQUV6MGgA70dJvUX67m/ZLn+a9o/8APY5v5QfO1AEuo4xeb9mM/wA17J/m5/y387U1JEAM07gjwPZjH8t+1/MT5WpX1h3/AGa2H35AQPaPRj75aLCh14ha8huBvfRB5kf73pr62W/ZLmH327KextdvYW8xSlwYvdyZGGoLWsD8qjsj1tfzqTQBD+p5v2rZ/ltZP8nP+YtScXgbsJIzklAy5rXVlGoSRfiXU25i5sRc3mUKYrICcUC6Tr1LcyTeM/hlta3k2VvKnf7Ti+F1c+CHO3+VLmpV6IUAR8KpLM7CxawC6XVFva9tLksxNvIcqk0VCgA6KhRUxBMLix1B3HlWbl6F4cMWgafDFjc/V5mjUn8Gq/pWkqHxLiUUCZpXCjW3Mm3JVGrH0qZV5KV+DnPTThQgcASzSkoCTNIXbVmGh5Ds7eZrH8bxGcL5C59Ta5HsCfer/pl0tjxEwaJWAVct3sCe0TfKLm2orJSY4Odrbi2+nr6V581c20d0LUUmJ5U050H/ALzpaNpSZRe3p/rUlHQuj/SLEYLDRPLF1mDctZ0N2iOdgcw/FfyNxY30NxxnothOJx9fh2VZG/eIOyx8JU8fHZh+lSvo6kSThqISrZesV10NszsQGHmCN/GqXjPRmfASNiuGscm8kGrC3Oy/Gvl3hyPh219K8o47+p+GQOGdKcXw2QYfiCM8fwve7BRpdH/eLtodRf2rpGAx8c8YkhcOjbEH9D4HyOtZbhPSDCcVi6idFEnONjzHxRPvf0sRWe4hwLFcJkOIwbGSD41OpC8xIo7w+cWI8ubjJxV7QOKk6eGb/i3B0mWxFiDmUg5WV/vxsNUb9DzBvUXB8SeIiPFHmAk1sobwWQbJJ+jbjyR0Y6Vw41ex2ZALtGTqPEqfiXz/ADtVtjMIkqlXAIIINwDcHcEHQjyNaqnlGeVhjb8OQknti+tlkkUXO/ZVgBff3oVnv7DxSdmHFTLGO6to3sPANIcxHkb22ubXo6L+xf8AJtaMUKFIkVRihQoAOlUVCgCs4hriYUOqMHup1UkAEXGxtVpQoUkDKnhHalnLdoo9lJ1KggXCk7D0q3oUKI6QS2ChQoUxBGioUKYgqOioUAChQoUwCoUKFABVyX6Q5W+sObm4YKNTov2Zt6anShQrm+I0jfg2zFzKBewtvVaneFHQrmZ0Ikw8/Q0cmw/950KFSUXfQqVl4nh8rEZms1iRmGVjY23Fdyo6Fdnw/pOTn9Rxz6V4wmOzIArGNWJUWJcFrNcfFoNfIV0zozKz4OFnJZiupJJJ1O5O9FQo4/8AskE/QjknHPsuLv1X2eWdLZOza5W9su17n8zXbKFCnw7l+Q5dR/AKFChXQZ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AutoShape 8" descr="data:image/jpeg;base64,/9j/4AAQSkZJRgABAQAAAQABAAD/2wCEAAkGBxQSEBUUEhQVFhUUGRUYFxcYFBcYGBgVGBQWFhcXFxcYHCkgGRolHBQUITEiJSkrLi4uFx8zODMsNygtLiwBCgoKDg0OGhAQGywkICQsLCwsLywsLCwvLCwsLCwsLCwsLCwsLCwvLCwsLCwsLCwsLCwsLCwsLCw0LCwsLCwsLP/AABEIAMIBAwMBIgACEQEDEQH/xAAcAAAABwEBAAAAAAAAAAAAAAAAAQIDBAUGBwj/xABEEAACAQIEAggCBwUGBgMBAAABAgMAEQQSITEFQQYTIjJRYXGBQmIHFCNScpGhM0NTgrEVY3OSwdEkNKKy4fCDs/Gj/8QAGQEAAwEBAQAAAAAAAAAAAAAAAAECAwQF/8QAKxEAAgICAgECBgICAwAAAAAAAAECESExAxJBMlEEEyJhcaGB8JHhIzNS/9oADAMBAAIRAxEAPwDbUdV8HExmCSqYpDoAx7Ln+7k2fY6aN4gVYV6x57wHR0VHQFh0KFCgLDoUKOmFgrOY7o88chnwDiGU6vEf2E34lHcb5lrR0KTVlKTRScH6SJK/UzIcPiQNYXt2vmifaRfMVd1W8f4dh5of+KC5F1Dk5SjcmV91PpWVTj2KwiuAkuNw6DsztG8bpra0l1+2UDXOg5a1Ll12Ul20byqbicy4ckxE9YdeoVS/Wa6nq11U3+MWGtzeonDMNJi4xLLiw8b7JhSY47eBk/aMfdfSrzBYGOFcsSKgOpsNSfFjux8zRl6FaWykw2NxU8mWQLg15IbSTuLbq/7MedgxHO1WeH4PCj5wgaT+I93f2d7kDyGlTJ4FdcrgEeB8RsR4EeIqLaSLxlT/APovvtIPWzafEaaXuHb2GeJcLV7sqgk6lblQxGzBhqkg5ONeRuLWh/2oYIy8jF4U0ctZZojp2ZF2fcaixsQe0Dmq7gnVxdDcbeh5gg6g+R1qDxfg0eIF3VSwBALKG0PwsOa+4I5EGk0/AKXuPYfErKiywsrqQbEHQg2O/I6bH9KzPS7EF8rRLYxZ1dm0y9YrKimx1UyKmoJHZI86UyiOTqovsJFAUm/2RsoAjZtA+liNpQB4EGpqcRWOyMAuI3Cg3Wa4AORgO7YDs2BXINLDVPKplJ07BFw54S/1NrJGQOockxMcoYhDvFutiLre+lHiOLrLaEqUdivWRSCzdWZFRgvJwc1rqSLA1ZYXCGJAI2DDex0BJ1JVh3QSSbWIGwsKreK4VJ+tWRcsgWMxG4DK69YytE42N7+fiKbVISlbyYf6RuKhpJoIkVmjy3JHc0jBVAe9fsaDwOm1Q+M8RHWoUGZAMjOB2b+AbZreVM9NcBiI5RJiHzwSWIdMozrZb5lAH2lgtzax0t5IwGDkB6liDkvoddPAHwrzOZvu2zt466qiu4lFGzaSr5aj/emMDhmimikADhZEIUG2YhgcuvjtTnGoLMBa2+lVeGkKSKVJFmBtyuCDttyog8oJHoHA41XG9xewJ0YMN0cHVXHgd96lmqnHcOIOePewuLXBA1COu7KORHaQ7XHZqt6KcYxE086ToEVLdWpa721Gh/eL2W7XiOdep2p0zg2rRpzSTSjSTVE2JNJNKNJNMLBQoUKdlEqeBXUq6hlbQqwBBHmDUEYSWH9i2dP4UjHQf3cupHPRsw2AKirKlCsyLIeD4ikjZNUkAuY3FnA5kcmHzKSPOptMYvBpKuWRQwGo3BU+KsNVbzBBqJknh2Jnj8CQJl32bRZBto2U6d5jTAsqOo+CxyS3yNqveUgq6nwZDqvuKVjMZHCueV0jX7zsFH5mgB+jtVW3EJXH/Dw5gfjlYxJ6gZS7f5QD41FfgMk3/N4h2X+FDmhj9GKtnf3YelTfsOvcsMRxeFHyGQGT+Gl3k/yJdredqi4oYqbSIrhk5uwEkv8AKl8i+pJ9KsMDgI4EyQxpGo5IoUfpuak0U3sdpaKjAdH4o2DsXmlH7yZi7A+Kg9lP5QKtqOhTSoltszeN6ONHIZ8A4glbV4yLwTH50Hdb5l19aSnS1YuzjYpMK45speFvNJUBFvI2Naahal1rRXa9mbPS2OTTCRy4pj/DQrGPxSvZR+tH9Tx82smIjww5JDGJW/mll0PstaO1Cin5YWvCMfiYsbh2zvbEoN5YUEeIUD78V8k6+QsdTaxpzCdKo8SOrilUMSAZFuLA7nI+sZt94WuQoLEm11E7zqCrBI2ANwLsb2Ngx02308gedYvpt0UXDocbg+tSdCCwjAKsCe0zIBYDxAGUi9xvUybjnwXGm6ezdDDrGFAU5QGFtz2iCWN9WOhudSb0T4OKSMrkUo24At/TUMDz3BFcMg6b42N8yTWF7iOwMdvuhdgvpa3Kuy9G+LLiY1kAymSOKRk10ZgwNrgXXsgBtjalx8kZ6CcJRyMRR4jDCyEzxR6ZG/bKlgVKPtJYaWaxOXflT0OMSY9ZDaUEBJY9A4sSVuj2ysCzAq1r38rGzH7Vvwp/3P8A71E4nwlZSHUmOZO5Klsw+VuToeatp6HWrpoi7OU9NOPpIUw0SsRFIylmuQPtLBFU7WAUHW2m1aHi+GAbMBqikHxIzH/asl0j4diYscOvVQXl7DKoWN80l8ygX1u1zckgn0rXYzEh8zA+Xvr/AOa8nnbcrZ6PGko0jE8exF2H5iqXCsesTLq2Zbc7tcW331qfxg3kNReGf8xD/ixf/YtVBaFI7twviolJSRTHMvejYEXAt2oyQM6a7jbnUfjXAjO8bpM8RjbN2Qvaa1r3OoNtDyOlwbCmOlGOgBVZVZshzBlbK8bDmp5H+tTMBxK6IZDdJApjmtZXDC6hx8Dm48idrHsj0Yzjyfc4XGUM6HMJi2zdXMAsnIjuyAfEl/1XceYsTMNIxeGWRcrDzBBsVI2ZSNQR41EixLRkJMdzZJbWVydlYbI/6HlbujUzJhpNLNJqhCaOhQoLJ1GKh8R4nFh1zTSKg5ZjqT4KN2PkKi4Xisk+sMLqnKSYdWCPFY++3uFHnUWiaZb1XPx6AOUV+scWBSIGVhf7wjByerWFMTcC67TEzSSqf3YtFF7qnaYeTMRVpg8IkSBIkVFGyqoUfkKMjwiqx/D5MTlNvq5XuyaGdRe5ClTlUGw0uwPMVEwXBBhZDK6NimuT17XfEIPDI2hA/u7H5TWno6XVD7MZwmKSVc0bBhci4OxG4I3BHMHUU9UPFcNR2zgmOTbrENmsNg2lnGp0YEU19bki/brmX+LGpI/ni1ZfVcw5nLVCr2LKhSIJVdQyMGVtQykEEeII3pdAgUKOhQAVCjpLsFBJIAAJJOgAGpJPhQAdVs8vX3jjJy6q7g8tmVWHPcabf1VCXn7RukJ2XZ5B4sd1XyGp56aVPjjCgBQABoABYAeAA2o2PQAtttKS6BgQRcEEEeIOhFLqLxSQrC5XvEZV/G3ZT/qIoEZfA9CMDJEzvCLy9YwbMwyo0jNHkF7LZCouByrOYOKXBpI2HV8ThFylJZLq0S5mzSQ9WczR2OpAAO4BF63vEoM5iwq6RkEyf4MYA6u/zsVH4Q9WCi0hHIotv5Wa/wD3LWfRXjBr3fnJlcD0glQwviQjRSkpHiIGMiNm1USLlBD3W2gtckaGtZFIGAZSCDsQbg+hFYvpRwVsKkk2GAMDsjYjDcjaRSZIR8Lm1iuxvV3wSZMRho54ZQGZFzsNVLhQGEqaXIPPRvO1VF+GTJKrRTfSAQZ8BHYdue5NtQqGNiL+ZC1m8cvVFr6hybHz9Pc/lTn0hceBxOHAKZ4Q7XSRXGdgQtvu6gE5gOfIXMBOMK0bDGRtnHdCA2bxOYabEa3trXnfE5mdnBiBl+JHtmkcGW+JhH97F/3rUrEcShv+wa3na/8AWrLgrI2KwhjjVQWQgHvFllYmwB8tz/4pJFNl/wBOcMoxLHmbajTlyNy361t+ApnwUIdQQYlBBAIIy21HgRr71hel8imdrHTl6eFaXhvHkw8eHjnZQHRQhBsy9lbCRNwuujjQ87Wrr4HGKyc3KnLRb5mg3u8P3tS8Y+bm6ee4533EuRFkQggMjDbQqyn9CKeNVz4doiWhF1OrRaD1Md9FPy7HyOp6dHPsaLth++S0PJzctGPnO7J8+4531ap4N9qRh8Ssi3Q3HPkQfBgdVPkahtA0JvGM0fxRjdfmi8vFPytsTQE+hTcM6uoZSCDsf/dj5UKuiij6LdIMDimDA2xH99YyX55GOlvJbegrX1y3pF9Fu74J/PqpD/2Sf6N+dU/DOmGO4fJ1WIV2A/dy3zW8Uc8vMXFcqm4YkjRwU8xZ2ujFUPR3pbhsYAI3yvzjfR/bk3tV9WyaejFprYdHQoUwDo6KjoAgzcMGYvExic6kqOyx/vIzo2w10bwIpH9otHpiVCD+KtzEfNjvF/Np8xqyoUDsIG4uNjR1XHhmQ3w7dUdyls0TeN47jKd9UK673o14mFOXEL1R5MTeJj8stgAfJgpPIGixV7E8m29V8Tmdr2+wG1xrK33rcoxy+8fADUspxB7QKwjYHQy+ZG4j8ufpVkBRsegUKOhTEJqPj8OZEKg2N0YE7ZkdXF/K6ipNCkBUYOBkxTtI12mjW1rhVETtdVB8OuU33JJOg0E9x9ov4X/qn+1DGYbOBYlWU5lYa2axG3MEEgjmDy3qM31i47EVx8XWOBY6E5Mlx42zct6Q9kTpLGZVjw6/vXUyH7sMZDu2/iEUHxcVjsTwqSWRsXhkDxs9/q3bVMRGmZRKxXsGRtxsLZb3JNaObCkYfF4q5kkeKTqydskaOUyINFUsWYbmxW5Juas4fsMPDElgRGqrfZVRBmdvJR+ZIGl6hx7PJon1WDD8b4jgcXFFFDEFZpGjYGDI0RyHOD2e8BppezWPKslGCkTI0qhoiQEY2uu4ynkbDb02rVdOejy50miBWVixdjcswKOc8o2AuoBAAsHAsSQBz7GK2zrktlGt2BbKLsc18pNgbcuQFcHOn3dnXxV1wMy67U3hHZJAyNkI2a9raWuD468taelxznvENa9jl120sRbTakw4jM4Mh3tqFUW1HMC4FqhK8FF5wvo9PisqxBCxuzOzhStyLXHeJGhNhpnANq7DHwiPLD1iJI8KhVdlF9FCm3gD4VW4Do3FHDbCscjN1qhy2ZXKgXSTvobAbhuYI1tT0XGuqdIsVZWc2VuyLnlmAOhOnaGhv8J7I9DjhHjVPycc5ubwSeqaDuAvFzTdkHjH95fk3HLktTIpVdQykEHYinTUGfClWLxWDHvIdFfzP3W+Ye99LbaMdiMRgbMZIrLIbZtOzIBoBJbnbQMNR5jQrwuKD3BBV17yHcX2Pmp5EaU5hcUJAbXBGjKdGU+BH+o0PKkYvCh7G5Vl7rjvL4+oPMHQ0fdD/IzPwmB2LPFGzHclQSfWhSfrMy6GEuR8SOgU+YDG49OXid6FH0/1GmTHcB+kVowBjB1iaATxC9v8RdCPcA+Rrayw4TiUGvVzx8iDqp8iO0jfkaoOK/R/hpvtcI/UOwuDGbxMD8t9AflIHkawfEuD47h0nWhTHb99BcxkfOBoB5MoFc7lKPqVorrCXpwzQcc+ix1u+ClLW1Echs38sg0v6getQuF9OcbgHEONjdwOUnZkA8VfZx639asuA/SpoFxkf/yxf1ZD7bH2rfMmGx0GojniaxFxcagHS+qnXyIoiovMHQNyWJqyNwHpbhcWAIpQHP7t+y49j3vUXq+rlnHPoqYMXwUvmI5CQR+GQfpce9QMB0z4hw5hDjYmdBoBJo9vklFw4/P1FX8xx9aJ+WpehnYqVWd6P9MsJjLCOTLJ/Dksr+2tm/lJrRVomnoyaa2CjoqRPMqLmY2At+ZNgABqSSQABqSaYCnYKCSbAak1AXCtM2aYfZjuRHY/PKPibwU6L5nZaQPJIHk7KLqkfzffk8SOS7DfU2yz6Wx6K0YBov8Al2sP4T3Mfoh70XtdR92nMPxJSwSQGKQ7K9u1v+zcdl9r2BuBuBU6kTwK6lXUMp3DAEH2NML9xdCq/wCqyxfsmzr/AA5GJI/BLqw9GzeF1p3DcQV2yEFJP4bizeeXUhwL7qSPOixUSqFHRUwCqFxIlgsQNjLcEjcRi3WEeBsQoPIuDypziHEIoEzzSKi+LG35Dc+1ZiPi+JxUztgogqWROunuoXd2KR95iQ6HkCANazlNLG2XGDeTRcVZEw752VEyMtycoF1IAvyrE8P6QTTlUw8fWuqqBLISkRjRSTJtmYl8uYKDrGBV8vRmJbz4x2xToC15P2a5Rc5IR2RtzuaXgMKvVwwSIueFtQLrYOkmV0I1AJYC45gjlU1OTzgpOKWMmU49hZYp4pMTOzySBrqqhYwAjZEVNbtmNr761U8T4f1cY6wqZGu7A2OpAuPEgbe1afjmUY+IICwRHuzOz2c6WDOx0s1jbmfI01x7hUghMjrkVh3nIUtfTY6n8q83nVclI7eJ/RbOSYlRc2Fh4U2OV/Lar7EcBsf+ZwZueWIBI15i29V+N4c8LC9mW4s66qffl71cU7E2jtPCsdE+ZsG6sQbyYduwwOxIRtY202Iyk+BJapzYWDEkO8au0d17ajMhI1VgdtDtsdCORocU4HBiLNInbXuyKSki/hkWzD+lZ/iPDsbA6SRu2JjjuTbKuJy2IyE6LOlzmsbHTQ31r0m62jgWdMve1h98zw+OrPF683T/AKh5jacjhgCCCDqCDcEeINVfBOkMWIFgQGuVtqO0N1IbVH+RtdDbMBen5MK0ZLQi4Ju0V7BjzZDsr/oedjrTsX5HMXhMxDKcrr3XHh91h8S+R9rHWm4MZ2urkAWTWw5OBuUPPzG458iZGGxKyC6nY2IIsynwZTqDSMXg0ktnF7ba2Kn7ykbN50/ugXsx6iqFlxC6AxOBszFlYjzCi1/Tfy2oqfZFUZl+BcRwLF8LL9aj5xucslvfsufPfwFTuF/SFAzdVi1bDSbESKQvvfVR66edbOoXFuDwYpMk8SyDlcdpfNWGqn0NZdWvSw7p+pGd430AweLHWRWhdtQ8VijeZTukeYsfOspHgcdwdszL12G5tGT2R4jnGedmBQ8/Grpuh+MwLF+GYjMl7mCUix8h8JPn2T51O4d0/VX6niELYWXxIJjbzB5Dz1HnWbSu3hmibrGUWvAelMWJW8TiXS5AGWZR80R734kvfkKuJYosRGVdUlQ6FWAYX8CDsf1FY7pT0HixQGIwLJHN3gUIEcnndO6/zD38RmuE9KMdCzpPE0zw6OAcmKjUfEbA9bHre5VhzJGlX3axInopZiXXSL6Konu2Efqm36t7tGfIHvJ/1DyrPYTpHxLhLCPEIzRg2CyXKn/DmF7emvoK3HDen2HkjDAs+2ZVQ9cg5lohfMo5shPoK0eFx8GJhzo8csR0NrMD8pXx8iL0ukXmDofaSxJWUPA/pCweIXVzC9u5JufJGGjnwG58KvcHh2dhNMLML9XHcERg6XNtDIRudbXIB3JxPFPo3gxWaTD/APDX7igZo28WK37IPLKQOdiLE5yTFcV4PYMc0PIm8sHoG0aP0utHeUfUv8B0i/SztVCsR0f+kzCz2Wb/AIdz943jJ8pBt/MBW2RwQCCCDqCDcEeINaqSloylFrYqn4sI7ahT/T+tV+J41hcMQcTKqcwu7N6INSKq+J/S9h4yBDBLIL7myD+UG5Pvaubm+JUHSN+LgclbL+dchs2h8yKYxOGSRcrqGG9iNiNiPAjxGtc26XdOjjYzHHC0ebW5KlrDkCNuVVPDelmJcQYZGZO2kbSlmdzmYoLA6AANtv2R4U+P4hyWVkqXw9aZ0bifEBggC0odDoIpG+2PgIm3c+TAkk94VXtxnEYp+qhAwgOzTgiZha/2UOl9Od6vOG8ChgYuq5pD3pXOeQ/znb0FhUzF4VJVyyKGU8j48iDuCORGorbq3tmPaK0ip4f0YhjfrJM0838WY52B+Ve6nsKm4Dvz+PW6+8URH6W/Kmuqmh7h66P7jG0qj5ZCbP6PY/MaYj4gplLpmuVAliKkSplJyv1e7DtMCVvfs2vamko6JdskcVmFuqO8mUW8UMscb/l1g/OhxmBGjLMLsvcINmzkgKFPm2UWOh5g1Hx8scvVtG6M8L58mYBiMjKUIJBB7QIB5qvhUiGTrir5WVF7QDKVYuRpcHkoJ9yPu0XmgrBmuIF4MRhlkCFgmJKyAWV3JjNyh2YFna2o2I5gUPHcNiMSxYLJISD2ze3s7aW9K3XGlHWRNk6xwJcqWJBvk3A3AsDbnWO6WYfEyG2MnSPNYrG8uyGwBESCy+lq874iP/KdvC/oMXxLoviEsyqHuL9hrlTpodtdeV9qqM8kLnOGF+8rg9oc7g76c6ucVw7YLjoTlFlBeRMo00BI02H5VGxXXRj7YiaE7nN1i28Q+6mnFeQb8HeozcA+IH9KBrNcI45iQyJisMEUgWmVvs7W0LXuF+Ed65LDTw0xr0k7OBqii470bjxB6xSYp7WEqgajkJF2kXbQ+xFVOH6Qy4RxFj1sp0Sdbsje+/se1+LcbE0xi8MkiFJFDowsVYXBHmDUuPlDUvDIOMwolXrIZMjkDLKtmBXezDZ1/pfS1LwuNu2SQZJAL2vcMB8SH4h+o5isvPwvEcNYyYPNNhr3fDEksni0R3Ppv433F5w/iEGOhDRm4BGmzxv7aq3mKE8/cbX+C4oVWD6yug6pwNmYsrEfMqqRf038BtQq+w6L6jFEKMVJAqovEeGxYhMk0ayL4ML28wdwfMVKFHQBz/FdC8TgyZOFYhlB1MDkFT+Et2SfxC/zVDm4zFjGWPGK+Cx8X7KVQQytysDqyE/Dre5t4102qvpDwrD4iLJiIhJuEHx5iNkbdT53t46Vm4Vo0U73/swWLwuGnfq+IouHxW8eLg0jxFviUgWMlwOyRe+1r2qm4vwnGYIiRyWzgiORNJ2IHdmRf2nYDEh8+gtcairji3Q7FQw7DGQW7UJY9bHvbqnI7ZUGwJX0UXqD0c4+0eIjcvLikgV0SF7LioQ1szBDpOQFy9libHZdqyaznH9/ZstYz/f0XfRz6TEICYgZgLDrUU5tP4kNyb+cZYeQroGCxkU8eeJ0kjbmpDKfEH/asviODcO4shlTKX5yR9iVT4SKRv5MDWO4n0ZxfCmOIixI6vXti4ckAlUkjN1cEgC5v7Vp2lFW8oz6xk60zX8a6C4DFs4jywzJbP1JUZSRcdZENNQb7AnxrHS8G4pwi7wOZIBqcgLpbxeE6r6r+dF0A6ZxQTzNiywM1rOFJVe07vmAJPaZ73AOw2AFuv4LFpKgeJ1dDsysGB9xSSjPKwxtyhh5R57Xi4lkaSUnPIbsxNwT/oPKp7zdkWIIXWuq9IOgeDxd2MfVSH95F2TfxZe63uL+dcx490MxfDznss8A+JQ1gP7xAcyDzBt5iuXk+GadnRx/EJ4KfHYtnGULYc/E/wDij4TgJWlRYQxkJGXLvcHQjwt48q1/RXiPCZrDEQ9RJ880hhb0ct2fRvzNdT4fw+GFfsY0QH7igX8Dcb1tx8P3I5OavA/ACFXMbtYZiNi1tT+dKo6Kuw4wqjY3AxygCRb21U3IZTa10dbMh1OoINSaFJgVEsUsejr9Zj81Xrl9QbLIPTKdPiJo8Jh8NKC0IUWNmMd4nU2ByuFyspsR2W/KrWqbjccd86Mq4lB2O0QzAfu3CXZkNyLWNr3GoFJ4KWSs6RdbFImWZ9Y5wGFlcAvDmGdba7WIsRrcmsJxVCxsoLNvoCTf/WrubjcmJxD5erkEYsI2fKUuwupYKbk5dTc93Twqp4zx2Ugoy9So2SI2T81ALfzXNeTyz78lo9Dij1jRkcXg5QdY5P8AI3+1RYJ3jYlTY21B2I8GHMVIxk7XuHb/ADNTQxTbP2x4Mbn2bcGqQmeicIbxp5qv/aKctUTg06yYaF0N1aNCD/KKlmvWPNEmiNKNJY0gEPWT430ZJk+s4NupxA3/AIcvlIvn4/nyI1LGk2pOKZUXRiR0+6vsYjCzrKujhQCt/lJOxFj77nehW5C0KVT9/wBf7NLj7fslilCk0oUGQdHRCmZsSAcq9p7XC32G2Zj8K+fkbXOlMAYrFBLCxZm0VBux/wBAOZOgpWHhI7TkFzuRsB91fLz3P5AN4LB5CWY55H7zkW05Io+FByHubkk1LpDBVLx3ophcZrNEM/KRTlceHaG/veruhTaT2CbWjlHGehOOwz9dhJTMV2cHJiANNG5TDTncnwrMdKOlmJxSJDiBlaK+YZShYm1i6HYiw8K7/VdxjgWHxS2xESv4EizD8LjtD2NYy4f/ACzWPL7ow3QToZhcRw0GdVd5WZ86sM8Y7qqGGo0W5U8ybio+I+j/ABmDYy8OxJb5LhHI8De8cn8wFZbjmGn4PjSIJXUEBkksB1ieDLqrWOh/OwuKtuFfSniVlzTBJENgUChMvzIwub76G/tWXaGpKmjSp7i7Re8L+kmSF+p4jAyMN3VSp9Wibceak+Qrf8L4pDiUzwSLIvMqdj4MN1PkaocFxrh/FIxGwRif3UoAcH5T4+amszxvoBJhX+scPxHVW+GSTIR5CU6MPlfTzNaqUkrWUZtRbp4Zoek30fYXFXZAIJt86KMrH549m9RY+dYuLiHEeCMElXrcNey6kxn8Elrxn5SPHQ71Y8J+kuWE9XxCBr2NpEUKzW0vkJyuCfiQ28q3OExv1yHNEcO0T6G95rjmrp2Qp8iTVJxl6dh9UcSyhroz0rw+OT7JrSAXaJtHX0+8vmP0q3xOKSPvuq32zMBf0vvXN+kf0aMp67AORIpLdXcJr/csLZOehPuKi9Fenow7mDHQiORSVaUJZ7jlKLan5v050/mViQuieYnSf7UQmyrK3pDJb2ZlC/rQzzPsqxD5+25/lU5R65j6VIwuJSVA8bK6nZlIIPuKcqzMiHAA993f1bKvoVSwI9QaehhVBZFVR4KAB+Qp2ipgZPjOAiTEXjjVWkU9YyqBnbMtgbbmwY+9YzjkerIfEg+FbDpZxWJFvnUyJJmyBhm0shBA20BNZLijK+RmOTrS5W7Rd0WAJUSXF+WnjXk88f8AlbR6HC6grMNi1sxtrUdhV/PwQtlKvqxOlgbfiKsbVVT4J1uLX3OgOwNjoRcW9KdMLVnfeAKBhMPYWHVRWH/xrU41A6Pf8nh/8GL/AOtanmvVPOEmkNSzSSKBDJFGopdqFAwqFChTKJIpQqVHhAedRZ8O7nLCbcmktcJ4hB8b/oOe2U490HRjE2J7XVpq+58EU7M/+g3PoCQvC4VUvYasczNzZrWux9AB5AADQVZ4Phcca5VHmSSSzMd2Y8yfGhLhRyPtSU0ynBoh0dSThNL86ZMZq1JMlpoTQqK/EIwSA2YjcIDIw9QgJHvRfWZG7kRHnIwQH0C5m9iBTsVEygTYXOg8aifV5G78lh92MZB7sSW9wVoxw2LQlAxGxe7kfzPc0wOSfShPiWZgzxz4XNmjdEU9SdsjSKOyTtqTm9qwEcNwT4cudvH0rv3Tjg2IxMIGGkAKa9U1gj765rEhhpa1hqbmuGcU4XNh3KzxvE99ivZPPRhow1GxNcPNFqVnXxSTVENbg3BrV9G+nc+Fe8ipMOZcDrAPll73sbismH8aXcGs4yayjRpPDO6YHpLw7iidVKFzH91KLG/92/M+akGqXGfR7iMK5m4ZiGVv4bEAkclzd1x5OPeuR5fCtZ0d+kHFYWylutjHwSEnT5W3X9R5VsuVS9S/ky+W16X/AAbbhn0jtE/U8TgaGT76obHzKam3mpYelW3Sjo9h+K4frIWjaQD7OZSDsdUYjccrHakcL6TYHiqiCWMF2v8AZSKDqBclHHOwJ5HSs50l6JnhgbF4LEyRLs0d7kkg5QCdHF+Tg87GtW/p91+zNL6vZlR0V41Jg8R9SxbPGA4AcNYxt8KuDo0J00INrkiwJNdTxvGPqwvigFjuF65blcx0HWLa8dzpftDXcVxODELiMGYGw7vLEGaOdLM4UEuY3S1zFYtrc23tpatj9HvSGTFdVh5PtGwysyBmADjsqju2pORWcWCndSdRcTxTr6SuSN5OmxzqyB1ZShFwwIKld7g7W86ifXS5+yW685GuEA+UbyeosvnyqFieBaFxL1b3DaKOpGXXtQk5TzJYnNzuKxPTbpZOydQiWvmDvG5KSJawtcBlQg310PIsNa1nydVbMoQ7OkRelvFEkj6nrGIJY5Qt88kRGRdrKGMhIygk2XMSTYUGGaN4rINQNjow5aEb1OmihMFssavK9zOQfshumU62a1tiNGBPKovEsECCOyzru6/vAdjcbmvNk7Z3RVIp8THc/wC+tNxYiRWGpO43J0IsbG9xy2opcCw+Ej0phi6+PuKoR6A6MzZ8HAf7tLjw7I0/pVkazvQmQycOw7jRgmTxvkZksfEdn2q7hxAYlToy7qd7HYjxU8j7aEED1E8HnvY6aSaUaSaZIRoqM0VAwqOioUy7EK7z63ZIvK4eQeu6IfLU+I1FWsMpUADQDQACwAGwAGwquEMrbyhR8kYB/NywP+Wl/wBmoe/mk/GxYf5Ccv5CsaCyYeMxgkZgWG6pd2HqqAkUP7Sc9yI+sjBBbyC5m9iBSkhAFlAAHICw/KlZNKXVD7MQ2du9K3ogVF/UFv8AqpoYCJj21L/4jvIPZXJA/KnaF6aihdmDKALAAAchoKKlUKskKhQoUCGMdiOrS4F2JCovi7Gyi/IcyeQBPKue9K8CrzwJNnmL2lbtHVRLHCojQ3UftHbLbWyg33O64iftsNfbrHt+IwS2/TMPesh0sxXVTYNjYGOZIWJ8OuieM+hjWQ+otyNRPWTWGyg4/wDRc7WkwTROpF8pYrcHVSpN1/UDawFc8xWAkiZ1eN0aM5Xup7J5AnYX5ePKvRvEYjCjyRNlIuTGVzo7E8luCrMTbssBdrkGs90h4fnzfWmZJ5V6uJ4mCRXJ7mawY5RdiHJuocrbtAZT4U9YLhyvycMEnjStDW26VdDo45AMOQVsgLLnZSzOQosxYhsqsxsxvbRRfTH43h7xBSw0YAqwOhB10vr/APlc8oOJupJgwEkqSBoS4dbkFL5hYakW1ta9/K9aPjvSDHT4VUxSuY8yuspjK3JVgBnACsCCfO435VTcMkeG0okWNgeyWViSdj3VPpZvGuoYP6QcAcMFxTdZJlHWJ1croz21CdYLD3sP61cEqpuiZt+FZj+jGChOG62KUDiCSMUhYZlljAH2RS3aDdrW/wCW4d6TzgvFxHBXgZ79YgZQ6TLdZDkBvl5NcAEkGxzGm+IcEhxsubAKkcepYFnMYNr6XW6nUDKBbwOhqHwnjk3D5XV4VkWVQksco0dde69tAc2t7g8xRdYevcW8+TWcN4zjMYkckjr1QuCY0DgSJ2iZ4rFs2UXAAtbUWOtZjj3GVkkdYwjdk3cKVzHMuZmLEljYtuTTEUpjeWTh+fqmAzwOQZAl8wugN3VTqHW5AIudTVXHOTKGYLdtlVVVDfSxJuMuuv8AWpnK0kVBU7NA/DiIzHjEkWaVbwgyFFB5Mw7oAGXcX0tuKjfVZUBDPlZR8IFjTfFukEjljKQ7MEBNrgKryFQra6AsrAgkG5ol4h1kWrDMNLHU5eVv6e1Y+XWjTxkr3kf77UmXFuF3BvvpY+FCSRfHX0P+1NvYjQiqEda6CcWRcLGqtdALupIzwszElrDvQkk6/Ab307uvxOGD21IZe6w3X/cHmDoaxXAujrScPw5jZA4BkR+0rAuzMVLC+naYaAaE8iQV8L45NgXEPEFyRH9nPcGMH7pKgAA+Fhl1sMtregpUl2OKStujYwynuvYN5bMBzW/9Nx56EuGkSxq666g2IIOo8GUjY+dMQyspySak917WD+RHwv5bHccwNDMkmk0ZojTAFCioUFk0UsGmhSwazJHVNP30qKDSg1Jodi2FItR3qNJjowbZwWHwr2m/yrc/pTsCRQqKcSx7kTHzayD3B7Y/y0YWU7sieSgufZjYf9NOwokmmpsSid9lW+1yBf0HOm/qYPeeRvVyo/JMoPuKchw6J3FVb72AF/W29AiPiMkyFGRmU2+Fk1BBDKxtYggEFTcEAis90q6HHFxFRNIGA7GdlIuDdQxC5jrfUsbZj4m+tpnrr9wZvO9l/Pn7X9qTV7Gm1oyHRiRsdh2inxOIWeI5J4rQIyOpurAiLNlNgQbnbc0rFcJYIzriDMyKT10sSZI8pz51dApLgqNRn7trC5vK6UdFDiftopOqxSiyyAZVZR+7cDdTpqb2sOWlRcFjMXOiBfq83VsA62khtItiolPbHZNmypfN2SDlOs14Zd3lEGMO2Y49XzyyOVVBmRGVQuZbaqyhUQF+ypJa9SjIkqfV0KziXKJIcOLwxqHDSEyMQFvlZQARbPsbVa8P4ROW6zEmLrLFQEZygUtma4IUsWbU6gHQW0q8wuHWNcq+p0AufQaeAsNgAKaiwckZbo/0ajRWgmSImM57Ki3ZJGYozSZQxtZk0C/s/A2rT4fBRxrlSNFWwFlUAWHkB50yw/4pSP4T39pI8v8AV6m1SwRJ2V2I4DhZDd8NAx8WhjJ/MiqHpX0Kw8mElGHw8McwGaMpGiksuuXQahrFbeda6hQ0msgm1o5DJ0HTF4ePGcOOUsAzQFyMrg2dY5DqhBBAzeWoqgTo0JZTF1zRSi94MSpEmbnlYaSqbHVRmP3TvXScYG4XiXnVS2CxDZpgoucPMdDKAN425/8A4Dd8U4XheIQAOElRhdJFIJF+aONj/wCmsPlRf5NvmNfg49/YTRpNHKU+yFzkYNeTKCoJtcafDodr1XcFkClgRpa/+la/jfCTgg0BfrOsyurnvFVKrZ787IBcbjw2rM8eTJMXUWDoLDzuFI8jua4nak0zpVOKaK7EnXbU628jzPhUeSPQXp2NdDSZWuB6UxnYvounzcPAJuUeRd72F7j03v71qcRCrqUdQysLFWAII8CDoa45wfA8QwsQxmFBMb95B28yqSLtHzW99R2hrtW66LdPIMXZH+ymOmVj2WPyPz9DY+td/HPCTOKcMtoKbCTcPkBwoMmFbQ4dmJMbk/uXPdB5KdL6XBYVe8O4lDioyYyGF8rqRZlYbq6nVWFTnUEEEAg6EHYg7gisxxTgDK/XQSFJhtLa915R4hf3sfLN3l033q8x0Raey/aTJ3j2fvHl5MfD5vz8S6ap+D8cErGGZOqnAuUJurr/ABIW2kQ/mOdTCDFtcx+A1Kfh8U8txy00FJ2KiZQpKOCAQQQdQRqCPEGhVDJMkyqLswUeJIA/Wmxjl+HM/wCFCR/mtl/WhFhUU3VFB8bC/ud6kA1ADImkO0YX8bgH8kDA/mKMRSHvSW/AgX882b9LU8DSr0gGfqSHvAv+Ni4/JiQPYVIQACwFh4DQUV6MGgA70dJvUX67m/ZLn+a9o/8APY5v5QfO1AEuo4xeb9mM/wA17J/m5/y387U1JEAM07gjwPZjH8t+1/MT5WpX1h3/AGa2H35AQPaPRj75aLCh14ha8huBvfRB5kf73pr62W/ZLmH327KextdvYW8xSlwYvdyZGGoLWsD8qjsj1tfzqTQBD+p5v2rZ/ltZP8nP+YtScXgbsJIzklAy5rXVlGoSRfiXU25i5sRc3mUKYrICcUC6Tr1LcyTeM/hlta3k2VvKnf7Ti+F1c+CHO3+VLmpV6IUAR8KpLM7CxawC6XVFva9tLksxNvIcqk0VCgA6KhRUxBMLix1B3HlWbl6F4cMWgafDFjc/V5mjUn8Gq/pWkqHxLiUUCZpXCjW3Mm3JVGrH0qZV5KV+DnPTThQgcASzSkoCTNIXbVmGh5Ds7eZrH8bxGcL5C59Ta5HsCfer/pl0tjxEwaJWAVct3sCe0TfKLm2orJSY4Odrbi2+nr6V581c20d0LUUmJ5U050H/ALzpaNpSZRe3p/rUlHQuj/SLEYLDRPLF1mDctZ0N2iOdgcw/FfyNxY30NxxnothOJx9fh2VZG/eIOyx8JU8fHZh+lSvo6kSThqISrZesV10NszsQGHmCN/GqXjPRmfASNiuGscm8kGrC3Oy/Gvl3hyPh219K8o47+p+GQOGdKcXw2QYfiCM8fwve7BRpdH/eLtodRf2rpGAx8c8YkhcOjbEH9D4HyOtZbhPSDCcVi6idFEnONjzHxRPvf0sRWe4hwLFcJkOIwbGSD41OpC8xIo7w+cWI8ubjJxV7QOKk6eGb/i3B0mWxFiDmUg5WV/vxsNUb9DzBvUXB8SeIiPFHmAk1sobwWQbJJ+jbjyR0Y6Vw41ex2ZALtGTqPEqfiXz/ADtVtjMIkqlXAIIINwDcHcEHQjyNaqnlGeVhjb8OQknti+tlkkUXO/ZVgBff3oVnv7DxSdmHFTLGO6to3sPANIcxHkb22ubXo6L+xf8AJtaMUKFIkVRihQoAOlUVCgCs4hriYUOqMHup1UkAEXGxtVpQoUkDKnhHalnLdoo9lJ1KggXCk7D0q3oUKI6QS2ChQoUxBGioUKYgqOioUAChQoUwCoUKFABVyX6Q5W+sObm4YKNTov2Zt6anShQrm+I0jfg2zFzKBewtvVaneFHQrmZ0Ikw8/Q0cmw/950KFSUXfQqVl4nh8rEZms1iRmGVjY23Fdyo6Fdnw/pOTn9Rxz6V4wmOzIArGNWJUWJcFrNcfFoNfIV0zozKz4OFnJZiupJJJ1O5O9FQo4/8AskE/QjknHPsuLv1X2eWdLZOza5W9su17n8zXbKFCnw7l+Q5dR/AKFChXQZH/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AutoShape 10" descr="data:image/jpeg;base64,/9j/4AAQSkZJRgABAQAAAQABAAD/2wCEAAkGBxQSEBUUEhQVFhUUGRUYFxcYFBcYGBgVGBQWFhcXFxcYHCkgGRolHBQUITEiJSkrLi4uFx8zODMsNygtLiwBCgoKDg0OGhAQGywkICQsLCwsLywsLCwvLCwsLCwsLCwsLCwsLCwvLCwsLCwsLCwsLCwsLCwsLCw0LCwsLCwsLP/AABEIAMIBAwMBIgACEQEDEQH/xAAcAAAABwEBAAAAAAAAAAAAAAAAAQIDBAUGBwj/xABEEAACAQIEAggCBwUGBgMBAAABAgMAEQQSITEFQQYTIjJRYXGBQmIHFCNScpGhM0NTgrEVY3OSwdEkNKKy4fCDs/Gj/8QAGQEAAwEBAQAAAAAAAAAAAAAAAAECAwQF/8QAKxEAAgICAgECBgICAwAAAAAAAAECESExAxJBMlEEEyJhcaGB8JHhIzNS/9oADAMBAAIRAxEAPwDbUdV8HExmCSqYpDoAx7Ln+7k2fY6aN4gVYV6x57wHR0VHQFh0KFCgLDoUKOmFgrOY7o88chnwDiGU6vEf2E34lHcb5lrR0KTVlKTRScH6SJK/UzIcPiQNYXt2vmifaRfMVd1W8f4dh5of+KC5F1Dk5SjcmV91PpWVTj2KwiuAkuNw6DsztG8bpra0l1+2UDXOg5a1Ll12Ul20byqbicy4ckxE9YdeoVS/Wa6nq11U3+MWGtzeonDMNJi4xLLiw8b7JhSY47eBk/aMfdfSrzBYGOFcsSKgOpsNSfFjux8zRl6FaWykw2NxU8mWQLg15IbSTuLbq/7MedgxHO1WeH4PCj5wgaT+I93f2d7kDyGlTJ4FdcrgEeB8RsR4EeIqLaSLxlT/APovvtIPWzafEaaXuHb2GeJcLV7sqgk6lblQxGzBhqkg5ONeRuLWh/2oYIy8jF4U0ctZZojp2ZF2fcaixsQe0Dmq7gnVxdDcbeh5gg6g+R1qDxfg0eIF3VSwBALKG0PwsOa+4I5EGk0/AKXuPYfErKiywsrqQbEHQg2O/I6bH9KzPS7EF8rRLYxZ1dm0y9YrKimx1UyKmoJHZI86UyiOTqovsJFAUm/2RsoAjZtA+liNpQB4EGpqcRWOyMAuI3Cg3Wa4AORgO7YDs2BXINLDVPKplJ07BFw54S/1NrJGQOockxMcoYhDvFutiLre+lHiOLrLaEqUdivWRSCzdWZFRgvJwc1rqSLA1ZYXCGJAI2DDex0BJ1JVh3QSSbWIGwsKreK4VJ+tWRcsgWMxG4DK69YytE42N7+fiKbVISlbyYf6RuKhpJoIkVmjy3JHc0jBVAe9fsaDwOm1Q+M8RHWoUGZAMjOB2b+AbZreVM9NcBiI5RJiHzwSWIdMozrZb5lAH2lgtzax0t5IwGDkB6liDkvoddPAHwrzOZvu2zt466qiu4lFGzaSr5aj/emMDhmimikADhZEIUG2YhgcuvjtTnGoLMBa2+lVeGkKSKVJFmBtyuCDttyog8oJHoHA41XG9xewJ0YMN0cHVXHgd96lmqnHcOIOePewuLXBA1COu7KORHaQ7XHZqt6KcYxE086ToEVLdWpa721Gh/eL2W7XiOdep2p0zg2rRpzSTSjSTVE2JNJNKNJNMLBQoUKdlEqeBXUq6hlbQqwBBHmDUEYSWH9i2dP4UjHQf3cupHPRsw2AKirKlCsyLIeD4ikjZNUkAuY3FnA5kcmHzKSPOptMYvBpKuWRQwGo3BU+KsNVbzBBqJknh2Jnj8CQJl32bRZBto2U6d5jTAsqOo+CxyS3yNqveUgq6nwZDqvuKVjMZHCueV0jX7zsFH5mgB+jtVW3EJXH/Dw5gfjlYxJ6gZS7f5QD41FfgMk3/N4h2X+FDmhj9GKtnf3YelTfsOvcsMRxeFHyGQGT+Gl3k/yJdredqi4oYqbSIrhk5uwEkv8AKl8i+pJ9KsMDgI4EyQxpGo5IoUfpuak0U3sdpaKjAdH4o2DsXmlH7yZi7A+Kg9lP5QKtqOhTSoltszeN6ONHIZ8A4glbV4yLwTH50Hdb5l19aSnS1YuzjYpMK45speFvNJUBFvI2Naahal1rRXa9mbPS2OTTCRy4pj/DQrGPxSvZR+tH9Tx82smIjww5JDGJW/mll0PstaO1Cin5YWvCMfiYsbh2zvbEoN5YUEeIUD78V8k6+QsdTaxpzCdKo8SOrilUMSAZFuLA7nI+sZt94WuQoLEm11E7zqCrBI2ANwLsb2Ngx02308gedYvpt0UXDocbg+tSdCCwjAKsCe0zIBYDxAGUi9xvUybjnwXGm6ezdDDrGFAU5QGFtz2iCWN9WOhudSb0T4OKSMrkUo24At/TUMDz3BFcMg6b42N8yTWF7iOwMdvuhdgvpa3Kuy9G+LLiY1kAymSOKRk10ZgwNrgXXsgBtjalx8kZ6CcJRyMRR4jDCyEzxR6ZG/bKlgVKPtJYaWaxOXflT0OMSY9ZDaUEBJY9A4sSVuj2ysCzAq1r38rGzH7Vvwp/3P8A71E4nwlZSHUmOZO5Klsw+VuToeatp6HWrpoi7OU9NOPpIUw0SsRFIylmuQPtLBFU7WAUHW2m1aHi+GAbMBqikHxIzH/asl0j4diYscOvVQXl7DKoWN80l8ygX1u1zckgn0rXYzEh8zA+Xvr/AOa8nnbcrZ6PGko0jE8exF2H5iqXCsesTLq2Zbc7tcW331qfxg3kNReGf8xD/ixf/YtVBaFI7twviolJSRTHMvejYEXAt2oyQM6a7jbnUfjXAjO8bpM8RjbN2Qvaa1r3OoNtDyOlwbCmOlGOgBVZVZshzBlbK8bDmp5H+tTMBxK6IZDdJApjmtZXDC6hx8Dm48idrHsj0Yzjyfc4XGUM6HMJi2zdXMAsnIjuyAfEl/1XceYsTMNIxeGWRcrDzBBsVI2ZSNQR41EixLRkJMdzZJbWVydlYbI/6HlbujUzJhpNLNJqhCaOhQoLJ1GKh8R4nFh1zTSKg5ZjqT4KN2PkKi4Xisk+sMLqnKSYdWCPFY++3uFHnUWiaZb1XPx6AOUV+scWBSIGVhf7wjByerWFMTcC67TEzSSqf3YtFF7qnaYeTMRVpg8IkSBIkVFGyqoUfkKMjwiqx/D5MTlNvq5XuyaGdRe5ClTlUGw0uwPMVEwXBBhZDK6NimuT17XfEIPDI2hA/u7H5TWno6XVD7MZwmKSVc0bBhci4OxG4I3BHMHUU9UPFcNR2zgmOTbrENmsNg2lnGp0YEU19bki/brmX+LGpI/ni1ZfVcw5nLVCr2LKhSIJVdQyMGVtQykEEeII3pdAgUKOhQAVCjpLsFBJIAAJJOgAGpJPhQAdVs8vX3jjJy6q7g8tmVWHPcabf1VCXn7RukJ2XZ5B4sd1XyGp56aVPjjCgBQABoABYAeAA2o2PQAtttKS6BgQRcEEEeIOhFLqLxSQrC5XvEZV/G3ZT/qIoEZfA9CMDJEzvCLy9YwbMwyo0jNHkF7LZCouByrOYOKXBpI2HV8ThFylJZLq0S5mzSQ9WczR2OpAAO4BF63vEoM5iwq6RkEyf4MYA6u/zsVH4Q9WCi0hHIotv5Wa/wD3LWfRXjBr3fnJlcD0glQwviQjRSkpHiIGMiNm1USLlBD3W2gtckaGtZFIGAZSCDsQbg+hFYvpRwVsKkk2GAMDsjYjDcjaRSZIR8Lm1iuxvV3wSZMRho54ZQGZFzsNVLhQGEqaXIPPRvO1VF+GTJKrRTfSAQZ8BHYdue5NtQqGNiL+ZC1m8cvVFr6hybHz9Pc/lTn0hceBxOHAKZ4Q7XSRXGdgQtvu6gE5gOfIXMBOMK0bDGRtnHdCA2bxOYabEa3trXnfE5mdnBiBl+JHtmkcGW+JhH97F/3rUrEcShv+wa3na/8AWrLgrI2KwhjjVQWQgHvFllYmwB8tz/4pJFNl/wBOcMoxLHmbajTlyNy361t+ApnwUIdQQYlBBAIIy21HgRr71hel8imdrHTl6eFaXhvHkw8eHjnZQHRQhBsy9lbCRNwuujjQ87Wrr4HGKyc3KnLRb5mg3u8P3tS8Y+bm6ee4533EuRFkQggMjDbQqyn9CKeNVz4doiWhF1OrRaD1Md9FPy7HyOp6dHPsaLth++S0PJzctGPnO7J8+4531ap4N9qRh8Ssi3Q3HPkQfBgdVPkahtA0JvGM0fxRjdfmi8vFPytsTQE+hTcM6uoZSCDsf/dj5UKuiij6LdIMDimDA2xH99YyX55GOlvJbegrX1y3pF9Fu74J/PqpD/2Sf6N+dU/DOmGO4fJ1WIV2A/dy3zW8Uc8vMXFcqm4YkjRwU8xZ2ujFUPR3pbhsYAI3yvzjfR/bk3tV9WyaejFprYdHQoUwDo6KjoAgzcMGYvExic6kqOyx/vIzo2w10bwIpH9otHpiVCD+KtzEfNjvF/Np8xqyoUDsIG4uNjR1XHhmQ3w7dUdyls0TeN47jKd9UK673o14mFOXEL1R5MTeJj8stgAfJgpPIGixV7E8m29V8Tmdr2+wG1xrK33rcoxy+8fADUspxB7QKwjYHQy+ZG4j8ufpVkBRsegUKOhTEJqPj8OZEKg2N0YE7ZkdXF/K6ipNCkBUYOBkxTtI12mjW1rhVETtdVB8OuU33JJOg0E9x9ov4X/qn+1DGYbOBYlWU5lYa2axG3MEEgjmDy3qM31i47EVx8XWOBY6E5Mlx42zct6Q9kTpLGZVjw6/vXUyH7sMZDu2/iEUHxcVjsTwqSWRsXhkDxs9/q3bVMRGmZRKxXsGRtxsLZb3JNaObCkYfF4q5kkeKTqydskaOUyINFUsWYbmxW5Juas4fsMPDElgRGqrfZVRBmdvJR+ZIGl6hx7PJon1WDD8b4jgcXFFFDEFZpGjYGDI0RyHOD2e8BppezWPKslGCkTI0qhoiQEY2uu4ynkbDb02rVdOejy50miBWVixdjcswKOc8o2AuoBAAsHAsSQBz7GK2zrktlGt2BbKLsc18pNgbcuQFcHOn3dnXxV1wMy67U3hHZJAyNkI2a9raWuD468taelxznvENa9jl120sRbTakw4jM4Mh3tqFUW1HMC4FqhK8FF5wvo9PisqxBCxuzOzhStyLXHeJGhNhpnANq7DHwiPLD1iJI8KhVdlF9FCm3gD4VW4Do3FHDbCscjN1qhy2ZXKgXSTvobAbhuYI1tT0XGuqdIsVZWc2VuyLnlmAOhOnaGhv8J7I9DjhHjVPycc5ubwSeqaDuAvFzTdkHjH95fk3HLktTIpVdQykEHYinTUGfClWLxWDHvIdFfzP3W+Ye99LbaMdiMRgbMZIrLIbZtOzIBoBJbnbQMNR5jQrwuKD3BBV17yHcX2Pmp5EaU5hcUJAbXBGjKdGU+BH+o0PKkYvCh7G5Vl7rjvL4+oPMHQ0fdD/IzPwmB2LPFGzHclQSfWhSfrMy6GEuR8SOgU+YDG49OXid6FH0/1GmTHcB+kVowBjB1iaATxC9v8RdCPcA+Rrayw4TiUGvVzx8iDqp8iO0jfkaoOK/R/hpvtcI/UOwuDGbxMD8t9AflIHkawfEuD47h0nWhTHb99BcxkfOBoB5MoFc7lKPqVorrCXpwzQcc+ix1u+ClLW1Echs38sg0v6getQuF9OcbgHEONjdwOUnZkA8VfZx639asuA/SpoFxkf/yxf1ZD7bH2rfMmGx0GojniaxFxcagHS+qnXyIoiovMHQNyWJqyNwHpbhcWAIpQHP7t+y49j3vUXq+rlnHPoqYMXwUvmI5CQR+GQfpce9QMB0z4hw5hDjYmdBoBJo9vklFw4/P1FX8xx9aJ+WpehnYqVWd6P9MsJjLCOTLJ/Dksr+2tm/lJrRVomnoyaa2CjoqRPMqLmY2At+ZNgABqSSQABqSaYCnYKCSbAak1AXCtM2aYfZjuRHY/PKPibwU6L5nZaQPJIHk7KLqkfzffk8SOS7DfU2yz6Wx6K0YBov8Al2sP4T3Mfoh70XtdR92nMPxJSwSQGKQ7K9u1v+zcdl9r2BuBuBU6kTwK6lXUMp3DAEH2NML9xdCq/wCqyxfsmzr/AA5GJI/BLqw9GzeF1p3DcQV2yEFJP4bizeeXUhwL7qSPOixUSqFHRUwCqFxIlgsQNjLcEjcRi3WEeBsQoPIuDypziHEIoEzzSKi+LG35Dc+1ZiPi+JxUztgogqWROunuoXd2KR95iQ6HkCANazlNLG2XGDeTRcVZEw752VEyMtycoF1IAvyrE8P6QTTlUw8fWuqqBLISkRjRSTJtmYl8uYKDrGBV8vRmJbz4x2xToC15P2a5Rc5IR2RtzuaXgMKvVwwSIueFtQLrYOkmV0I1AJYC45gjlU1OTzgpOKWMmU49hZYp4pMTOzySBrqqhYwAjZEVNbtmNr761U8T4f1cY6wqZGu7A2OpAuPEgbe1afjmUY+IICwRHuzOz2c6WDOx0s1jbmfI01x7hUghMjrkVh3nIUtfTY6n8q83nVclI7eJ/RbOSYlRc2Fh4U2OV/Lar7EcBsf+ZwZueWIBI15i29V+N4c8LC9mW4s66qffl71cU7E2jtPCsdE+ZsG6sQbyYduwwOxIRtY202Iyk+BJapzYWDEkO8au0d17ajMhI1VgdtDtsdCORocU4HBiLNInbXuyKSki/hkWzD+lZ/iPDsbA6SRu2JjjuTbKuJy2IyE6LOlzmsbHTQ31r0m62jgWdMve1h98zw+OrPF683T/AKh5jacjhgCCCDqCDcEeINVfBOkMWIFgQGuVtqO0N1IbVH+RtdDbMBen5MK0ZLQi4Ju0V7BjzZDsr/oedjrTsX5HMXhMxDKcrr3XHh91h8S+R9rHWm4MZ2urkAWTWw5OBuUPPzG458iZGGxKyC6nY2IIsynwZTqDSMXg0ktnF7ba2Kn7ykbN50/ugXsx6iqFlxC6AxOBszFlYjzCi1/Tfy2oqfZFUZl+BcRwLF8LL9aj5xucslvfsufPfwFTuF/SFAzdVi1bDSbESKQvvfVR66edbOoXFuDwYpMk8SyDlcdpfNWGqn0NZdWvSw7p+pGd430AweLHWRWhdtQ8VijeZTukeYsfOspHgcdwdszL12G5tGT2R4jnGedmBQ8/Grpuh+MwLF+GYjMl7mCUix8h8JPn2T51O4d0/VX6niELYWXxIJjbzB5Dz1HnWbSu3hmibrGUWvAelMWJW8TiXS5AGWZR80R734kvfkKuJYosRGVdUlQ6FWAYX8CDsf1FY7pT0HixQGIwLJHN3gUIEcnndO6/zD38RmuE9KMdCzpPE0zw6OAcmKjUfEbA9bHre5VhzJGlX3axInopZiXXSL6Konu2Efqm36t7tGfIHvJ/1DyrPYTpHxLhLCPEIzRg2CyXKn/DmF7emvoK3HDen2HkjDAs+2ZVQ9cg5lohfMo5shPoK0eFx8GJhzo8csR0NrMD8pXx8iL0ukXmDofaSxJWUPA/pCweIXVzC9u5JufJGGjnwG58KvcHh2dhNMLML9XHcERg6XNtDIRudbXIB3JxPFPo3gxWaTD/APDX7igZo28WK37IPLKQOdiLE5yTFcV4PYMc0PIm8sHoG0aP0utHeUfUv8B0i/SztVCsR0f+kzCz2Wb/AIdz943jJ8pBt/MBW2RwQCCCDqCDcEeINaqSloylFrYqn4sI7ahT/T+tV+J41hcMQcTKqcwu7N6INSKq+J/S9h4yBDBLIL7myD+UG5Pvaubm+JUHSN+LgclbL+dchs2h8yKYxOGSRcrqGG9iNiNiPAjxGtc26XdOjjYzHHC0ebW5KlrDkCNuVVPDelmJcQYZGZO2kbSlmdzmYoLA6AANtv2R4U+P4hyWVkqXw9aZ0bifEBggC0odDoIpG+2PgIm3c+TAkk94VXtxnEYp+qhAwgOzTgiZha/2UOl9Od6vOG8ChgYuq5pD3pXOeQ/znb0FhUzF4VJVyyKGU8j48iDuCORGorbq3tmPaK0ip4f0YhjfrJM0838WY52B+Ve6nsKm4Dvz+PW6+8URH6W/Kmuqmh7h66P7jG0qj5ZCbP6PY/MaYj4gplLpmuVAliKkSplJyv1e7DtMCVvfs2vamko6JdskcVmFuqO8mUW8UMscb/l1g/OhxmBGjLMLsvcINmzkgKFPm2UWOh5g1Hx8scvVtG6M8L58mYBiMjKUIJBB7QIB5qvhUiGTrir5WVF7QDKVYuRpcHkoJ9yPu0XmgrBmuIF4MRhlkCFgmJKyAWV3JjNyh2YFna2o2I5gUPHcNiMSxYLJISD2ze3s7aW9K3XGlHWRNk6xwJcqWJBvk3A3AsDbnWO6WYfEyG2MnSPNYrG8uyGwBESCy+lq874iP/KdvC/oMXxLoviEsyqHuL9hrlTpodtdeV9qqM8kLnOGF+8rg9oc7g76c6ucVw7YLjoTlFlBeRMo00BI02H5VGxXXRj7YiaE7nN1i28Q+6mnFeQb8HeozcA+IH9KBrNcI45iQyJisMEUgWmVvs7W0LXuF+Ed65LDTw0xr0k7OBqii470bjxB6xSYp7WEqgajkJF2kXbQ+xFVOH6Qy4RxFj1sp0Sdbsje+/se1+LcbE0xi8MkiFJFDowsVYXBHmDUuPlDUvDIOMwolXrIZMjkDLKtmBXezDZ1/pfS1LwuNu2SQZJAL2vcMB8SH4h+o5isvPwvEcNYyYPNNhr3fDEksni0R3Ppv433F5w/iEGOhDRm4BGmzxv7aq3mKE8/cbX+C4oVWD6yug6pwNmYsrEfMqqRf038BtQq+w6L6jFEKMVJAqovEeGxYhMk0ayL4ML28wdwfMVKFHQBz/FdC8TgyZOFYhlB1MDkFT+Et2SfxC/zVDm4zFjGWPGK+Cx8X7KVQQytysDqyE/Dre5t4102qvpDwrD4iLJiIhJuEHx5iNkbdT53t46Vm4Vo0U73/swWLwuGnfq+IouHxW8eLg0jxFviUgWMlwOyRe+1r2qm4vwnGYIiRyWzgiORNJ2IHdmRf2nYDEh8+gtcairji3Q7FQw7DGQW7UJY9bHvbqnI7ZUGwJX0UXqD0c4+0eIjcvLikgV0SF7LioQ1szBDpOQFy9libHZdqyaznH9/ZstYz/f0XfRz6TEICYgZgLDrUU5tP4kNyb+cZYeQroGCxkU8eeJ0kjbmpDKfEH/asviODcO4shlTKX5yR9iVT4SKRv5MDWO4n0ZxfCmOIixI6vXti4ckAlUkjN1cEgC5v7Vp2lFW8oz6xk60zX8a6C4DFs4jywzJbP1JUZSRcdZENNQb7AnxrHS8G4pwi7wOZIBqcgLpbxeE6r6r+dF0A6ZxQTzNiywM1rOFJVe07vmAJPaZ73AOw2AFuv4LFpKgeJ1dDsysGB9xSSjPKwxtyhh5R57Xi4lkaSUnPIbsxNwT/oPKp7zdkWIIXWuq9IOgeDxd2MfVSH95F2TfxZe63uL+dcx490MxfDznss8A+JQ1gP7xAcyDzBt5iuXk+GadnRx/EJ4KfHYtnGULYc/E/wDij4TgJWlRYQxkJGXLvcHQjwt48q1/RXiPCZrDEQ9RJ880hhb0ct2fRvzNdT4fw+GFfsY0QH7igX8Dcb1tx8P3I5OavA/ACFXMbtYZiNi1tT+dKo6Kuw4wqjY3AxygCRb21U3IZTa10dbMh1OoINSaFJgVEsUsejr9Zj81Xrl9QbLIPTKdPiJo8Jh8NKC0IUWNmMd4nU2ByuFyspsR2W/KrWqbjccd86Mq4lB2O0QzAfu3CXZkNyLWNr3GoFJ4KWSs6RdbFImWZ9Y5wGFlcAvDmGdba7WIsRrcmsJxVCxsoLNvoCTf/WrubjcmJxD5erkEYsI2fKUuwupYKbk5dTc93Twqp4zx2Ugoy9So2SI2T81ALfzXNeTyz78lo9Dij1jRkcXg5QdY5P8AI3+1RYJ3jYlTY21B2I8GHMVIxk7XuHb/ADNTQxTbP2x4Mbn2bcGqQmeicIbxp5qv/aKctUTg06yYaF0N1aNCD/KKlmvWPNEmiNKNJY0gEPWT430ZJk+s4NupxA3/AIcvlIvn4/nyI1LGk2pOKZUXRiR0+6vsYjCzrKujhQCt/lJOxFj77nehW5C0KVT9/wBf7NLj7fslilCk0oUGQdHRCmZsSAcq9p7XC32G2Zj8K+fkbXOlMAYrFBLCxZm0VBux/wBAOZOgpWHhI7TkFzuRsB91fLz3P5AN4LB5CWY55H7zkW05Io+FByHubkk1LpDBVLx3ophcZrNEM/KRTlceHaG/veruhTaT2CbWjlHGehOOwz9dhJTMV2cHJiANNG5TDTncnwrMdKOlmJxSJDiBlaK+YZShYm1i6HYiw8K7/VdxjgWHxS2xESv4EizD8LjtD2NYy4f/ACzWPL7ow3QToZhcRw0GdVd5WZ86sM8Y7qqGGo0W5U8ybio+I+j/ABmDYy8OxJb5LhHI8De8cn8wFZbjmGn4PjSIJXUEBkksB1ieDLqrWOh/OwuKtuFfSniVlzTBJENgUChMvzIwub76G/tWXaGpKmjSp7i7Re8L+kmSF+p4jAyMN3VSp9Wibceak+Qrf8L4pDiUzwSLIvMqdj4MN1PkaocFxrh/FIxGwRif3UoAcH5T4+amszxvoBJhX+scPxHVW+GSTIR5CU6MPlfTzNaqUkrWUZtRbp4Zoek30fYXFXZAIJt86KMrH549m9RY+dYuLiHEeCMElXrcNey6kxn8Elrxn5SPHQ71Y8J+kuWE9XxCBr2NpEUKzW0vkJyuCfiQ28q3OExv1yHNEcO0T6G95rjmrp2Qp8iTVJxl6dh9UcSyhroz0rw+OT7JrSAXaJtHX0+8vmP0q3xOKSPvuq32zMBf0vvXN+kf0aMp67AORIpLdXcJr/csLZOehPuKi9Fenow7mDHQiORSVaUJZ7jlKLan5v050/mViQuieYnSf7UQmyrK3pDJb2ZlC/rQzzPsqxD5+25/lU5R65j6VIwuJSVA8bK6nZlIIPuKcqzMiHAA993f1bKvoVSwI9QaehhVBZFVR4KAB+Qp2ipgZPjOAiTEXjjVWkU9YyqBnbMtgbbmwY+9YzjkerIfEg+FbDpZxWJFvnUyJJmyBhm0shBA20BNZLijK+RmOTrS5W7Rd0WAJUSXF+WnjXk88f8AlbR6HC6grMNi1sxtrUdhV/PwQtlKvqxOlgbfiKsbVVT4J1uLX3OgOwNjoRcW9KdMLVnfeAKBhMPYWHVRWH/xrU41A6Pf8nh/8GL/AOtanmvVPOEmkNSzSSKBDJFGopdqFAwqFChTKJIpQqVHhAedRZ8O7nLCbcmktcJ4hB8b/oOe2U490HRjE2J7XVpq+58EU7M/+g3PoCQvC4VUvYasczNzZrWux9AB5AADQVZ4Phcca5VHmSSSzMd2Y8yfGhLhRyPtSU0ynBoh0dSThNL86ZMZq1JMlpoTQqK/EIwSA2YjcIDIw9QgJHvRfWZG7kRHnIwQH0C5m9iBTsVEygTYXOg8aifV5G78lh92MZB7sSW9wVoxw2LQlAxGxe7kfzPc0wOSfShPiWZgzxz4XNmjdEU9SdsjSKOyTtqTm9qwEcNwT4cudvH0rv3Tjg2IxMIGGkAKa9U1gj765rEhhpa1hqbmuGcU4XNh3KzxvE99ivZPPRhow1GxNcPNFqVnXxSTVENbg3BrV9G+nc+Fe8ipMOZcDrAPll73sbismH8aXcGs4yayjRpPDO6YHpLw7iidVKFzH91KLG/92/M+akGqXGfR7iMK5m4ZiGVv4bEAkclzd1x5OPeuR5fCtZ0d+kHFYWylutjHwSEnT5W3X9R5VsuVS9S/ky+W16X/AAbbhn0jtE/U8TgaGT76obHzKam3mpYelW3Sjo9h+K4frIWjaQD7OZSDsdUYjccrHakcL6TYHiqiCWMF2v8AZSKDqBclHHOwJ5HSs50l6JnhgbF4LEyRLs0d7kkg5QCdHF+Tg87GtW/p91+zNL6vZlR0V41Jg8R9SxbPGA4AcNYxt8KuDo0J00INrkiwJNdTxvGPqwvigFjuF65blcx0HWLa8dzpftDXcVxODELiMGYGw7vLEGaOdLM4UEuY3S1zFYtrc23tpatj9HvSGTFdVh5PtGwysyBmADjsqju2pORWcWCndSdRcTxTr6SuSN5OmxzqyB1ZShFwwIKld7g7W86ifXS5+yW685GuEA+UbyeosvnyqFieBaFxL1b3DaKOpGXXtQk5TzJYnNzuKxPTbpZOydQiWvmDvG5KSJawtcBlQg310PIsNa1nydVbMoQ7OkRelvFEkj6nrGIJY5Qt88kRGRdrKGMhIygk2XMSTYUGGaN4rINQNjow5aEb1OmihMFssavK9zOQfshumU62a1tiNGBPKovEsECCOyzru6/vAdjcbmvNk7Z3RVIp8THc/wC+tNxYiRWGpO43J0IsbG9xy2opcCw+Ej0phi6+PuKoR6A6MzZ8HAf7tLjw7I0/pVkazvQmQycOw7jRgmTxvkZksfEdn2q7hxAYlToy7qd7HYjxU8j7aEED1E8HnvY6aSaUaSaZIRoqM0VAwqOioUy7EK7z63ZIvK4eQeu6IfLU+I1FWsMpUADQDQACwAGwAGwquEMrbyhR8kYB/NywP+Wl/wBmoe/mk/GxYf5Ccv5CsaCyYeMxgkZgWG6pd2HqqAkUP7Sc9yI+sjBBbyC5m9iBSkhAFlAAHICw/KlZNKXVD7MQ2du9K3ogVF/UFv8AqpoYCJj21L/4jvIPZXJA/KnaF6aihdmDKALAAAchoKKlUKskKhQoUCGMdiOrS4F2JCovi7Gyi/IcyeQBPKue9K8CrzwJNnmL2lbtHVRLHCojQ3UftHbLbWyg33O64iftsNfbrHt+IwS2/TMPesh0sxXVTYNjYGOZIWJ8OuieM+hjWQ+otyNRPWTWGyg4/wDRc7WkwTROpF8pYrcHVSpN1/UDawFc8xWAkiZ1eN0aM5Xup7J5AnYX5ePKvRvEYjCjyRNlIuTGVzo7E8luCrMTbssBdrkGs90h4fnzfWmZJ5V6uJ4mCRXJ7mawY5RdiHJuocrbtAZT4U9YLhyvycMEnjStDW26VdDo45AMOQVsgLLnZSzOQosxYhsqsxsxvbRRfTH43h7xBSw0YAqwOhB10vr/APlc8oOJupJgwEkqSBoS4dbkFL5hYakW1ta9/K9aPjvSDHT4VUxSuY8yuspjK3JVgBnACsCCfO435VTcMkeG0okWNgeyWViSdj3VPpZvGuoYP6QcAcMFxTdZJlHWJ1croz21CdYLD3sP61cEqpuiZt+FZj+jGChOG62KUDiCSMUhYZlljAH2RS3aDdrW/wCW4d6TzgvFxHBXgZ79YgZQ6TLdZDkBvl5NcAEkGxzGm+IcEhxsubAKkcepYFnMYNr6XW6nUDKBbwOhqHwnjk3D5XV4VkWVQksco0dde69tAc2t7g8xRdYevcW8+TWcN4zjMYkckjr1QuCY0DgSJ2iZ4rFs2UXAAtbUWOtZjj3GVkkdYwjdk3cKVzHMuZmLEljYtuTTEUpjeWTh+fqmAzwOQZAl8wugN3VTqHW5AIudTVXHOTKGYLdtlVVVDfSxJuMuuv8AWpnK0kVBU7NA/DiIzHjEkWaVbwgyFFB5Mw7oAGXcX0tuKjfVZUBDPlZR8IFjTfFukEjljKQ7MEBNrgKryFQra6AsrAgkG5ol4h1kWrDMNLHU5eVv6e1Y+XWjTxkr3kf77UmXFuF3BvvpY+FCSRfHX0P+1NvYjQiqEda6CcWRcLGqtdALupIzwszElrDvQkk6/Ab307uvxOGD21IZe6w3X/cHmDoaxXAujrScPw5jZA4BkR+0rAuzMVLC+naYaAaE8iQV8L45NgXEPEFyRH9nPcGMH7pKgAA+Fhl1sMtregpUl2OKStujYwynuvYN5bMBzW/9Nx56EuGkSxq666g2IIOo8GUjY+dMQyspySak917WD+RHwv5bHccwNDMkmk0ZojTAFCioUFk0UsGmhSwazJHVNP30qKDSg1Jodi2FItR3qNJjowbZwWHwr2m/yrc/pTsCRQqKcSx7kTHzayD3B7Y/y0YWU7sieSgufZjYf9NOwokmmpsSid9lW+1yBf0HOm/qYPeeRvVyo/JMoPuKchw6J3FVb72AF/W29AiPiMkyFGRmU2+Fk1BBDKxtYggEFTcEAis90q6HHFxFRNIGA7GdlIuDdQxC5jrfUsbZj4m+tpnrr9wZvO9l/Pn7X9qTV7Gm1oyHRiRsdh2inxOIWeI5J4rQIyOpurAiLNlNgQbnbc0rFcJYIzriDMyKT10sSZI8pz51dApLgqNRn7trC5vK6UdFDiftopOqxSiyyAZVZR+7cDdTpqb2sOWlRcFjMXOiBfq83VsA62khtItiolPbHZNmypfN2SDlOs14Zd3lEGMO2Y49XzyyOVVBmRGVQuZbaqyhUQF+ypJa9SjIkqfV0KziXKJIcOLwxqHDSEyMQFvlZQARbPsbVa8P4ROW6zEmLrLFQEZygUtma4IUsWbU6gHQW0q8wuHWNcq+p0AufQaeAsNgAKaiwckZbo/0ajRWgmSImM57Ki3ZJGYozSZQxtZk0C/s/A2rT4fBRxrlSNFWwFlUAWHkB50yw/4pSP4T39pI8v8AV6m1SwRJ2V2I4DhZDd8NAx8WhjJ/MiqHpX0Kw8mElGHw8McwGaMpGiksuuXQahrFbeda6hQ0msgm1o5DJ0HTF4ePGcOOUsAzQFyMrg2dY5DqhBBAzeWoqgTo0JZTF1zRSi94MSpEmbnlYaSqbHVRmP3TvXScYG4XiXnVS2CxDZpgoucPMdDKAN425/8A4Dd8U4XheIQAOElRhdJFIJF+aONj/wCmsPlRf5NvmNfg49/YTRpNHKU+yFzkYNeTKCoJtcafDodr1XcFkClgRpa/+la/jfCTgg0BfrOsyurnvFVKrZ787IBcbjw2rM8eTJMXUWDoLDzuFI8jua4nak0zpVOKaK7EnXbU628jzPhUeSPQXp2NdDSZWuB6UxnYvounzcPAJuUeRd72F7j03v71qcRCrqUdQysLFWAII8CDoa45wfA8QwsQxmFBMb95B28yqSLtHzW99R2hrtW66LdPIMXZH+ymOmVj2WPyPz9DY+td/HPCTOKcMtoKbCTcPkBwoMmFbQ4dmJMbk/uXPdB5KdL6XBYVe8O4lDioyYyGF8rqRZlYbq6nVWFTnUEEEAg6EHYg7gisxxTgDK/XQSFJhtLa915R4hf3sfLN3l033q8x0Raey/aTJ3j2fvHl5MfD5vz8S6ap+D8cErGGZOqnAuUJurr/ABIW2kQ/mOdTCDFtcx+A1Kfh8U8txy00FJ2KiZQpKOCAQQQdQRqCPEGhVDJMkyqLswUeJIA/Wmxjl+HM/wCFCR/mtl/WhFhUU3VFB8bC/ud6kA1ADImkO0YX8bgH8kDA/mKMRSHvSW/AgX882b9LU8DSr0gGfqSHvAv+Ni4/JiQPYVIQACwFh4DQUV6MGgA70dJvUX67m/ZLn+a9o/8APY5v5QfO1AEuo4xeb9mM/wA17J/m5/y387U1JEAM07gjwPZjH8t+1/MT5WpX1h3/AGa2H35AQPaPRj75aLCh14ha8huBvfRB5kf73pr62W/ZLmH327KextdvYW8xSlwYvdyZGGoLWsD8qjsj1tfzqTQBD+p5v2rZ/ltZP8nP+YtScXgbsJIzklAy5rXVlGoSRfiXU25i5sRc3mUKYrICcUC6Tr1LcyTeM/hlta3k2VvKnf7Ti+F1c+CHO3+VLmpV6IUAR8KpLM7CxawC6XVFva9tLksxNvIcqk0VCgA6KhRUxBMLix1B3HlWbl6F4cMWgafDFjc/V5mjUn8Gq/pWkqHxLiUUCZpXCjW3Mm3JVGrH0qZV5KV+DnPTThQgcASzSkoCTNIXbVmGh5Ds7eZrH8bxGcL5C59Ta5HsCfer/pl0tjxEwaJWAVct3sCe0TfKLm2orJSY4Odrbi2+nr6V581c20d0LUUmJ5U050H/ALzpaNpSZRe3p/rUlHQuj/SLEYLDRPLF1mDctZ0N2iOdgcw/FfyNxY30NxxnothOJx9fh2VZG/eIOyx8JU8fHZh+lSvo6kSThqISrZesV10NszsQGHmCN/GqXjPRmfASNiuGscm8kGrC3Oy/Gvl3hyPh219K8o47+p+GQOGdKcXw2QYfiCM8fwve7BRpdH/eLtodRf2rpGAx8c8YkhcOjbEH9D4HyOtZbhPSDCcVi6idFEnONjzHxRPvf0sRWe4hwLFcJkOIwbGSD41OpC8xIo7w+cWI8ubjJxV7QOKk6eGb/i3B0mWxFiDmUg5WV/vxsNUb9DzBvUXB8SeIiPFHmAk1sobwWQbJJ+jbjyR0Y6Vw41ex2ZALtGTqPEqfiXz/ADtVtjMIkqlXAIIINwDcHcEHQjyNaqnlGeVhjb8OQknti+tlkkUXO/ZVgBff3oVnv7DxSdmHFTLGO6to3sPANIcxHkb22ubXo6L+xf8AJtaMUKFIkVRihQoAOlUVCgCs4hriYUOqMHup1UkAEXGxtVpQoUkDKnhHalnLdoo9lJ1KggXCk7D0q3oUKI6QS2ChQoUxBGioUKYgqOioUAChQoUwCoUKFABVyX6Q5W+sObm4YKNTov2Zt6anShQrm+I0jfg2zFzKBewtvVaneFHQrmZ0Ikw8/Q0cmw/950KFSUXfQqVl4nh8rEZms1iRmGVjY23Fdyo6Fdnw/pOTn9Rxz6V4wmOzIArGNWJUWJcFrNcfFoNfIV0zozKz4OFnJZiupJJJ1O5O9FQo4/8AskE/QjknHPsuLv1X2eWdLZOza5W9su17n8zXbKFCnw7l+Q5dR/AKFChXQZH/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cxnSp>
        <p:nvCxnSpPr>
          <p:cNvPr id="11" name="Straight Connector 10"/>
          <p:cNvCxnSpPr/>
          <p:nvPr/>
        </p:nvCxnSpPr>
        <p:spPr>
          <a:xfrm>
            <a:off x="0" y="1219200"/>
            <a:ext cx="91440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 y="6548479"/>
            <a:ext cx="7948863" cy="320841"/>
          </a:xfrm>
          <a:custGeom>
            <a:avLst/>
            <a:gdLst/>
            <a:ahLst/>
            <a:cxnLst/>
            <a:rect l="l" t="t" r="r" b="b"/>
            <a:pathLst>
              <a:path w="7948863" h="304800">
                <a:moveTo>
                  <a:pt x="0" y="0"/>
                </a:moveTo>
                <a:lnTo>
                  <a:pt x="7948863" y="0"/>
                </a:lnTo>
                <a:lnTo>
                  <a:pt x="7872663" y="304800"/>
                </a:lnTo>
                <a:lnTo>
                  <a:pt x="0" y="304800"/>
                </a:lnTo>
                <a:close/>
              </a:path>
            </a:pathLst>
          </a:custGeom>
          <a:solidFill>
            <a:srgbClr val="013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Senserif"/>
            </a:endParaRPr>
          </a:p>
        </p:txBody>
      </p:sp>
      <p:pic>
        <p:nvPicPr>
          <p:cNvPr id="25" name="Picture 15" descr="C:\Users\shark\Downloads\Osmose logo (blue).png"/>
          <p:cNvPicPr>
            <a:picLocks noChangeAspect="1" noChangeArrowheads="1"/>
          </p:cNvPicPr>
          <p:nvPr/>
        </p:nvPicPr>
        <p:blipFill>
          <a:blip r:embed="rId3" cstate="print">
            <a:lum bright="70000" contrast="-70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543800" y="594110"/>
            <a:ext cx="1253358" cy="25958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60576" y="1219200"/>
            <a:ext cx="8009903" cy="4114800"/>
          </a:xfrm>
        </p:spPr>
        <p:txBody>
          <a:bodyPr>
            <a:normAutofit/>
          </a:bodyPr>
          <a:lstStyle/>
          <a:p>
            <a:pPr marL="0" indent="0">
              <a:buNone/>
            </a:pPr>
            <a:r>
              <a:rPr lang="en-US" sz="2800" dirty="0">
                <a:latin typeface="Segoe UI" panose="020B0502040204020203" pitchFamily="34" charset="0"/>
                <a:ea typeface="Segoe UI" panose="020B0502040204020203" pitchFamily="34" charset="0"/>
                <a:cs typeface="Segoe UI" panose="020B0502040204020203" pitchFamily="34" charset="0"/>
              </a:rPr>
              <a:t>Eventually, all poles deteriorate over time</a:t>
            </a:r>
          </a:p>
          <a:p>
            <a:pPr marL="631825" lvl="1" indent="-284163">
              <a:buSzPct val="75000"/>
              <a:buFont typeface="Wingdings" panose="05000000000000000000" pitchFamily="2" charset="2"/>
              <a:buChar char="Ø"/>
            </a:pPr>
            <a:r>
              <a:rPr lang="en-US" sz="2400" dirty="0">
                <a:latin typeface="Segoe UI" panose="020B0502040204020203" pitchFamily="34" charset="0"/>
                <a:ea typeface="Segoe UI" panose="020B0502040204020203" pitchFamily="34" charset="0"/>
                <a:cs typeface="Segoe UI" panose="020B0502040204020203" pitchFamily="34" charset="0"/>
              </a:rPr>
              <a:t>Preservative migration and</a:t>
            </a:r>
          </a:p>
          <a:p>
            <a:pPr marL="347662" lvl="1" indent="0">
              <a:buSzPct val="80000"/>
              <a:buNone/>
            </a:pPr>
            <a:r>
              <a:rPr lang="en-US" sz="2400" dirty="0">
                <a:latin typeface="Segoe UI" panose="020B0502040204020203" pitchFamily="34" charset="0"/>
                <a:ea typeface="Segoe UI" panose="020B0502040204020203" pitchFamily="34" charset="0"/>
                <a:cs typeface="Segoe UI" panose="020B0502040204020203" pitchFamily="34" charset="0"/>
              </a:rPr>
              <a:t>	degradation in sapwood</a:t>
            </a:r>
          </a:p>
          <a:p>
            <a:pPr marL="631825" lvl="1" indent="-284163">
              <a:buSzPct val="75000"/>
              <a:buFont typeface="Wingdings" panose="05000000000000000000" pitchFamily="2" charset="2"/>
              <a:buChar char="Ø"/>
            </a:pPr>
            <a:r>
              <a:rPr lang="en-US" sz="2400" dirty="0">
                <a:latin typeface="Segoe UI" panose="020B0502040204020203" pitchFamily="34" charset="0"/>
                <a:ea typeface="Segoe UI" panose="020B0502040204020203" pitchFamily="34" charset="0"/>
                <a:cs typeface="Segoe UI" panose="020B0502040204020203" pitchFamily="34" charset="0"/>
              </a:rPr>
              <a:t>Surface checking exposes</a:t>
            </a:r>
          </a:p>
          <a:p>
            <a:pPr marL="347662" lvl="1" indent="0">
              <a:buSzPct val="80000"/>
              <a:buNone/>
            </a:pPr>
            <a:r>
              <a:rPr lang="en-US" sz="2400" dirty="0">
                <a:latin typeface="Segoe UI" panose="020B0502040204020203" pitchFamily="34" charset="0"/>
                <a:ea typeface="Segoe UI" panose="020B0502040204020203" pitchFamily="34" charset="0"/>
                <a:cs typeface="Segoe UI" panose="020B0502040204020203" pitchFamily="34" charset="0"/>
              </a:rPr>
              <a:t>	unpreserved heartwood</a:t>
            </a:r>
          </a:p>
          <a:p>
            <a:pPr marL="631825" lvl="1" indent="-284163">
              <a:buSzPct val="75000"/>
              <a:buFont typeface="Wingdings" panose="05000000000000000000" pitchFamily="2" charset="2"/>
              <a:buChar char="Ø"/>
            </a:pPr>
            <a:r>
              <a:rPr lang="en-US" sz="2400" dirty="0">
                <a:latin typeface="Segoe UI" panose="020B0502040204020203" pitchFamily="34" charset="0"/>
                <a:ea typeface="Segoe UI" panose="020B0502040204020203" pitchFamily="34" charset="0"/>
                <a:cs typeface="Segoe UI" panose="020B0502040204020203" pitchFamily="34" charset="0"/>
              </a:rPr>
              <a:t>Weathering (surface erosion)</a:t>
            </a:r>
          </a:p>
          <a:p>
            <a:pPr marL="631825" lvl="1" indent="-284163">
              <a:buSzPct val="75000"/>
              <a:buFont typeface="Wingdings" panose="05000000000000000000" pitchFamily="2" charset="2"/>
              <a:buChar char="Ø"/>
            </a:pPr>
            <a:r>
              <a:rPr lang="en-US" sz="2400" dirty="0">
                <a:latin typeface="Segoe UI" panose="020B0502040204020203" pitchFamily="34" charset="0"/>
                <a:ea typeface="Segoe UI" panose="020B0502040204020203" pitchFamily="34" charset="0"/>
                <a:cs typeface="Segoe UI" panose="020B0502040204020203" pitchFamily="34" charset="0"/>
              </a:rPr>
              <a:t>Mechanical damage</a:t>
            </a:r>
          </a:p>
          <a:p>
            <a:pPr marL="631825" lvl="1" indent="-284163">
              <a:buSzPct val="75000"/>
              <a:buFont typeface="Wingdings" panose="05000000000000000000" pitchFamily="2" charset="2"/>
              <a:buChar char="Ø"/>
            </a:pPr>
            <a:r>
              <a:rPr lang="en-US" sz="2400" dirty="0">
                <a:latin typeface="Segoe UI" panose="020B0502040204020203" pitchFamily="34" charset="0"/>
                <a:ea typeface="Segoe UI" panose="020B0502040204020203" pitchFamily="34" charset="0"/>
                <a:cs typeface="Segoe UI" panose="020B0502040204020203" pitchFamily="34" charset="0"/>
              </a:rPr>
              <a:t>Animal damage</a:t>
            </a:r>
          </a:p>
          <a:p>
            <a:pPr marL="685800" lvl="1" indent="-228600"/>
            <a:endParaRPr lang="en-US" dirty="0"/>
          </a:p>
          <a:p>
            <a:endParaRPr lang="en-US" dirty="0"/>
          </a:p>
        </p:txBody>
      </p:sp>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3338" y="4191000"/>
            <a:ext cx="3360662" cy="2357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86" y="4999260"/>
            <a:ext cx="2068286" cy="1549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72212" y="4648200"/>
            <a:ext cx="1811126" cy="1900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86210" y="1828800"/>
            <a:ext cx="2128157" cy="2351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9316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 y="6548479"/>
            <a:ext cx="7948863" cy="320841"/>
          </a:xfrm>
          <a:custGeom>
            <a:avLst/>
            <a:gdLst/>
            <a:ahLst/>
            <a:cxnLst/>
            <a:rect l="l" t="t" r="r" b="b"/>
            <a:pathLst>
              <a:path w="7948863" h="304800">
                <a:moveTo>
                  <a:pt x="0" y="0"/>
                </a:moveTo>
                <a:lnTo>
                  <a:pt x="7948863" y="0"/>
                </a:lnTo>
                <a:lnTo>
                  <a:pt x="7872663" y="304800"/>
                </a:lnTo>
                <a:lnTo>
                  <a:pt x="0" y="304800"/>
                </a:lnTo>
                <a:close/>
              </a:path>
            </a:pathLst>
          </a:custGeom>
          <a:solidFill>
            <a:srgbClr val="013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nserif"/>
            </a:endParaRPr>
          </a:p>
        </p:txBody>
      </p:sp>
      <p:sp>
        <p:nvSpPr>
          <p:cNvPr id="19" name="Rectangle 18"/>
          <p:cNvSpPr/>
          <p:nvPr/>
        </p:nvSpPr>
        <p:spPr>
          <a:xfrm>
            <a:off x="7948864" y="6548479"/>
            <a:ext cx="1211178" cy="320841"/>
          </a:xfrm>
          <a:custGeom>
            <a:avLst/>
            <a:gdLst/>
            <a:ahLst/>
            <a:cxnLst/>
            <a:rect l="l" t="t" r="r" b="b"/>
            <a:pathLst>
              <a:path w="1148012" h="304800">
                <a:moveTo>
                  <a:pt x="76200" y="0"/>
                </a:moveTo>
                <a:lnTo>
                  <a:pt x="1148012" y="0"/>
                </a:lnTo>
                <a:lnTo>
                  <a:pt x="1148012" y="304800"/>
                </a:lnTo>
                <a:lnTo>
                  <a:pt x="0" y="304800"/>
                </a:lnTo>
                <a:close/>
              </a:path>
            </a:pathLst>
          </a:custGeom>
          <a:solidFill>
            <a:srgbClr val="4A7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nserif"/>
            </a:endParaRPr>
          </a:p>
        </p:txBody>
      </p:sp>
      <p:sp>
        <p:nvSpPr>
          <p:cNvPr id="7" name="AutoShape 6" descr="data:image/jpeg;base64,/9j/4AAQSkZJRgABAQAAAQABAAD/2wCEAAkGBxQSEBUUEhQVFhUUGRUYFxcYFBcYGBgVGBQWFhcXFxcYHCkgGRolHBQUITEiJSkrLi4uFx8zODMsNygtLiwBCgoKDg0OGhAQGywkICQsLCwsLywsLCwvLCwsLCwsLCwsLCwsLCwvLCwsLCwsLCwsLCwsLCwsLCw0LCwsLCwsLP/AABEIAMIBAwMBIgACEQEDEQH/xAAcAAAABwEBAAAAAAAAAAAAAAAAAQIDBAUGBwj/xABEEAACAQIEAggCBwUGBgMBAAABAgMAEQQSITEFQQYTIjJRYXGBQmIHFCNScpGhM0NTgrEVY3OSwdEkNKKy4fCDs/Gj/8QAGQEAAwEBAQAAAAAAAAAAAAAAAAECAwQF/8QAKxEAAgICAgECBgICAwAAAAAAAAECESExAxJBMlEEEyJhcaGB8JHhIzNS/9oADAMBAAIRAxEAPwDbUdV8HExmCSqYpDoAx7Ln+7k2fY6aN4gVYV6x57wHR0VHQFh0KFCgLDoUKOmFgrOY7o88chnwDiGU6vEf2E34lHcb5lrR0KTVlKTRScH6SJK/UzIcPiQNYXt2vmifaRfMVd1W8f4dh5of+KC5F1Dk5SjcmV91PpWVTj2KwiuAkuNw6DsztG8bpra0l1+2UDXOg5a1Ll12Ul20byqbicy4ckxE9YdeoVS/Wa6nq11U3+MWGtzeonDMNJi4xLLiw8b7JhSY47eBk/aMfdfSrzBYGOFcsSKgOpsNSfFjux8zRl6FaWykw2NxU8mWQLg15IbSTuLbq/7MedgxHO1WeH4PCj5wgaT+I93f2d7kDyGlTJ4FdcrgEeB8RsR4EeIqLaSLxlT/APovvtIPWzafEaaXuHb2GeJcLV7sqgk6lblQxGzBhqkg5ONeRuLWh/2oYIy8jF4U0ctZZojp2ZF2fcaixsQe0Dmq7gnVxdDcbeh5gg6g+R1qDxfg0eIF3VSwBALKG0PwsOa+4I5EGk0/AKXuPYfErKiywsrqQbEHQg2O/I6bH9KzPS7EF8rRLYxZ1dm0y9YrKimx1UyKmoJHZI86UyiOTqovsJFAUm/2RsoAjZtA+liNpQB4EGpqcRWOyMAuI3Cg3Wa4AORgO7YDs2BXINLDVPKplJ07BFw54S/1NrJGQOockxMcoYhDvFutiLre+lHiOLrLaEqUdivWRSCzdWZFRgvJwc1rqSLA1ZYXCGJAI2DDex0BJ1JVh3QSSbWIGwsKreK4VJ+tWRcsgWMxG4DK69YytE42N7+fiKbVISlbyYf6RuKhpJoIkVmjy3JHc0jBVAe9fsaDwOm1Q+M8RHWoUGZAMjOB2b+AbZreVM9NcBiI5RJiHzwSWIdMozrZb5lAH2lgtzax0t5IwGDkB6liDkvoddPAHwrzOZvu2zt466qiu4lFGzaSr5aj/emMDhmimikADhZEIUG2YhgcuvjtTnGoLMBa2+lVeGkKSKVJFmBtyuCDttyog8oJHoHA41XG9xewJ0YMN0cHVXHgd96lmqnHcOIOePewuLXBA1COu7KORHaQ7XHZqt6KcYxE086ToEVLdWpa721Gh/eL2W7XiOdep2p0zg2rRpzSTSjSTVE2JNJNKNJNMLBQoUKdlEqeBXUq6hlbQqwBBHmDUEYSWH9i2dP4UjHQf3cupHPRsw2AKirKlCsyLIeD4ikjZNUkAuY3FnA5kcmHzKSPOptMYvBpKuWRQwGo3BU+KsNVbzBBqJknh2Jnj8CQJl32bRZBto2U6d5jTAsqOo+CxyS3yNqveUgq6nwZDqvuKVjMZHCueV0jX7zsFH5mgB+jtVW3EJXH/Dw5gfjlYxJ6gZS7f5QD41FfgMk3/N4h2X+FDmhj9GKtnf3YelTfsOvcsMRxeFHyGQGT+Gl3k/yJdredqi4oYqbSIrhk5uwEkv8AKl8i+pJ9KsMDgI4EyQxpGo5IoUfpuak0U3sdpaKjAdH4o2DsXmlH7yZi7A+Kg9lP5QKtqOhTSoltszeN6ONHIZ8A4glbV4yLwTH50Hdb5l19aSnS1YuzjYpMK45speFvNJUBFvI2Naahal1rRXa9mbPS2OTTCRy4pj/DQrGPxSvZR+tH9Tx82smIjww5JDGJW/mll0PstaO1Cin5YWvCMfiYsbh2zvbEoN5YUEeIUD78V8k6+QsdTaxpzCdKo8SOrilUMSAZFuLA7nI+sZt94WuQoLEm11E7zqCrBI2ANwLsb2Ngx02308gedYvpt0UXDocbg+tSdCCwjAKsCe0zIBYDxAGUi9xvUybjnwXGm6ezdDDrGFAU5QGFtz2iCWN9WOhudSb0T4OKSMrkUo24At/TUMDz3BFcMg6b42N8yTWF7iOwMdvuhdgvpa3Kuy9G+LLiY1kAymSOKRk10ZgwNrgXXsgBtjalx8kZ6CcJRyMRR4jDCyEzxR6ZG/bKlgVKPtJYaWaxOXflT0OMSY9ZDaUEBJY9A4sSVuj2ysCzAq1r38rGzH7Vvwp/3P8A71E4nwlZSHUmOZO5Klsw+VuToeatp6HWrpoi7OU9NOPpIUw0SsRFIylmuQPtLBFU7WAUHW2m1aHi+GAbMBqikHxIzH/asl0j4diYscOvVQXl7DKoWN80l8ygX1u1zckgn0rXYzEh8zA+Xvr/AOa8nnbcrZ6PGko0jE8exF2H5iqXCsesTLq2Zbc7tcW331qfxg3kNReGf8xD/ixf/YtVBaFI7twviolJSRTHMvejYEXAt2oyQM6a7jbnUfjXAjO8bpM8RjbN2Qvaa1r3OoNtDyOlwbCmOlGOgBVZVZshzBlbK8bDmp5H+tTMBxK6IZDdJApjmtZXDC6hx8Dm48idrHsj0Yzjyfc4XGUM6HMJi2zdXMAsnIjuyAfEl/1XceYsTMNIxeGWRcrDzBBsVI2ZSNQR41EixLRkJMdzZJbWVydlYbI/6HlbujUzJhpNLNJqhCaOhQoLJ1GKh8R4nFh1zTSKg5ZjqT4KN2PkKi4Xisk+sMLqnKSYdWCPFY++3uFHnUWiaZb1XPx6AOUV+scWBSIGVhf7wjByerWFMTcC67TEzSSqf3YtFF7qnaYeTMRVpg8IkSBIkVFGyqoUfkKMjwiqx/D5MTlNvq5XuyaGdRe5ClTlUGw0uwPMVEwXBBhZDK6NimuT17XfEIPDI2hA/u7H5TWno6XVD7MZwmKSVc0bBhci4OxG4I3BHMHUU9UPFcNR2zgmOTbrENmsNg2lnGp0YEU19bki/brmX+LGpI/ni1ZfVcw5nLVCr2LKhSIJVdQyMGVtQykEEeII3pdAgUKOhQAVCjpLsFBJIAAJJOgAGpJPhQAdVs8vX3jjJy6q7g8tmVWHPcabf1VCXn7RukJ2XZ5B4sd1XyGp56aVPjjCgBQABoABYAeAA2o2PQAtttKS6BgQRcEEEeIOhFLqLxSQrC5XvEZV/G3ZT/qIoEZfA9CMDJEzvCLy9YwbMwyo0jNHkF7LZCouByrOYOKXBpI2HV8ThFylJZLq0S5mzSQ9WczR2OpAAO4BF63vEoM5iwq6RkEyf4MYA6u/zsVH4Q9WCi0hHIotv5Wa/wD3LWfRXjBr3fnJlcD0glQwviQjRSkpHiIGMiNm1USLlBD3W2gtckaGtZFIGAZSCDsQbg+hFYvpRwVsKkk2GAMDsjYjDcjaRSZIR8Lm1iuxvV3wSZMRho54ZQGZFzsNVLhQGEqaXIPPRvO1VF+GTJKrRTfSAQZ8BHYdue5NtQqGNiL+ZC1m8cvVFr6hybHz9Pc/lTn0hceBxOHAKZ4Q7XSRXGdgQtvu6gE5gOfIXMBOMK0bDGRtnHdCA2bxOYabEa3trXnfE5mdnBiBl+JHtmkcGW+JhH97F/3rUrEcShv+wa3na/8AWrLgrI2KwhjjVQWQgHvFllYmwB8tz/4pJFNl/wBOcMoxLHmbajTlyNy361t+ApnwUIdQQYlBBAIIy21HgRr71hel8imdrHTl6eFaXhvHkw8eHjnZQHRQhBsy9lbCRNwuujjQ87Wrr4HGKyc3KnLRb5mg3u8P3tS8Y+bm6ee4533EuRFkQggMjDbQqyn9CKeNVz4doiWhF1OrRaD1Md9FPy7HyOp6dHPsaLth++S0PJzctGPnO7J8+4531ap4N9qRh8Ssi3Q3HPkQfBgdVPkahtA0JvGM0fxRjdfmi8vFPytsTQE+hTcM6uoZSCDsf/dj5UKuiij6LdIMDimDA2xH99YyX55GOlvJbegrX1y3pF9Fu74J/PqpD/2Sf6N+dU/DOmGO4fJ1WIV2A/dy3zW8Uc8vMXFcqm4YkjRwU8xZ2ujFUPR3pbhsYAI3yvzjfR/bk3tV9WyaejFprYdHQoUwDo6KjoAgzcMGYvExic6kqOyx/vIzo2w10bwIpH9otHpiVCD+KtzEfNjvF/Np8xqyoUDsIG4uNjR1XHhmQ3w7dUdyls0TeN47jKd9UK673o14mFOXEL1R5MTeJj8stgAfJgpPIGixV7E8m29V8Tmdr2+wG1xrK33rcoxy+8fADUspxB7QKwjYHQy+ZG4j8ufpVkBRsegUKOhTEJqPj8OZEKg2N0YE7ZkdXF/K6ipNCkBUYOBkxTtI12mjW1rhVETtdVB8OuU33JJOg0E9x9ov4X/qn+1DGYbOBYlWU5lYa2axG3MEEgjmDy3qM31i47EVx8XWOBY6E5Mlx42zct6Q9kTpLGZVjw6/vXUyH7sMZDu2/iEUHxcVjsTwqSWRsXhkDxs9/q3bVMRGmZRKxXsGRtxsLZb3JNaObCkYfF4q5kkeKTqydskaOUyINFUsWYbmxW5Juas4fsMPDElgRGqrfZVRBmdvJR+ZIGl6hx7PJon1WDD8b4jgcXFFFDEFZpGjYGDI0RyHOD2e8BppezWPKslGCkTI0qhoiQEY2uu4ynkbDb02rVdOejy50miBWVixdjcswKOc8o2AuoBAAsHAsSQBz7GK2zrktlGt2BbKLsc18pNgbcuQFcHOn3dnXxV1wMy67U3hHZJAyNkI2a9raWuD468taelxznvENa9jl120sRbTakw4jM4Mh3tqFUW1HMC4FqhK8FF5wvo9PisqxBCxuzOzhStyLXHeJGhNhpnANq7DHwiPLD1iJI8KhVdlF9FCm3gD4VW4Do3FHDbCscjN1qhy2ZXKgXSTvobAbhuYI1tT0XGuqdIsVZWc2VuyLnlmAOhOnaGhv8J7I9DjhHjVPycc5ubwSeqaDuAvFzTdkHjH95fk3HLktTIpVdQykEHYinTUGfClWLxWDHvIdFfzP3W+Ye99LbaMdiMRgbMZIrLIbZtOzIBoBJbnbQMNR5jQrwuKD3BBV17yHcX2Pmp5EaU5hcUJAbXBGjKdGU+BH+o0PKkYvCh7G5Vl7rjvL4+oPMHQ0fdD/IzPwmB2LPFGzHclQSfWhSfrMy6GEuR8SOgU+YDG49OXid6FH0/1GmTHcB+kVowBjB1iaATxC9v8RdCPcA+Rrayw4TiUGvVzx8iDqp8iO0jfkaoOK/R/hpvtcI/UOwuDGbxMD8t9AflIHkawfEuD47h0nWhTHb99BcxkfOBoB5MoFc7lKPqVorrCXpwzQcc+ix1u+ClLW1Echs38sg0v6getQuF9OcbgHEONjdwOUnZkA8VfZx639asuA/SpoFxkf/yxf1ZD7bH2rfMmGx0GojniaxFxcagHS+qnXyIoiovMHQNyWJqyNwHpbhcWAIpQHP7t+y49j3vUXq+rlnHPoqYMXwUvmI5CQR+GQfpce9QMB0z4hw5hDjYmdBoBJo9vklFw4/P1FX8xx9aJ+WpehnYqVWd6P9MsJjLCOTLJ/Dksr+2tm/lJrRVomnoyaa2CjoqRPMqLmY2At+ZNgABqSSQABqSaYCnYKCSbAak1AXCtM2aYfZjuRHY/PKPibwU6L5nZaQPJIHk7KLqkfzffk8SOS7DfU2yz6Wx6K0YBov8Al2sP4T3Mfoh70XtdR92nMPxJSwSQGKQ7K9u1v+zcdl9r2BuBuBU6kTwK6lXUMp3DAEH2NML9xdCq/wCqyxfsmzr/AA5GJI/BLqw9GzeF1p3DcQV2yEFJP4bizeeXUhwL7qSPOixUSqFHRUwCqFxIlgsQNjLcEjcRi3WEeBsQoPIuDypziHEIoEzzSKi+LG35Dc+1ZiPi+JxUztgogqWROunuoXd2KR95iQ6HkCANazlNLG2XGDeTRcVZEw752VEyMtycoF1IAvyrE8P6QTTlUw8fWuqqBLISkRjRSTJtmYl8uYKDrGBV8vRmJbz4x2xToC15P2a5Rc5IR2RtzuaXgMKvVwwSIueFtQLrYOkmV0I1AJYC45gjlU1OTzgpOKWMmU49hZYp4pMTOzySBrqqhYwAjZEVNbtmNr761U8T4f1cY6wqZGu7A2OpAuPEgbe1afjmUY+IICwRHuzOz2c6WDOx0s1jbmfI01x7hUghMjrkVh3nIUtfTY6n8q83nVclI7eJ/RbOSYlRc2Fh4U2OV/Lar7EcBsf+ZwZueWIBI15i29V+N4c8LC9mW4s66qffl71cU7E2jtPCsdE+ZsG6sQbyYduwwOxIRtY202Iyk+BJapzYWDEkO8au0d17ajMhI1VgdtDtsdCORocU4HBiLNInbXuyKSki/hkWzD+lZ/iPDsbA6SRu2JjjuTbKuJy2IyE6LOlzmsbHTQ31r0m62jgWdMve1h98zw+OrPF683T/AKh5jacjhgCCCDqCDcEeINVfBOkMWIFgQGuVtqO0N1IbVH+RtdDbMBen5MK0ZLQi4Ju0V7BjzZDsr/oedjrTsX5HMXhMxDKcrr3XHh91h8S+R9rHWm4MZ2urkAWTWw5OBuUPPzG458iZGGxKyC6nY2IIsynwZTqDSMXg0ktnF7ba2Kn7ykbN50/ugXsx6iqFlxC6AxOBszFlYjzCi1/Tfy2oqfZFUZl+BcRwLF8LL9aj5xucslvfsufPfwFTuF/SFAzdVi1bDSbESKQvvfVR66edbOoXFuDwYpMk8SyDlcdpfNWGqn0NZdWvSw7p+pGd430AweLHWRWhdtQ8VijeZTukeYsfOspHgcdwdszL12G5tGT2R4jnGedmBQ8/Grpuh+MwLF+GYjMl7mCUix8h8JPn2T51O4d0/VX6niELYWXxIJjbzB5Dz1HnWbSu3hmibrGUWvAelMWJW8TiXS5AGWZR80R734kvfkKuJYosRGVdUlQ6FWAYX8CDsf1FY7pT0HixQGIwLJHN3gUIEcnndO6/zD38RmuE9KMdCzpPE0zw6OAcmKjUfEbA9bHre5VhzJGlX3axInopZiXXSL6Konu2Efqm36t7tGfIHvJ/1DyrPYTpHxLhLCPEIzRg2CyXKn/DmF7emvoK3HDen2HkjDAs+2ZVQ9cg5lohfMo5shPoK0eFx8GJhzo8csR0NrMD8pXx8iL0ukXmDofaSxJWUPA/pCweIXVzC9u5JufJGGjnwG58KvcHh2dhNMLML9XHcERg6XNtDIRudbXIB3JxPFPo3gxWaTD/APDX7igZo28WK37IPLKQOdiLE5yTFcV4PYMc0PIm8sHoG0aP0utHeUfUv8B0i/SztVCsR0f+kzCz2Wb/AIdz943jJ8pBt/MBW2RwQCCCDqCDcEeINaqSloylFrYqn4sI7ahT/T+tV+J41hcMQcTKqcwu7N6INSKq+J/S9h4yBDBLIL7myD+UG5Pvaubm+JUHSN+LgclbL+dchs2h8yKYxOGSRcrqGG9iNiNiPAjxGtc26XdOjjYzHHC0ebW5KlrDkCNuVVPDelmJcQYZGZO2kbSlmdzmYoLA6AANtv2R4U+P4hyWVkqXw9aZ0bifEBggC0odDoIpG+2PgIm3c+TAkk94VXtxnEYp+qhAwgOzTgiZha/2UOl9Od6vOG8ChgYuq5pD3pXOeQ/znb0FhUzF4VJVyyKGU8j48iDuCORGorbq3tmPaK0ip4f0YhjfrJM0838WY52B+Ve6nsKm4Dvz+PW6+8URH6W/Kmuqmh7h66P7jG0qj5ZCbP6PY/MaYj4gplLpmuVAliKkSplJyv1e7DtMCVvfs2vamko6JdskcVmFuqO8mUW8UMscb/l1g/OhxmBGjLMLsvcINmzkgKFPm2UWOh5g1Hx8scvVtG6M8L58mYBiMjKUIJBB7QIB5qvhUiGTrir5WVF7QDKVYuRpcHkoJ9yPu0XmgrBmuIF4MRhlkCFgmJKyAWV3JjNyh2YFna2o2I5gUPHcNiMSxYLJISD2ze3s7aW9K3XGlHWRNk6xwJcqWJBvk3A3AsDbnWO6WYfEyG2MnSPNYrG8uyGwBESCy+lq874iP/KdvC/oMXxLoviEsyqHuL9hrlTpodtdeV9qqM8kLnOGF+8rg9oc7g76c6ucVw7YLjoTlFlBeRMo00BI02H5VGxXXRj7YiaE7nN1i28Q+6mnFeQb8HeozcA+IH9KBrNcI45iQyJisMEUgWmVvs7W0LXuF+Ed65LDTw0xr0k7OBqii470bjxB6xSYp7WEqgajkJF2kXbQ+xFVOH6Qy4RxFj1sp0Sdbsje+/se1+LcbE0xi8MkiFJFDowsVYXBHmDUuPlDUvDIOMwolXrIZMjkDLKtmBXezDZ1/pfS1LwuNu2SQZJAL2vcMB8SH4h+o5isvPwvEcNYyYPNNhr3fDEksni0R3Ppv433F5w/iEGOhDRm4BGmzxv7aq3mKE8/cbX+C4oVWD6yug6pwNmYsrEfMqqRf038BtQq+w6L6jFEKMVJAqovEeGxYhMk0ayL4ML28wdwfMVKFHQBz/FdC8TgyZOFYhlB1MDkFT+Et2SfxC/zVDm4zFjGWPGK+Cx8X7KVQQytysDqyE/Dre5t4102qvpDwrD4iLJiIhJuEHx5iNkbdT53t46Vm4Vo0U73/swWLwuGnfq+IouHxW8eLg0jxFviUgWMlwOyRe+1r2qm4vwnGYIiRyWzgiORNJ2IHdmRf2nYDEh8+gtcairji3Q7FQw7DGQW7UJY9bHvbqnI7ZUGwJX0UXqD0c4+0eIjcvLikgV0SF7LioQ1szBDpOQFy9libHZdqyaznH9/ZstYz/f0XfRz6TEICYgZgLDrUU5tP4kNyb+cZYeQroGCxkU8eeJ0kjbmpDKfEH/asviODcO4shlTKX5yR9iVT4SKRv5MDWO4n0ZxfCmOIixI6vXti4ckAlUkjN1cEgC5v7Vp2lFW8oz6xk60zX8a6C4DFs4jywzJbP1JUZSRcdZENNQb7AnxrHS8G4pwi7wOZIBqcgLpbxeE6r6r+dF0A6ZxQTzNiywM1rOFJVe07vmAJPaZ73AOw2AFuv4LFpKgeJ1dDsysGB9xSSjPKwxtyhh5R57Xi4lkaSUnPIbsxNwT/oPKp7zdkWIIXWuq9IOgeDxd2MfVSH95F2TfxZe63uL+dcx490MxfDznss8A+JQ1gP7xAcyDzBt5iuXk+GadnRx/EJ4KfHYtnGULYc/E/wDij4TgJWlRYQxkJGXLvcHQjwt48q1/RXiPCZrDEQ9RJ880hhb0ct2fRvzNdT4fw+GFfsY0QH7igX8Dcb1tx8P3I5OavA/ACFXMbtYZiNi1tT+dKo6Kuw4wqjY3AxygCRb21U3IZTa10dbMh1OoINSaFJgVEsUsejr9Zj81Xrl9QbLIPTKdPiJo8Jh8NKC0IUWNmMd4nU2ByuFyspsR2W/KrWqbjccd86Mq4lB2O0QzAfu3CXZkNyLWNr3GoFJ4KWSs6RdbFImWZ9Y5wGFlcAvDmGdba7WIsRrcmsJxVCxsoLNvoCTf/WrubjcmJxD5erkEYsI2fKUuwupYKbk5dTc93Twqp4zx2Ugoy9So2SI2T81ALfzXNeTyz78lo9Dij1jRkcXg5QdY5P8AI3+1RYJ3jYlTY21B2I8GHMVIxk7XuHb/ADNTQxTbP2x4Mbn2bcGqQmeicIbxp5qv/aKctUTg06yYaF0N1aNCD/KKlmvWPNEmiNKNJY0gEPWT430ZJk+s4NupxA3/AIcvlIvn4/nyI1LGk2pOKZUXRiR0+6vsYjCzrKujhQCt/lJOxFj77nehW5C0KVT9/wBf7NLj7fslilCk0oUGQdHRCmZsSAcq9p7XC32G2Zj8K+fkbXOlMAYrFBLCxZm0VBux/wBAOZOgpWHhI7TkFzuRsB91fLz3P5AN4LB5CWY55H7zkW05Io+FByHubkk1LpDBVLx3ophcZrNEM/KRTlceHaG/veruhTaT2CbWjlHGehOOwz9dhJTMV2cHJiANNG5TDTncnwrMdKOlmJxSJDiBlaK+YZShYm1i6HYiw8K7/VdxjgWHxS2xESv4EizD8LjtD2NYy4f/ACzWPL7ow3QToZhcRw0GdVd5WZ86sM8Y7qqGGo0W5U8ybio+I+j/ABmDYy8OxJb5LhHI8De8cn8wFZbjmGn4PjSIJXUEBkksB1ieDLqrWOh/OwuKtuFfSniVlzTBJENgUChMvzIwub76G/tWXaGpKmjSp7i7Re8L+kmSF+p4jAyMN3VSp9Wibceak+Qrf8L4pDiUzwSLIvMqdj4MN1PkaocFxrh/FIxGwRif3UoAcH5T4+amszxvoBJhX+scPxHVW+GSTIR5CU6MPlfTzNaqUkrWUZtRbp4Zoek30fYXFXZAIJt86KMrH549m9RY+dYuLiHEeCMElXrcNey6kxn8Elrxn5SPHQ71Y8J+kuWE9XxCBr2NpEUKzW0vkJyuCfiQ28q3OExv1yHNEcO0T6G95rjmrp2Qp8iTVJxl6dh9UcSyhroz0rw+OT7JrSAXaJtHX0+8vmP0q3xOKSPvuq32zMBf0vvXN+kf0aMp67AORIpLdXcJr/csLZOehPuKi9Fenow7mDHQiORSVaUJZ7jlKLan5v050/mViQuieYnSf7UQmyrK3pDJb2ZlC/rQzzPsqxD5+25/lU5R65j6VIwuJSVA8bK6nZlIIPuKcqzMiHAA993f1bKvoVSwI9QaehhVBZFVR4KAB+Qp2ipgZPjOAiTEXjjVWkU9YyqBnbMtgbbmwY+9YzjkerIfEg+FbDpZxWJFvnUyJJmyBhm0shBA20BNZLijK+RmOTrS5W7Rd0WAJUSXF+WnjXk88f8AlbR6HC6grMNi1sxtrUdhV/PwQtlKvqxOlgbfiKsbVVT4J1uLX3OgOwNjoRcW9KdMLVnfeAKBhMPYWHVRWH/xrU41A6Pf8nh/8GL/AOtanmvVPOEmkNSzSSKBDJFGopdqFAwqFChTKJIpQqVHhAedRZ8O7nLCbcmktcJ4hB8b/oOe2U490HRjE2J7XVpq+58EU7M/+g3PoCQvC4VUvYasczNzZrWux9AB5AADQVZ4Phcca5VHmSSSzMd2Y8yfGhLhRyPtSU0ynBoh0dSThNL86ZMZq1JMlpoTQqK/EIwSA2YjcIDIw9QgJHvRfWZG7kRHnIwQH0C5m9iBTsVEygTYXOg8aifV5G78lh92MZB7sSW9wVoxw2LQlAxGxe7kfzPc0wOSfShPiWZgzxz4XNmjdEU9SdsjSKOyTtqTm9qwEcNwT4cudvH0rv3Tjg2IxMIGGkAKa9U1gj765rEhhpa1hqbmuGcU4XNh3KzxvE99ivZPPRhow1GxNcPNFqVnXxSTVENbg3BrV9G+nc+Fe8ipMOZcDrAPll73sbismH8aXcGs4yayjRpPDO6YHpLw7iidVKFzH91KLG/92/M+akGqXGfR7iMK5m4ZiGVv4bEAkclzd1x5OPeuR5fCtZ0d+kHFYWylutjHwSEnT5W3X9R5VsuVS9S/ky+W16X/AAbbhn0jtE/U8TgaGT76obHzKam3mpYelW3Sjo9h+K4frIWjaQD7OZSDsdUYjccrHakcL6TYHiqiCWMF2v8AZSKDqBclHHOwJ5HSs50l6JnhgbF4LEyRLs0d7kkg5QCdHF+Tg87GtW/p91+zNL6vZlR0V41Jg8R9SxbPGA4AcNYxt8KuDo0J00INrkiwJNdTxvGPqwvigFjuF65blcx0HWLa8dzpftDXcVxODELiMGYGw7vLEGaOdLM4UEuY3S1zFYtrc23tpatj9HvSGTFdVh5PtGwysyBmADjsqju2pORWcWCndSdRcTxTr6SuSN5OmxzqyB1ZShFwwIKld7g7W86ifXS5+yW685GuEA+UbyeosvnyqFieBaFxL1b3DaKOpGXXtQk5TzJYnNzuKxPTbpZOydQiWvmDvG5KSJawtcBlQg310PIsNa1nydVbMoQ7OkRelvFEkj6nrGIJY5Qt88kRGRdrKGMhIygk2XMSTYUGGaN4rINQNjow5aEb1OmihMFssavK9zOQfshumU62a1tiNGBPKovEsECCOyzru6/vAdjcbmvNk7Z3RVIp8THc/wC+tNxYiRWGpO43J0IsbG9xy2opcCw+Ej0phi6+PuKoR6A6MzZ8HAf7tLjw7I0/pVkazvQmQycOw7jRgmTxvkZksfEdn2q7hxAYlToy7qd7HYjxU8j7aEED1E8HnvY6aSaUaSaZIRoqM0VAwqOioUy7EK7z63ZIvK4eQeu6IfLU+I1FWsMpUADQDQACwAGwAGwquEMrbyhR8kYB/NywP+Wl/wBmoe/mk/GxYf5Ccv5CsaCyYeMxgkZgWG6pd2HqqAkUP7Sc9yI+sjBBbyC5m9iBSkhAFlAAHICw/KlZNKXVD7MQ2du9K3ogVF/UFv8AqpoYCJj21L/4jvIPZXJA/KnaF6aihdmDKALAAAchoKKlUKskKhQoUCGMdiOrS4F2JCovi7Gyi/IcyeQBPKue9K8CrzwJNnmL2lbtHVRLHCojQ3UftHbLbWyg33O64iftsNfbrHt+IwS2/TMPesh0sxXVTYNjYGOZIWJ8OuieM+hjWQ+otyNRPWTWGyg4/wDRc7WkwTROpF8pYrcHVSpN1/UDawFc8xWAkiZ1eN0aM5Xup7J5AnYX5ePKvRvEYjCjyRNlIuTGVzo7E8luCrMTbssBdrkGs90h4fnzfWmZJ5V6uJ4mCRXJ7mawY5RdiHJuocrbtAZT4U9YLhyvycMEnjStDW26VdDo45AMOQVsgLLnZSzOQosxYhsqsxsxvbRRfTH43h7xBSw0YAqwOhB10vr/APlc8oOJupJgwEkqSBoS4dbkFL5hYakW1ta9/K9aPjvSDHT4VUxSuY8yuspjK3JVgBnACsCCfO435VTcMkeG0okWNgeyWViSdj3VPpZvGuoYP6QcAcMFxTdZJlHWJ1croz21CdYLD3sP61cEqpuiZt+FZj+jGChOG62KUDiCSMUhYZlljAH2RS3aDdrW/wCW4d6TzgvFxHBXgZ79YgZQ6TLdZDkBvl5NcAEkGxzGm+IcEhxsubAKkcepYFnMYNr6XW6nUDKBbwOhqHwnjk3D5XV4VkWVQksco0dde69tAc2t7g8xRdYevcW8+TWcN4zjMYkckjr1QuCY0DgSJ2iZ4rFs2UXAAtbUWOtZjj3GVkkdYwjdk3cKVzHMuZmLEljYtuTTEUpjeWTh+fqmAzwOQZAl8wugN3VTqHW5AIudTVXHOTKGYLdtlVVVDfSxJuMuuv8AWpnK0kVBU7NA/DiIzHjEkWaVbwgyFFB5Mw7oAGXcX0tuKjfVZUBDPlZR8IFjTfFukEjljKQ7MEBNrgKryFQra6AsrAgkG5ol4h1kWrDMNLHU5eVv6e1Y+XWjTxkr3kf77UmXFuF3BvvpY+FCSRfHX0P+1NvYjQiqEda6CcWRcLGqtdALupIzwszElrDvQkk6/Ab307uvxOGD21IZe6w3X/cHmDoaxXAujrScPw5jZA4BkR+0rAuzMVLC+naYaAaE8iQV8L45NgXEPEFyRH9nPcGMH7pKgAA+Fhl1sMtregpUl2OKStujYwynuvYN5bMBzW/9Nx56EuGkSxq666g2IIOo8GUjY+dMQyspySak917WD+RHwv5bHccwNDMkmk0ZojTAFCioUFk0UsGmhSwazJHVNP30qKDSg1Jodi2FItR3qNJjowbZwWHwr2m/yrc/pTsCRQqKcSx7kTHzayD3B7Y/y0YWU7sieSgufZjYf9NOwokmmpsSid9lW+1yBf0HOm/qYPeeRvVyo/JMoPuKchw6J3FVb72AF/W29AiPiMkyFGRmU2+Fk1BBDKxtYggEFTcEAis90q6HHFxFRNIGA7GdlIuDdQxC5jrfUsbZj4m+tpnrr9wZvO9l/Pn7X9qTV7Gm1oyHRiRsdh2inxOIWeI5J4rQIyOpurAiLNlNgQbnbc0rFcJYIzriDMyKT10sSZI8pz51dApLgqNRn7trC5vK6UdFDiftopOqxSiyyAZVZR+7cDdTpqb2sOWlRcFjMXOiBfq83VsA62khtItiolPbHZNmypfN2SDlOs14Zd3lEGMO2Y49XzyyOVVBmRGVQuZbaqyhUQF+ypJa9SjIkqfV0KziXKJIcOLwxqHDSEyMQFvlZQARbPsbVa8P4ROW6zEmLrLFQEZygUtma4IUsWbU6gHQW0q8wuHWNcq+p0AufQaeAsNgAKaiwckZbo/0ajRWgmSImM57Ki3ZJGYozSZQxtZk0C/s/A2rT4fBRxrlSNFWwFlUAWHkB50yw/4pSP4T39pI8v8AV6m1SwRJ2V2I4DhZDd8NAx8WhjJ/MiqHpX0Kw8mElGHw8McwGaMpGiksuuXQahrFbeda6hQ0msgm1o5DJ0HTF4ePGcOOUsAzQFyMrg2dY5DqhBBAzeWoqgTo0JZTF1zRSi94MSpEmbnlYaSqbHVRmP3TvXScYG4XiXnVS2CxDZpgoucPMdDKAN425/8A4Dd8U4XheIQAOElRhdJFIJF+aONj/wCmsPlRf5NvmNfg49/YTRpNHKU+yFzkYNeTKCoJtcafDodr1XcFkClgRpa/+la/jfCTgg0BfrOsyurnvFVKrZ787IBcbjw2rM8eTJMXUWDoLDzuFI8jua4nak0zpVOKaK7EnXbU628jzPhUeSPQXp2NdDSZWuB6UxnYvounzcPAJuUeRd72F7j03v71qcRCrqUdQysLFWAII8CDoa45wfA8QwsQxmFBMb95B28yqSLtHzW99R2hrtW66LdPIMXZH+ymOmVj2WPyPz9DY+td/HPCTOKcMtoKbCTcPkBwoMmFbQ4dmJMbk/uXPdB5KdL6XBYVe8O4lDioyYyGF8rqRZlYbq6nVWFTnUEEEAg6EHYg7gisxxTgDK/XQSFJhtLa915R4hf3sfLN3l033q8x0Raey/aTJ3j2fvHl5MfD5vz8S6ap+D8cErGGZOqnAuUJurr/ABIW2kQ/mOdTCDFtcx+A1Kfh8U8txy00FJ2KiZQpKOCAQQQdQRqCPEGhVDJMkyqLswUeJIA/Wmxjl+HM/wCFCR/mtl/WhFhUU3VFB8bC/ud6kA1ADImkO0YX8bgH8kDA/mKMRSHvSW/AgX882b9LU8DSr0gGfqSHvAv+Ni4/JiQPYVIQACwFh4DQUV6MGgA70dJvUX67m/ZLn+a9o/8APY5v5QfO1AEuo4xeb9mM/wA17J/m5/y387U1JEAM07gjwPZjH8t+1/MT5WpX1h3/AGa2H35AQPaPRj75aLCh14ha8huBvfRB5kf73pr62W/ZLmH327KextdvYW8xSlwYvdyZGGoLWsD8qjsj1tfzqTQBD+p5v2rZ/ltZP8nP+YtScXgbsJIzklAy5rXVlGoSRfiXU25i5sRc3mUKYrICcUC6Tr1LcyTeM/hlta3k2VvKnf7Ti+F1c+CHO3+VLmpV6IUAR8KpLM7CxawC6XVFva9tLksxNvIcqk0VCgA6KhRUxBMLix1B3HlWbl6F4cMWgafDFjc/V5mjUn8Gq/pWkqHxLiUUCZpXCjW3Mm3JVGrH0qZV5KV+DnPTThQgcASzSkoCTNIXbVmGh5Ds7eZrH8bxGcL5C59Ta5HsCfer/pl0tjxEwaJWAVct3sCe0TfKLm2orJSY4Odrbi2+nr6V581c20d0LUUmJ5U050H/ALzpaNpSZRe3p/rUlHQuj/SLEYLDRPLF1mDctZ0N2iOdgcw/FfyNxY30NxxnothOJx9fh2VZG/eIOyx8JU8fHZh+lSvo6kSThqISrZesV10NszsQGHmCN/GqXjPRmfASNiuGscm8kGrC3Oy/Gvl3hyPh219K8o47+p+GQOGdKcXw2QYfiCM8fwve7BRpdH/eLtodRf2rpGAx8c8YkhcOjbEH9D4HyOtZbhPSDCcVi6idFEnONjzHxRPvf0sRWe4hwLFcJkOIwbGSD41OpC8xIo7w+cWI8ubjJxV7QOKk6eGb/i3B0mWxFiDmUg5WV/vxsNUb9DzBvUXB8SeIiPFHmAk1sobwWQbJJ+jbjyR0Y6Vw41ex2ZALtGTqPEqfiXz/ADtVtjMIkqlXAIIINwDcHcEHQjyNaqnlGeVhjb8OQknti+tlkkUXO/ZVgBff3oVnv7DxSdmHFTLGO6to3sPANIcxHkb22ubXo6L+xf8AJtaMUKFIkVRihQoAOlUVCgCs4hriYUOqMHup1UkAEXGxtVpQoUkDKnhHalnLdoo9lJ1KggXCk7D0q3oUKI6QS2ChQoUxBGioUKYgqOioUAChQoUwCoUKFABVyX6Q5W+sObm4YKNTov2Zt6anShQrm+I0jfg2zFzKBewtvVaneFHQrmZ0Ikw8/Q0cmw/950KFSUXfQqVl4nh8rEZms1iRmGVjY23Fdyo6Fdnw/pOTn9Rxz6V4wmOzIArGNWJUWJcFrNcfFoNfIV0zozKz4OFnJZiupJJJ1O5O9FQo4/8AskE/QjknHPsuLv1X2eWdLZOza5W9su17n8zXbKFCnw7l+Q5dR/AKFChXQZ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data:image/jpeg;base64,/9j/4AAQSkZJRgABAQAAAQABAAD/2wCEAAkGBxQSEBUUEhQVFhUUGRUYFxcYFBcYGBgVGBQWFhcXFxcYHCkgGRolHBQUITEiJSkrLi4uFx8zODMsNygtLiwBCgoKDg0OGhAQGywkICQsLCwsLywsLCwvLCwsLCwsLCwsLCwsLCwvLCwsLCwsLCwsLCwsLCwsLCw0LCwsLCwsLP/AABEIAMIBAwMBIgACEQEDEQH/xAAcAAAABwEBAAAAAAAAAAAAAAAAAQIDBAUGBwj/xABEEAACAQIEAggCBwUGBgMBAAABAgMAEQQSITEFQQYTIjJRYXGBQmIHFCNScpGhM0NTgrEVY3OSwdEkNKKy4fCDs/Gj/8QAGQEAAwEBAQAAAAAAAAAAAAAAAAECAwQF/8QAKxEAAgICAgECBgICAwAAAAAAAAECESExAxJBMlEEEyJhcaGB8JHhIzNS/9oADAMBAAIRAxEAPwDbUdV8HExmCSqYpDoAx7Ln+7k2fY6aN4gVYV6x57wHR0VHQFh0KFCgLDoUKOmFgrOY7o88chnwDiGU6vEf2E34lHcb5lrR0KTVlKTRScH6SJK/UzIcPiQNYXt2vmifaRfMVd1W8f4dh5of+KC5F1Dk5SjcmV91PpWVTj2KwiuAkuNw6DsztG8bpra0l1+2UDXOg5a1Ll12Ul20byqbicy4ckxE9YdeoVS/Wa6nq11U3+MWGtzeonDMNJi4xLLiw8b7JhSY47eBk/aMfdfSrzBYGOFcsSKgOpsNSfFjux8zRl6FaWykw2NxU8mWQLg15IbSTuLbq/7MedgxHO1WeH4PCj5wgaT+I93f2d7kDyGlTJ4FdcrgEeB8RsR4EeIqLaSLxlT/APovvtIPWzafEaaXuHb2GeJcLV7sqgk6lblQxGzBhqkg5ONeRuLWh/2oYIy8jF4U0ctZZojp2ZF2fcaixsQe0Dmq7gnVxdDcbeh5gg6g+R1qDxfg0eIF3VSwBALKG0PwsOa+4I5EGk0/AKXuPYfErKiywsrqQbEHQg2O/I6bH9KzPS7EF8rRLYxZ1dm0y9YrKimx1UyKmoJHZI86UyiOTqovsJFAUm/2RsoAjZtA+liNpQB4EGpqcRWOyMAuI3Cg3Wa4AORgO7YDs2BXINLDVPKplJ07BFw54S/1NrJGQOockxMcoYhDvFutiLre+lHiOLrLaEqUdivWRSCzdWZFRgvJwc1rqSLA1ZYXCGJAI2DDex0BJ1JVh3QSSbWIGwsKreK4VJ+tWRcsgWMxG4DK69YytE42N7+fiKbVISlbyYf6RuKhpJoIkVmjy3JHc0jBVAe9fsaDwOm1Q+M8RHWoUGZAMjOB2b+AbZreVM9NcBiI5RJiHzwSWIdMozrZb5lAH2lgtzax0t5IwGDkB6liDkvoddPAHwrzOZvu2zt466qiu4lFGzaSr5aj/emMDhmimikADhZEIUG2YhgcuvjtTnGoLMBa2+lVeGkKSKVJFmBtyuCDttyog8oJHoHA41XG9xewJ0YMN0cHVXHgd96lmqnHcOIOePewuLXBA1COu7KORHaQ7XHZqt6KcYxE086ToEVLdWpa721Gh/eL2W7XiOdep2p0zg2rRpzSTSjSTVE2JNJNKNJNMLBQoUKdlEqeBXUq6hlbQqwBBHmDUEYSWH9i2dP4UjHQf3cupHPRsw2AKirKlCsyLIeD4ikjZNUkAuY3FnA5kcmHzKSPOptMYvBpKuWRQwGo3BU+KsNVbzBBqJknh2Jnj8CQJl32bRZBto2U6d5jTAsqOo+CxyS3yNqveUgq6nwZDqvuKVjMZHCueV0jX7zsFH5mgB+jtVW3EJXH/Dw5gfjlYxJ6gZS7f5QD41FfgMk3/N4h2X+FDmhj9GKtnf3YelTfsOvcsMRxeFHyGQGT+Gl3k/yJdredqi4oYqbSIrhk5uwEkv8AKl8i+pJ9KsMDgI4EyQxpGo5IoUfpuak0U3sdpaKjAdH4o2DsXmlH7yZi7A+Kg9lP5QKtqOhTSoltszeN6ONHIZ8A4glbV4yLwTH50Hdb5l19aSnS1YuzjYpMK45speFvNJUBFvI2Naahal1rRXa9mbPS2OTTCRy4pj/DQrGPxSvZR+tH9Tx82smIjww5JDGJW/mll0PstaO1Cin5YWvCMfiYsbh2zvbEoN5YUEeIUD78V8k6+QsdTaxpzCdKo8SOrilUMSAZFuLA7nI+sZt94WuQoLEm11E7zqCrBI2ANwLsb2Ngx02308gedYvpt0UXDocbg+tSdCCwjAKsCe0zIBYDxAGUi9xvUybjnwXGm6ezdDDrGFAU5QGFtz2iCWN9WOhudSb0T4OKSMrkUo24At/TUMDz3BFcMg6b42N8yTWF7iOwMdvuhdgvpa3Kuy9G+LLiY1kAymSOKRk10ZgwNrgXXsgBtjalx8kZ6CcJRyMRR4jDCyEzxR6ZG/bKlgVKPtJYaWaxOXflT0OMSY9ZDaUEBJY9A4sSVuj2ysCzAq1r38rGzH7Vvwp/3P8A71E4nwlZSHUmOZO5Klsw+VuToeatp6HWrpoi7OU9NOPpIUw0SsRFIylmuQPtLBFU7WAUHW2m1aHi+GAbMBqikHxIzH/asl0j4diYscOvVQXl7DKoWN80l8ygX1u1zckgn0rXYzEh8zA+Xvr/AOa8nnbcrZ6PGko0jE8exF2H5iqXCsesTLq2Zbc7tcW331qfxg3kNReGf8xD/ixf/YtVBaFI7twviolJSRTHMvejYEXAt2oyQM6a7jbnUfjXAjO8bpM8RjbN2Qvaa1r3OoNtDyOlwbCmOlGOgBVZVZshzBlbK8bDmp5H+tTMBxK6IZDdJApjmtZXDC6hx8Dm48idrHsj0Yzjyfc4XGUM6HMJi2zdXMAsnIjuyAfEl/1XceYsTMNIxeGWRcrDzBBsVI2ZSNQR41EixLRkJMdzZJbWVydlYbI/6HlbujUzJhpNLNJqhCaOhQoLJ1GKh8R4nFh1zTSKg5ZjqT4KN2PkKi4Xisk+sMLqnKSYdWCPFY++3uFHnUWiaZb1XPx6AOUV+scWBSIGVhf7wjByerWFMTcC67TEzSSqf3YtFF7qnaYeTMRVpg8IkSBIkVFGyqoUfkKMjwiqx/D5MTlNvq5XuyaGdRe5ClTlUGw0uwPMVEwXBBhZDK6NimuT17XfEIPDI2hA/u7H5TWno6XVD7MZwmKSVc0bBhci4OxG4I3BHMHUU9UPFcNR2zgmOTbrENmsNg2lnGp0YEU19bki/brmX+LGpI/ni1ZfVcw5nLVCr2LKhSIJVdQyMGVtQykEEeII3pdAgUKOhQAVCjpLsFBJIAAJJOgAGpJPhQAdVs8vX3jjJy6q7g8tmVWHPcabf1VCXn7RukJ2XZ5B4sd1XyGp56aVPjjCgBQABoABYAeAA2o2PQAtttKS6BgQRcEEEeIOhFLqLxSQrC5XvEZV/G3ZT/qIoEZfA9CMDJEzvCLy9YwbMwyo0jNHkF7LZCouByrOYOKXBpI2HV8ThFylJZLq0S5mzSQ9WczR2OpAAO4BF63vEoM5iwq6RkEyf4MYA6u/zsVH4Q9WCi0hHIotv5Wa/wD3LWfRXjBr3fnJlcD0glQwviQjRSkpHiIGMiNm1USLlBD3W2gtckaGtZFIGAZSCDsQbg+hFYvpRwVsKkk2GAMDsjYjDcjaRSZIR8Lm1iuxvV3wSZMRho54ZQGZFzsNVLhQGEqaXIPPRvO1VF+GTJKrRTfSAQZ8BHYdue5NtQqGNiL+ZC1m8cvVFr6hybHz9Pc/lTn0hceBxOHAKZ4Q7XSRXGdgQtvu6gE5gOfIXMBOMK0bDGRtnHdCA2bxOYabEa3trXnfE5mdnBiBl+JHtmkcGW+JhH97F/3rUrEcShv+wa3na/8AWrLgrI2KwhjjVQWQgHvFllYmwB8tz/4pJFNl/wBOcMoxLHmbajTlyNy361t+ApnwUIdQQYlBBAIIy21HgRr71hel8imdrHTl6eFaXhvHkw8eHjnZQHRQhBsy9lbCRNwuujjQ87Wrr4HGKyc3KnLRb5mg3u8P3tS8Y+bm6ee4533EuRFkQggMjDbQqyn9CKeNVz4doiWhF1OrRaD1Md9FPy7HyOp6dHPsaLth++S0PJzctGPnO7J8+4531ap4N9qRh8Ssi3Q3HPkQfBgdVPkahtA0JvGM0fxRjdfmi8vFPytsTQE+hTcM6uoZSCDsf/dj5UKuiij6LdIMDimDA2xH99YyX55GOlvJbegrX1y3pF9Fu74J/PqpD/2Sf6N+dU/DOmGO4fJ1WIV2A/dy3zW8Uc8vMXFcqm4YkjRwU8xZ2ujFUPR3pbhsYAI3yvzjfR/bk3tV9WyaejFprYdHQoUwDo6KjoAgzcMGYvExic6kqOyx/vIzo2w10bwIpH9otHpiVCD+KtzEfNjvF/Np8xqyoUDsIG4uNjR1XHhmQ3w7dUdyls0TeN47jKd9UK673o14mFOXEL1R5MTeJj8stgAfJgpPIGixV7E8m29V8Tmdr2+wG1xrK33rcoxy+8fADUspxB7QKwjYHQy+ZG4j8ufpVkBRsegUKOhTEJqPj8OZEKg2N0YE7ZkdXF/K6ipNCkBUYOBkxTtI12mjW1rhVETtdVB8OuU33JJOg0E9x9ov4X/qn+1DGYbOBYlWU5lYa2axG3MEEgjmDy3qM31i47EVx8XWOBY6E5Mlx42zct6Q9kTpLGZVjw6/vXUyH7sMZDu2/iEUHxcVjsTwqSWRsXhkDxs9/q3bVMRGmZRKxXsGRtxsLZb3JNaObCkYfF4q5kkeKTqydskaOUyINFUsWYbmxW5Juas4fsMPDElgRGqrfZVRBmdvJR+ZIGl6hx7PJon1WDD8b4jgcXFFFDEFZpGjYGDI0RyHOD2e8BppezWPKslGCkTI0qhoiQEY2uu4ynkbDb02rVdOejy50miBWVixdjcswKOc8o2AuoBAAsHAsSQBz7GK2zrktlGt2BbKLsc18pNgbcuQFcHOn3dnXxV1wMy67U3hHZJAyNkI2a9raWuD468taelxznvENa9jl120sRbTakw4jM4Mh3tqFUW1HMC4FqhK8FF5wvo9PisqxBCxuzOzhStyLXHeJGhNhpnANq7DHwiPLD1iJI8KhVdlF9FCm3gD4VW4Do3FHDbCscjN1qhy2ZXKgXSTvobAbhuYI1tT0XGuqdIsVZWc2VuyLnlmAOhOnaGhv8J7I9DjhHjVPycc5ubwSeqaDuAvFzTdkHjH95fk3HLktTIpVdQykEHYinTUGfClWLxWDHvIdFfzP3W+Ye99LbaMdiMRgbMZIrLIbZtOzIBoBJbnbQMNR5jQrwuKD3BBV17yHcX2Pmp5EaU5hcUJAbXBGjKdGU+BH+o0PKkYvCh7G5Vl7rjvL4+oPMHQ0fdD/IzPwmB2LPFGzHclQSfWhSfrMy6GEuR8SOgU+YDG49OXid6FH0/1GmTHcB+kVowBjB1iaATxC9v8RdCPcA+Rrayw4TiUGvVzx8iDqp8iO0jfkaoOK/R/hpvtcI/UOwuDGbxMD8t9AflIHkawfEuD47h0nWhTHb99BcxkfOBoB5MoFc7lKPqVorrCXpwzQcc+ix1u+ClLW1Echs38sg0v6getQuF9OcbgHEONjdwOUnZkA8VfZx639asuA/SpoFxkf/yxf1ZD7bH2rfMmGx0GojniaxFxcagHS+qnXyIoiovMHQNyWJqyNwHpbhcWAIpQHP7t+y49j3vUXq+rlnHPoqYMXwUvmI5CQR+GQfpce9QMB0z4hw5hDjYmdBoBJo9vklFw4/P1FX8xx9aJ+WpehnYqVWd6P9MsJjLCOTLJ/Dksr+2tm/lJrRVomnoyaa2CjoqRPMqLmY2At+ZNgABqSSQABqSaYCnYKCSbAak1AXCtM2aYfZjuRHY/PKPibwU6L5nZaQPJIHk7KLqkfzffk8SOS7DfU2yz6Wx6K0YBov8Al2sP4T3Mfoh70XtdR92nMPxJSwSQGKQ7K9u1v+zcdl9r2BuBuBU6kTwK6lXUMp3DAEH2NML9xdCq/wCqyxfsmzr/AA5GJI/BLqw9GzeF1p3DcQV2yEFJP4bizeeXUhwL7qSPOixUSqFHRUwCqFxIlgsQNjLcEjcRi3WEeBsQoPIuDypziHEIoEzzSKi+LG35Dc+1ZiPi+JxUztgogqWROunuoXd2KR95iQ6HkCANazlNLG2XGDeTRcVZEw752VEyMtycoF1IAvyrE8P6QTTlUw8fWuqqBLISkRjRSTJtmYl8uYKDrGBV8vRmJbz4x2xToC15P2a5Rc5IR2RtzuaXgMKvVwwSIueFtQLrYOkmV0I1AJYC45gjlU1OTzgpOKWMmU49hZYp4pMTOzySBrqqhYwAjZEVNbtmNr761U8T4f1cY6wqZGu7A2OpAuPEgbe1afjmUY+IICwRHuzOz2c6WDOx0s1jbmfI01x7hUghMjrkVh3nIUtfTY6n8q83nVclI7eJ/RbOSYlRc2Fh4U2OV/Lar7EcBsf+ZwZueWIBI15i29V+N4c8LC9mW4s66qffl71cU7E2jtPCsdE+ZsG6sQbyYduwwOxIRtY202Iyk+BJapzYWDEkO8au0d17ajMhI1VgdtDtsdCORocU4HBiLNInbXuyKSki/hkWzD+lZ/iPDsbA6SRu2JjjuTbKuJy2IyE6LOlzmsbHTQ31r0m62jgWdMve1h98zw+OrPF683T/AKh5jacjhgCCCDqCDcEeINVfBOkMWIFgQGuVtqO0N1IbVH+RtdDbMBen5MK0ZLQi4Ju0V7BjzZDsr/oedjrTsX5HMXhMxDKcrr3XHh91h8S+R9rHWm4MZ2urkAWTWw5OBuUPPzG458iZGGxKyC6nY2IIsynwZTqDSMXg0ktnF7ba2Kn7ykbN50/ugXsx6iqFlxC6AxOBszFlYjzCi1/Tfy2oqfZFUZl+BcRwLF8LL9aj5xucslvfsufPfwFTuF/SFAzdVi1bDSbESKQvvfVR66edbOoXFuDwYpMk8SyDlcdpfNWGqn0NZdWvSw7p+pGd430AweLHWRWhdtQ8VijeZTukeYsfOspHgcdwdszL12G5tGT2R4jnGedmBQ8/Grpuh+MwLF+GYjMl7mCUix8h8JPn2T51O4d0/VX6niELYWXxIJjbzB5Dz1HnWbSu3hmibrGUWvAelMWJW8TiXS5AGWZR80R734kvfkKuJYosRGVdUlQ6FWAYX8CDsf1FY7pT0HixQGIwLJHN3gUIEcnndO6/zD38RmuE9KMdCzpPE0zw6OAcmKjUfEbA9bHre5VhzJGlX3axInopZiXXSL6Konu2Efqm36t7tGfIHvJ/1DyrPYTpHxLhLCPEIzRg2CyXKn/DmF7emvoK3HDen2HkjDAs+2ZVQ9cg5lohfMo5shPoK0eFx8GJhzo8csR0NrMD8pXx8iL0ukXmDofaSxJWUPA/pCweIXVzC9u5JufJGGjnwG58KvcHh2dhNMLML9XHcERg6XNtDIRudbXIB3JxPFPo3gxWaTD/APDX7igZo28WK37IPLKQOdiLE5yTFcV4PYMc0PIm8sHoG0aP0utHeUfUv8B0i/SztVCsR0f+kzCz2Wb/AIdz943jJ8pBt/MBW2RwQCCCDqCDcEeINaqSloylFrYqn4sI7ahT/T+tV+J41hcMQcTKqcwu7N6INSKq+J/S9h4yBDBLIL7myD+UG5Pvaubm+JUHSN+LgclbL+dchs2h8yKYxOGSRcrqGG9iNiNiPAjxGtc26XdOjjYzHHC0ebW5KlrDkCNuVVPDelmJcQYZGZO2kbSlmdzmYoLA6AANtv2R4U+P4hyWVkqXw9aZ0bifEBggC0odDoIpG+2PgIm3c+TAkk94VXtxnEYp+qhAwgOzTgiZha/2UOl9Od6vOG8ChgYuq5pD3pXOeQ/znb0FhUzF4VJVyyKGU8j48iDuCORGorbq3tmPaK0ip4f0YhjfrJM0838WY52B+Ve6nsKm4Dvz+PW6+8URH6W/Kmuqmh7h66P7jG0qj5ZCbP6PY/MaYj4gplLpmuVAliKkSplJyv1e7DtMCVvfs2vamko6JdskcVmFuqO8mUW8UMscb/l1g/OhxmBGjLMLsvcINmzkgKFPm2UWOh5g1Hx8scvVtG6M8L58mYBiMjKUIJBB7QIB5qvhUiGTrir5WVF7QDKVYuRpcHkoJ9yPu0XmgrBmuIF4MRhlkCFgmJKyAWV3JjNyh2YFna2o2I5gUPHcNiMSxYLJISD2ze3s7aW9K3XGlHWRNk6xwJcqWJBvk3A3AsDbnWO6WYfEyG2MnSPNYrG8uyGwBESCy+lq874iP/KdvC/oMXxLoviEsyqHuL9hrlTpodtdeV9qqM8kLnOGF+8rg9oc7g76c6ucVw7YLjoTlFlBeRMo00BI02H5VGxXXRj7YiaE7nN1i28Q+6mnFeQb8HeozcA+IH9KBrNcI45iQyJisMEUgWmVvs7W0LXuF+Ed65LDTw0xr0k7OBqii470bjxB6xSYp7WEqgajkJF2kXbQ+xFVOH6Qy4RxFj1sp0Sdbsje+/se1+LcbE0xi8MkiFJFDowsVYXBHmDUuPlDUvDIOMwolXrIZMjkDLKtmBXezDZ1/pfS1LwuNu2SQZJAL2vcMB8SH4h+o5isvPwvEcNYyYPNNhr3fDEksni0R3Ppv433F5w/iEGOhDRm4BGmzxv7aq3mKE8/cbX+C4oVWD6yug6pwNmYsrEfMqqRf038BtQq+w6L6jFEKMVJAqovEeGxYhMk0ayL4ML28wdwfMVKFHQBz/FdC8TgyZOFYhlB1MDkFT+Et2SfxC/zVDm4zFjGWPGK+Cx8X7KVQQytysDqyE/Dre5t4102qvpDwrD4iLJiIhJuEHx5iNkbdT53t46Vm4Vo0U73/swWLwuGnfq+IouHxW8eLg0jxFviUgWMlwOyRe+1r2qm4vwnGYIiRyWzgiORNJ2IHdmRf2nYDEh8+gtcairji3Q7FQw7DGQW7UJY9bHvbqnI7ZUGwJX0UXqD0c4+0eIjcvLikgV0SF7LioQ1szBDpOQFy9libHZdqyaznH9/ZstYz/f0XfRz6TEICYgZgLDrUU5tP4kNyb+cZYeQroGCxkU8eeJ0kjbmpDKfEH/asviODcO4shlTKX5yR9iVT4SKRv5MDWO4n0ZxfCmOIixI6vXti4ckAlUkjN1cEgC5v7Vp2lFW8oz6xk60zX8a6C4DFs4jywzJbP1JUZSRcdZENNQb7AnxrHS8G4pwi7wOZIBqcgLpbxeE6r6r+dF0A6ZxQTzNiywM1rOFJVe07vmAJPaZ73AOw2AFuv4LFpKgeJ1dDsysGB9xSSjPKwxtyhh5R57Xi4lkaSUnPIbsxNwT/oPKp7zdkWIIXWuq9IOgeDxd2MfVSH95F2TfxZe63uL+dcx490MxfDznss8A+JQ1gP7xAcyDzBt5iuXk+GadnRx/EJ4KfHYtnGULYc/E/wDij4TgJWlRYQxkJGXLvcHQjwt48q1/RXiPCZrDEQ9RJ880hhb0ct2fRvzNdT4fw+GFfsY0QH7igX8Dcb1tx8P3I5OavA/ACFXMbtYZiNi1tT+dKo6Kuw4wqjY3AxygCRb21U3IZTa10dbMh1OoINSaFJgVEsUsejr9Zj81Xrl9QbLIPTKdPiJo8Jh8NKC0IUWNmMd4nU2ByuFyspsR2W/KrWqbjccd86Mq4lB2O0QzAfu3CXZkNyLWNr3GoFJ4KWSs6RdbFImWZ9Y5wGFlcAvDmGdba7WIsRrcmsJxVCxsoLNvoCTf/WrubjcmJxD5erkEYsI2fKUuwupYKbk5dTc93Twqp4zx2Ugoy9So2SI2T81ALfzXNeTyz78lo9Dij1jRkcXg5QdY5P8AI3+1RYJ3jYlTY21B2I8GHMVIxk7XuHb/ADNTQxTbP2x4Mbn2bcGqQmeicIbxp5qv/aKctUTg06yYaF0N1aNCD/KKlmvWPNEmiNKNJY0gEPWT430ZJk+s4NupxA3/AIcvlIvn4/nyI1LGk2pOKZUXRiR0+6vsYjCzrKujhQCt/lJOxFj77nehW5C0KVT9/wBf7NLj7fslilCk0oUGQdHRCmZsSAcq9p7XC32G2Zj8K+fkbXOlMAYrFBLCxZm0VBux/wBAOZOgpWHhI7TkFzuRsB91fLz3P5AN4LB5CWY55H7zkW05Io+FByHubkk1LpDBVLx3ophcZrNEM/KRTlceHaG/veruhTaT2CbWjlHGehOOwz9dhJTMV2cHJiANNG5TDTncnwrMdKOlmJxSJDiBlaK+YZShYm1i6HYiw8K7/VdxjgWHxS2xESv4EizD8LjtD2NYy4f/ACzWPL7ow3QToZhcRw0GdVd5WZ86sM8Y7qqGGo0W5U8ybio+I+j/ABmDYy8OxJb5LhHI8De8cn8wFZbjmGn4PjSIJXUEBkksB1ieDLqrWOh/OwuKtuFfSniVlzTBJENgUChMvzIwub76G/tWXaGpKmjSp7i7Re8L+kmSF+p4jAyMN3VSp9Wibceak+Qrf8L4pDiUzwSLIvMqdj4MN1PkaocFxrh/FIxGwRif3UoAcH5T4+amszxvoBJhX+scPxHVW+GSTIR5CU6MPlfTzNaqUkrWUZtRbp4Zoek30fYXFXZAIJt86KMrH549m9RY+dYuLiHEeCMElXrcNey6kxn8Elrxn5SPHQ71Y8J+kuWE9XxCBr2NpEUKzW0vkJyuCfiQ28q3OExv1yHNEcO0T6G95rjmrp2Qp8iTVJxl6dh9UcSyhroz0rw+OT7JrSAXaJtHX0+8vmP0q3xOKSPvuq32zMBf0vvXN+kf0aMp67AORIpLdXcJr/csLZOehPuKi9Fenow7mDHQiORSVaUJZ7jlKLan5v050/mViQuieYnSf7UQmyrK3pDJb2ZlC/rQzzPsqxD5+25/lU5R65j6VIwuJSVA8bK6nZlIIPuKcqzMiHAA993f1bKvoVSwI9QaehhVBZFVR4KAB+Qp2ipgZPjOAiTEXjjVWkU9YyqBnbMtgbbmwY+9YzjkerIfEg+FbDpZxWJFvnUyJJmyBhm0shBA20BNZLijK+RmOTrS5W7Rd0WAJUSXF+WnjXk88f8AlbR6HC6grMNi1sxtrUdhV/PwQtlKvqxOlgbfiKsbVVT4J1uLX3OgOwNjoRcW9KdMLVnfeAKBhMPYWHVRWH/xrU41A6Pf8nh/8GL/AOtanmvVPOEmkNSzSSKBDJFGopdqFAwqFChTKJIpQqVHhAedRZ8O7nLCbcmktcJ4hB8b/oOe2U490HRjE2J7XVpq+58EU7M/+g3PoCQvC4VUvYasczNzZrWux9AB5AADQVZ4Phcca5VHmSSSzMd2Y8yfGhLhRyPtSU0ynBoh0dSThNL86ZMZq1JMlpoTQqK/EIwSA2YjcIDIw9QgJHvRfWZG7kRHnIwQH0C5m9iBTsVEygTYXOg8aifV5G78lh92MZB7sSW9wVoxw2LQlAxGxe7kfzPc0wOSfShPiWZgzxz4XNmjdEU9SdsjSKOyTtqTm9qwEcNwT4cudvH0rv3Tjg2IxMIGGkAKa9U1gj765rEhhpa1hqbmuGcU4XNh3KzxvE99ivZPPRhow1GxNcPNFqVnXxSTVENbg3BrV9G+nc+Fe8ipMOZcDrAPll73sbismH8aXcGs4yayjRpPDO6YHpLw7iidVKFzH91KLG/92/M+akGqXGfR7iMK5m4ZiGVv4bEAkclzd1x5OPeuR5fCtZ0d+kHFYWylutjHwSEnT5W3X9R5VsuVS9S/ky+W16X/AAbbhn0jtE/U8TgaGT76obHzKam3mpYelW3Sjo9h+K4frIWjaQD7OZSDsdUYjccrHakcL6TYHiqiCWMF2v8AZSKDqBclHHOwJ5HSs50l6JnhgbF4LEyRLs0d7kkg5QCdHF+Tg87GtW/p91+zNL6vZlR0V41Jg8R9SxbPGA4AcNYxt8KuDo0J00INrkiwJNdTxvGPqwvigFjuF65blcx0HWLa8dzpftDXcVxODELiMGYGw7vLEGaOdLM4UEuY3S1zFYtrc23tpatj9HvSGTFdVh5PtGwysyBmADjsqju2pORWcWCndSdRcTxTr6SuSN5OmxzqyB1ZShFwwIKld7g7W86ifXS5+yW685GuEA+UbyeosvnyqFieBaFxL1b3DaKOpGXXtQk5TzJYnNzuKxPTbpZOydQiWvmDvG5KSJawtcBlQg310PIsNa1nydVbMoQ7OkRelvFEkj6nrGIJY5Qt88kRGRdrKGMhIygk2XMSTYUGGaN4rINQNjow5aEb1OmihMFssavK9zOQfshumU62a1tiNGBPKovEsECCOyzru6/vAdjcbmvNk7Z3RVIp8THc/wC+tNxYiRWGpO43J0IsbG9xy2opcCw+Ej0phi6+PuKoR6A6MzZ8HAf7tLjw7I0/pVkazvQmQycOw7jRgmTxvkZksfEdn2q7hxAYlToy7qd7HYjxU8j7aEED1E8HnvY6aSaUaSaZIRoqM0VAwqOioUy7EK7z63ZIvK4eQeu6IfLU+I1FWsMpUADQDQACwAGwAGwquEMrbyhR8kYB/NywP+Wl/wBmoe/mk/GxYf5Ccv5CsaCyYeMxgkZgWG6pd2HqqAkUP7Sc9yI+sjBBbyC5m9iBSkhAFlAAHICw/KlZNKXVD7MQ2du9K3ogVF/UFv8AqpoYCJj21L/4jvIPZXJA/KnaF6aihdmDKALAAAchoKKlUKskKhQoUCGMdiOrS4F2JCovi7Gyi/IcyeQBPKue9K8CrzwJNnmL2lbtHVRLHCojQ3UftHbLbWyg33O64iftsNfbrHt+IwS2/TMPesh0sxXVTYNjYGOZIWJ8OuieM+hjWQ+otyNRPWTWGyg4/wDRc7WkwTROpF8pYrcHVSpN1/UDawFc8xWAkiZ1eN0aM5Xup7J5AnYX5ePKvRvEYjCjyRNlIuTGVzo7E8luCrMTbssBdrkGs90h4fnzfWmZJ5V6uJ4mCRXJ7mawY5RdiHJuocrbtAZT4U9YLhyvycMEnjStDW26VdDo45AMOQVsgLLnZSzOQosxYhsqsxsxvbRRfTH43h7xBSw0YAqwOhB10vr/APlc8oOJupJgwEkqSBoS4dbkFL5hYakW1ta9/K9aPjvSDHT4VUxSuY8yuspjK3JVgBnACsCCfO435VTcMkeG0okWNgeyWViSdj3VPpZvGuoYP6QcAcMFxTdZJlHWJ1croz21CdYLD3sP61cEqpuiZt+FZj+jGChOG62KUDiCSMUhYZlljAH2RS3aDdrW/wCW4d6TzgvFxHBXgZ79YgZQ6TLdZDkBvl5NcAEkGxzGm+IcEhxsubAKkcepYFnMYNr6XW6nUDKBbwOhqHwnjk3D5XV4VkWVQksco0dde69tAc2t7g8xRdYevcW8+TWcN4zjMYkckjr1QuCY0DgSJ2iZ4rFs2UXAAtbUWOtZjj3GVkkdYwjdk3cKVzHMuZmLEljYtuTTEUpjeWTh+fqmAzwOQZAl8wugN3VTqHW5AIudTVXHOTKGYLdtlVVVDfSxJuMuuv8AWpnK0kVBU7NA/DiIzHjEkWaVbwgyFFB5Mw7oAGXcX0tuKjfVZUBDPlZR8IFjTfFukEjljKQ7MEBNrgKryFQra6AsrAgkG5ol4h1kWrDMNLHU5eVv6e1Y+XWjTxkr3kf77UmXFuF3BvvpY+FCSRfHX0P+1NvYjQiqEda6CcWRcLGqtdALupIzwszElrDvQkk6/Ab307uvxOGD21IZe6w3X/cHmDoaxXAujrScPw5jZA4BkR+0rAuzMVLC+naYaAaE8iQV8L45NgXEPEFyRH9nPcGMH7pKgAA+Fhl1sMtregpUl2OKStujYwynuvYN5bMBzW/9Nx56EuGkSxq666g2IIOo8GUjY+dMQyspySak917WD+RHwv5bHccwNDMkmk0ZojTAFCioUFk0UsGmhSwazJHVNP30qKDSg1Jodi2FItR3qNJjowbZwWHwr2m/yrc/pTsCRQqKcSx7kTHzayD3B7Y/y0YWU7sieSgufZjYf9NOwokmmpsSid9lW+1yBf0HOm/qYPeeRvVyo/JMoPuKchw6J3FVb72AF/W29AiPiMkyFGRmU2+Fk1BBDKxtYggEFTcEAis90q6HHFxFRNIGA7GdlIuDdQxC5jrfUsbZj4m+tpnrr9wZvO9l/Pn7X9qTV7Gm1oyHRiRsdh2inxOIWeI5J4rQIyOpurAiLNlNgQbnbc0rFcJYIzriDMyKT10sSZI8pz51dApLgqNRn7trC5vK6UdFDiftopOqxSiyyAZVZR+7cDdTpqb2sOWlRcFjMXOiBfq83VsA62khtItiolPbHZNmypfN2SDlOs14Zd3lEGMO2Y49XzyyOVVBmRGVQuZbaqyhUQF+ypJa9SjIkqfV0KziXKJIcOLwxqHDSEyMQFvlZQARbPsbVa8P4ROW6zEmLrLFQEZygUtma4IUsWbU6gHQW0q8wuHWNcq+p0AufQaeAsNgAKaiwckZbo/0ajRWgmSImM57Ki3ZJGYozSZQxtZk0C/s/A2rT4fBRxrlSNFWwFlUAWHkB50yw/4pSP4T39pI8v8AV6m1SwRJ2V2I4DhZDd8NAx8WhjJ/MiqHpX0Kw8mElGHw8McwGaMpGiksuuXQahrFbeda6hQ0msgm1o5DJ0HTF4ePGcOOUsAzQFyMrg2dY5DqhBBAzeWoqgTo0JZTF1zRSi94MSpEmbnlYaSqbHVRmP3TvXScYG4XiXnVS2CxDZpgoucPMdDKAN425/8A4Dd8U4XheIQAOElRhdJFIJF+aONj/wCmsPlRf5NvmNfg49/YTRpNHKU+yFzkYNeTKCoJtcafDodr1XcFkClgRpa/+la/jfCTgg0BfrOsyurnvFVKrZ787IBcbjw2rM8eTJMXUWDoLDzuFI8jua4nak0zpVOKaK7EnXbU628jzPhUeSPQXp2NdDSZWuB6UxnYvounzcPAJuUeRd72F7j03v71qcRCrqUdQysLFWAII8CDoa45wfA8QwsQxmFBMb95B28yqSLtHzW99R2hrtW66LdPIMXZH+ymOmVj2WPyPz9DY+td/HPCTOKcMtoKbCTcPkBwoMmFbQ4dmJMbk/uXPdB5KdL6XBYVe8O4lDioyYyGF8rqRZlYbq6nVWFTnUEEEAg6EHYg7gisxxTgDK/XQSFJhtLa915R4hf3sfLN3l033q8x0Raey/aTJ3j2fvHl5MfD5vz8S6ap+D8cErGGZOqnAuUJurr/ABIW2kQ/mOdTCDFtcx+A1Kfh8U8txy00FJ2KiZQpKOCAQQQdQRqCPEGhVDJMkyqLswUeJIA/Wmxjl+HM/wCFCR/mtl/WhFhUU3VFB8bC/ud6kA1ADImkO0YX8bgH8kDA/mKMRSHvSW/AgX882b9LU8DSr0gGfqSHvAv+Ni4/JiQPYVIQACwFh4DQUV6MGgA70dJvUX67m/ZLn+a9o/8APY5v5QfO1AEuo4xeb9mM/wA17J/m5/y387U1JEAM07gjwPZjH8t+1/MT5WpX1h3/AGa2H35AQPaPRj75aLCh14ha8huBvfRB5kf73pr62W/ZLmH327KextdvYW8xSlwYvdyZGGoLWsD8qjsj1tfzqTQBD+p5v2rZ/ltZP8nP+YtScXgbsJIzklAy5rXVlGoSRfiXU25i5sRc3mUKYrICcUC6Tr1LcyTeM/hlta3k2VvKnf7Ti+F1c+CHO3+VLmpV6IUAR8KpLM7CxawC6XVFva9tLksxNvIcqk0VCgA6KhRUxBMLix1B3HlWbl6F4cMWgafDFjc/V5mjUn8Gq/pWkqHxLiUUCZpXCjW3Mm3JVGrH0qZV5KV+DnPTThQgcASzSkoCTNIXbVmGh5Ds7eZrH8bxGcL5C59Ta5HsCfer/pl0tjxEwaJWAVct3sCe0TfKLm2orJSY4Odrbi2+nr6V581c20d0LUUmJ5U050H/ALzpaNpSZRe3p/rUlHQuj/SLEYLDRPLF1mDctZ0N2iOdgcw/FfyNxY30NxxnothOJx9fh2VZG/eIOyx8JU8fHZh+lSvo6kSThqISrZesV10NszsQGHmCN/GqXjPRmfASNiuGscm8kGrC3Oy/Gvl3hyPh219K8o47+p+GQOGdKcXw2QYfiCM8fwve7BRpdH/eLtodRf2rpGAx8c8YkhcOjbEH9D4HyOtZbhPSDCcVi6idFEnONjzHxRPvf0sRWe4hwLFcJkOIwbGSD41OpC8xIo7w+cWI8ubjJxV7QOKk6eGb/i3B0mWxFiDmUg5WV/vxsNUb9DzBvUXB8SeIiPFHmAk1sobwWQbJJ+jbjyR0Y6Vw41ex2ZALtGTqPEqfiXz/ADtVtjMIkqlXAIIINwDcHcEHQjyNaqnlGeVhjb8OQknti+tlkkUXO/ZVgBff3oVnv7DxSdmHFTLGO6to3sPANIcxHkb22ubXo6L+xf8AJtaMUKFIkVRihQoAOlUVCgCs4hriYUOqMHup1UkAEXGxtVpQoUkDKnhHalnLdoo9lJ1KggXCk7D0q3oUKI6QS2ChQoUxBGioUKYgqOioUAChQoUwCoUKFABVyX6Q5W+sObm4YKNTov2Zt6anShQrm+I0jfg2zFzKBewtvVaneFHQrmZ0Ikw8/Q0cmw/950KFSUXfQqVl4nh8rEZms1iRmGVjY23Fdyo6Fdnw/pOTn9Rxz6V4wmOzIArGNWJUWJcFrNcfFoNfIV0zozKz4OFnJZiupJJJ1O5O9FQo4/8AskE/QjknHPsuLv1X2eWdLZOza5W9su17n8zXbKFCnw7l+Q5dR/AKFChXQZH/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data:image/jpeg;base64,/9j/4AAQSkZJRgABAQAAAQABAAD/2wCEAAkGBxQSEBUUEhQVFhUUGRUYFxcYFBcYGBgVGBQWFhcXFxcYHCkgGRolHBQUITEiJSkrLi4uFx8zODMsNygtLiwBCgoKDg0OGhAQGywkICQsLCwsLywsLCwvLCwsLCwsLCwsLCwsLCwvLCwsLCwsLCwsLCwsLCwsLCw0LCwsLCwsLP/AABEIAMIBAwMBIgACEQEDEQH/xAAcAAAABwEBAAAAAAAAAAAAAAAAAQIDBAUGBwj/xABEEAACAQIEAggCBwUGBgMBAAABAgMAEQQSITEFQQYTIjJRYXGBQmIHFCNScpGhM0NTgrEVY3OSwdEkNKKy4fCDs/Gj/8QAGQEAAwEBAQAAAAAAAAAAAAAAAAECAwQF/8QAKxEAAgICAgECBgICAwAAAAAAAAECESExAxJBMlEEEyJhcaGB8JHhIzNS/9oADAMBAAIRAxEAPwDbUdV8HExmCSqYpDoAx7Ln+7k2fY6aN4gVYV6x57wHR0VHQFh0KFCgLDoUKOmFgrOY7o88chnwDiGU6vEf2E34lHcb5lrR0KTVlKTRScH6SJK/UzIcPiQNYXt2vmifaRfMVd1W8f4dh5of+KC5F1Dk5SjcmV91PpWVTj2KwiuAkuNw6DsztG8bpra0l1+2UDXOg5a1Ll12Ul20byqbicy4ckxE9YdeoVS/Wa6nq11U3+MWGtzeonDMNJi4xLLiw8b7JhSY47eBk/aMfdfSrzBYGOFcsSKgOpsNSfFjux8zRl6FaWykw2NxU8mWQLg15IbSTuLbq/7MedgxHO1WeH4PCj5wgaT+I93f2d7kDyGlTJ4FdcrgEeB8RsR4EeIqLaSLxlT/APovvtIPWzafEaaXuHb2GeJcLV7sqgk6lblQxGzBhqkg5ONeRuLWh/2oYIy8jF4U0ctZZojp2ZF2fcaixsQe0Dmq7gnVxdDcbeh5gg6g+R1qDxfg0eIF3VSwBALKG0PwsOa+4I5EGk0/AKXuPYfErKiywsrqQbEHQg2O/I6bH9KzPS7EF8rRLYxZ1dm0y9YrKimx1UyKmoJHZI86UyiOTqovsJFAUm/2RsoAjZtA+liNpQB4EGpqcRWOyMAuI3Cg3Wa4AORgO7YDs2BXINLDVPKplJ07BFw54S/1NrJGQOockxMcoYhDvFutiLre+lHiOLrLaEqUdivWRSCzdWZFRgvJwc1rqSLA1ZYXCGJAI2DDex0BJ1JVh3QSSbWIGwsKreK4VJ+tWRcsgWMxG4DK69YytE42N7+fiKbVISlbyYf6RuKhpJoIkVmjy3JHc0jBVAe9fsaDwOm1Q+M8RHWoUGZAMjOB2b+AbZreVM9NcBiI5RJiHzwSWIdMozrZb5lAH2lgtzax0t5IwGDkB6liDkvoddPAHwrzOZvu2zt466qiu4lFGzaSr5aj/emMDhmimikADhZEIUG2YhgcuvjtTnGoLMBa2+lVeGkKSKVJFmBtyuCDttyog8oJHoHA41XG9xewJ0YMN0cHVXHgd96lmqnHcOIOePewuLXBA1COu7KORHaQ7XHZqt6KcYxE086ToEVLdWpa721Gh/eL2W7XiOdep2p0zg2rRpzSTSjSTVE2JNJNKNJNMLBQoUKdlEqeBXUq6hlbQqwBBHmDUEYSWH9i2dP4UjHQf3cupHPRsw2AKirKlCsyLIeD4ikjZNUkAuY3FnA5kcmHzKSPOptMYvBpKuWRQwGo3BU+KsNVbzBBqJknh2Jnj8CQJl32bRZBto2U6d5jTAsqOo+CxyS3yNqveUgq6nwZDqvuKVjMZHCueV0jX7zsFH5mgB+jtVW3EJXH/Dw5gfjlYxJ6gZS7f5QD41FfgMk3/N4h2X+FDmhj9GKtnf3YelTfsOvcsMRxeFHyGQGT+Gl3k/yJdredqi4oYqbSIrhk5uwEkv8AKl8i+pJ9KsMDgI4EyQxpGo5IoUfpuak0U3sdpaKjAdH4o2DsXmlH7yZi7A+Kg9lP5QKtqOhTSoltszeN6ONHIZ8A4glbV4yLwTH50Hdb5l19aSnS1YuzjYpMK45speFvNJUBFvI2Naahal1rRXa9mbPS2OTTCRy4pj/DQrGPxSvZR+tH9Tx82smIjww5JDGJW/mll0PstaO1Cin5YWvCMfiYsbh2zvbEoN5YUEeIUD78V8k6+QsdTaxpzCdKo8SOrilUMSAZFuLA7nI+sZt94WuQoLEm11E7zqCrBI2ANwLsb2Ngx02308gedYvpt0UXDocbg+tSdCCwjAKsCe0zIBYDxAGUi9xvUybjnwXGm6ezdDDrGFAU5QGFtz2iCWN9WOhudSb0T4OKSMrkUo24At/TUMDz3BFcMg6b42N8yTWF7iOwMdvuhdgvpa3Kuy9G+LLiY1kAymSOKRk10ZgwNrgXXsgBtjalx8kZ6CcJRyMRR4jDCyEzxR6ZG/bKlgVKPtJYaWaxOXflT0OMSY9ZDaUEBJY9A4sSVuj2ysCzAq1r38rGzH7Vvwp/3P8A71E4nwlZSHUmOZO5Klsw+VuToeatp6HWrpoi7OU9NOPpIUw0SsRFIylmuQPtLBFU7WAUHW2m1aHi+GAbMBqikHxIzH/asl0j4diYscOvVQXl7DKoWN80l8ygX1u1zckgn0rXYzEh8zA+Xvr/AOa8nnbcrZ6PGko0jE8exF2H5iqXCsesTLq2Zbc7tcW331qfxg3kNReGf8xD/ixf/YtVBaFI7twviolJSRTHMvejYEXAt2oyQM6a7jbnUfjXAjO8bpM8RjbN2Qvaa1r3OoNtDyOlwbCmOlGOgBVZVZshzBlbK8bDmp5H+tTMBxK6IZDdJApjmtZXDC6hx8Dm48idrHsj0Yzjyfc4XGUM6HMJi2zdXMAsnIjuyAfEl/1XceYsTMNIxeGWRcrDzBBsVI2ZSNQR41EixLRkJMdzZJbWVydlYbI/6HlbujUzJhpNLNJqhCaOhQoLJ1GKh8R4nFh1zTSKg5ZjqT4KN2PkKi4Xisk+sMLqnKSYdWCPFY++3uFHnUWiaZb1XPx6AOUV+scWBSIGVhf7wjByerWFMTcC67TEzSSqf3YtFF7qnaYeTMRVpg8IkSBIkVFGyqoUfkKMjwiqx/D5MTlNvq5XuyaGdRe5ClTlUGw0uwPMVEwXBBhZDK6NimuT17XfEIPDI2hA/u7H5TWno6XVD7MZwmKSVc0bBhci4OxG4I3BHMHUU9UPFcNR2zgmOTbrENmsNg2lnGp0YEU19bki/brmX+LGpI/ni1ZfVcw5nLVCr2LKhSIJVdQyMGVtQykEEeII3pdAgUKOhQAVCjpLsFBJIAAJJOgAGpJPhQAdVs8vX3jjJy6q7g8tmVWHPcabf1VCXn7RukJ2XZ5B4sd1XyGp56aVPjjCgBQABoABYAeAA2o2PQAtttKS6BgQRcEEEeIOhFLqLxSQrC5XvEZV/G3ZT/qIoEZfA9CMDJEzvCLy9YwbMwyo0jNHkF7LZCouByrOYOKXBpI2HV8ThFylJZLq0S5mzSQ9WczR2OpAAO4BF63vEoM5iwq6RkEyf4MYA6u/zsVH4Q9WCi0hHIotv5Wa/wD3LWfRXjBr3fnJlcD0glQwviQjRSkpHiIGMiNm1USLlBD3W2gtckaGtZFIGAZSCDsQbg+hFYvpRwVsKkk2GAMDsjYjDcjaRSZIR8Lm1iuxvV3wSZMRho54ZQGZFzsNVLhQGEqaXIPPRvO1VF+GTJKrRTfSAQZ8BHYdue5NtQqGNiL+ZC1m8cvVFr6hybHz9Pc/lTn0hceBxOHAKZ4Q7XSRXGdgQtvu6gE5gOfIXMBOMK0bDGRtnHdCA2bxOYabEa3trXnfE5mdnBiBl+JHtmkcGW+JhH97F/3rUrEcShv+wa3na/8AWrLgrI2KwhjjVQWQgHvFllYmwB8tz/4pJFNl/wBOcMoxLHmbajTlyNy361t+ApnwUIdQQYlBBAIIy21HgRr71hel8imdrHTl6eFaXhvHkw8eHjnZQHRQhBsy9lbCRNwuujjQ87Wrr4HGKyc3KnLRb5mg3u8P3tS8Y+bm6ee4533EuRFkQggMjDbQqyn9CKeNVz4doiWhF1OrRaD1Md9FPy7HyOp6dHPsaLth++S0PJzctGPnO7J8+4531ap4N9qRh8Ssi3Q3HPkQfBgdVPkahtA0JvGM0fxRjdfmi8vFPytsTQE+hTcM6uoZSCDsf/dj5UKuiij6LdIMDimDA2xH99YyX55GOlvJbegrX1y3pF9Fu74J/PqpD/2Sf6N+dU/DOmGO4fJ1WIV2A/dy3zW8Uc8vMXFcqm4YkjRwU8xZ2ujFUPR3pbhsYAI3yvzjfR/bk3tV9WyaejFprYdHQoUwDo6KjoAgzcMGYvExic6kqOyx/vIzo2w10bwIpH9otHpiVCD+KtzEfNjvF/Np8xqyoUDsIG4uNjR1XHhmQ3w7dUdyls0TeN47jKd9UK673o14mFOXEL1R5MTeJj8stgAfJgpPIGixV7E8m29V8Tmdr2+wG1xrK33rcoxy+8fADUspxB7QKwjYHQy+ZG4j8ufpVkBRsegUKOhTEJqPj8OZEKg2N0YE7ZkdXF/K6ipNCkBUYOBkxTtI12mjW1rhVETtdVB8OuU33JJOg0E9x9ov4X/qn+1DGYbOBYlWU5lYa2axG3MEEgjmDy3qM31i47EVx8XWOBY6E5Mlx42zct6Q9kTpLGZVjw6/vXUyH7sMZDu2/iEUHxcVjsTwqSWRsXhkDxs9/q3bVMRGmZRKxXsGRtxsLZb3JNaObCkYfF4q5kkeKTqydskaOUyINFUsWYbmxW5Juas4fsMPDElgRGqrfZVRBmdvJR+ZIGl6hx7PJon1WDD8b4jgcXFFFDEFZpGjYGDI0RyHOD2e8BppezWPKslGCkTI0qhoiQEY2uu4ynkbDb02rVdOejy50miBWVixdjcswKOc8o2AuoBAAsHAsSQBz7GK2zrktlGt2BbKLsc18pNgbcuQFcHOn3dnXxV1wMy67U3hHZJAyNkI2a9raWuD468taelxznvENa9jl120sRbTakw4jM4Mh3tqFUW1HMC4FqhK8FF5wvo9PisqxBCxuzOzhStyLXHeJGhNhpnANq7DHwiPLD1iJI8KhVdlF9FCm3gD4VW4Do3FHDbCscjN1qhy2ZXKgXSTvobAbhuYI1tT0XGuqdIsVZWc2VuyLnlmAOhOnaGhv8J7I9DjhHjVPycc5ubwSeqaDuAvFzTdkHjH95fk3HLktTIpVdQykEHYinTUGfClWLxWDHvIdFfzP3W+Ye99LbaMdiMRgbMZIrLIbZtOzIBoBJbnbQMNR5jQrwuKD3BBV17yHcX2Pmp5EaU5hcUJAbXBGjKdGU+BH+o0PKkYvCh7G5Vl7rjvL4+oPMHQ0fdD/IzPwmB2LPFGzHclQSfWhSfrMy6GEuR8SOgU+YDG49OXid6FH0/1GmTHcB+kVowBjB1iaATxC9v8RdCPcA+Rrayw4TiUGvVzx8iDqp8iO0jfkaoOK/R/hpvtcI/UOwuDGbxMD8t9AflIHkawfEuD47h0nWhTHb99BcxkfOBoB5MoFc7lKPqVorrCXpwzQcc+ix1u+ClLW1Echs38sg0v6getQuF9OcbgHEONjdwOUnZkA8VfZx639asuA/SpoFxkf/yxf1ZD7bH2rfMmGx0GojniaxFxcagHS+qnXyIoiovMHQNyWJqyNwHpbhcWAIpQHP7t+y49j3vUXq+rlnHPoqYMXwUvmI5CQR+GQfpce9QMB0z4hw5hDjYmdBoBJo9vklFw4/P1FX8xx9aJ+WpehnYqVWd6P9MsJjLCOTLJ/Dksr+2tm/lJrRVomnoyaa2CjoqRPMqLmY2At+ZNgABqSSQABqSaYCnYKCSbAak1AXCtM2aYfZjuRHY/PKPibwU6L5nZaQPJIHk7KLqkfzffk8SOS7DfU2yz6Wx6K0YBov8Al2sP4T3Mfoh70XtdR92nMPxJSwSQGKQ7K9u1v+zcdl9r2BuBuBU6kTwK6lXUMp3DAEH2NML9xdCq/wCqyxfsmzr/AA5GJI/BLqw9GzeF1p3DcQV2yEFJP4bizeeXUhwL7qSPOixUSqFHRUwCqFxIlgsQNjLcEjcRi3WEeBsQoPIuDypziHEIoEzzSKi+LG35Dc+1ZiPi+JxUztgogqWROunuoXd2KR95iQ6HkCANazlNLG2XGDeTRcVZEw752VEyMtycoF1IAvyrE8P6QTTlUw8fWuqqBLISkRjRSTJtmYl8uYKDrGBV8vRmJbz4x2xToC15P2a5Rc5IR2RtzuaXgMKvVwwSIueFtQLrYOkmV0I1AJYC45gjlU1OTzgpOKWMmU49hZYp4pMTOzySBrqqhYwAjZEVNbtmNr761U8T4f1cY6wqZGu7A2OpAuPEgbe1afjmUY+IICwRHuzOz2c6WDOx0s1jbmfI01x7hUghMjrkVh3nIUtfTY6n8q83nVclI7eJ/RbOSYlRc2Fh4U2OV/Lar7EcBsf+ZwZueWIBI15i29V+N4c8LC9mW4s66qffl71cU7E2jtPCsdE+ZsG6sQbyYduwwOxIRtY202Iyk+BJapzYWDEkO8au0d17ajMhI1VgdtDtsdCORocU4HBiLNInbXuyKSki/hkWzD+lZ/iPDsbA6SRu2JjjuTbKuJy2IyE6LOlzmsbHTQ31r0m62jgWdMve1h98zw+OrPF683T/AKh5jacjhgCCCDqCDcEeINVfBOkMWIFgQGuVtqO0N1IbVH+RtdDbMBen5MK0ZLQi4Ju0V7BjzZDsr/oedjrTsX5HMXhMxDKcrr3XHh91h8S+R9rHWm4MZ2urkAWTWw5OBuUPPzG458iZGGxKyC6nY2IIsynwZTqDSMXg0ktnF7ba2Kn7ykbN50/ugXsx6iqFlxC6AxOBszFlYjzCi1/Tfy2oqfZFUZl+BcRwLF8LL9aj5xucslvfsufPfwFTuF/SFAzdVi1bDSbESKQvvfVR66edbOoXFuDwYpMk8SyDlcdpfNWGqn0NZdWvSw7p+pGd430AweLHWRWhdtQ8VijeZTukeYsfOspHgcdwdszL12G5tGT2R4jnGedmBQ8/Grpuh+MwLF+GYjMl7mCUix8h8JPn2T51O4d0/VX6niELYWXxIJjbzB5Dz1HnWbSu3hmibrGUWvAelMWJW8TiXS5AGWZR80R734kvfkKuJYosRGVdUlQ6FWAYX8CDsf1FY7pT0HixQGIwLJHN3gUIEcnndO6/zD38RmuE9KMdCzpPE0zw6OAcmKjUfEbA9bHre5VhzJGlX3axInopZiXXSL6Konu2Efqm36t7tGfIHvJ/1DyrPYTpHxLhLCPEIzRg2CyXKn/DmF7emvoK3HDen2HkjDAs+2ZVQ9cg5lohfMo5shPoK0eFx8GJhzo8csR0NrMD8pXx8iL0ukXmDofaSxJWUPA/pCweIXVzC9u5JufJGGjnwG58KvcHh2dhNMLML9XHcERg6XNtDIRudbXIB3JxPFPo3gxWaTD/APDX7igZo28WK37IPLKQOdiLE5yTFcV4PYMc0PIm8sHoG0aP0utHeUfUv8B0i/SztVCsR0f+kzCz2Wb/AIdz943jJ8pBt/MBW2RwQCCCDqCDcEeINaqSloylFrYqn4sI7ahT/T+tV+J41hcMQcTKqcwu7N6INSKq+J/S9h4yBDBLIL7myD+UG5Pvaubm+JUHSN+LgclbL+dchs2h8yKYxOGSRcrqGG9iNiNiPAjxGtc26XdOjjYzHHC0ebW5KlrDkCNuVVPDelmJcQYZGZO2kbSlmdzmYoLA6AANtv2R4U+P4hyWVkqXw9aZ0bifEBggC0odDoIpG+2PgIm3c+TAkk94VXtxnEYp+qhAwgOzTgiZha/2UOl9Od6vOG8ChgYuq5pD3pXOeQ/znb0FhUzF4VJVyyKGU8j48iDuCORGorbq3tmPaK0ip4f0YhjfrJM0838WY52B+Ve6nsKm4Dvz+PW6+8URH6W/Kmuqmh7h66P7jG0qj5ZCbP6PY/MaYj4gplLpmuVAliKkSplJyv1e7DtMCVvfs2vamko6JdskcVmFuqO8mUW8UMscb/l1g/OhxmBGjLMLsvcINmzkgKFPm2UWOh5g1Hx8scvVtG6M8L58mYBiMjKUIJBB7QIB5qvhUiGTrir5WVF7QDKVYuRpcHkoJ9yPu0XmgrBmuIF4MRhlkCFgmJKyAWV3JjNyh2YFna2o2I5gUPHcNiMSxYLJISD2ze3s7aW9K3XGlHWRNk6xwJcqWJBvk3A3AsDbnWO6WYfEyG2MnSPNYrG8uyGwBESCy+lq874iP/KdvC/oMXxLoviEsyqHuL9hrlTpodtdeV9qqM8kLnOGF+8rg9oc7g76c6ucVw7YLjoTlFlBeRMo00BI02H5VGxXXRj7YiaE7nN1i28Q+6mnFeQb8HeozcA+IH9KBrNcI45iQyJisMEUgWmVvs7W0LXuF+Ed65LDTw0xr0k7OBqii470bjxB6xSYp7WEqgajkJF2kXbQ+xFVOH6Qy4RxFj1sp0Sdbsje+/se1+LcbE0xi8MkiFJFDowsVYXBHmDUuPlDUvDIOMwolXrIZMjkDLKtmBXezDZ1/pfS1LwuNu2SQZJAL2vcMB8SH4h+o5isvPwvEcNYyYPNNhr3fDEksni0R3Ppv433F5w/iEGOhDRm4BGmzxv7aq3mKE8/cbX+C4oVWD6yug6pwNmYsrEfMqqRf038BtQq+w6L6jFEKMVJAqovEeGxYhMk0ayL4ML28wdwfMVKFHQBz/FdC8TgyZOFYhlB1MDkFT+Et2SfxC/zVDm4zFjGWPGK+Cx8X7KVQQytysDqyE/Dre5t4102qvpDwrD4iLJiIhJuEHx5iNkbdT53t46Vm4Vo0U73/swWLwuGnfq+IouHxW8eLg0jxFviUgWMlwOyRe+1r2qm4vwnGYIiRyWzgiORNJ2IHdmRf2nYDEh8+gtcairji3Q7FQw7DGQW7UJY9bHvbqnI7ZUGwJX0UXqD0c4+0eIjcvLikgV0SF7LioQ1szBDpOQFy9libHZdqyaznH9/ZstYz/f0XfRz6TEICYgZgLDrUU5tP4kNyb+cZYeQroGCxkU8eeJ0kjbmpDKfEH/asviODcO4shlTKX5yR9iVT4SKRv5MDWO4n0ZxfCmOIixI6vXti4ckAlUkjN1cEgC5v7Vp2lFW8oz6xk60zX8a6C4DFs4jywzJbP1JUZSRcdZENNQb7AnxrHS8G4pwi7wOZIBqcgLpbxeE6r6r+dF0A6ZxQTzNiywM1rOFJVe07vmAJPaZ73AOw2AFuv4LFpKgeJ1dDsysGB9xSSjPKwxtyhh5R57Xi4lkaSUnPIbsxNwT/oPKp7zdkWIIXWuq9IOgeDxd2MfVSH95F2TfxZe63uL+dcx490MxfDznss8A+JQ1gP7xAcyDzBt5iuXk+GadnRx/EJ4KfHYtnGULYc/E/wDij4TgJWlRYQxkJGXLvcHQjwt48q1/RXiPCZrDEQ9RJ880hhb0ct2fRvzNdT4fw+GFfsY0QH7igX8Dcb1tx8P3I5OavA/ACFXMbtYZiNi1tT+dKo6Kuw4wqjY3AxygCRb21U3IZTa10dbMh1OoINSaFJgVEsUsejr9Zj81Xrl9QbLIPTKdPiJo8Jh8NKC0IUWNmMd4nU2ByuFyspsR2W/KrWqbjccd86Mq4lB2O0QzAfu3CXZkNyLWNr3GoFJ4KWSs6RdbFImWZ9Y5wGFlcAvDmGdba7WIsRrcmsJxVCxsoLNvoCTf/WrubjcmJxD5erkEYsI2fKUuwupYKbk5dTc93Twqp4zx2Ugoy9So2SI2T81ALfzXNeTyz78lo9Dij1jRkcXg5QdY5P8AI3+1RYJ3jYlTY21B2I8GHMVIxk7XuHb/ADNTQxTbP2x4Mbn2bcGqQmeicIbxp5qv/aKctUTg06yYaF0N1aNCD/KKlmvWPNEmiNKNJY0gEPWT430ZJk+s4NupxA3/AIcvlIvn4/nyI1LGk2pOKZUXRiR0+6vsYjCzrKujhQCt/lJOxFj77nehW5C0KVT9/wBf7NLj7fslilCk0oUGQdHRCmZsSAcq9p7XC32G2Zj8K+fkbXOlMAYrFBLCxZm0VBux/wBAOZOgpWHhI7TkFzuRsB91fLz3P5AN4LB5CWY55H7zkW05Io+FByHubkk1LpDBVLx3ophcZrNEM/KRTlceHaG/veruhTaT2CbWjlHGehOOwz9dhJTMV2cHJiANNG5TDTncnwrMdKOlmJxSJDiBlaK+YZShYm1i6HYiw8K7/VdxjgWHxS2xESv4EizD8LjtD2NYy4f/ACzWPL7ow3QToZhcRw0GdVd5WZ86sM8Y7qqGGo0W5U8ybio+I+j/ABmDYy8OxJb5LhHI8De8cn8wFZbjmGn4PjSIJXUEBkksB1ieDLqrWOh/OwuKtuFfSniVlzTBJENgUChMvzIwub76G/tWXaGpKmjSp7i7Re8L+kmSF+p4jAyMN3VSp9Wibceak+Qrf8L4pDiUzwSLIvMqdj4MN1PkaocFxrh/FIxGwRif3UoAcH5T4+amszxvoBJhX+scPxHVW+GSTIR5CU6MPlfTzNaqUkrWUZtRbp4Zoek30fYXFXZAIJt86KMrH549m9RY+dYuLiHEeCMElXrcNey6kxn8Elrxn5SPHQ71Y8J+kuWE9XxCBr2NpEUKzW0vkJyuCfiQ28q3OExv1yHNEcO0T6G95rjmrp2Qp8iTVJxl6dh9UcSyhroz0rw+OT7JrSAXaJtHX0+8vmP0q3xOKSPvuq32zMBf0vvXN+kf0aMp67AORIpLdXcJr/csLZOehPuKi9Fenow7mDHQiORSVaUJZ7jlKLan5v050/mViQuieYnSf7UQmyrK3pDJb2ZlC/rQzzPsqxD5+25/lU5R65j6VIwuJSVA8bK6nZlIIPuKcqzMiHAA993f1bKvoVSwI9QaehhVBZFVR4KAB+Qp2ipgZPjOAiTEXjjVWkU9YyqBnbMtgbbmwY+9YzjkerIfEg+FbDpZxWJFvnUyJJmyBhm0shBA20BNZLijK+RmOTrS5W7Rd0WAJUSXF+WnjXk88f8AlbR6HC6grMNi1sxtrUdhV/PwQtlKvqxOlgbfiKsbVVT4J1uLX3OgOwNjoRcW9KdMLVnfeAKBhMPYWHVRWH/xrU41A6Pf8nh/8GL/AOtanmvVPOEmkNSzSSKBDJFGopdqFAwqFChTKJIpQqVHhAedRZ8O7nLCbcmktcJ4hB8b/oOe2U490HRjE2J7XVpq+58EU7M/+g3PoCQvC4VUvYasczNzZrWux9AB5AADQVZ4Phcca5VHmSSSzMd2Y8yfGhLhRyPtSU0ynBoh0dSThNL86ZMZq1JMlpoTQqK/EIwSA2YjcIDIw9QgJHvRfWZG7kRHnIwQH0C5m9iBTsVEygTYXOg8aifV5G78lh92MZB7sSW9wVoxw2LQlAxGxe7kfzPc0wOSfShPiWZgzxz4XNmjdEU9SdsjSKOyTtqTm9qwEcNwT4cudvH0rv3Tjg2IxMIGGkAKa9U1gj765rEhhpa1hqbmuGcU4XNh3KzxvE99ivZPPRhow1GxNcPNFqVnXxSTVENbg3BrV9G+nc+Fe8ipMOZcDrAPll73sbismH8aXcGs4yayjRpPDO6YHpLw7iidVKFzH91KLG/92/M+akGqXGfR7iMK5m4ZiGVv4bEAkclzd1x5OPeuR5fCtZ0d+kHFYWylutjHwSEnT5W3X9R5VsuVS9S/ky+W16X/AAbbhn0jtE/U8TgaGT76obHzKam3mpYelW3Sjo9h+K4frIWjaQD7OZSDsdUYjccrHakcL6TYHiqiCWMF2v8AZSKDqBclHHOwJ5HSs50l6JnhgbF4LEyRLs0d7kkg5QCdHF+Tg87GtW/p91+zNL6vZlR0V41Jg8R9SxbPGA4AcNYxt8KuDo0J00INrkiwJNdTxvGPqwvigFjuF65blcx0HWLa8dzpftDXcVxODELiMGYGw7vLEGaOdLM4UEuY3S1zFYtrc23tpatj9HvSGTFdVh5PtGwysyBmADjsqju2pORWcWCndSdRcTxTr6SuSN5OmxzqyB1ZShFwwIKld7g7W86ifXS5+yW685GuEA+UbyeosvnyqFieBaFxL1b3DaKOpGXXtQk5TzJYnNzuKxPTbpZOydQiWvmDvG5KSJawtcBlQg310PIsNa1nydVbMoQ7OkRelvFEkj6nrGIJY5Qt88kRGRdrKGMhIygk2XMSTYUGGaN4rINQNjow5aEb1OmihMFssavK9zOQfshumU62a1tiNGBPKovEsECCOyzru6/vAdjcbmvNk7Z3RVIp8THc/wC+tNxYiRWGpO43J0IsbG9xy2opcCw+Ej0phi6+PuKoR6A6MzZ8HAf7tLjw7I0/pVkazvQmQycOw7jRgmTxvkZksfEdn2q7hxAYlToy7qd7HYjxU8j7aEED1E8HnvY6aSaUaSaZIRoqM0VAwqOioUy7EK7z63ZIvK4eQeu6IfLU+I1FWsMpUADQDQACwAGwAGwquEMrbyhR8kYB/NywP+Wl/wBmoe/mk/GxYf5Ccv5CsaCyYeMxgkZgWG6pd2HqqAkUP7Sc9yI+sjBBbyC5m9iBSkhAFlAAHICw/KlZNKXVD7MQ2du9K3ogVF/UFv8AqpoYCJj21L/4jvIPZXJA/KnaF6aihdmDKALAAAchoKKlUKskKhQoUCGMdiOrS4F2JCovi7Gyi/IcyeQBPKue9K8CrzwJNnmL2lbtHVRLHCojQ3UftHbLbWyg33O64iftsNfbrHt+IwS2/TMPesh0sxXVTYNjYGOZIWJ8OuieM+hjWQ+otyNRPWTWGyg4/wDRc7WkwTROpF8pYrcHVSpN1/UDawFc8xWAkiZ1eN0aM5Xup7J5AnYX5ePKvRvEYjCjyRNlIuTGVzo7E8luCrMTbssBdrkGs90h4fnzfWmZJ5V6uJ4mCRXJ7mawY5RdiHJuocrbtAZT4U9YLhyvycMEnjStDW26VdDo45AMOQVsgLLnZSzOQosxYhsqsxsxvbRRfTH43h7xBSw0YAqwOhB10vr/APlc8oOJupJgwEkqSBoS4dbkFL5hYakW1ta9/K9aPjvSDHT4VUxSuY8yuspjK3JVgBnACsCCfO435VTcMkeG0okWNgeyWViSdj3VPpZvGuoYP6QcAcMFxTdZJlHWJ1croz21CdYLD3sP61cEqpuiZt+FZj+jGChOG62KUDiCSMUhYZlljAH2RS3aDdrW/wCW4d6TzgvFxHBXgZ79YgZQ6TLdZDkBvl5NcAEkGxzGm+IcEhxsubAKkcepYFnMYNr6XW6nUDKBbwOhqHwnjk3D5XV4VkWVQksco0dde69tAc2t7g8xRdYevcW8+TWcN4zjMYkckjr1QuCY0DgSJ2iZ4rFs2UXAAtbUWOtZjj3GVkkdYwjdk3cKVzHMuZmLEljYtuTTEUpjeWTh+fqmAzwOQZAl8wugN3VTqHW5AIudTVXHOTKGYLdtlVVVDfSxJuMuuv8AWpnK0kVBU7NA/DiIzHjEkWaVbwgyFFB5Mw7oAGXcX0tuKjfVZUBDPlZR8IFjTfFukEjljKQ7MEBNrgKryFQra6AsrAgkG5ol4h1kWrDMNLHU5eVv6e1Y+XWjTxkr3kf77UmXFuF3BvvpY+FCSRfHX0P+1NvYjQiqEda6CcWRcLGqtdALupIzwszElrDvQkk6/Ab307uvxOGD21IZe6w3X/cHmDoaxXAujrScPw5jZA4BkR+0rAuzMVLC+naYaAaE8iQV8L45NgXEPEFyRH9nPcGMH7pKgAA+Fhl1sMtregpUl2OKStujYwynuvYN5bMBzW/9Nx56EuGkSxq666g2IIOo8GUjY+dMQyspySak917WD+RHwv5bHccwNDMkmk0ZojTAFCioUFk0UsGmhSwazJHVNP30qKDSg1Jodi2FItR3qNJjowbZwWHwr2m/yrc/pTsCRQqKcSx7kTHzayD3B7Y/y0YWU7sieSgufZjYf9NOwokmmpsSid9lW+1yBf0HOm/qYPeeRvVyo/JMoPuKchw6J3FVb72AF/W29AiPiMkyFGRmU2+Fk1BBDKxtYggEFTcEAis90q6HHFxFRNIGA7GdlIuDdQxC5jrfUsbZj4m+tpnrr9wZvO9l/Pn7X9qTV7Gm1oyHRiRsdh2inxOIWeI5J4rQIyOpurAiLNlNgQbnbc0rFcJYIzriDMyKT10sSZI8pz51dApLgqNRn7trC5vK6UdFDiftopOqxSiyyAZVZR+7cDdTpqb2sOWlRcFjMXOiBfq83VsA62khtItiolPbHZNmypfN2SDlOs14Zd3lEGMO2Y49XzyyOVVBmRGVQuZbaqyhUQF+ypJa9SjIkqfV0KziXKJIcOLwxqHDSEyMQFvlZQARbPsbVa8P4ROW6zEmLrLFQEZygUtma4IUsWbU6gHQW0q8wuHWNcq+p0AufQaeAsNgAKaiwckZbo/0ajRWgmSImM57Ki3ZJGYozSZQxtZk0C/s/A2rT4fBRxrlSNFWwFlUAWHkB50yw/4pSP4T39pI8v8AV6m1SwRJ2V2I4DhZDd8NAx8WhjJ/MiqHpX0Kw8mElGHw8McwGaMpGiksuuXQahrFbeda6hQ0msgm1o5DJ0HTF4ePGcOOUsAzQFyMrg2dY5DqhBBAzeWoqgTo0JZTF1zRSi94MSpEmbnlYaSqbHVRmP3TvXScYG4XiXnVS2CxDZpgoucPMdDKAN425/8A4Dd8U4XheIQAOElRhdJFIJF+aONj/wCmsPlRf5NvmNfg49/YTRpNHKU+yFzkYNeTKCoJtcafDodr1XcFkClgRpa/+la/jfCTgg0BfrOsyurnvFVKrZ787IBcbjw2rM8eTJMXUWDoLDzuFI8jua4nak0zpVOKaK7EnXbU628jzPhUeSPQXp2NdDSZWuB6UxnYvounzcPAJuUeRd72F7j03v71qcRCrqUdQysLFWAII8CDoa45wfA8QwsQxmFBMb95B28yqSLtHzW99R2hrtW66LdPIMXZH+ymOmVj2WPyPz9DY+td/HPCTOKcMtoKbCTcPkBwoMmFbQ4dmJMbk/uXPdB5KdL6XBYVe8O4lDioyYyGF8rqRZlYbq6nVWFTnUEEEAg6EHYg7gisxxTgDK/XQSFJhtLa915R4hf3sfLN3l033q8x0Raey/aTJ3j2fvHl5MfD5vz8S6ap+D8cErGGZOqnAuUJurr/ABIW2kQ/mOdTCDFtcx+A1Kfh8U8txy00FJ2KiZQpKOCAQQQdQRqCPEGhVDJMkyqLswUeJIA/Wmxjl+HM/wCFCR/mtl/WhFhUU3VFB8bC/ud6kA1ADImkO0YX8bgH8kDA/mKMRSHvSW/AgX882b9LU8DSr0gGfqSHvAv+Ni4/JiQPYVIQACwFh4DQUV6MGgA70dJvUX67m/ZLn+a9o/8APY5v5QfO1AEuo4xeb9mM/wA17J/m5/y387U1JEAM07gjwPZjH8t+1/MT5WpX1h3/AGa2H35AQPaPRj75aLCh14ha8huBvfRB5kf73pr62W/ZLmH327KextdvYW8xSlwYvdyZGGoLWsD8qjsj1tfzqTQBD+p5v2rZ/ltZP8nP+YtScXgbsJIzklAy5rXVlGoSRfiXU25i5sRc3mUKYrICcUC6Tr1LcyTeM/hlta3k2VvKnf7Ti+F1c+CHO3+VLmpV6IUAR8KpLM7CxawC6XVFva9tLksxNvIcqk0VCgA6KhRUxBMLix1B3HlWbl6F4cMWgafDFjc/V5mjUn8Gq/pWkqHxLiUUCZpXCjW3Mm3JVGrH0qZV5KV+DnPTThQgcASzSkoCTNIXbVmGh5Ds7eZrH8bxGcL5C59Ta5HsCfer/pl0tjxEwaJWAVct3sCe0TfKLm2orJSY4Odrbi2+nr6V581c20d0LUUmJ5U050H/ALzpaNpSZRe3p/rUlHQuj/SLEYLDRPLF1mDctZ0N2iOdgcw/FfyNxY30NxxnothOJx9fh2VZG/eIOyx8JU8fHZh+lSvo6kSThqISrZesV10NszsQGHmCN/GqXjPRmfASNiuGscm8kGrC3Oy/Gvl3hyPh219K8o47+p+GQOGdKcXw2QYfiCM8fwve7BRpdH/eLtodRf2rpGAx8c8YkhcOjbEH9D4HyOtZbhPSDCcVi6idFEnONjzHxRPvf0sRWe4hwLFcJkOIwbGSD41OpC8xIo7w+cWI8ubjJxV7QOKk6eGb/i3B0mWxFiDmUg5WV/vxsNUb9DzBvUXB8SeIiPFHmAk1sobwWQbJJ+jbjyR0Y6Vw41ex2ZALtGTqPEqfiXz/ADtVtjMIkqlXAIIINwDcHcEHQjyNaqnlGeVhjb8OQknti+tlkkUXO/ZVgBff3oVnv7DxSdmHFTLGO6to3sPANIcxHkb22ubXo6L+xf8AJtaMUKFIkVRihQoAOlUVCgCs4hriYUOqMHup1UkAEXGxtVpQoUkDKnhHalnLdoo9lJ1KggXCk7D0q3oUKI6QS2ChQoUxBGioUKYgqOioUAChQoUwCoUKFABVyX6Q5W+sObm4YKNTov2Zt6anShQrm+I0jfg2zFzKBewtvVaneFHQrmZ0Ikw8/Q0cmw/950KFSUXfQqVl4nh8rEZms1iRmGVjY23Fdyo6Fdnw/pOTn9Rxz6V4wmOzIArGNWJUWJcFrNcfFoNfIV0zozKz4OFnJZiupJJJ1O5O9FQo4/8AskE/QjknHPsuLv1X2eWdLZOza5W9su17n8zXbKFCnw7l+Q5dR/AKFChXQZH/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11" name="Straight Connector 10"/>
          <p:cNvCxnSpPr/>
          <p:nvPr/>
        </p:nvCxnSpPr>
        <p:spPr>
          <a:xfrm>
            <a:off x="16042" y="1143000"/>
            <a:ext cx="91440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6" name="Title 1"/>
          <p:cNvSpPr>
            <a:spLocks noGrp="1"/>
          </p:cNvSpPr>
          <p:nvPr>
            <p:ph type="title"/>
          </p:nvPr>
        </p:nvSpPr>
        <p:spPr>
          <a:xfrm>
            <a:off x="457200" y="152400"/>
            <a:ext cx="8229600" cy="1143000"/>
          </a:xfrm>
        </p:spPr>
        <p:txBody>
          <a:bodyPr>
            <a:normAutofit/>
          </a:bodyPr>
          <a:lstStyle/>
          <a:p>
            <a:pPr algn="l"/>
            <a:r>
              <a:rPr lang="en-US" sz="3600" dirty="0">
                <a:solidFill>
                  <a:srgbClr val="013971"/>
                </a:solidFill>
                <a:latin typeface="Segoe UI Semibold" panose="020B0702040204020203" pitchFamily="34" charset="0"/>
              </a:rPr>
              <a:t>Wood Poles Decay</a:t>
            </a:r>
          </a:p>
        </p:txBody>
      </p:sp>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1166446"/>
            <a:ext cx="2057400" cy="5376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2667000" y="1295400"/>
            <a:ext cx="6172200" cy="1742274"/>
          </a:xfrm>
          <a:solidFill>
            <a:schemeClr val="bg1"/>
          </a:solidFill>
        </p:spPr>
        <p:txBody>
          <a:bodyPr>
            <a:noAutofit/>
          </a:bodyPr>
          <a:lstStyle/>
          <a:p>
            <a:pPr>
              <a:buSzPct val="80000"/>
              <a:buFont typeface="Wingdings" panose="05000000000000000000" pitchFamily="2" charset="2"/>
              <a:buChar char="Ø"/>
            </a:pPr>
            <a:endParaRPr lang="en-US" sz="100" dirty="0">
              <a:solidFill>
                <a:srgbClr val="4A7AA8"/>
              </a:solidFill>
              <a:latin typeface="Segoe UI" panose="020B0502040204020203" pitchFamily="34" charset="0"/>
              <a:ea typeface="Segoe UI" panose="020B0502040204020203" pitchFamily="34" charset="0"/>
              <a:cs typeface="Segoe UI" panose="020B0502040204020203" pitchFamily="34" charset="0"/>
            </a:endParaRPr>
          </a:p>
          <a:p>
            <a:pPr>
              <a:buSzPct val="80000"/>
              <a:buFont typeface="Wingdings" panose="05000000000000000000" pitchFamily="2" charset="2"/>
              <a:buChar char="Ø"/>
            </a:pPr>
            <a:r>
              <a:rPr lang="en-US" sz="2400" dirty="0">
                <a:latin typeface="Segoe UI" panose="020B0502040204020203" pitchFamily="34" charset="0"/>
                <a:ea typeface="Segoe UI" panose="020B0502040204020203" pitchFamily="34" charset="0"/>
                <a:cs typeface="Segoe UI" panose="020B0502040204020203" pitchFamily="34" charset="0"/>
              </a:rPr>
              <a:t>Deep Checking- penetrates beyond treatment zone (sapwood zone)</a:t>
            </a:r>
          </a:p>
          <a:p>
            <a:pPr>
              <a:buSzPct val="80000"/>
              <a:buFont typeface="Wingdings" panose="05000000000000000000" pitchFamily="2" charset="2"/>
              <a:buChar char="Ø"/>
            </a:pPr>
            <a:r>
              <a:rPr lang="en-US" sz="2400" dirty="0">
                <a:latin typeface="Segoe UI" panose="020B0502040204020203" pitchFamily="34" charset="0"/>
                <a:ea typeface="Segoe UI" panose="020B0502040204020203" pitchFamily="34" charset="0"/>
                <a:cs typeface="Segoe UI" panose="020B0502040204020203" pitchFamily="34" charset="0"/>
              </a:rPr>
              <a:t>Allow entry point for moisture, fungal spores and insects</a:t>
            </a:r>
          </a:p>
        </p:txBody>
      </p:sp>
      <p:pic>
        <p:nvPicPr>
          <p:cNvPr id="2052" name="Picture 4"/>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1219200" y="3205204"/>
            <a:ext cx="4676775" cy="334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1330" y="3733800"/>
            <a:ext cx="3720792" cy="2814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flipH="1">
            <a:off x="2895600" y="3962400"/>
            <a:ext cx="381000" cy="1371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0" name="Straight Arrow Connector 19"/>
          <p:cNvCxnSpPr/>
          <p:nvPr/>
        </p:nvCxnSpPr>
        <p:spPr>
          <a:xfrm flipH="1">
            <a:off x="6553200" y="3657600"/>
            <a:ext cx="381000" cy="1371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338734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660FF12-AE0C-42DC-B1AB-5D92A6F98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0696" y="2106958"/>
            <a:ext cx="1617470" cy="1322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6D8308B7-0F4B-4B18-9E1D-48E1EA8E7C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201" y="2087247"/>
            <a:ext cx="1395710" cy="3690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a:extLst>
              <a:ext uri="{FF2B5EF4-FFF2-40B4-BE49-F238E27FC236}">
                <a16:creationId xmlns:a16="http://schemas.microsoft.com/office/drawing/2014/main" id="{A16186D3-74A9-4F25-886F-E82BA88EEE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0228" y="2106959"/>
            <a:ext cx="1111812" cy="3725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2" descr="Shell Rot Chipped">
            <a:extLst>
              <a:ext uri="{FF2B5EF4-FFF2-40B4-BE49-F238E27FC236}">
                <a16:creationId xmlns:a16="http://schemas.microsoft.com/office/drawing/2014/main" id="{4AB675D1-B125-490C-A876-AF9DFD5211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6907" y="3327232"/>
            <a:ext cx="1519676" cy="12225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72E5202-05D4-4562-BD72-A714A27BD866}"/>
              </a:ext>
            </a:extLst>
          </p:cNvPr>
          <p:cNvPicPr>
            <a:picLocks noChangeAspect="1"/>
          </p:cNvPicPr>
          <p:nvPr/>
        </p:nvPicPr>
        <p:blipFill>
          <a:blip r:embed="rId6"/>
          <a:stretch>
            <a:fillRect/>
          </a:stretch>
        </p:blipFill>
        <p:spPr>
          <a:xfrm>
            <a:off x="2204353" y="2087248"/>
            <a:ext cx="1589432" cy="3745163"/>
          </a:xfrm>
          <a:prstGeom prst="rect">
            <a:avLst/>
          </a:prstGeom>
        </p:spPr>
      </p:pic>
      <p:pic>
        <p:nvPicPr>
          <p:cNvPr id="10" name="Picture 6">
            <a:extLst>
              <a:ext uri="{FF2B5EF4-FFF2-40B4-BE49-F238E27FC236}">
                <a16:creationId xmlns:a16="http://schemas.microsoft.com/office/drawing/2014/main" id="{AB2E7E0F-A99E-4945-9C46-B8CFEE0254D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38066" y="4389476"/>
            <a:ext cx="1372752" cy="1442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19B01C96-F0E8-48B0-8322-FF477B91C87E}"/>
              </a:ext>
            </a:extLst>
          </p:cNvPr>
          <p:cNvSpPr txBox="1"/>
          <p:nvPr/>
        </p:nvSpPr>
        <p:spPr>
          <a:xfrm>
            <a:off x="7117558" y="1932330"/>
            <a:ext cx="1793259" cy="830997"/>
          </a:xfrm>
          <a:prstGeom prst="rect">
            <a:avLst/>
          </a:prstGeom>
          <a:noFill/>
        </p:spPr>
        <p:txBody>
          <a:bodyPr wrap="square" rtlCol="0">
            <a:spAutoFit/>
          </a:bodyPr>
          <a:lstStyle/>
          <a:p>
            <a:pPr algn="ctr"/>
            <a:r>
              <a:rPr lang="en-US" sz="2400" b="1" dirty="0">
                <a:solidFill>
                  <a:srgbClr val="FF9900"/>
                </a:solidFill>
                <a:latin typeface="Calibri" panose="020F0502020204030204" pitchFamily="34" charset="0"/>
                <a:cs typeface="Calibri" panose="020F0502020204030204" pitchFamily="34" charset="0"/>
              </a:rPr>
              <a:t>Decayed but Serviceable</a:t>
            </a:r>
          </a:p>
        </p:txBody>
      </p:sp>
      <p:sp>
        <p:nvSpPr>
          <p:cNvPr id="11" name="TextBox 10">
            <a:extLst>
              <a:ext uri="{FF2B5EF4-FFF2-40B4-BE49-F238E27FC236}">
                <a16:creationId xmlns:a16="http://schemas.microsoft.com/office/drawing/2014/main" id="{28656A23-5919-4951-AFF4-FC5115B4793F}"/>
              </a:ext>
            </a:extLst>
          </p:cNvPr>
          <p:cNvSpPr txBox="1"/>
          <p:nvPr/>
        </p:nvSpPr>
        <p:spPr>
          <a:xfrm>
            <a:off x="5321859" y="4978086"/>
            <a:ext cx="2604543" cy="1107996"/>
          </a:xfrm>
          <a:prstGeom prst="rect">
            <a:avLst/>
          </a:prstGeom>
          <a:noFill/>
        </p:spPr>
        <p:txBody>
          <a:bodyPr wrap="square" rtlCol="0">
            <a:spAutoFit/>
          </a:bodyPr>
          <a:lstStyle/>
          <a:p>
            <a:r>
              <a:rPr lang="en-US" sz="2200" b="1" dirty="0">
                <a:solidFill>
                  <a:srgbClr val="FF0000"/>
                </a:solidFill>
                <a:latin typeface="Calibri" panose="020F0502020204030204" pitchFamily="34" charset="0"/>
                <a:cs typeface="Calibri" panose="020F0502020204030204" pitchFamily="34" charset="0"/>
              </a:rPr>
              <a:t>Below Code Required Strength</a:t>
            </a:r>
          </a:p>
          <a:p>
            <a:r>
              <a:rPr lang="en-US" sz="2200" i="1" dirty="0">
                <a:solidFill>
                  <a:srgbClr val="FF0000"/>
                </a:solidFill>
                <a:latin typeface="Calibri" panose="020F0502020204030204" pitchFamily="34" charset="0"/>
                <a:cs typeface="Calibri" panose="020F0502020204030204" pitchFamily="34" charset="0"/>
              </a:rPr>
              <a:t>67% or less</a:t>
            </a:r>
          </a:p>
        </p:txBody>
      </p:sp>
      <p:cxnSp>
        <p:nvCxnSpPr>
          <p:cNvPr id="12" name="Straight Arrow Connector 11">
            <a:extLst>
              <a:ext uri="{FF2B5EF4-FFF2-40B4-BE49-F238E27FC236}">
                <a16:creationId xmlns:a16="http://schemas.microsoft.com/office/drawing/2014/main" id="{559163FE-F6B8-463D-912B-C1E1D57D6C90}"/>
              </a:ext>
            </a:extLst>
          </p:cNvPr>
          <p:cNvCxnSpPr>
            <a:cxnSpLocks/>
            <a:endCxn id="7" idx="2"/>
          </p:cNvCxnSpPr>
          <p:nvPr/>
        </p:nvCxnSpPr>
        <p:spPr bwMode="auto">
          <a:xfrm flipV="1">
            <a:off x="6803378" y="4549792"/>
            <a:ext cx="193367" cy="536085"/>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349C72A8-90B2-43D3-8680-DF676EA26A51}"/>
              </a:ext>
            </a:extLst>
          </p:cNvPr>
          <p:cNvCxnSpPr>
            <a:cxnSpLocks/>
            <a:endCxn id="10" idx="1"/>
          </p:cNvCxnSpPr>
          <p:nvPr/>
        </p:nvCxnSpPr>
        <p:spPr bwMode="auto">
          <a:xfrm flipV="1">
            <a:off x="6917679" y="5110943"/>
            <a:ext cx="620387" cy="89234"/>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17" name="TextBox 16">
            <a:extLst>
              <a:ext uri="{FF2B5EF4-FFF2-40B4-BE49-F238E27FC236}">
                <a16:creationId xmlns:a16="http://schemas.microsoft.com/office/drawing/2014/main" id="{C260FF8C-C508-4905-9717-9D573210E473}"/>
              </a:ext>
            </a:extLst>
          </p:cNvPr>
          <p:cNvSpPr txBox="1"/>
          <p:nvPr/>
        </p:nvSpPr>
        <p:spPr>
          <a:xfrm>
            <a:off x="7001770" y="2616595"/>
            <a:ext cx="2037726" cy="646331"/>
          </a:xfrm>
          <a:prstGeom prst="rect">
            <a:avLst/>
          </a:prstGeom>
          <a:noFill/>
        </p:spPr>
        <p:txBody>
          <a:bodyPr wrap="square" rtlCol="0">
            <a:spAutoFit/>
          </a:bodyPr>
          <a:lstStyle/>
          <a:p>
            <a:pPr algn="ctr"/>
            <a:r>
              <a:rPr lang="en-US" i="1" dirty="0">
                <a:latin typeface="Calibri" panose="020F0502020204030204" pitchFamily="34" charset="0"/>
                <a:cs typeface="Calibri" panose="020F0502020204030204" pitchFamily="34" charset="0"/>
              </a:rPr>
              <a:t>Greater than 67% remaining strength</a:t>
            </a:r>
          </a:p>
        </p:txBody>
      </p:sp>
      <p:sp>
        <p:nvSpPr>
          <p:cNvPr id="14" name="TextBox 13">
            <a:extLst>
              <a:ext uri="{FF2B5EF4-FFF2-40B4-BE49-F238E27FC236}">
                <a16:creationId xmlns:a16="http://schemas.microsoft.com/office/drawing/2014/main" id="{1D6752B9-65FD-4282-B31E-819573C856C2}"/>
              </a:ext>
            </a:extLst>
          </p:cNvPr>
          <p:cNvSpPr txBox="1"/>
          <p:nvPr/>
        </p:nvSpPr>
        <p:spPr>
          <a:xfrm>
            <a:off x="556781" y="5018626"/>
            <a:ext cx="1589432"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cs typeface="Calibri" panose="020F0502020204030204" pitchFamily="34" charset="0"/>
              </a:rPr>
              <a:t>No Decay</a:t>
            </a:r>
          </a:p>
        </p:txBody>
      </p:sp>
      <p:sp>
        <p:nvSpPr>
          <p:cNvPr id="16" name="TextBox 15">
            <a:extLst>
              <a:ext uri="{FF2B5EF4-FFF2-40B4-BE49-F238E27FC236}">
                <a16:creationId xmlns:a16="http://schemas.microsoft.com/office/drawing/2014/main" id="{2C736C27-7164-4691-A1B1-74BA5CC34EA3}"/>
              </a:ext>
            </a:extLst>
          </p:cNvPr>
          <p:cNvSpPr txBox="1"/>
          <p:nvPr/>
        </p:nvSpPr>
        <p:spPr>
          <a:xfrm>
            <a:off x="154452" y="375922"/>
            <a:ext cx="6842293" cy="584775"/>
          </a:xfrm>
          <a:prstGeom prst="rect">
            <a:avLst/>
          </a:prstGeom>
          <a:solidFill>
            <a:srgbClr val="024494"/>
          </a:solidFill>
          <a:ln>
            <a:solidFill>
              <a:schemeClr val="bg1"/>
            </a:solidFill>
          </a:ln>
          <a:effectLst>
            <a:outerShdw blurRad="50800" dist="38100" algn="l" rotWithShape="0">
              <a:prstClr val="black">
                <a:alpha val="40000"/>
              </a:prstClr>
            </a:outerShdw>
          </a:effectLst>
          <a:scene3d>
            <a:camera prst="orthographicFront"/>
            <a:lightRig rig="threePt" dir="t"/>
          </a:scene3d>
          <a:sp3d>
            <a:bevelT/>
          </a:sp3d>
        </p:spPr>
        <p:txBody>
          <a:bodyPr wrap="square" rtlCol="0">
            <a:spAutoFit/>
          </a:bodyPr>
          <a:lstStyle/>
          <a:p>
            <a:pPr algn="ctr"/>
            <a:r>
              <a:rPr lang="en-US" sz="3200" b="1" dirty="0">
                <a:solidFill>
                  <a:schemeClr val="bg1"/>
                </a:solidFill>
                <a:latin typeface="Calibri" panose="020F0502020204030204" pitchFamily="34" charset="0"/>
                <a:cs typeface="Calibri" panose="020F0502020204030204" pitchFamily="34" charset="0"/>
              </a:rPr>
              <a:t>Wood Pole Aging Process</a:t>
            </a:r>
          </a:p>
        </p:txBody>
      </p:sp>
    </p:spTree>
    <p:extLst>
      <p:ext uri="{BB962C8B-B14F-4D97-AF65-F5344CB8AC3E}">
        <p14:creationId xmlns:p14="http://schemas.microsoft.com/office/powerpoint/2010/main" val="3144936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7948864" y="6548479"/>
            <a:ext cx="1211178" cy="320841"/>
          </a:xfrm>
          <a:custGeom>
            <a:avLst/>
            <a:gdLst/>
            <a:ahLst/>
            <a:cxnLst/>
            <a:rect l="l" t="t" r="r" b="b"/>
            <a:pathLst>
              <a:path w="1148012" h="304800">
                <a:moveTo>
                  <a:pt x="76200" y="0"/>
                </a:moveTo>
                <a:lnTo>
                  <a:pt x="1148012" y="0"/>
                </a:lnTo>
                <a:lnTo>
                  <a:pt x="1148012" y="304800"/>
                </a:lnTo>
                <a:lnTo>
                  <a:pt x="0" y="304800"/>
                </a:lnTo>
                <a:close/>
              </a:path>
            </a:pathLst>
          </a:custGeom>
          <a:solidFill>
            <a:srgbClr val="4A7AA8"/>
          </a:solidFill>
          <a:ln>
            <a:solidFill>
              <a:srgbClr val="4A7A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A7AA8"/>
              </a:solidFill>
            </a:endParaRPr>
          </a:p>
        </p:txBody>
      </p:sp>
      <p:sp>
        <p:nvSpPr>
          <p:cNvPr id="2" name="Title 1"/>
          <p:cNvSpPr>
            <a:spLocks noGrp="1"/>
          </p:cNvSpPr>
          <p:nvPr>
            <p:ph type="title"/>
          </p:nvPr>
        </p:nvSpPr>
        <p:spPr>
          <a:xfrm>
            <a:off x="457200" y="152400"/>
            <a:ext cx="8229600" cy="1143000"/>
          </a:xfrm>
        </p:spPr>
        <p:txBody>
          <a:bodyPr>
            <a:normAutofit/>
          </a:bodyPr>
          <a:lstStyle/>
          <a:p>
            <a:pPr algn="l"/>
            <a:r>
              <a:rPr lang="en-US" sz="3600" dirty="0">
                <a:solidFill>
                  <a:srgbClr val="013971"/>
                </a:solidFill>
                <a:latin typeface="Segoe UI Semibold" panose="020B0702040204020203" pitchFamily="34" charset="0"/>
              </a:rPr>
              <a:t>Wood Poles Decay</a:t>
            </a:r>
          </a:p>
        </p:txBody>
      </p:sp>
      <p:sp>
        <p:nvSpPr>
          <p:cNvPr id="7" name="AutoShape 6" descr="data:image/jpeg;base64,/9j/4AAQSkZJRgABAQAAAQABAAD/2wCEAAkGBxQSEBUUEhQVFhUUGRUYFxcYFBcYGBgVGBQWFhcXFxcYHCkgGRolHBQUITEiJSkrLi4uFx8zODMsNygtLiwBCgoKDg0OGhAQGywkICQsLCwsLywsLCwvLCwsLCwsLCwsLCwsLCwvLCwsLCwsLCwsLCwsLCwsLCw0LCwsLCwsLP/AABEIAMIBAwMBIgACEQEDEQH/xAAcAAAABwEBAAAAAAAAAAAAAAAAAQIDBAUGBwj/xABEEAACAQIEAggCBwUGBgMBAAABAgMAEQQSITEFQQYTIjJRYXGBQmIHFCNScpGhM0NTgrEVY3OSwdEkNKKy4fCDs/Gj/8QAGQEAAwEBAQAAAAAAAAAAAAAAAAECAwQF/8QAKxEAAgICAgECBgICAwAAAAAAAAECESExAxJBMlEEEyJhcaGB8JHhIzNS/9oADAMBAAIRAxEAPwDbUdV8HExmCSqYpDoAx7Ln+7k2fY6aN4gVYV6x57wHR0VHQFh0KFCgLDoUKOmFgrOY7o88chnwDiGU6vEf2E34lHcb5lrR0KTVlKTRScH6SJK/UzIcPiQNYXt2vmifaRfMVd1W8f4dh5of+KC5F1Dk5SjcmV91PpWVTj2KwiuAkuNw6DsztG8bpra0l1+2UDXOg5a1Ll12Ul20byqbicy4ckxE9YdeoVS/Wa6nq11U3+MWGtzeonDMNJi4xLLiw8b7JhSY47eBk/aMfdfSrzBYGOFcsSKgOpsNSfFjux8zRl6FaWykw2NxU8mWQLg15IbSTuLbq/7MedgxHO1WeH4PCj5wgaT+I93f2d7kDyGlTJ4FdcrgEeB8RsR4EeIqLaSLxlT/APovvtIPWzafEaaXuHb2GeJcLV7sqgk6lblQxGzBhqkg5ONeRuLWh/2oYIy8jF4U0ctZZojp2ZF2fcaixsQe0Dmq7gnVxdDcbeh5gg6g+R1qDxfg0eIF3VSwBALKG0PwsOa+4I5EGk0/AKXuPYfErKiywsrqQbEHQg2O/I6bH9KzPS7EF8rRLYxZ1dm0y9YrKimx1UyKmoJHZI86UyiOTqovsJFAUm/2RsoAjZtA+liNpQB4EGpqcRWOyMAuI3Cg3Wa4AORgO7YDs2BXINLDVPKplJ07BFw54S/1NrJGQOockxMcoYhDvFutiLre+lHiOLrLaEqUdivWRSCzdWZFRgvJwc1rqSLA1ZYXCGJAI2DDex0BJ1JVh3QSSbWIGwsKreK4VJ+tWRcsgWMxG4DK69YytE42N7+fiKbVISlbyYf6RuKhpJoIkVmjy3JHc0jBVAe9fsaDwOm1Q+M8RHWoUGZAMjOB2b+AbZreVM9NcBiI5RJiHzwSWIdMozrZb5lAH2lgtzax0t5IwGDkB6liDkvoddPAHwrzOZvu2zt466qiu4lFGzaSr5aj/emMDhmimikADhZEIUG2YhgcuvjtTnGoLMBa2+lVeGkKSKVJFmBtyuCDttyog8oJHoHA41XG9xewJ0YMN0cHVXHgd96lmqnHcOIOePewuLXBA1COu7KORHaQ7XHZqt6KcYxE086ToEVLdWpa721Gh/eL2W7XiOdep2p0zg2rRpzSTSjSTVE2JNJNKNJNMLBQoUKdlEqeBXUq6hlbQqwBBHmDUEYSWH9i2dP4UjHQf3cupHPRsw2AKirKlCsyLIeD4ikjZNUkAuY3FnA5kcmHzKSPOptMYvBpKuWRQwGo3BU+KsNVbzBBqJknh2Jnj8CQJl32bRZBto2U6d5jTAsqOo+CxyS3yNqveUgq6nwZDqvuKVjMZHCueV0jX7zsFH5mgB+jtVW3EJXH/Dw5gfjlYxJ6gZS7f5QD41FfgMk3/N4h2X+FDmhj9GKtnf3YelTfsOvcsMRxeFHyGQGT+Gl3k/yJdredqi4oYqbSIrhk5uwEkv8AKl8i+pJ9KsMDgI4EyQxpGo5IoUfpuak0U3sdpaKjAdH4o2DsXmlH7yZi7A+Kg9lP5QKtqOhTSoltszeN6ONHIZ8A4glbV4yLwTH50Hdb5l19aSnS1YuzjYpMK45speFvNJUBFvI2Naahal1rRXa9mbPS2OTTCRy4pj/DQrGPxSvZR+tH9Tx82smIjww5JDGJW/mll0PstaO1Cin5YWvCMfiYsbh2zvbEoN5YUEeIUD78V8k6+QsdTaxpzCdKo8SOrilUMSAZFuLA7nI+sZt94WuQoLEm11E7zqCrBI2ANwLsb2Ngx02308gedYvpt0UXDocbg+tSdCCwjAKsCe0zIBYDxAGUi9xvUybjnwXGm6ezdDDrGFAU5QGFtz2iCWN9WOhudSb0T4OKSMrkUo24At/TUMDz3BFcMg6b42N8yTWF7iOwMdvuhdgvpa3Kuy9G+LLiY1kAymSOKRk10ZgwNrgXXsgBtjalx8kZ6CcJRyMRR4jDCyEzxR6ZG/bKlgVKPtJYaWaxOXflT0OMSY9ZDaUEBJY9A4sSVuj2ysCzAq1r38rGzH7Vvwp/3P8A71E4nwlZSHUmOZO5Klsw+VuToeatp6HWrpoi7OU9NOPpIUw0SsRFIylmuQPtLBFU7WAUHW2m1aHi+GAbMBqikHxIzH/asl0j4diYscOvVQXl7DKoWN80l8ygX1u1zckgn0rXYzEh8zA+Xvr/AOa8nnbcrZ6PGko0jE8exF2H5iqXCsesTLq2Zbc7tcW331qfxg3kNReGf8xD/ixf/YtVBaFI7twviolJSRTHMvejYEXAt2oyQM6a7jbnUfjXAjO8bpM8RjbN2Qvaa1r3OoNtDyOlwbCmOlGOgBVZVZshzBlbK8bDmp5H+tTMBxK6IZDdJApjmtZXDC6hx8Dm48idrHsj0Yzjyfc4XGUM6HMJi2zdXMAsnIjuyAfEl/1XceYsTMNIxeGWRcrDzBBsVI2ZSNQR41EixLRkJMdzZJbWVydlYbI/6HlbujUzJhpNLNJqhCaOhQoLJ1GKh8R4nFh1zTSKg5ZjqT4KN2PkKi4Xisk+sMLqnKSYdWCPFY++3uFHnUWiaZb1XPx6AOUV+scWBSIGVhf7wjByerWFMTcC67TEzSSqf3YtFF7qnaYeTMRVpg8IkSBIkVFGyqoUfkKMjwiqx/D5MTlNvq5XuyaGdRe5ClTlUGw0uwPMVEwXBBhZDK6NimuT17XfEIPDI2hA/u7H5TWno6XVD7MZwmKSVc0bBhci4OxG4I3BHMHUU9UPFcNR2zgmOTbrENmsNg2lnGp0YEU19bki/brmX+LGpI/ni1ZfVcw5nLVCr2LKhSIJVdQyMGVtQykEEeII3pdAgUKOhQAVCjpLsFBJIAAJJOgAGpJPhQAdVs8vX3jjJy6q7g8tmVWHPcabf1VCXn7RukJ2XZ5B4sd1XyGp56aVPjjCgBQABoABYAeAA2o2PQAtttKS6BgQRcEEEeIOhFLqLxSQrC5XvEZV/G3ZT/qIoEZfA9CMDJEzvCLy9YwbMwyo0jNHkF7LZCouByrOYOKXBpI2HV8ThFylJZLq0S5mzSQ9WczR2OpAAO4BF63vEoM5iwq6RkEyf4MYA6u/zsVH4Q9WCi0hHIotv5Wa/wD3LWfRXjBr3fnJlcD0glQwviQjRSkpHiIGMiNm1USLlBD3W2gtckaGtZFIGAZSCDsQbg+hFYvpRwVsKkk2GAMDsjYjDcjaRSZIR8Lm1iuxvV3wSZMRho54ZQGZFzsNVLhQGEqaXIPPRvO1VF+GTJKrRTfSAQZ8BHYdue5NtQqGNiL+ZC1m8cvVFr6hybHz9Pc/lTn0hceBxOHAKZ4Q7XSRXGdgQtvu6gE5gOfIXMBOMK0bDGRtnHdCA2bxOYabEa3trXnfE5mdnBiBl+JHtmkcGW+JhH97F/3rUrEcShv+wa3na/8AWrLgrI2KwhjjVQWQgHvFllYmwB8tz/4pJFNl/wBOcMoxLHmbajTlyNy361t+ApnwUIdQQYlBBAIIy21HgRr71hel8imdrHTl6eFaXhvHkw8eHjnZQHRQhBsy9lbCRNwuujjQ87Wrr4HGKyc3KnLRb5mg3u8P3tS8Y+bm6ee4533EuRFkQggMjDbQqyn9CKeNVz4doiWhF1OrRaD1Md9FPy7HyOp6dHPsaLth++S0PJzctGPnO7J8+4531ap4N9qRh8Ssi3Q3HPkQfBgdVPkahtA0JvGM0fxRjdfmi8vFPytsTQE+hTcM6uoZSCDsf/dj5UKuiij6LdIMDimDA2xH99YyX55GOlvJbegrX1y3pF9Fu74J/PqpD/2Sf6N+dU/DOmGO4fJ1WIV2A/dy3zW8Uc8vMXFcqm4YkjRwU8xZ2ujFUPR3pbhsYAI3yvzjfR/bk3tV9WyaejFprYdHQoUwDo6KjoAgzcMGYvExic6kqOyx/vIzo2w10bwIpH9otHpiVCD+KtzEfNjvF/Np8xqyoUDsIG4uNjR1XHhmQ3w7dUdyls0TeN47jKd9UK673o14mFOXEL1R5MTeJj8stgAfJgpPIGixV7E8m29V8Tmdr2+wG1xrK33rcoxy+8fADUspxB7QKwjYHQy+ZG4j8ufpVkBRsegUKOhTEJqPj8OZEKg2N0YE7ZkdXF/K6ipNCkBUYOBkxTtI12mjW1rhVETtdVB8OuU33JJOg0E9x9ov4X/qn+1DGYbOBYlWU5lYa2axG3MEEgjmDy3qM31i47EVx8XWOBY6E5Mlx42zct6Q9kTpLGZVjw6/vXUyH7sMZDu2/iEUHxcVjsTwqSWRsXhkDxs9/q3bVMRGmZRKxXsGRtxsLZb3JNaObCkYfF4q5kkeKTqydskaOUyINFUsWYbmxW5Juas4fsMPDElgRGqrfZVRBmdvJR+ZIGl6hx7PJon1WDD8b4jgcXFFFDEFZpGjYGDI0RyHOD2e8BppezWPKslGCkTI0qhoiQEY2uu4ynkbDb02rVdOejy50miBWVixdjcswKOc8o2AuoBAAsHAsSQBz7GK2zrktlGt2BbKLsc18pNgbcuQFcHOn3dnXxV1wMy67U3hHZJAyNkI2a9raWuD468taelxznvENa9jl120sRbTakw4jM4Mh3tqFUW1HMC4FqhK8FF5wvo9PisqxBCxuzOzhStyLXHeJGhNhpnANq7DHwiPLD1iJI8KhVdlF9FCm3gD4VW4Do3FHDbCscjN1qhy2ZXKgXSTvobAbhuYI1tT0XGuqdIsVZWc2VuyLnlmAOhOnaGhv8J7I9DjhHjVPycc5ubwSeqaDuAvFzTdkHjH95fk3HLktTIpVdQykEHYinTUGfClWLxWDHvIdFfzP3W+Ye99LbaMdiMRgbMZIrLIbZtOzIBoBJbnbQMNR5jQrwuKD3BBV17yHcX2Pmp5EaU5hcUJAbXBGjKdGU+BH+o0PKkYvCh7G5Vl7rjvL4+oPMHQ0fdD/IzPwmB2LPFGzHclQSfWhSfrMy6GEuR8SOgU+YDG49OXid6FH0/1GmTHcB+kVowBjB1iaATxC9v8RdCPcA+Rrayw4TiUGvVzx8iDqp8iO0jfkaoOK/R/hpvtcI/UOwuDGbxMD8t9AflIHkawfEuD47h0nWhTHb99BcxkfOBoB5MoFc7lKPqVorrCXpwzQcc+ix1u+ClLW1Echs38sg0v6getQuF9OcbgHEONjdwOUnZkA8VfZx639asuA/SpoFxkf/yxf1ZD7bH2rfMmGx0GojniaxFxcagHS+qnXyIoiovMHQNyWJqyNwHpbhcWAIpQHP7t+y49j3vUXq+rlnHPoqYMXwUvmI5CQR+GQfpce9QMB0z4hw5hDjYmdBoBJo9vklFw4/P1FX8xx9aJ+WpehnYqVWd6P9MsJjLCOTLJ/Dksr+2tm/lJrRVomnoyaa2CjoqRPMqLmY2At+ZNgABqSSQABqSaYCnYKCSbAak1AXCtM2aYfZjuRHY/PKPibwU6L5nZaQPJIHk7KLqkfzffk8SOS7DfU2yz6Wx6K0YBov8Al2sP4T3Mfoh70XtdR92nMPxJSwSQGKQ7K9u1v+zcdl9r2BuBuBU6kTwK6lXUMp3DAEH2NML9xdCq/wCqyxfsmzr/AA5GJI/BLqw9GzeF1p3DcQV2yEFJP4bizeeXUhwL7qSPOixUSqFHRUwCqFxIlgsQNjLcEjcRi3WEeBsQoPIuDypziHEIoEzzSKi+LG35Dc+1ZiPi+JxUztgogqWROunuoXd2KR95iQ6HkCANazlNLG2XGDeTRcVZEw752VEyMtycoF1IAvyrE8P6QTTlUw8fWuqqBLISkRjRSTJtmYl8uYKDrGBV8vRmJbz4x2xToC15P2a5Rc5IR2RtzuaXgMKvVwwSIueFtQLrYOkmV0I1AJYC45gjlU1OTzgpOKWMmU49hZYp4pMTOzySBrqqhYwAjZEVNbtmNr761U8T4f1cY6wqZGu7A2OpAuPEgbe1afjmUY+IICwRHuzOz2c6WDOx0s1jbmfI01x7hUghMjrkVh3nIUtfTY6n8q83nVclI7eJ/RbOSYlRc2Fh4U2OV/Lar7EcBsf+ZwZueWIBI15i29V+N4c8LC9mW4s66qffl71cU7E2jtPCsdE+ZsG6sQbyYduwwOxIRtY202Iyk+BJapzYWDEkO8au0d17ajMhI1VgdtDtsdCORocU4HBiLNInbXuyKSki/hkWzD+lZ/iPDsbA6SRu2JjjuTbKuJy2IyE6LOlzmsbHTQ31r0m62jgWdMve1h98zw+OrPF683T/AKh5jacjhgCCCDqCDcEeINVfBOkMWIFgQGuVtqO0N1IbVH+RtdDbMBen5MK0ZLQi4Ju0V7BjzZDsr/oedjrTsX5HMXhMxDKcrr3XHh91h8S+R9rHWm4MZ2urkAWTWw5OBuUPPzG458iZGGxKyC6nY2IIsynwZTqDSMXg0ktnF7ba2Kn7ykbN50/ugXsx6iqFlxC6AxOBszFlYjzCi1/Tfy2oqfZFUZl+BcRwLF8LL9aj5xucslvfsufPfwFTuF/SFAzdVi1bDSbESKQvvfVR66edbOoXFuDwYpMk8SyDlcdpfNWGqn0NZdWvSw7p+pGd430AweLHWRWhdtQ8VijeZTukeYsfOspHgcdwdszL12G5tGT2R4jnGedmBQ8/Grpuh+MwLF+GYjMl7mCUix8h8JPn2T51O4d0/VX6niELYWXxIJjbzB5Dz1HnWbSu3hmibrGUWvAelMWJW8TiXS5AGWZR80R734kvfkKuJYosRGVdUlQ6FWAYX8CDsf1FY7pT0HixQGIwLJHN3gUIEcnndO6/zD38RmuE9KMdCzpPE0zw6OAcmKjUfEbA9bHre5VhzJGlX3axInopZiXXSL6Konu2Efqm36t7tGfIHvJ/1DyrPYTpHxLhLCPEIzRg2CyXKn/DmF7emvoK3HDen2HkjDAs+2ZVQ9cg5lohfMo5shPoK0eFx8GJhzo8csR0NrMD8pXx8iL0ukXmDofaSxJWUPA/pCweIXVzC9u5JufJGGjnwG58KvcHh2dhNMLML9XHcERg6XNtDIRudbXIB3JxPFPo3gxWaTD/APDX7igZo28WK37IPLKQOdiLE5yTFcV4PYMc0PIm8sHoG0aP0utHeUfUv8B0i/SztVCsR0f+kzCz2Wb/AIdz943jJ8pBt/MBW2RwQCCCDqCDcEeINaqSloylFrYqn4sI7ahT/T+tV+J41hcMQcTKqcwu7N6INSKq+J/S9h4yBDBLIL7myD+UG5Pvaubm+JUHSN+LgclbL+dchs2h8yKYxOGSRcrqGG9iNiNiPAjxGtc26XdOjjYzHHC0ebW5KlrDkCNuVVPDelmJcQYZGZO2kbSlmdzmYoLA6AANtv2R4U+P4hyWVkqXw9aZ0bifEBggC0odDoIpG+2PgIm3c+TAkk94VXtxnEYp+qhAwgOzTgiZha/2UOl9Od6vOG8ChgYuq5pD3pXOeQ/znb0FhUzF4VJVyyKGU8j48iDuCORGorbq3tmPaK0ip4f0YhjfrJM0838WY52B+Ve6nsKm4Dvz+PW6+8URH6W/Kmuqmh7h66P7jG0qj5ZCbP6PY/MaYj4gplLpmuVAliKkSplJyv1e7DtMCVvfs2vamko6JdskcVmFuqO8mUW8UMscb/l1g/OhxmBGjLMLsvcINmzkgKFPm2UWOh5g1Hx8scvVtG6M8L58mYBiMjKUIJBB7QIB5qvhUiGTrir5WVF7QDKVYuRpcHkoJ9yPu0XmgrBmuIF4MRhlkCFgmJKyAWV3JjNyh2YFna2o2I5gUPHcNiMSxYLJISD2ze3s7aW9K3XGlHWRNk6xwJcqWJBvk3A3AsDbnWO6WYfEyG2MnSPNYrG8uyGwBESCy+lq874iP/KdvC/oMXxLoviEsyqHuL9hrlTpodtdeV9qqM8kLnOGF+8rg9oc7g76c6ucVw7YLjoTlFlBeRMo00BI02H5VGxXXRj7YiaE7nN1i28Q+6mnFeQb8HeozcA+IH9KBrNcI45iQyJisMEUgWmVvs7W0LXuF+Ed65LDTw0xr0k7OBqii470bjxB6xSYp7WEqgajkJF2kXbQ+xFVOH6Qy4RxFj1sp0Sdbsje+/se1+LcbE0xi8MkiFJFDowsVYXBHmDUuPlDUvDIOMwolXrIZMjkDLKtmBXezDZ1/pfS1LwuNu2SQZJAL2vcMB8SH4h+o5isvPwvEcNYyYPNNhr3fDEksni0R3Ppv433F5w/iEGOhDRm4BGmzxv7aq3mKE8/cbX+C4oVWD6yug6pwNmYsrEfMqqRf038BtQq+w6L6jFEKMVJAqovEeGxYhMk0ayL4ML28wdwfMVKFHQBz/FdC8TgyZOFYhlB1MDkFT+Et2SfxC/zVDm4zFjGWPGK+Cx8X7KVQQytysDqyE/Dre5t4102qvpDwrD4iLJiIhJuEHx5iNkbdT53t46Vm4Vo0U73/swWLwuGnfq+IouHxW8eLg0jxFviUgWMlwOyRe+1r2qm4vwnGYIiRyWzgiORNJ2IHdmRf2nYDEh8+gtcairji3Q7FQw7DGQW7UJY9bHvbqnI7ZUGwJX0UXqD0c4+0eIjcvLikgV0SF7LioQ1szBDpOQFy9libHZdqyaznH9/ZstYz/f0XfRz6TEICYgZgLDrUU5tP4kNyb+cZYeQroGCxkU8eeJ0kjbmpDKfEH/asviODcO4shlTKX5yR9iVT4SKRv5MDWO4n0ZxfCmOIixI6vXti4ckAlUkjN1cEgC5v7Vp2lFW8oz6xk60zX8a6C4DFs4jywzJbP1JUZSRcdZENNQb7AnxrHS8G4pwi7wOZIBqcgLpbxeE6r6r+dF0A6ZxQTzNiywM1rOFJVe07vmAJPaZ73AOw2AFuv4LFpKgeJ1dDsysGB9xSSjPKwxtyhh5R57Xi4lkaSUnPIbsxNwT/oPKp7zdkWIIXWuq9IOgeDxd2MfVSH95F2TfxZe63uL+dcx490MxfDznss8A+JQ1gP7xAcyDzBt5iuXk+GadnRx/EJ4KfHYtnGULYc/E/wDij4TgJWlRYQxkJGXLvcHQjwt48q1/RXiPCZrDEQ9RJ880hhb0ct2fRvzNdT4fw+GFfsY0QH7igX8Dcb1tx8P3I5OavA/ACFXMbtYZiNi1tT+dKo6Kuw4wqjY3AxygCRb21U3IZTa10dbMh1OoINSaFJgVEsUsejr9Zj81Xrl9QbLIPTKdPiJo8Jh8NKC0IUWNmMd4nU2ByuFyspsR2W/KrWqbjccd86Mq4lB2O0QzAfu3CXZkNyLWNr3GoFJ4KWSs6RdbFImWZ9Y5wGFlcAvDmGdba7WIsRrcmsJxVCxsoLNvoCTf/WrubjcmJxD5erkEYsI2fKUuwupYKbk5dTc93Twqp4zx2Ugoy9So2SI2T81ALfzXNeTyz78lo9Dij1jRkcXg5QdY5P8AI3+1RYJ3jYlTY21B2I8GHMVIxk7XuHb/ADNTQxTbP2x4Mbn2bcGqQmeicIbxp5qv/aKctUTg06yYaF0N1aNCD/KKlmvWPNEmiNKNJY0gEPWT430ZJk+s4NupxA3/AIcvlIvn4/nyI1LGk2pOKZUXRiR0+6vsYjCzrKujhQCt/lJOxFj77nehW5C0KVT9/wBf7NLj7fslilCk0oUGQdHRCmZsSAcq9p7XC32G2Zj8K+fkbXOlMAYrFBLCxZm0VBux/wBAOZOgpWHhI7TkFzuRsB91fLz3P5AN4LB5CWY55H7zkW05Io+FByHubkk1LpDBVLx3ophcZrNEM/KRTlceHaG/veruhTaT2CbWjlHGehOOwz9dhJTMV2cHJiANNG5TDTncnwrMdKOlmJxSJDiBlaK+YZShYm1i6HYiw8K7/VdxjgWHxS2xESv4EizD8LjtD2NYy4f/ACzWPL7ow3QToZhcRw0GdVd5WZ86sM8Y7qqGGo0W5U8ybio+I+j/ABmDYy8OxJb5LhHI8De8cn8wFZbjmGn4PjSIJXUEBkksB1ieDLqrWOh/OwuKtuFfSniVlzTBJENgUChMvzIwub76G/tWXaGpKmjSp7i7Re8L+kmSF+p4jAyMN3VSp9Wibceak+Qrf8L4pDiUzwSLIvMqdj4MN1PkaocFxrh/FIxGwRif3UoAcH5T4+amszxvoBJhX+scPxHVW+GSTIR5CU6MPlfTzNaqUkrWUZtRbp4Zoek30fYXFXZAIJt86KMrH549m9RY+dYuLiHEeCMElXrcNey6kxn8Elrxn5SPHQ71Y8J+kuWE9XxCBr2NpEUKzW0vkJyuCfiQ28q3OExv1yHNEcO0T6G95rjmrp2Qp8iTVJxl6dh9UcSyhroz0rw+OT7JrSAXaJtHX0+8vmP0q3xOKSPvuq32zMBf0vvXN+kf0aMp67AORIpLdXcJr/csLZOehPuKi9Fenow7mDHQiORSVaUJZ7jlKLan5v050/mViQuieYnSf7UQmyrK3pDJb2ZlC/rQzzPsqxD5+25/lU5R65j6VIwuJSVA8bK6nZlIIPuKcqzMiHAA993f1bKvoVSwI9QaehhVBZFVR4KAB+Qp2ipgZPjOAiTEXjjVWkU9YyqBnbMtgbbmwY+9YzjkerIfEg+FbDpZxWJFvnUyJJmyBhm0shBA20BNZLijK+RmOTrS5W7Rd0WAJUSXF+WnjXk88f8AlbR6HC6grMNi1sxtrUdhV/PwQtlKvqxOlgbfiKsbVVT4J1uLX3OgOwNjoRcW9KdMLVnfeAKBhMPYWHVRWH/xrU41A6Pf8nh/8GL/AOtanmvVPOEmkNSzSSKBDJFGopdqFAwqFChTKJIpQqVHhAedRZ8O7nLCbcmktcJ4hB8b/oOe2U490HRjE2J7XVpq+58EU7M/+g3PoCQvC4VUvYasczNzZrWux9AB5AADQVZ4Phcca5VHmSSSzMd2Y8yfGhLhRyPtSU0ynBoh0dSThNL86ZMZq1JMlpoTQqK/EIwSA2YjcIDIw9QgJHvRfWZG7kRHnIwQH0C5m9iBTsVEygTYXOg8aifV5G78lh92MZB7sSW9wVoxw2LQlAxGxe7kfzPc0wOSfShPiWZgzxz4XNmjdEU9SdsjSKOyTtqTm9qwEcNwT4cudvH0rv3Tjg2IxMIGGkAKa9U1gj765rEhhpa1hqbmuGcU4XNh3KzxvE99ivZPPRhow1GxNcPNFqVnXxSTVENbg3BrV9G+nc+Fe8ipMOZcDrAPll73sbismH8aXcGs4yayjRpPDO6YHpLw7iidVKFzH91KLG/92/M+akGqXGfR7iMK5m4ZiGVv4bEAkclzd1x5OPeuR5fCtZ0d+kHFYWylutjHwSEnT5W3X9R5VsuVS9S/ky+W16X/AAbbhn0jtE/U8TgaGT76obHzKam3mpYelW3Sjo9h+K4frIWjaQD7OZSDsdUYjccrHakcL6TYHiqiCWMF2v8AZSKDqBclHHOwJ5HSs50l6JnhgbF4LEyRLs0d7kkg5QCdHF+Tg87GtW/p91+zNL6vZlR0V41Jg8R9SxbPGA4AcNYxt8KuDo0J00INrkiwJNdTxvGPqwvigFjuF65blcx0HWLa8dzpftDXcVxODELiMGYGw7vLEGaOdLM4UEuY3S1zFYtrc23tpatj9HvSGTFdVh5PtGwysyBmADjsqju2pORWcWCndSdRcTxTr6SuSN5OmxzqyB1ZShFwwIKld7g7W86ifXS5+yW685GuEA+UbyeosvnyqFieBaFxL1b3DaKOpGXXtQk5TzJYnNzuKxPTbpZOydQiWvmDvG5KSJawtcBlQg310PIsNa1nydVbMoQ7OkRelvFEkj6nrGIJY5Qt88kRGRdrKGMhIygk2XMSTYUGGaN4rINQNjow5aEb1OmihMFssavK9zOQfshumU62a1tiNGBPKovEsECCOyzru6/vAdjcbmvNk7Z3RVIp8THc/wC+tNxYiRWGpO43J0IsbG9xy2opcCw+Ej0phi6+PuKoR6A6MzZ8HAf7tLjw7I0/pVkazvQmQycOw7jRgmTxvkZksfEdn2q7hxAYlToy7qd7HYjxU8j7aEED1E8HnvY6aSaUaSaZIRoqM0VAwqOioUy7EK7z63ZIvK4eQeu6IfLU+I1FWsMpUADQDQACwAGwAGwquEMrbyhR8kYB/NywP+Wl/wBmoe/mk/GxYf5Ccv5CsaCyYeMxgkZgWG6pd2HqqAkUP7Sc9yI+sjBBbyC5m9iBSkhAFlAAHICw/KlZNKXVD7MQ2du9K3ogVF/UFv8AqpoYCJj21L/4jvIPZXJA/KnaF6aihdmDKALAAAchoKKlUKskKhQoUCGMdiOrS4F2JCovi7Gyi/IcyeQBPKue9K8CrzwJNnmL2lbtHVRLHCojQ3UftHbLbWyg33O64iftsNfbrHt+IwS2/TMPesh0sxXVTYNjYGOZIWJ8OuieM+hjWQ+otyNRPWTWGyg4/wDRc7WkwTROpF8pYrcHVSpN1/UDawFc8xWAkiZ1eN0aM5Xup7J5AnYX5ePKvRvEYjCjyRNlIuTGVzo7E8luCrMTbssBdrkGs90h4fnzfWmZJ5V6uJ4mCRXJ7mawY5RdiHJuocrbtAZT4U9YLhyvycMEnjStDW26VdDo45AMOQVsgLLnZSzOQosxYhsqsxsxvbRRfTH43h7xBSw0YAqwOhB10vr/APlc8oOJupJgwEkqSBoS4dbkFL5hYakW1ta9/K9aPjvSDHT4VUxSuY8yuspjK3JVgBnACsCCfO435VTcMkeG0okWNgeyWViSdj3VPpZvGuoYP6QcAcMFxTdZJlHWJ1croz21CdYLD3sP61cEqpuiZt+FZj+jGChOG62KUDiCSMUhYZlljAH2RS3aDdrW/wCW4d6TzgvFxHBXgZ79YgZQ6TLdZDkBvl5NcAEkGxzGm+IcEhxsubAKkcepYFnMYNr6XW6nUDKBbwOhqHwnjk3D5XV4VkWVQksco0dde69tAc2t7g8xRdYevcW8+TWcN4zjMYkckjr1QuCY0DgSJ2iZ4rFs2UXAAtbUWOtZjj3GVkkdYwjdk3cKVzHMuZmLEljYtuTTEUpjeWTh+fqmAzwOQZAl8wugN3VTqHW5AIudTVXHOTKGYLdtlVVVDfSxJuMuuv8AWpnK0kVBU7NA/DiIzHjEkWaVbwgyFFB5Mw7oAGXcX0tuKjfVZUBDPlZR8IFjTfFukEjljKQ7MEBNrgKryFQra6AsrAgkG5ol4h1kWrDMNLHU5eVv6e1Y+XWjTxkr3kf77UmXFuF3BvvpY+FCSRfHX0P+1NvYjQiqEda6CcWRcLGqtdALupIzwszElrDvQkk6/Ab307uvxOGD21IZe6w3X/cHmDoaxXAujrScPw5jZA4BkR+0rAuzMVLC+naYaAaE8iQV8L45NgXEPEFyRH9nPcGMH7pKgAA+Fhl1sMtregpUl2OKStujYwynuvYN5bMBzW/9Nx56EuGkSxq666g2IIOo8GUjY+dMQyspySak917WD+RHwv5bHccwNDMkmk0ZojTAFCioUFk0UsGmhSwazJHVNP30qKDSg1Jodi2FItR3qNJjowbZwWHwr2m/yrc/pTsCRQqKcSx7kTHzayD3B7Y/y0YWU7sieSgufZjYf9NOwokmmpsSid9lW+1yBf0HOm/qYPeeRvVyo/JMoPuKchw6J3FVb72AF/W29AiPiMkyFGRmU2+Fk1BBDKxtYggEFTcEAis90q6HHFxFRNIGA7GdlIuDdQxC5jrfUsbZj4m+tpnrr9wZvO9l/Pn7X9qTV7Gm1oyHRiRsdh2inxOIWeI5J4rQIyOpurAiLNlNgQbnbc0rFcJYIzriDMyKT10sSZI8pz51dApLgqNRn7trC5vK6UdFDiftopOqxSiyyAZVZR+7cDdTpqb2sOWlRcFjMXOiBfq83VsA62khtItiolPbHZNmypfN2SDlOs14Zd3lEGMO2Y49XzyyOVVBmRGVQuZbaqyhUQF+ypJa9SjIkqfV0KziXKJIcOLwxqHDSEyMQFvlZQARbPsbVa8P4ROW6zEmLrLFQEZygUtma4IUsWbU6gHQW0q8wuHWNcq+p0AufQaeAsNgAKaiwckZbo/0ajRWgmSImM57Ki3ZJGYozSZQxtZk0C/s/A2rT4fBRxrlSNFWwFlUAWHkB50yw/4pSP4T39pI8v8AV6m1SwRJ2V2I4DhZDd8NAx8WhjJ/MiqHpX0Kw8mElGHw8McwGaMpGiksuuXQahrFbeda6hQ0msgm1o5DJ0HTF4ePGcOOUsAzQFyMrg2dY5DqhBBAzeWoqgTo0JZTF1zRSi94MSpEmbnlYaSqbHVRmP3TvXScYG4XiXnVS2CxDZpgoucPMdDKAN425/8A4Dd8U4XheIQAOElRhdJFIJF+aONj/wCmsPlRf5NvmNfg49/YTRpNHKU+yFzkYNeTKCoJtcafDodr1XcFkClgRpa/+la/jfCTgg0BfrOsyurnvFVKrZ787IBcbjw2rM8eTJMXUWDoLDzuFI8jua4nak0zpVOKaK7EnXbU628jzPhUeSPQXp2NdDSZWuB6UxnYvounzcPAJuUeRd72F7j03v71qcRCrqUdQysLFWAII8CDoa45wfA8QwsQxmFBMb95B28yqSLtHzW99R2hrtW66LdPIMXZH+ymOmVj2WPyPz9DY+td/HPCTOKcMtoKbCTcPkBwoMmFbQ4dmJMbk/uXPdB5KdL6XBYVe8O4lDioyYyGF8rqRZlYbq6nVWFTnUEEEAg6EHYg7gisxxTgDK/XQSFJhtLa915R4hf3sfLN3l033q8x0Raey/aTJ3j2fvHl5MfD5vz8S6ap+D8cErGGZOqnAuUJurr/ABIW2kQ/mOdTCDFtcx+A1Kfh8U8txy00FJ2KiZQpKOCAQQQdQRqCPEGhVDJMkyqLswUeJIA/Wmxjl+HM/wCFCR/mtl/WhFhUU3VFB8bC/ud6kA1ADImkO0YX8bgH8kDA/mKMRSHvSW/AgX882b9LU8DSr0gGfqSHvAv+Ni4/JiQPYVIQACwFh4DQUV6MGgA70dJvUX67m/ZLn+a9o/8APY5v5QfO1AEuo4xeb9mM/wA17J/m5/y387U1JEAM07gjwPZjH8t+1/MT5WpX1h3/AGa2H35AQPaPRj75aLCh14ha8huBvfRB5kf73pr62W/ZLmH327KextdvYW8xSlwYvdyZGGoLWsD8qjsj1tfzqTQBD+p5v2rZ/ltZP8nP+YtScXgbsJIzklAy5rXVlGoSRfiXU25i5sRc3mUKYrICcUC6Tr1LcyTeM/hlta3k2VvKnf7Ti+F1c+CHO3+VLmpV6IUAR8KpLM7CxawC6XVFva9tLksxNvIcqk0VCgA6KhRUxBMLix1B3HlWbl6F4cMWgafDFjc/V5mjUn8Gq/pWkqHxLiUUCZpXCjW3Mm3JVGrH0qZV5KV+DnPTThQgcASzSkoCTNIXbVmGh5Ds7eZrH8bxGcL5C59Ta5HsCfer/pl0tjxEwaJWAVct3sCe0TfKLm2orJSY4Odrbi2+nr6V581c20d0LUUmJ5U050H/ALzpaNpSZRe3p/rUlHQuj/SLEYLDRPLF1mDctZ0N2iOdgcw/FfyNxY30NxxnothOJx9fh2VZG/eIOyx8JU8fHZh+lSvo6kSThqISrZesV10NszsQGHmCN/GqXjPRmfASNiuGscm8kGrC3Oy/Gvl3hyPh219K8o47+p+GQOGdKcXw2QYfiCM8fwve7BRpdH/eLtodRf2rpGAx8c8YkhcOjbEH9D4HyOtZbhPSDCcVi6idFEnONjzHxRPvf0sRWe4hwLFcJkOIwbGSD41OpC8xIo7w+cWI8ubjJxV7QOKk6eGb/i3B0mWxFiDmUg5WV/vxsNUb9DzBvUXB8SeIiPFHmAk1sobwWQbJJ+jbjyR0Y6Vw41ex2ZALtGTqPEqfiXz/ADtVtjMIkqlXAIIINwDcHcEHQjyNaqnlGeVhjb8OQknti+tlkkUXO/ZVgBff3oVnv7DxSdmHFTLGO6to3sPANIcxHkb22ubXo6L+xf8AJtaMUKFIkVRihQoAOlUVCgCs4hriYUOqMHup1UkAEXGxtVpQoUkDKnhHalnLdoo9lJ1KggXCk7D0q3oUKI6QS2ChQoUxBGioUKYgqOioUAChQoUwCoUKFABVyX6Q5W+sObm4YKNTov2Zt6anShQrm+I0jfg2zFzKBewtvVaneFHQrmZ0Ikw8/Q0cmw/950KFSUXfQqVl4nh8rEZms1iRmGVjY23Fdyo6Fdnw/pOTn9Rxz6V4wmOzIArGNWJUWJcFrNcfFoNfIV0zozKz4OFnJZiupJJJ1O5O9FQo4/8AskE/QjknHPsuLv1X2eWdLZOza5W9su17n8zXbKFCnw7l+Q5dR/AKFChXQZ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AutoShape 8" descr="data:image/jpeg;base64,/9j/4AAQSkZJRgABAQAAAQABAAD/2wCEAAkGBxQSEBUUEhQVFhUUGRUYFxcYFBcYGBgVGBQWFhcXFxcYHCkgGRolHBQUITEiJSkrLi4uFx8zODMsNygtLiwBCgoKDg0OGhAQGywkICQsLCwsLywsLCwvLCwsLCwsLCwsLCwsLCwvLCwsLCwsLCwsLCwsLCwsLCw0LCwsLCwsLP/AABEIAMIBAwMBIgACEQEDEQH/xAAcAAAABwEBAAAAAAAAAAAAAAAAAQIDBAUGBwj/xABEEAACAQIEAggCBwUGBgMBAAABAgMAEQQSITEFQQYTIjJRYXGBQmIHFCNScpGhM0NTgrEVY3OSwdEkNKKy4fCDs/Gj/8QAGQEAAwEBAQAAAAAAAAAAAAAAAAECAwQF/8QAKxEAAgICAgECBgICAwAAAAAAAAECESExAxJBMlEEEyJhcaGB8JHhIzNS/9oADAMBAAIRAxEAPwDbUdV8HExmCSqYpDoAx7Ln+7k2fY6aN4gVYV6x57wHR0VHQFh0KFCgLDoUKOmFgrOY7o88chnwDiGU6vEf2E34lHcb5lrR0KTVlKTRScH6SJK/UzIcPiQNYXt2vmifaRfMVd1W8f4dh5of+KC5F1Dk5SjcmV91PpWVTj2KwiuAkuNw6DsztG8bpra0l1+2UDXOg5a1Ll12Ul20byqbicy4ckxE9YdeoVS/Wa6nq11U3+MWGtzeonDMNJi4xLLiw8b7JhSY47eBk/aMfdfSrzBYGOFcsSKgOpsNSfFjux8zRl6FaWykw2NxU8mWQLg15IbSTuLbq/7MedgxHO1WeH4PCj5wgaT+I93f2d7kDyGlTJ4FdcrgEeB8RsR4EeIqLaSLxlT/APovvtIPWzafEaaXuHb2GeJcLV7sqgk6lblQxGzBhqkg5ONeRuLWh/2oYIy8jF4U0ctZZojp2ZF2fcaixsQe0Dmq7gnVxdDcbeh5gg6g+R1qDxfg0eIF3VSwBALKG0PwsOa+4I5EGk0/AKXuPYfErKiywsrqQbEHQg2O/I6bH9KzPS7EF8rRLYxZ1dm0y9YrKimx1UyKmoJHZI86UyiOTqovsJFAUm/2RsoAjZtA+liNpQB4EGpqcRWOyMAuI3Cg3Wa4AORgO7YDs2BXINLDVPKplJ07BFw54S/1NrJGQOockxMcoYhDvFutiLre+lHiOLrLaEqUdivWRSCzdWZFRgvJwc1rqSLA1ZYXCGJAI2DDex0BJ1JVh3QSSbWIGwsKreK4VJ+tWRcsgWMxG4DK69YytE42N7+fiKbVISlbyYf6RuKhpJoIkVmjy3JHc0jBVAe9fsaDwOm1Q+M8RHWoUGZAMjOB2b+AbZreVM9NcBiI5RJiHzwSWIdMozrZb5lAH2lgtzax0t5IwGDkB6liDkvoddPAHwrzOZvu2zt466qiu4lFGzaSr5aj/emMDhmimikADhZEIUG2YhgcuvjtTnGoLMBa2+lVeGkKSKVJFmBtyuCDttyog8oJHoHA41XG9xewJ0YMN0cHVXHgd96lmqnHcOIOePewuLXBA1COu7KORHaQ7XHZqt6KcYxE086ToEVLdWpa721Gh/eL2W7XiOdep2p0zg2rRpzSTSjSTVE2JNJNKNJNMLBQoUKdlEqeBXUq6hlbQqwBBHmDUEYSWH9i2dP4UjHQf3cupHPRsw2AKirKlCsyLIeD4ikjZNUkAuY3FnA5kcmHzKSPOptMYvBpKuWRQwGo3BU+KsNVbzBBqJknh2Jnj8CQJl32bRZBto2U6d5jTAsqOo+CxyS3yNqveUgq6nwZDqvuKVjMZHCueV0jX7zsFH5mgB+jtVW3EJXH/Dw5gfjlYxJ6gZS7f5QD41FfgMk3/N4h2X+FDmhj9GKtnf3YelTfsOvcsMRxeFHyGQGT+Gl3k/yJdredqi4oYqbSIrhk5uwEkv8AKl8i+pJ9KsMDgI4EyQxpGo5IoUfpuak0U3sdpaKjAdH4o2DsXmlH7yZi7A+Kg9lP5QKtqOhTSoltszeN6ONHIZ8A4glbV4yLwTH50Hdb5l19aSnS1YuzjYpMK45speFvNJUBFvI2Naahal1rRXa9mbPS2OTTCRy4pj/DQrGPxSvZR+tH9Tx82smIjww5JDGJW/mll0PstaO1Cin5YWvCMfiYsbh2zvbEoN5YUEeIUD78V8k6+QsdTaxpzCdKo8SOrilUMSAZFuLA7nI+sZt94WuQoLEm11E7zqCrBI2ANwLsb2Ngx02308gedYvpt0UXDocbg+tSdCCwjAKsCe0zIBYDxAGUi9xvUybjnwXGm6ezdDDrGFAU5QGFtz2iCWN9WOhudSb0T4OKSMrkUo24At/TUMDz3BFcMg6b42N8yTWF7iOwMdvuhdgvpa3Kuy9G+LLiY1kAymSOKRk10ZgwNrgXXsgBtjalx8kZ6CcJRyMRR4jDCyEzxR6ZG/bKlgVKPtJYaWaxOXflT0OMSY9ZDaUEBJY9A4sSVuj2ysCzAq1r38rGzH7Vvwp/3P8A71E4nwlZSHUmOZO5Klsw+VuToeatp6HWrpoi7OU9NOPpIUw0SsRFIylmuQPtLBFU7WAUHW2m1aHi+GAbMBqikHxIzH/asl0j4diYscOvVQXl7DKoWN80l8ygX1u1zckgn0rXYzEh8zA+Xvr/AOa8nnbcrZ6PGko0jE8exF2H5iqXCsesTLq2Zbc7tcW331qfxg3kNReGf8xD/ixf/YtVBaFI7twviolJSRTHMvejYEXAt2oyQM6a7jbnUfjXAjO8bpM8RjbN2Qvaa1r3OoNtDyOlwbCmOlGOgBVZVZshzBlbK8bDmp5H+tTMBxK6IZDdJApjmtZXDC6hx8Dm48idrHsj0Yzjyfc4XGUM6HMJi2zdXMAsnIjuyAfEl/1XceYsTMNIxeGWRcrDzBBsVI2ZSNQR41EixLRkJMdzZJbWVydlYbI/6HlbujUzJhpNLNJqhCaOhQoLJ1GKh8R4nFh1zTSKg5ZjqT4KN2PkKi4Xisk+sMLqnKSYdWCPFY++3uFHnUWiaZb1XPx6AOUV+scWBSIGVhf7wjByerWFMTcC67TEzSSqf3YtFF7qnaYeTMRVpg8IkSBIkVFGyqoUfkKMjwiqx/D5MTlNvq5XuyaGdRe5ClTlUGw0uwPMVEwXBBhZDK6NimuT17XfEIPDI2hA/u7H5TWno6XVD7MZwmKSVc0bBhci4OxG4I3BHMHUU9UPFcNR2zgmOTbrENmsNg2lnGp0YEU19bki/brmX+LGpI/ni1ZfVcw5nLVCr2LKhSIJVdQyMGVtQykEEeII3pdAgUKOhQAVCjpLsFBJIAAJJOgAGpJPhQAdVs8vX3jjJy6q7g8tmVWHPcabf1VCXn7RukJ2XZ5B4sd1XyGp56aVPjjCgBQABoABYAeAA2o2PQAtttKS6BgQRcEEEeIOhFLqLxSQrC5XvEZV/G3ZT/qIoEZfA9CMDJEzvCLy9YwbMwyo0jNHkF7LZCouByrOYOKXBpI2HV8ThFylJZLq0S5mzSQ9WczR2OpAAO4BF63vEoM5iwq6RkEyf4MYA6u/zsVH4Q9WCi0hHIotv5Wa/wD3LWfRXjBr3fnJlcD0glQwviQjRSkpHiIGMiNm1USLlBD3W2gtckaGtZFIGAZSCDsQbg+hFYvpRwVsKkk2GAMDsjYjDcjaRSZIR8Lm1iuxvV3wSZMRho54ZQGZFzsNVLhQGEqaXIPPRvO1VF+GTJKrRTfSAQZ8BHYdue5NtQqGNiL+ZC1m8cvVFr6hybHz9Pc/lTn0hceBxOHAKZ4Q7XSRXGdgQtvu6gE5gOfIXMBOMK0bDGRtnHdCA2bxOYabEa3trXnfE5mdnBiBl+JHtmkcGW+JhH97F/3rUrEcShv+wa3na/8AWrLgrI2KwhjjVQWQgHvFllYmwB8tz/4pJFNl/wBOcMoxLHmbajTlyNy361t+ApnwUIdQQYlBBAIIy21HgRr71hel8imdrHTl6eFaXhvHkw8eHjnZQHRQhBsy9lbCRNwuujjQ87Wrr4HGKyc3KnLRb5mg3u8P3tS8Y+bm6ee4533EuRFkQggMjDbQqyn9CKeNVz4doiWhF1OrRaD1Md9FPy7HyOp6dHPsaLth++S0PJzctGPnO7J8+4531ap4N9qRh8Ssi3Q3HPkQfBgdVPkahtA0JvGM0fxRjdfmi8vFPytsTQE+hTcM6uoZSCDsf/dj5UKuiij6LdIMDimDA2xH99YyX55GOlvJbegrX1y3pF9Fu74J/PqpD/2Sf6N+dU/DOmGO4fJ1WIV2A/dy3zW8Uc8vMXFcqm4YkjRwU8xZ2ujFUPR3pbhsYAI3yvzjfR/bk3tV9WyaejFprYdHQoUwDo6KjoAgzcMGYvExic6kqOyx/vIzo2w10bwIpH9otHpiVCD+KtzEfNjvF/Np8xqyoUDsIG4uNjR1XHhmQ3w7dUdyls0TeN47jKd9UK673o14mFOXEL1R5MTeJj8stgAfJgpPIGixV7E8m29V8Tmdr2+wG1xrK33rcoxy+8fADUspxB7QKwjYHQy+ZG4j8ufpVkBRsegUKOhTEJqPj8OZEKg2N0YE7ZkdXF/K6ipNCkBUYOBkxTtI12mjW1rhVETtdVB8OuU33JJOg0E9x9ov4X/qn+1DGYbOBYlWU5lYa2axG3MEEgjmDy3qM31i47EVx8XWOBY6E5Mlx42zct6Q9kTpLGZVjw6/vXUyH7sMZDu2/iEUHxcVjsTwqSWRsXhkDxs9/q3bVMRGmZRKxXsGRtxsLZb3JNaObCkYfF4q5kkeKTqydskaOUyINFUsWYbmxW5Juas4fsMPDElgRGqrfZVRBmdvJR+ZIGl6hx7PJon1WDD8b4jgcXFFFDEFZpGjYGDI0RyHOD2e8BppezWPKslGCkTI0qhoiQEY2uu4ynkbDb02rVdOejy50miBWVixdjcswKOc8o2AuoBAAsHAsSQBz7GK2zrktlGt2BbKLsc18pNgbcuQFcHOn3dnXxV1wMy67U3hHZJAyNkI2a9raWuD468taelxznvENa9jl120sRbTakw4jM4Mh3tqFUW1HMC4FqhK8FF5wvo9PisqxBCxuzOzhStyLXHeJGhNhpnANq7DHwiPLD1iJI8KhVdlF9FCm3gD4VW4Do3FHDbCscjN1qhy2ZXKgXSTvobAbhuYI1tT0XGuqdIsVZWc2VuyLnlmAOhOnaGhv8J7I9DjhHjVPycc5ubwSeqaDuAvFzTdkHjH95fk3HLktTIpVdQykEHYinTUGfClWLxWDHvIdFfzP3W+Ye99LbaMdiMRgbMZIrLIbZtOzIBoBJbnbQMNR5jQrwuKD3BBV17yHcX2Pmp5EaU5hcUJAbXBGjKdGU+BH+o0PKkYvCh7G5Vl7rjvL4+oPMHQ0fdD/IzPwmB2LPFGzHclQSfWhSfrMy6GEuR8SOgU+YDG49OXid6FH0/1GmTHcB+kVowBjB1iaATxC9v8RdCPcA+Rrayw4TiUGvVzx8iDqp8iO0jfkaoOK/R/hpvtcI/UOwuDGbxMD8t9AflIHkawfEuD47h0nWhTHb99BcxkfOBoB5MoFc7lKPqVorrCXpwzQcc+ix1u+ClLW1Echs38sg0v6getQuF9OcbgHEONjdwOUnZkA8VfZx639asuA/SpoFxkf/yxf1ZD7bH2rfMmGx0GojniaxFxcagHS+qnXyIoiovMHQNyWJqyNwHpbhcWAIpQHP7t+y49j3vUXq+rlnHPoqYMXwUvmI5CQR+GQfpce9QMB0z4hw5hDjYmdBoBJo9vklFw4/P1FX8xx9aJ+WpehnYqVWd6P9MsJjLCOTLJ/Dksr+2tm/lJrRVomnoyaa2CjoqRPMqLmY2At+ZNgABqSSQABqSaYCnYKCSbAak1AXCtM2aYfZjuRHY/PKPibwU6L5nZaQPJIHk7KLqkfzffk8SOS7DfU2yz6Wx6K0YBov8Al2sP4T3Mfoh70XtdR92nMPxJSwSQGKQ7K9u1v+zcdl9r2BuBuBU6kTwK6lXUMp3DAEH2NML9xdCq/wCqyxfsmzr/AA5GJI/BLqw9GzeF1p3DcQV2yEFJP4bizeeXUhwL7qSPOixUSqFHRUwCqFxIlgsQNjLcEjcRi3WEeBsQoPIuDypziHEIoEzzSKi+LG35Dc+1ZiPi+JxUztgogqWROunuoXd2KR95iQ6HkCANazlNLG2XGDeTRcVZEw752VEyMtycoF1IAvyrE8P6QTTlUw8fWuqqBLISkRjRSTJtmYl8uYKDrGBV8vRmJbz4x2xToC15P2a5Rc5IR2RtzuaXgMKvVwwSIueFtQLrYOkmV0I1AJYC45gjlU1OTzgpOKWMmU49hZYp4pMTOzySBrqqhYwAjZEVNbtmNr761U8T4f1cY6wqZGu7A2OpAuPEgbe1afjmUY+IICwRHuzOz2c6WDOx0s1jbmfI01x7hUghMjrkVh3nIUtfTY6n8q83nVclI7eJ/RbOSYlRc2Fh4U2OV/Lar7EcBsf+ZwZueWIBI15i29V+N4c8LC9mW4s66qffl71cU7E2jtPCsdE+ZsG6sQbyYduwwOxIRtY202Iyk+BJapzYWDEkO8au0d17ajMhI1VgdtDtsdCORocU4HBiLNInbXuyKSki/hkWzD+lZ/iPDsbA6SRu2JjjuTbKuJy2IyE6LOlzmsbHTQ31r0m62jgWdMve1h98zw+OrPF683T/AKh5jacjhgCCCDqCDcEeINVfBOkMWIFgQGuVtqO0N1IbVH+RtdDbMBen5MK0ZLQi4Ju0V7BjzZDsr/oedjrTsX5HMXhMxDKcrr3XHh91h8S+R9rHWm4MZ2urkAWTWw5OBuUPPzG458iZGGxKyC6nY2IIsynwZTqDSMXg0ktnF7ba2Kn7ykbN50/ugXsx6iqFlxC6AxOBszFlYjzCi1/Tfy2oqfZFUZl+BcRwLF8LL9aj5xucslvfsufPfwFTuF/SFAzdVi1bDSbESKQvvfVR66edbOoXFuDwYpMk8SyDlcdpfNWGqn0NZdWvSw7p+pGd430AweLHWRWhdtQ8VijeZTukeYsfOspHgcdwdszL12G5tGT2R4jnGedmBQ8/Grpuh+MwLF+GYjMl7mCUix8h8JPn2T51O4d0/VX6niELYWXxIJjbzB5Dz1HnWbSu3hmibrGUWvAelMWJW8TiXS5AGWZR80R734kvfkKuJYosRGVdUlQ6FWAYX8CDsf1FY7pT0HixQGIwLJHN3gUIEcnndO6/zD38RmuE9KMdCzpPE0zw6OAcmKjUfEbA9bHre5VhzJGlX3axInopZiXXSL6Konu2Efqm36t7tGfIHvJ/1DyrPYTpHxLhLCPEIzRg2CyXKn/DmF7emvoK3HDen2HkjDAs+2ZVQ9cg5lohfMo5shPoK0eFx8GJhzo8csR0NrMD8pXx8iL0ukXmDofaSxJWUPA/pCweIXVzC9u5JufJGGjnwG58KvcHh2dhNMLML9XHcERg6XNtDIRudbXIB3JxPFPo3gxWaTD/APDX7igZo28WK37IPLKQOdiLE5yTFcV4PYMc0PIm8sHoG0aP0utHeUfUv8B0i/SztVCsR0f+kzCz2Wb/AIdz943jJ8pBt/MBW2RwQCCCDqCDcEeINaqSloylFrYqn4sI7ahT/T+tV+J41hcMQcTKqcwu7N6INSKq+J/S9h4yBDBLIL7myD+UG5Pvaubm+JUHSN+LgclbL+dchs2h8yKYxOGSRcrqGG9iNiNiPAjxGtc26XdOjjYzHHC0ebW5KlrDkCNuVVPDelmJcQYZGZO2kbSlmdzmYoLA6AANtv2R4U+P4hyWVkqXw9aZ0bifEBggC0odDoIpG+2PgIm3c+TAkk94VXtxnEYp+qhAwgOzTgiZha/2UOl9Od6vOG8ChgYuq5pD3pXOeQ/znb0FhUzF4VJVyyKGU8j48iDuCORGorbq3tmPaK0ip4f0YhjfrJM0838WY52B+Ve6nsKm4Dvz+PW6+8URH6W/Kmuqmh7h66P7jG0qj5ZCbP6PY/MaYj4gplLpmuVAliKkSplJyv1e7DtMCVvfs2vamko6JdskcVmFuqO8mUW8UMscb/l1g/OhxmBGjLMLsvcINmzkgKFPm2UWOh5g1Hx8scvVtG6M8L58mYBiMjKUIJBB7QIB5qvhUiGTrir5WVF7QDKVYuRpcHkoJ9yPu0XmgrBmuIF4MRhlkCFgmJKyAWV3JjNyh2YFna2o2I5gUPHcNiMSxYLJISD2ze3s7aW9K3XGlHWRNk6xwJcqWJBvk3A3AsDbnWO6WYfEyG2MnSPNYrG8uyGwBESCy+lq874iP/KdvC/oMXxLoviEsyqHuL9hrlTpodtdeV9qqM8kLnOGF+8rg9oc7g76c6ucVw7YLjoTlFlBeRMo00BI02H5VGxXXRj7YiaE7nN1i28Q+6mnFeQb8HeozcA+IH9KBrNcI45iQyJisMEUgWmVvs7W0LXuF+Ed65LDTw0xr0k7OBqii470bjxB6xSYp7WEqgajkJF2kXbQ+xFVOH6Qy4RxFj1sp0Sdbsje+/se1+LcbE0xi8MkiFJFDowsVYXBHmDUuPlDUvDIOMwolXrIZMjkDLKtmBXezDZ1/pfS1LwuNu2SQZJAL2vcMB8SH4h+o5isvPwvEcNYyYPNNhr3fDEksni0R3Ppv433F5w/iEGOhDRm4BGmzxv7aq3mKE8/cbX+C4oVWD6yug6pwNmYsrEfMqqRf038BtQq+w6L6jFEKMVJAqovEeGxYhMk0ayL4ML28wdwfMVKFHQBz/FdC8TgyZOFYhlB1MDkFT+Et2SfxC/zVDm4zFjGWPGK+Cx8X7KVQQytysDqyE/Dre5t4102qvpDwrD4iLJiIhJuEHx5iNkbdT53t46Vm4Vo0U73/swWLwuGnfq+IouHxW8eLg0jxFviUgWMlwOyRe+1r2qm4vwnGYIiRyWzgiORNJ2IHdmRf2nYDEh8+gtcairji3Q7FQw7DGQW7UJY9bHvbqnI7ZUGwJX0UXqD0c4+0eIjcvLikgV0SF7LioQ1szBDpOQFy9libHZdqyaznH9/ZstYz/f0XfRz6TEICYgZgLDrUU5tP4kNyb+cZYeQroGCxkU8eeJ0kjbmpDKfEH/asviODcO4shlTKX5yR9iVT4SKRv5MDWO4n0ZxfCmOIixI6vXti4ckAlUkjN1cEgC5v7Vp2lFW8oz6xk60zX8a6C4DFs4jywzJbP1JUZSRcdZENNQb7AnxrHS8G4pwi7wOZIBqcgLpbxeE6r6r+dF0A6ZxQTzNiywM1rOFJVe07vmAJPaZ73AOw2AFuv4LFpKgeJ1dDsysGB9xSSjPKwxtyhh5R57Xi4lkaSUnPIbsxNwT/oPKp7zdkWIIXWuq9IOgeDxd2MfVSH95F2TfxZe63uL+dcx490MxfDznss8A+JQ1gP7xAcyDzBt5iuXk+GadnRx/EJ4KfHYtnGULYc/E/wDij4TgJWlRYQxkJGXLvcHQjwt48q1/RXiPCZrDEQ9RJ880hhb0ct2fRvzNdT4fw+GFfsY0QH7igX8Dcb1tx8P3I5OavA/ACFXMbtYZiNi1tT+dKo6Kuw4wqjY3AxygCRb21U3IZTa10dbMh1OoINSaFJgVEsUsejr9Zj81Xrl9QbLIPTKdPiJo8Jh8NKC0IUWNmMd4nU2ByuFyspsR2W/KrWqbjccd86Mq4lB2O0QzAfu3CXZkNyLWNr3GoFJ4KWSs6RdbFImWZ9Y5wGFlcAvDmGdba7WIsRrcmsJxVCxsoLNvoCTf/WrubjcmJxD5erkEYsI2fKUuwupYKbk5dTc93Twqp4zx2Ugoy9So2SI2T81ALfzXNeTyz78lo9Dij1jRkcXg5QdY5P8AI3+1RYJ3jYlTY21B2I8GHMVIxk7XuHb/ADNTQxTbP2x4Mbn2bcGqQmeicIbxp5qv/aKctUTg06yYaF0N1aNCD/KKlmvWPNEmiNKNJY0gEPWT430ZJk+s4NupxA3/AIcvlIvn4/nyI1LGk2pOKZUXRiR0+6vsYjCzrKujhQCt/lJOxFj77nehW5C0KVT9/wBf7NLj7fslilCk0oUGQdHRCmZsSAcq9p7XC32G2Zj8K+fkbXOlMAYrFBLCxZm0VBux/wBAOZOgpWHhI7TkFzuRsB91fLz3P5AN4LB5CWY55H7zkW05Io+FByHubkk1LpDBVLx3ophcZrNEM/KRTlceHaG/veruhTaT2CbWjlHGehOOwz9dhJTMV2cHJiANNG5TDTncnwrMdKOlmJxSJDiBlaK+YZShYm1i6HYiw8K7/VdxjgWHxS2xESv4EizD8LjtD2NYy4f/ACzWPL7ow3QToZhcRw0GdVd5WZ86sM8Y7qqGGo0W5U8ybio+I+j/ABmDYy8OxJb5LhHI8De8cn8wFZbjmGn4PjSIJXUEBkksB1ieDLqrWOh/OwuKtuFfSniVlzTBJENgUChMvzIwub76G/tWXaGpKmjSp7i7Re8L+kmSF+p4jAyMN3VSp9Wibceak+Qrf8L4pDiUzwSLIvMqdj4MN1PkaocFxrh/FIxGwRif3UoAcH5T4+amszxvoBJhX+scPxHVW+GSTIR5CU6MPlfTzNaqUkrWUZtRbp4Zoek30fYXFXZAIJt86KMrH549m9RY+dYuLiHEeCMElXrcNey6kxn8Elrxn5SPHQ71Y8J+kuWE9XxCBr2NpEUKzW0vkJyuCfiQ28q3OExv1yHNEcO0T6G95rjmrp2Qp8iTVJxl6dh9UcSyhroz0rw+OT7JrSAXaJtHX0+8vmP0q3xOKSPvuq32zMBf0vvXN+kf0aMp67AORIpLdXcJr/csLZOehPuKi9Fenow7mDHQiORSVaUJZ7jlKLan5v050/mViQuieYnSf7UQmyrK3pDJb2ZlC/rQzzPsqxD5+25/lU5R65j6VIwuJSVA8bK6nZlIIPuKcqzMiHAA993f1bKvoVSwI9QaehhVBZFVR4KAB+Qp2ipgZPjOAiTEXjjVWkU9YyqBnbMtgbbmwY+9YzjkerIfEg+FbDpZxWJFvnUyJJmyBhm0shBA20BNZLijK+RmOTrS5W7Rd0WAJUSXF+WnjXk88f8AlbR6HC6grMNi1sxtrUdhV/PwQtlKvqxOlgbfiKsbVVT4J1uLX3OgOwNjoRcW9KdMLVnfeAKBhMPYWHVRWH/xrU41A6Pf8nh/8GL/AOtanmvVPOEmkNSzSSKBDJFGopdqFAwqFChTKJIpQqVHhAedRZ8O7nLCbcmktcJ4hB8b/oOe2U490HRjE2J7XVpq+58EU7M/+g3PoCQvC4VUvYasczNzZrWux9AB5AADQVZ4Phcca5VHmSSSzMd2Y8yfGhLhRyPtSU0ynBoh0dSThNL86ZMZq1JMlpoTQqK/EIwSA2YjcIDIw9QgJHvRfWZG7kRHnIwQH0C5m9iBTsVEygTYXOg8aifV5G78lh92MZB7sSW9wVoxw2LQlAxGxe7kfzPc0wOSfShPiWZgzxz4XNmjdEU9SdsjSKOyTtqTm9qwEcNwT4cudvH0rv3Tjg2IxMIGGkAKa9U1gj765rEhhpa1hqbmuGcU4XNh3KzxvE99ivZPPRhow1GxNcPNFqVnXxSTVENbg3BrV9G+nc+Fe8ipMOZcDrAPll73sbismH8aXcGs4yayjRpPDO6YHpLw7iidVKFzH91KLG/92/M+akGqXGfR7iMK5m4ZiGVv4bEAkclzd1x5OPeuR5fCtZ0d+kHFYWylutjHwSEnT5W3X9R5VsuVS9S/ky+W16X/AAbbhn0jtE/U8TgaGT76obHzKam3mpYelW3Sjo9h+K4frIWjaQD7OZSDsdUYjccrHakcL6TYHiqiCWMF2v8AZSKDqBclHHOwJ5HSs50l6JnhgbF4LEyRLs0d7kkg5QCdHF+Tg87GtW/p91+zNL6vZlR0V41Jg8R9SxbPGA4AcNYxt8KuDo0J00INrkiwJNdTxvGPqwvigFjuF65blcx0HWLa8dzpftDXcVxODELiMGYGw7vLEGaOdLM4UEuY3S1zFYtrc23tpatj9HvSGTFdVh5PtGwysyBmADjsqju2pORWcWCndSdRcTxTr6SuSN5OmxzqyB1ZShFwwIKld7g7W86ifXS5+yW685GuEA+UbyeosvnyqFieBaFxL1b3DaKOpGXXtQk5TzJYnNzuKxPTbpZOydQiWvmDvG5KSJawtcBlQg310PIsNa1nydVbMoQ7OkRelvFEkj6nrGIJY5Qt88kRGRdrKGMhIygk2XMSTYUGGaN4rINQNjow5aEb1OmihMFssavK9zOQfshumU62a1tiNGBPKovEsECCOyzru6/vAdjcbmvNk7Z3RVIp8THc/wC+tNxYiRWGpO43J0IsbG9xy2opcCw+Ej0phi6+PuKoR6A6MzZ8HAf7tLjw7I0/pVkazvQmQycOw7jRgmTxvkZksfEdn2q7hxAYlToy7qd7HYjxU8j7aEED1E8HnvY6aSaUaSaZIRoqM0VAwqOioUy7EK7z63ZIvK4eQeu6IfLU+I1FWsMpUADQDQACwAGwAGwquEMrbyhR8kYB/NywP+Wl/wBmoe/mk/GxYf5Ccv5CsaCyYeMxgkZgWG6pd2HqqAkUP7Sc9yI+sjBBbyC5m9iBSkhAFlAAHICw/KlZNKXVD7MQ2du9K3ogVF/UFv8AqpoYCJj21L/4jvIPZXJA/KnaF6aihdmDKALAAAchoKKlUKskKhQoUCGMdiOrS4F2JCovi7Gyi/IcyeQBPKue9K8CrzwJNnmL2lbtHVRLHCojQ3UftHbLbWyg33O64iftsNfbrHt+IwS2/TMPesh0sxXVTYNjYGOZIWJ8OuieM+hjWQ+otyNRPWTWGyg4/wDRc7WkwTROpF8pYrcHVSpN1/UDawFc8xWAkiZ1eN0aM5Xup7J5AnYX5ePKvRvEYjCjyRNlIuTGVzo7E8luCrMTbssBdrkGs90h4fnzfWmZJ5V6uJ4mCRXJ7mawY5RdiHJuocrbtAZT4U9YLhyvycMEnjStDW26VdDo45AMOQVsgLLnZSzOQosxYhsqsxsxvbRRfTH43h7xBSw0YAqwOhB10vr/APlc8oOJupJgwEkqSBoS4dbkFL5hYakW1ta9/K9aPjvSDHT4VUxSuY8yuspjK3JVgBnACsCCfO435VTcMkeG0okWNgeyWViSdj3VPpZvGuoYP6QcAcMFxTdZJlHWJ1croz21CdYLD3sP61cEqpuiZt+FZj+jGChOG62KUDiCSMUhYZlljAH2RS3aDdrW/wCW4d6TzgvFxHBXgZ79YgZQ6TLdZDkBvl5NcAEkGxzGm+IcEhxsubAKkcepYFnMYNr6XW6nUDKBbwOhqHwnjk3D5XV4VkWVQksco0dde69tAc2t7g8xRdYevcW8+TWcN4zjMYkckjr1QuCY0DgSJ2iZ4rFs2UXAAtbUWOtZjj3GVkkdYwjdk3cKVzHMuZmLEljYtuTTEUpjeWTh+fqmAzwOQZAl8wugN3VTqHW5AIudTVXHOTKGYLdtlVVVDfSxJuMuuv8AWpnK0kVBU7NA/DiIzHjEkWaVbwgyFFB5Mw7oAGXcX0tuKjfVZUBDPlZR8IFjTfFukEjljKQ7MEBNrgKryFQra6AsrAgkG5ol4h1kWrDMNLHU5eVv6e1Y+XWjTxkr3kf77UmXFuF3BvvpY+FCSRfHX0P+1NvYjQiqEda6CcWRcLGqtdALupIzwszElrDvQkk6/Ab307uvxOGD21IZe6w3X/cHmDoaxXAujrScPw5jZA4BkR+0rAuzMVLC+naYaAaE8iQV8L45NgXEPEFyRH9nPcGMH7pKgAA+Fhl1sMtregpUl2OKStujYwynuvYN5bMBzW/9Nx56EuGkSxq666g2IIOo8GUjY+dMQyspySak917WD+RHwv5bHccwNDMkmk0ZojTAFCioUFk0UsGmhSwazJHVNP30qKDSg1Jodi2FItR3qNJjowbZwWHwr2m/yrc/pTsCRQqKcSx7kTHzayD3B7Y/y0YWU7sieSgufZjYf9NOwokmmpsSid9lW+1yBf0HOm/qYPeeRvVyo/JMoPuKchw6J3FVb72AF/W29AiPiMkyFGRmU2+Fk1BBDKxtYggEFTcEAis90q6HHFxFRNIGA7GdlIuDdQxC5jrfUsbZj4m+tpnrr9wZvO9l/Pn7X9qTV7Gm1oyHRiRsdh2inxOIWeI5J4rQIyOpurAiLNlNgQbnbc0rFcJYIzriDMyKT10sSZI8pz51dApLgqNRn7trC5vK6UdFDiftopOqxSiyyAZVZR+7cDdTpqb2sOWlRcFjMXOiBfq83VsA62khtItiolPbHZNmypfN2SDlOs14Zd3lEGMO2Y49XzyyOVVBmRGVQuZbaqyhUQF+ypJa9SjIkqfV0KziXKJIcOLwxqHDSEyMQFvlZQARbPsbVa8P4ROW6zEmLrLFQEZygUtma4IUsWbU6gHQW0q8wuHWNcq+p0AufQaeAsNgAKaiwckZbo/0ajRWgmSImM57Ki3ZJGYozSZQxtZk0C/s/A2rT4fBRxrlSNFWwFlUAWHkB50yw/4pSP4T39pI8v8AV6m1SwRJ2V2I4DhZDd8NAx8WhjJ/MiqHpX0Kw8mElGHw8McwGaMpGiksuuXQahrFbeda6hQ0msgm1o5DJ0HTF4ePGcOOUsAzQFyMrg2dY5DqhBBAzeWoqgTo0JZTF1zRSi94MSpEmbnlYaSqbHVRmP3TvXScYG4XiXnVS2CxDZpgoucPMdDKAN425/8A4Dd8U4XheIQAOElRhdJFIJF+aONj/wCmsPlRf5NvmNfg49/YTRpNHKU+yFzkYNeTKCoJtcafDodr1XcFkClgRpa/+la/jfCTgg0BfrOsyurnvFVKrZ787IBcbjw2rM8eTJMXUWDoLDzuFI8jua4nak0zpVOKaK7EnXbU628jzPhUeSPQXp2NdDSZWuB6UxnYvounzcPAJuUeRd72F7j03v71qcRCrqUdQysLFWAII8CDoa45wfA8QwsQxmFBMb95B28yqSLtHzW99R2hrtW66LdPIMXZH+ymOmVj2WPyPz9DY+td/HPCTOKcMtoKbCTcPkBwoMmFbQ4dmJMbk/uXPdB5KdL6XBYVe8O4lDioyYyGF8rqRZlYbq6nVWFTnUEEEAg6EHYg7gisxxTgDK/XQSFJhtLa915R4hf3sfLN3l033q8x0Raey/aTJ3j2fvHl5MfD5vz8S6ap+D8cErGGZOqnAuUJurr/ABIW2kQ/mOdTCDFtcx+A1Kfh8U8txy00FJ2KiZQpKOCAQQQdQRqCPEGhVDJMkyqLswUeJIA/Wmxjl+HM/wCFCR/mtl/WhFhUU3VFB8bC/ud6kA1ADImkO0YX8bgH8kDA/mKMRSHvSW/AgX882b9LU8DSr0gGfqSHvAv+Ni4/JiQPYVIQACwFh4DQUV6MGgA70dJvUX67m/ZLn+a9o/8APY5v5QfO1AEuo4xeb9mM/wA17J/m5/y387U1JEAM07gjwPZjH8t+1/MT5WpX1h3/AGa2H35AQPaPRj75aLCh14ha8huBvfRB5kf73pr62W/ZLmH327KextdvYW8xSlwYvdyZGGoLWsD8qjsj1tfzqTQBD+p5v2rZ/ltZP8nP+YtScXgbsJIzklAy5rXVlGoSRfiXU25i5sRc3mUKYrICcUC6Tr1LcyTeM/hlta3k2VvKnf7Ti+F1c+CHO3+VLmpV6IUAR8KpLM7CxawC6XVFva9tLksxNvIcqk0VCgA6KhRUxBMLix1B3HlWbl6F4cMWgafDFjc/V5mjUn8Gq/pWkqHxLiUUCZpXCjW3Mm3JVGrH0qZV5KV+DnPTThQgcASzSkoCTNIXbVmGh5Ds7eZrH8bxGcL5C59Ta5HsCfer/pl0tjxEwaJWAVct3sCe0TfKLm2orJSY4Odrbi2+nr6V581c20d0LUUmJ5U050H/ALzpaNpSZRe3p/rUlHQuj/SLEYLDRPLF1mDctZ0N2iOdgcw/FfyNxY30NxxnothOJx9fh2VZG/eIOyx8JU8fHZh+lSvo6kSThqISrZesV10NszsQGHmCN/GqXjPRmfASNiuGscm8kGrC3Oy/Gvl3hyPh219K8o47+p+GQOGdKcXw2QYfiCM8fwve7BRpdH/eLtodRf2rpGAx8c8YkhcOjbEH9D4HyOtZbhPSDCcVi6idFEnONjzHxRPvf0sRWe4hwLFcJkOIwbGSD41OpC8xIo7w+cWI8ubjJxV7QOKk6eGb/i3B0mWxFiDmUg5WV/vxsNUb9DzBvUXB8SeIiPFHmAk1sobwWQbJJ+jbjyR0Y6Vw41ex2ZALtGTqPEqfiXz/ADtVtjMIkqlXAIIINwDcHcEHQjyNaqnlGeVhjb8OQknti+tlkkUXO/ZVgBff3oVnv7DxSdmHFTLGO6to3sPANIcxHkb22ubXo6L+xf8AJtaMUKFIkVRihQoAOlUVCgCs4hriYUOqMHup1UkAEXGxtVpQoUkDKnhHalnLdoo9lJ1KggXCk7D0q3oUKI6QS2ChQoUxBGioUKYgqOioUAChQoUwCoUKFABVyX6Q5W+sObm4YKNTov2Zt6anShQrm+I0jfg2zFzKBewtvVaneFHQrmZ0Ikw8/Q0cmw/950KFSUXfQqVl4nh8rEZms1iRmGVjY23Fdyo6Fdnw/pOTn9Rxz6V4wmOzIArGNWJUWJcFrNcfFoNfIV0zozKz4OFnJZiupJJJ1O5O9FQo4/8AskE/QjknHPsuLv1X2eWdLZOza5W9su17n8zXbKFCnw7l+Q5dR/AKFChXQZH/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AutoShape 10" descr="data:image/jpeg;base64,/9j/4AAQSkZJRgABAQAAAQABAAD/2wCEAAkGBxQSEBUUEhQVFhUUGRUYFxcYFBcYGBgVGBQWFhcXFxcYHCkgGRolHBQUITEiJSkrLi4uFx8zODMsNygtLiwBCgoKDg0OGhAQGywkICQsLCwsLywsLCwvLCwsLCwsLCwsLCwsLCwvLCwsLCwsLCwsLCwsLCwsLCw0LCwsLCwsLP/AABEIAMIBAwMBIgACEQEDEQH/xAAcAAAABwEBAAAAAAAAAAAAAAAAAQIDBAUGBwj/xABEEAACAQIEAggCBwUGBgMBAAABAgMAEQQSITEFQQYTIjJRYXGBQmIHFCNScpGhM0NTgrEVY3OSwdEkNKKy4fCDs/Gj/8QAGQEAAwEBAQAAAAAAAAAAAAAAAAECAwQF/8QAKxEAAgICAgECBgICAwAAAAAAAAECESExAxJBMlEEEyJhcaGB8JHhIzNS/9oADAMBAAIRAxEAPwDbUdV8HExmCSqYpDoAx7Ln+7k2fY6aN4gVYV6x57wHR0VHQFh0KFCgLDoUKOmFgrOY7o88chnwDiGU6vEf2E34lHcb5lrR0KTVlKTRScH6SJK/UzIcPiQNYXt2vmifaRfMVd1W8f4dh5of+KC5F1Dk5SjcmV91PpWVTj2KwiuAkuNw6DsztG8bpra0l1+2UDXOg5a1Ll12Ul20byqbicy4ckxE9YdeoVS/Wa6nq11U3+MWGtzeonDMNJi4xLLiw8b7JhSY47eBk/aMfdfSrzBYGOFcsSKgOpsNSfFjux8zRl6FaWykw2NxU8mWQLg15IbSTuLbq/7MedgxHO1WeH4PCj5wgaT+I93f2d7kDyGlTJ4FdcrgEeB8RsR4EeIqLaSLxlT/APovvtIPWzafEaaXuHb2GeJcLV7sqgk6lblQxGzBhqkg5ONeRuLWh/2oYIy8jF4U0ctZZojp2ZF2fcaixsQe0Dmq7gnVxdDcbeh5gg6g+R1qDxfg0eIF3VSwBALKG0PwsOa+4I5EGk0/AKXuPYfErKiywsrqQbEHQg2O/I6bH9KzPS7EF8rRLYxZ1dm0y9YrKimx1UyKmoJHZI86UyiOTqovsJFAUm/2RsoAjZtA+liNpQB4EGpqcRWOyMAuI3Cg3Wa4AORgO7YDs2BXINLDVPKplJ07BFw54S/1NrJGQOockxMcoYhDvFutiLre+lHiOLrLaEqUdivWRSCzdWZFRgvJwc1rqSLA1ZYXCGJAI2DDex0BJ1JVh3QSSbWIGwsKreK4VJ+tWRcsgWMxG4DK69YytE42N7+fiKbVISlbyYf6RuKhpJoIkVmjy3JHc0jBVAe9fsaDwOm1Q+M8RHWoUGZAMjOB2b+AbZreVM9NcBiI5RJiHzwSWIdMozrZb5lAH2lgtzax0t5IwGDkB6liDkvoddPAHwrzOZvu2zt466qiu4lFGzaSr5aj/emMDhmimikADhZEIUG2YhgcuvjtTnGoLMBa2+lVeGkKSKVJFmBtyuCDttyog8oJHoHA41XG9xewJ0YMN0cHVXHgd96lmqnHcOIOePewuLXBA1COu7KORHaQ7XHZqt6KcYxE086ToEVLdWpa721Gh/eL2W7XiOdep2p0zg2rRpzSTSjSTVE2JNJNKNJNMLBQoUKdlEqeBXUq6hlbQqwBBHmDUEYSWH9i2dP4UjHQf3cupHPRsw2AKirKlCsyLIeD4ikjZNUkAuY3FnA5kcmHzKSPOptMYvBpKuWRQwGo3BU+KsNVbzBBqJknh2Jnj8CQJl32bRZBto2U6d5jTAsqOo+CxyS3yNqveUgq6nwZDqvuKVjMZHCueV0jX7zsFH5mgB+jtVW3EJXH/Dw5gfjlYxJ6gZS7f5QD41FfgMk3/N4h2X+FDmhj9GKtnf3YelTfsOvcsMRxeFHyGQGT+Gl3k/yJdredqi4oYqbSIrhk5uwEkv8AKl8i+pJ9KsMDgI4EyQxpGo5IoUfpuak0U3sdpaKjAdH4o2DsXmlH7yZi7A+Kg9lP5QKtqOhTSoltszeN6ONHIZ8A4glbV4yLwTH50Hdb5l19aSnS1YuzjYpMK45speFvNJUBFvI2Naahal1rRXa9mbPS2OTTCRy4pj/DQrGPxSvZR+tH9Tx82smIjww5JDGJW/mll0PstaO1Cin5YWvCMfiYsbh2zvbEoN5YUEeIUD78V8k6+QsdTaxpzCdKo8SOrilUMSAZFuLA7nI+sZt94WuQoLEm11E7zqCrBI2ANwLsb2Ngx02308gedYvpt0UXDocbg+tSdCCwjAKsCe0zIBYDxAGUi9xvUybjnwXGm6ezdDDrGFAU5QGFtz2iCWN9WOhudSb0T4OKSMrkUo24At/TUMDz3BFcMg6b42N8yTWF7iOwMdvuhdgvpa3Kuy9G+LLiY1kAymSOKRk10ZgwNrgXXsgBtjalx8kZ6CcJRyMRR4jDCyEzxR6ZG/bKlgVKPtJYaWaxOXflT0OMSY9ZDaUEBJY9A4sSVuj2ysCzAq1r38rGzH7Vvwp/3P8A71E4nwlZSHUmOZO5Klsw+VuToeatp6HWrpoi7OU9NOPpIUw0SsRFIylmuQPtLBFU7WAUHW2m1aHi+GAbMBqikHxIzH/asl0j4diYscOvVQXl7DKoWN80l8ygX1u1zckgn0rXYzEh8zA+Xvr/AOa8nnbcrZ6PGko0jE8exF2H5iqXCsesTLq2Zbc7tcW331qfxg3kNReGf8xD/ixf/YtVBaFI7twviolJSRTHMvejYEXAt2oyQM6a7jbnUfjXAjO8bpM8RjbN2Qvaa1r3OoNtDyOlwbCmOlGOgBVZVZshzBlbK8bDmp5H+tTMBxK6IZDdJApjmtZXDC6hx8Dm48idrHsj0Yzjyfc4XGUM6HMJi2zdXMAsnIjuyAfEl/1XceYsTMNIxeGWRcrDzBBsVI2ZSNQR41EixLRkJMdzZJbWVydlYbI/6HlbujUzJhpNLNJqhCaOhQoLJ1GKh8R4nFh1zTSKg5ZjqT4KN2PkKi4Xisk+sMLqnKSYdWCPFY++3uFHnUWiaZb1XPx6AOUV+scWBSIGVhf7wjByerWFMTcC67TEzSSqf3YtFF7qnaYeTMRVpg8IkSBIkVFGyqoUfkKMjwiqx/D5MTlNvq5XuyaGdRe5ClTlUGw0uwPMVEwXBBhZDK6NimuT17XfEIPDI2hA/u7H5TWno6XVD7MZwmKSVc0bBhci4OxG4I3BHMHUU9UPFcNR2zgmOTbrENmsNg2lnGp0YEU19bki/brmX+LGpI/ni1ZfVcw5nLVCr2LKhSIJVdQyMGVtQykEEeII3pdAgUKOhQAVCjpLsFBJIAAJJOgAGpJPhQAdVs8vX3jjJy6q7g8tmVWHPcabf1VCXn7RukJ2XZ5B4sd1XyGp56aVPjjCgBQABoABYAeAA2o2PQAtttKS6BgQRcEEEeIOhFLqLxSQrC5XvEZV/G3ZT/qIoEZfA9CMDJEzvCLy9YwbMwyo0jNHkF7LZCouByrOYOKXBpI2HV8ThFylJZLq0S5mzSQ9WczR2OpAAO4BF63vEoM5iwq6RkEyf4MYA6u/zsVH4Q9WCi0hHIotv5Wa/wD3LWfRXjBr3fnJlcD0glQwviQjRSkpHiIGMiNm1USLlBD3W2gtckaGtZFIGAZSCDsQbg+hFYvpRwVsKkk2GAMDsjYjDcjaRSZIR8Lm1iuxvV3wSZMRho54ZQGZFzsNVLhQGEqaXIPPRvO1VF+GTJKrRTfSAQZ8BHYdue5NtQqGNiL+ZC1m8cvVFr6hybHz9Pc/lTn0hceBxOHAKZ4Q7XSRXGdgQtvu6gE5gOfIXMBOMK0bDGRtnHdCA2bxOYabEa3trXnfE5mdnBiBl+JHtmkcGW+JhH97F/3rUrEcShv+wa3na/8AWrLgrI2KwhjjVQWQgHvFllYmwB8tz/4pJFNl/wBOcMoxLHmbajTlyNy361t+ApnwUIdQQYlBBAIIy21HgRr71hel8imdrHTl6eFaXhvHkw8eHjnZQHRQhBsy9lbCRNwuujjQ87Wrr4HGKyc3KnLRb5mg3u8P3tS8Y+bm6ee4533EuRFkQggMjDbQqyn9CKeNVz4doiWhF1OrRaD1Md9FPy7HyOp6dHPsaLth++S0PJzctGPnO7J8+4531ap4N9qRh8Ssi3Q3HPkQfBgdVPkahtA0JvGM0fxRjdfmi8vFPytsTQE+hTcM6uoZSCDsf/dj5UKuiij6LdIMDimDA2xH99YyX55GOlvJbegrX1y3pF9Fu74J/PqpD/2Sf6N+dU/DOmGO4fJ1WIV2A/dy3zW8Uc8vMXFcqm4YkjRwU8xZ2ujFUPR3pbhsYAI3yvzjfR/bk3tV9WyaejFprYdHQoUwDo6KjoAgzcMGYvExic6kqOyx/vIzo2w10bwIpH9otHpiVCD+KtzEfNjvF/Np8xqyoUDsIG4uNjR1XHhmQ3w7dUdyls0TeN47jKd9UK673o14mFOXEL1R5MTeJj8stgAfJgpPIGixV7E8m29V8Tmdr2+wG1xrK33rcoxy+8fADUspxB7QKwjYHQy+ZG4j8ufpVkBRsegUKOhTEJqPj8OZEKg2N0YE7ZkdXF/K6ipNCkBUYOBkxTtI12mjW1rhVETtdVB8OuU33JJOg0E9x9ov4X/qn+1DGYbOBYlWU5lYa2axG3MEEgjmDy3qM31i47EVx8XWOBY6E5Mlx42zct6Q9kTpLGZVjw6/vXUyH7sMZDu2/iEUHxcVjsTwqSWRsXhkDxs9/q3bVMRGmZRKxXsGRtxsLZb3JNaObCkYfF4q5kkeKTqydskaOUyINFUsWYbmxW5Juas4fsMPDElgRGqrfZVRBmdvJR+ZIGl6hx7PJon1WDD8b4jgcXFFFDEFZpGjYGDI0RyHOD2e8BppezWPKslGCkTI0qhoiQEY2uu4ynkbDb02rVdOejy50miBWVixdjcswKOc8o2AuoBAAsHAsSQBz7GK2zrktlGt2BbKLsc18pNgbcuQFcHOn3dnXxV1wMy67U3hHZJAyNkI2a9raWuD468taelxznvENa9jl120sRbTakw4jM4Mh3tqFUW1HMC4FqhK8FF5wvo9PisqxBCxuzOzhStyLXHeJGhNhpnANq7DHwiPLD1iJI8KhVdlF9FCm3gD4VW4Do3FHDbCscjN1qhy2ZXKgXSTvobAbhuYI1tT0XGuqdIsVZWc2VuyLnlmAOhOnaGhv8J7I9DjhHjVPycc5ubwSeqaDuAvFzTdkHjH95fk3HLktTIpVdQykEHYinTUGfClWLxWDHvIdFfzP3W+Ye99LbaMdiMRgbMZIrLIbZtOzIBoBJbnbQMNR5jQrwuKD3BBV17yHcX2Pmp5EaU5hcUJAbXBGjKdGU+BH+o0PKkYvCh7G5Vl7rjvL4+oPMHQ0fdD/IzPwmB2LPFGzHclQSfWhSfrMy6GEuR8SOgU+YDG49OXid6FH0/1GmTHcB+kVowBjB1iaATxC9v8RdCPcA+Rrayw4TiUGvVzx8iDqp8iO0jfkaoOK/R/hpvtcI/UOwuDGbxMD8t9AflIHkawfEuD47h0nWhTHb99BcxkfOBoB5MoFc7lKPqVorrCXpwzQcc+ix1u+ClLW1Echs38sg0v6getQuF9OcbgHEONjdwOUnZkA8VfZx639asuA/SpoFxkf/yxf1ZD7bH2rfMmGx0GojniaxFxcagHS+qnXyIoiovMHQNyWJqyNwHpbhcWAIpQHP7t+y49j3vUXq+rlnHPoqYMXwUvmI5CQR+GQfpce9QMB0z4hw5hDjYmdBoBJo9vklFw4/P1FX8xx9aJ+WpehnYqVWd6P9MsJjLCOTLJ/Dksr+2tm/lJrRVomnoyaa2CjoqRPMqLmY2At+ZNgABqSSQABqSaYCnYKCSbAak1AXCtM2aYfZjuRHY/PKPibwU6L5nZaQPJIHk7KLqkfzffk8SOS7DfU2yz6Wx6K0YBov8Al2sP4T3Mfoh70XtdR92nMPxJSwSQGKQ7K9u1v+zcdl9r2BuBuBU6kTwK6lXUMp3DAEH2NML9xdCq/wCqyxfsmzr/AA5GJI/BLqw9GzeF1p3DcQV2yEFJP4bizeeXUhwL7qSPOixUSqFHRUwCqFxIlgsQNjLcEjcRi3WEeBsQoPIuDypziHEIoEzzSKi+LG35Dc+1ZiPi+JxUztgogqWROunuoXd2KR95iQ6HkCANazlNLG2XGDeTRcVZEw752VEyMtycoF1IAvyrE8P6QTTlUw8fWuqqBLISkRjRSTJtmYl8uYKDrGBV8vRmJbz4x2xToC15P2a5Rc5IR2RtzuaXgMKvVwwSIueFtQLrYOkmV0I1AJYC45gjlU1OTzgpOKWMmU49hZYp4pMTOzySBrqqhYwAjZEVNbtmNr761U8T4f1cY6wqZGu7A2OpAuPEgbe1afjmUY+IICwRHuzOz2c6WDOx0s1jbmfI01x7hUghMjrkVh3nIUtfTY6n8q83nVclI7eJ/RbOSYlRc2Fh4U2OV/Lar7EcBsf+ZwZueWIBI15i29V+N4c8LC9mW4s66qffl71cU7E2jtPCsdE+ZsG6sQbyYduwwOxIRtY202Iyk+BJapzYWDEkO8au0d17ajMhI1VgdtDtsdCORocU4HBiLNInbXuyKSki/hkWzD+lZ/iPDsbA6SRu2JjjuTbKuJy2IyE6LOlzmsbHTQ31r0m62jgWdMve1h98zw+OrPF683T/AKh5jacjhgCCCDqCDcEeINVfBOkMWIFgQGuVtqO0N1IbVH+RtdDbMBen5MK0ZLQi4Ju0V7BjzZDsr/oedjrTsX5HMXhMxDKcrr3XHh91h8S+R9rHWm4MZ2urkAWTWw5OBuUPPzG458iZGGxKyC6nY2IIsynwZTqDSMXg0ktnF7ba2Kn7ykbN50/ugXsx6iqFlxC6AxOBszFlYjzCi1/Tfy2oqfZFUZl+BcRwLF8LL9aj5xucslvfsufPfwFTuF/SFAzdVi1bDSbESKQvvfVR66edbOoXFuDwYpMk8SyDlcdpfNWGqn0NZdWvSw7p+pGd430AweLHWRWhdtQ8VijeZTukeYsfOspHgcdwdszL12G5tGT2R4jnGedmBQ8/Grpuh+MwLF+GYjMl7mCUix8h8JPn2T51O4d0/VX6niELYWXxIJjbzB5Dz1HnWbSu3hmibrGUWvAelMWJW8TiXS5AGWZR80R734kvfkKuJYosRGVdUlQ6FWAYX8CDsf1FY7pT0HixQGIwLJHN3gUIEcnndO6/zD38RmuE9KMdCzpPE0zw6OAcmKjUfEbA9bHre5VhzJGlX3axInopZiXXSL6Konu2Efqm36t7tGfIHvJ/1DyrPYTpHxLhLCPEIzRg2CyXKn/DmF7emvoK3HDen2HkjDAs+2ZVQ9cg5lohfMo5shPoK0eFx8GJhzo8csR0NrMD8pXx8iL0ukXmDofaSxJWUPA/pCweIXVzC9u5JufJGGjnwG58KvcHh2dhNMLML9XHcERg6XNtDIRudbXIB3JxPFPo3gxWaTD/APDX7igZo28WK37IPLKQOdiLE5yTFcV4PYMc0PIm8sHoG0aP0utHeUfUv8B0i/SztVCsR0f+kzCz2Wb/AIdz943jJ8pBt/MBW2RwQCCCDqCDcEeINaqSloylFrYqn4sI7ahT/T+tV+J41hcMQcTKqcwu7N6INSKq+J/S9h4yBDBLIL7myD+UG5Pvaubm+JUHSN+LgclbL+dchs2h8yKYxOGSRcrqGG9iNiNiPAjxGtc26XdOjjYzHHC0ebW5KlrDkCNuVVPDelmJcQYZGZO2kbSlmdzmYoLA6AANtv2R4U+P4hyWVkqXw9aZ0bifEBggC0odDoIpG+2PgIm3c+TAkk94VXtxnEYp+qhAwgOzTgiZha/2UOl9Od6vOG8ChgYuq5pD3pXOeQ/znb0FhUzF4VJVyyKGU8j48iDuCORGorbq3tmPaK0ip4f0YhjfrJM0838WY52B+Ve6nsKm4Dvz+PW6+8URH6W/Kmuqmh7h66P7jG0qj5ZCbP6PY/MaYj4gplLpmuVAliKkSplJyv1e7DtMCVvfs2vamko6JdskcVmFuqO8mUW8UMscb/l1g/OhxmBGjLMLsvcINmzkgKFPm2UWOh5g1Hx8scvVtG6M8L58mYBiMjKUIJBB7QIB5qvhUiGTrir5WVF7QDKVYuRpcHkoJ9yPu0XmgrBmuIF4MRhlkCFgmJKyAWV3JjNyh2YFna2o2I5gUPHcNiMSxYLJISD2ze3s7aW9K3XGlHWRNk6xwJcqWJBvk3A3AsDbnWO6WYfEyG2MnSPNYrG8uyGwBESCy+lq874iP/KdvC/oMXxLoviEsyqHuL9hrlTpodtdeV9qqM8kLnOGF+8rg9oc7g76c6ucVw7YLjoTlFlBeRMo00BI02H5VGxXXRj7YiaE7nN1i28Q+6mnFeQb8HeozcA+IH9KBrNcI45iQyJisMEUgWmVvs7W0LXuF+Ed65LDTw0xr0k7OBqii470bjxB6xSYp7WEqgajkJF2kXbQ+xFVOH6Qy4RxFj1sp0Sdbsje+/se1+LcbE0xi8MkiFJFDowsVYXBHmDUuPlDUvDIOMwolXrIZMjkDLKtmBXezDZ1/pfS1LwuNu2SQZJAL2vcMB8SH4h+o5isvPwvEcNYyYPNNhr3fDEksni0R3Ppv433F5w/iEGOhDRm4BGmzxv7aq3mKE8/cbX+C4oVWD6yug6pwNmYsrEfMqqRf038BtQq+w6L6jFEKMVJAqovEeGxYhMk0ayL4ML28wdwfMVKFHQBz/FdC8TgyZOFYhlB1MDkFT+Et2SfxC/zVDm4zFjGWPGK+Cx8X7KVQQytysDqyE/Dre5t4102qvpDwrD4iLJiIhJuEHx5iNkbdT53t46Vm4Vo0U73/swWLwuGnfq+IouHxW8eLg0jxFviUgWMlwOyRe+1r2qm4vwnGYIiRyWzgiORNJ2IHdmRf2nYDEh8+gtcairji3Q7FQw7DGQW7UJY9bHvbqnI7ZUGwJX0UXqD0c4+0eIjcvLikgV0SF7LioQ1szBDpOQFy9libHZdqyaznH9/ZstYz/f0XfRz6TEICYgZgLDrUU5tP4kNyb+cZYeQroGCxkU8eeJ0kjbmpDKfEH/asviODcO4shlTKX5yR9iVT4SKRv5MDWO4n0ZxfCmOIixI6vXti4ckAlUkjN1cEgC5v7Vp2lFW8oz6xk60zX8a6C4DFs4jywzJbP1JUZSRcdZENNQb7AnxrHS8G4pwi7wOZIBqcgLpbxeE6r6r+dF0A6ZxQTzNiywM1rOFJVe07vmAJPaZ73AOw2AFuv4LFpKgeJ1dDsysGB9xSSjPKwxtyhh5R57Xi4lkaSUnPIbsxNwT/oPKp7zdkWIIXWuq9IOgeDxd2MfVSH95F2TfxZe63uL+dcx490MxfDznss8A+JQ1gP7xAcyDzBt5iuXk+GadnRx/EJ4KfHYtnGULYc/E/wDij4TgJWlRYQxkJGXLvcHQjwt48q1/RXiPCZrDEQ9RJ880hhb0ct2fRvzNdT4fw+GFfsY0QH7igX8Dcb1tx8P3I5OavA/ACFXMbtYZiNi1tT+dKo6Kuw4wqjY3AxygCRb21U3IZTa10dbMh1OoINSaFJgVEsUsejr9Zj81Xrl9QbLIPTKdPiJo8Jh8NKC0IUWNmMd4nU2ByuFyspsR2W/KrWqbjccd86Mq4lB2O0QzAfu3CXZkNyLWNr3GoFJ4KWSs6RdbFImWZ9Y5wGFlcAvDmGdba7WIsRrcmsJxVCxsoLNvoCTf/WrubjcmJxD5erkEYsI2fKUuwupYKbk5dTc93Twqp4zx2Ugoy9So2SI2T81ALfzXNeTyz78lo9Dij1jRkcXg5QdY5P8AI3+1RYJ3jYlTY21B2I8GHMVIxk7XuHb/ADNTQxTbP2x4Mbn2bcGqQmeicIbxp5qv/aKctUTg06yYaF0N1aNCD/KKlmvWPNEmiNKNJY0gEPWT430ZJk+s4NupxA3/AIcvlIvn4/nyI1LGk2pOKZUXRiR0+6vsYjCzrKujhQCt/lJOxFj77nehW5C0KVT9/wBf7NLj7fslilCk0oUGQdHRCmZsSAcq9p7XC32G2Zj8K+fkbXOlMAYrFBLCxZm0VBux/wBAOZOgpWHhI7TkFzuRsB91fLz3P5AN4LB5CWY55H7zkW05Io+FByHubkk1LpDBVLx3ophcZrNEM/KRTlceHaG/veruhTaT2CbWjlHGehOOwz9dhJTMV2cHJiANNG5TDTncnwrMdKOlmJxSJDiBlaK+YZShYm1i6HYiw8K7/VdxjgWHxS2xESv4EizD8LjtD2NYy4f/ACzWPL7ow3QToZhcRw0GdVd5WZ86sM8Y7qqGGo0W5U8ybio+I+j/ABmDYy8OxJb5LhHI8De8cn8wFZbjmGn4PjSIJXUEBkksB1ieDLqrWOh/OwuKtuFfSniVlzTBJENgUChMvzIwub76G/tWXaGpKmjSp7i7Re8L+kmSF+p4jAyMN3VSp9Wibceak+Qrf8L4pDiUzwSLIvMqdj4MN1PkaocFxrh/FIxGwRif3UoAcH5T4+amszxvoBJhX+scPxHVW+GSTIR5CU6MPlfTzNaqUkrWUZtRbp4Zoek30fYXFXZAIJt86KMrH549m9RY+dYuLiHEeCMElXrcNey6kxn8Elrxn5SPHQ71Y8J+kuWE9XxCBr2NpEUKzW0vkJyuCfiQ28q3OExv1yHNEcO0T6G95rjmrp2Qp8iTVJxl6dh9UcSyhroz0rw+OT7JrSAXaJtHX0+8vmP0q3xOKSPvuq32zMBf0vvXN+kf0aMp67AORIpLdXcJr/csLZOehPuKi9Fenow7mDHQiORSVaUJZ7jlKLan5v050/mViQuieYnSf7UQmyrK3pDJb2ZlC/rQzzPsqxD5+25/lU5R65j6VIwuJSVA8bK6nZlIIPuKcqzMiHAA993f1bKvoVSwI9QaehhVBZFVR4KAB+Qp2ipgZPjOAiTEXjjVWkU9YyqBnbMtgbbmwY+9YzjkerIfEg+FbDpZxWJFvnUyJJmyBhm0shBA20BNZLijK+RmOTrS5W7Rd0WAJUSXF+WnjXk88f8AlbR6HC6grMNi1sxtrUdhV/PwQtlKvqxOlgbfiKsbVVT4J1uLX3OgOwNjoRcW9KdMLVnfeAKBhMPYWHVRWH/xrU41A6Pf8nh/8GL/AOtanmvVPOEmkNSzSSKBDJFGopdqFAwqFChTKJIpQqVHhAedRZ8O7nLCbcmktcJ4hB8b/oOe2U490HRjE2J7XVpq+58EU7M/+g3PoCQvC4VUvYasczNzZrWux9AB5AADQVZ4Phcca5VHmSSSzMd2Y8yfGhLhRyPtSU0ynBoh0dSThNL86ZMZq1JMlpoTQqK/EIwSA2YjcIDIw9QgJHvRfWZG7kRHnIwQH0C5m9iBTsVEygTYXOg8aifV5G78lh92MZB7sSW9wVoxw2LQlAxGxe7kfzPc0wOSfShPiWZgzxz4XNmjdEU9SdsjSKOyTtqTm9qwEcNwT4cudvH0rv3Tjg2IxMIGGkAKa9U1gj765rEhhpa1hqbmuGcU4XNh3KzxvE99ivZPPRhow1GxNcPNFqVnXxSTVENbg3BrV9G+nc+Fe8ipMOZcDrAPll73sbismH8aXcGs4yayjRpPDO6YHpLw7iidVKFzH91KLG/92/M+akGqXGfR7iMK5m4ZiGVv4bEAkclzd1x5OPeuR5fCtZ0d+kHFYWylutjHwSEnT5W3X9R5VsuVS9S/ky+W16X/AAbbhn0jtE/U8TgaGT76obHzKam3mpYelW3Sjo9h+K4frIWjaQD7OZSDsdUYjccrHakcL6TYHiqiCWMF2v8AZSKDqBclHHOwJ5HSs50l6JnhgbF4LEyRLs0d7kkg5QCdHF+Tg87GtW/p91+zNL6vZlR0V41Jg8R9SxbPGA4AcNYxt8KuDo0J00INrkiwJNdTxvGPqwvigFjuF65blcx0HWLa8dzpftDXcVxODELiMGYGw7vLEGaOdLM4UEuY3S1zFYtrc23tpatj9HvSGTFdVh5PtGwysyBmADjsqju2pORWcWCndSdRcTxTr6SuSN5OmxzqyB1ZShFwwIKld7g7W86ifXS5+yW685GuEA+UbyeosvnyqFieBaFxL1b3DaKOpGXXtQk5TzJYnNzuKxPTbpZOydQiWvmDvG5KSJawtcBlQg310PIsNa1nydVbMoQ7OkRelvFEkj6nrGIJY5Qt88kRGRdrKGMhIygk2XMSTYUGGaN4rINQNjow5aEb1OmihMFssavK9zOQfshumU62a1tiNGBPKovEsECCOyzru6/vAdjcbmvNk7Z3RVIp8THc/wC+tNxYiRWGpO43J0IsbG9xy2opcCw+Ej0phi6+PuKoR6A6MzZ8HAf7tLjw7I0/pVkazvQmQycOw7jRgmTxvkZksfEdn2q7hxAYlToy7qd7HYjxU8j7aEED1E8HnvY6aSaUaSaZIRoqM0VAwqOioUy7EK7z63ZIvK4eQeu6IfLU+I1FWsMpUADQDQACwAGwAGwquEMrbyhR8kYB/NywP+Wl/wBmoe/mk/GxYf5Ccv5CsaCyYeMxgkZgWG6pd2HqqAkUP7Sc9yI+sjBBbyC5m9iBSkhAFlAAHICw/KlZNKXVD7MQ2du9K3ogVF/UFv8AqpoYCJj21L/4jvIPZXJA/KnaF6aihdmDKALAAAchoKKlUKskKhQoUCGMdiOrS4F2JCovi7Gyi/IcyeQBPKue9K8CrzwJNnmL2lbtHVRLHCojQ3UftHbLbWyg33O64iftsNfbrHt+IwS2/TMPesh0sxXVTYNjYGOZIWJ8OuieM+hjWQ+otyNRPWTWGyg4/wDRc7WkwTROpF8pYrcHVSpN1/UDawFc8xWAkiZ1eN0aM5Xup7J5AnYX5ePKvRvEYjCjyRNlIuTGVzo7E8luCrMTbssBdrkGs90h4fnzfWmZJ5V6uJ4mCRXJ7mawY5RdiHJuocrbtAZT4U9YLhyvycMEnjStDW26VdDo45AMOQVsgLLnZSzOQosxYhsqsxsxvbRRfTH43h7xBSw0YAqwOhB10vr/APlc8oOJupJgwEkqSBoS4dbkFL5hYakW1ta9/K9aPjvSDHT4VUxSuY8yuspjK3JVgBnACsCCfO435VTcMkeG0okWNgeyWViSdj3VPpZvGuoYP6QcAcMFxTdZJlHWJ1croz21CdYLD3sP61cEqpuiZt+FZj+jGChOG62KUDiCSMUhYZlljAH2RS3aDdrW/wCW4d6TzgvFxHBXgZ79YgZQ6TLdZDkBvl5NcAEkGxzGm+IcEhxsubAKkcepYFnMYNr6XW6nUDKBbwOhqHwnjk3D5XV4VkWVQksco0dde69tAc2t7g8xRdYevcW8+TWcN4zjMYkckjr1QuCY0DgSJ2iZ4rFs2UXAAtbUWOtZjj3GVkkdYwjdk3cKVzHMuZmLEljYtuTTEUpjeWTh+fqmAzwOQZAl8wugN3VTqHW5AIudTVXHOTKGYLdtlVVVDfSxJuMuuv8AWpnK0kVBU7NA/DiIzHjEkWaVbwgyFFB5Mw7oAGXcX0tuKjfVZUBDPlZR8IFjTfFukEjljKQ7MEBNrgKryFQra6AsrAgkG5ol4h1kWrDMNLHU5eVv6e1Y+XWjTxkr3kf77UmXFuF3BvvpY+FCSRfHX0P+1NvYjQiqEda6CcWRcLGqtdALupIzwszElrDvQkk6/Ab307uvxOGD21IZe6w3X/cHmDoaxXAujrScPw5jZA4BkR+0rAuzMVLC+naYaAaE8iQV8L45NgXEPEFyRH9nPcGMH7pKgAA+Fhl1sMtregpUl2OKStujYwynuvYN5bMBzW/9Nx56EuGkSxq666g2IIOo8GUjY+dMQyspySak917WD+RHwv5bHccwNDMkmk0ZojTAFCioUFk0UsGmhSwazJHVNP30qKDSg1Jodi2FItR3qNJjowbZwWHwr2m/yrc/pTsCRQqKcSx7kTHzayD3B7Y/y0YWU7sieSgufZjYf9NOwokmmpsSid9lW+1yBf0HOm/qYPeeRvVyo/JMoPuKchw6J3FVb72AF/W29AiPiMkyFGRmU2+Fk1BBDKxtYggEFTcEAis90q6HHFxFRNIGA7GdlIuDdQxC5jrfUsbZj4m+tpnrr9wZvO9l/Pn7X9qTV7Gm1oyHRiRsdh2inxOIWeI5J4rQIyOpurAiLNlNgQbnbc0rFcJYIzriDMyKT10sSZI8pz51dApLgqNRn7trC5vK6UdFDiftopOqxSiyyAZVZR+7cDdTpqb2sOWlRcFjMXOiBfq83VsA62khtItiolPbHZNmypfN2SDlOs14Zd3lEGMO2Y49XzyyOVVBmRGVQuZbaqyhUQF+ypJa9SjIkqfV0KziXKJIcOLwxqHDSEyMQFvlZQARbPsbVa8P4ROW6zEmLrLFQEZygUtma4IUsWbU6gHQW0q8wuHWNcq+p0AufQaeAsNgAKaiwckZbo/0ajRWgmSImM57Ki3ZJGYozSZQxtZk0C/s/A2rT4fBRxrlSNFWwFlUAWHkB50yw/4pSP4T39pI8v8AV6m1SwRJ2V2I4DhZDd8NAx8WhjJ/MiqHpX0Kw8mElGHw8McwGaMpGiksuuXQahrFbeda6hQ0msgm1o5DJ0HTF4ePGcOOUsAzQFyMrg2dY5DqhBBAzeWoqgTo0JZTF1zRSi94MSpEmbnlYaSqbHVRmP3TvXScYG4XiXnVS2CxDZpgoucPMdDKAN425/8A4Dd8U4XheIQAOElRhdJFIJF+aONj/wCmsPlRf5NvmNfg49/YTRpNHKU+yFzkYNeTKCoJtcafDodr1XcFkClgRpa/+la/jfCTgg0BfrOsyurnvFVKrZ787IBcbjw2rM8eTJMXUWDoLDzuFI8jua4nak0zpVOKaK7EnXbU628jzPhUeSPQXp2NdDSZWuB6UxnYvounzcPAJuUeRd72F7j03v71qcRCrqUdQysLFWAII8CDoa45wfA8QwsQxmFBMb95B28yqSLtHzW99R2hrtW66LdPIMXZH+ymOmVj2WPyPz9DY+td/HPCTOKcMtoKbCTcPkBwoMmFbQ4dmJMbk/uXPdB5KdL6XBYVe8O4lDioyYyGF8rqRZlYbq6nVWFTnUEEEAg6EHYg7gisxxTgDK/XQSFJhtLa915R4hf3sfLN3l033q8x0Raey/aTJ3j2fvHl5MfD5vz8S6ap+D8cErGGZOqnAuUJurr/ABIW2kQ/mOdTCDFtcx+A1Kfh8U8txy00FJ2KiZQpKOCAQQQdQRqCPEGhVDJMkyqLswUeJIA/Wmxjl+HM/wCFCR/mtl/WhFhUU3VFB8bC/ud6kA1ADImkO0YX8bgH8kDA/mKMRSHvSW/AgX882b9LU8DSr0gGfqSHvAv+Ni4/JiQPYVIQACwFh4DQUV6MGgA70dJvUX67m/ZLn+a9o/8APY5v5QfO1AEuo4xeb9mM/wA17J/m5/y387U1JEAM07gjwPZjH8t+1/MT5WpX1h3/AGa2H35AQPaPRj75aLCh14ha8huBvfRB5kf73pr62W/ZLmH327KextdvYW8xSlwYvdyZGGoLWsD8qjsj1tfzqTQBD+p5v2rZ/ltZP8nP+YtScXgbsJIzklAy5rXVlGoSRfiXU25i5sRc3mUKYrICcUC6Tr1LcyTeM/hlta3k2VvKnf7Ti+F1c+CHO3+VLmpV6IUAR8KpLM7CxawC6XVFva9tLksxNvIcqk0VCgA6KhRUxBMLix1B3HlWbl6F4cMWgafDFjc/V5mjUn8Gq/pWkqHxLiUUCZpXCjW3Mm3JVGrH0qZV5KV+DnPTThQgcASzSkoCTNIXbVmGh5Ds7eZrH8bxGcL5C59Ta5HsCfer/pl0tjxEwaJWAVct3sCe0TfKLm2orJSY4Odrbi2+nr6V581c20d0LUUmJ5U050H/ALzpaNpSZRe3p/rUlHQuj/SLEYLDRPLF1mDctZ0N2iOdgcw/FfyNxY30NxxnothOJx9fh2VZG/eIOyx8JU8fHZh+lSvo6kSThqISrZesV10NszsQGHmCN/GqXjPRmfASNiuGscm8kGrC3Oy/Gvl3hyPh219K8o47+p+GQOGdKcXw2QYfiCM8fwve7BRpdH/eLtodRf2rpGAx8c8YkhcOjbEH9D4HyOtZbhPSDCcVi6idFEnONjzHxRPvf0sRWe4hwLFcJkOIwbGSD41OpC8xIo7w+cWI8ubjJxV7QOKk6eGb/i3B0mWxFiDmUg5WV/vxsNUb9DzBvUXB8SeIiPFHmAk1sobwWQbJJ+jbjyR0Y6Vw41ex2ZALtGTqPEqfiXz/ADtVtjMIkqlXAIIINwDcHcEHQjyNaqnlGeVhjb8OQknti+tlkkUXO/ZVgBff3oVnv7DxSdmHFTLGO6to3sPANIcxHkb22ubXo6L+xf8AJtaMUKFIkVRihQoAOlUVCgCs4hriYUOqMHup1UkAEXGxtVpQoUkDKnhHalnLdoo9lJ1KggXCk7D0q3oUKI6QS2ChQoUxBGioUKYgqOioUAChQoUwCoUKFABVyX6Q5W+sObm4YKNTov2Zt6anShQrm+I0jfg2zFzKBewtvVaneFHQrmZ0Ikw8/Q0cmw/950KFSUXfQqVl4nh8rEZms1iRmGVjY23Fdyo6Fdnw/pOTn9Rxz6V4wmOzIArGNWJUWJcFrNcfFoNfIV0zozKz4OFnJZiupJJJ1O5O9FQo4/8AskE/QjknHPsuLv1X2eWdLZOza5W9su17n8zXbKFCnw7l+Q5dR/AKFChXQZH/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cxnSp>
        <p:nvCxnSpPr>
          <p:cNvPr id="11" name="Straight Connector 10"/>
          <p:cNvCxnSpPr/>
          <p:nvPr/>
        </p:nvCxnSpPr>
        <p:spPr>
          <a:xfrm>
            <a:off x="0" y="1219200"/>
            <a:ext cx="91440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 y="6548479"/>
            <a:ext cx="7948863" cy="320841"/>
          </a:xfrm>
          <a:custGeom>
            <a:avLst/>
            <a:gdLst/>
            <a:ahLst/>
            <a:cxnLst/>
            <a:rect l="l" t="t" r="r" b="b"/>
            <a:pathLst>
              <a:path w="7948863" h="304800">
                <a:moveTo>
                  <a:pt x="0" y="0"/>
                </a:moveTo>
                <a:lnTo>
                  <a:pt x="7948863" y="0"/>
                </a:lnTo>
                <a:lnTo>
                  <a:pt x="7872663" y="304800"/>
                </a:lnTo>
                <a:lnTo>
                  <a:pt x="0" y="304800"/>
                </a:lnTo>
                <a:close/>
              </a:path>
            </a:pathLst>
          </a:custGeom>
          <a:solidFill>
            <a:srgbClr val="013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Senserif"/>
            </a:endParaRPr>
          </a:p>
        </p:txBody>
      </p:sp>
      <p:pic>
        <p:nvPicPr>
          <p:cNvPr id="25" name="Picture 15" descr="C:\Users\shark\Downloads\Osmose logo (blue).png"/>
          <p:cNvPicPr>
            <a:picLocks noChangeAspect="1" noChangeArrowheads="1"/>
          </p:cNvPicPr>
          <p:nvPr/>
        </p:nvPicPr>
        <p:blipFill>
          <a:blip r:embed="rId3" cstate="print">
            <a:lum bright="70000" contrast="-70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543800" y="594110"/>
            <a:ext cx="1253358" cy="2595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3986" t="8649" r="2548" b="29006"/>
          <a:stretch/>
        </p:blipFill>
        <p:spPr>
          <a:xfrm>
            <a:off x="1314047" y="1066800"/>
            <a:ext cx="6427775" cy="5557878"/>
          </a:xfrm>
          <a:prstGeom prst="rect">
            <a:avLst/>
          </a:prstGeom>
        </p:spPr>
      </p:pic>
    </p:spTree>
    <p:extLst>
      <p:ext uri="{BB962C8B-B14F-4D97-AF65-F5344CB8AC3E}">
        <p14:creationId xmlns:p14="http://schemas.microsoft.com/office/powerpoint/2010/main" val="2966915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data:image/jpeg;base64,/9j/4AAQSkZJRgABAQAAAQABAAD/2wCEAAkGBxQSEBUUEhQVFhUUGRUYFxcYFBcYGBgVGBQWFhcXFxcYHCkgGRolHBQUITEiJSkrLi4uFx8zODMsNygtLiwBCgoKDg0OGhAQGywkICQsLCwsLywsLCwvLCwsLCwsLCwsLCwsLCwvLCwsLCwsLCwsLCwsLCwsLCw0LCwsLCwsLP/AABEIAMIBAwMBIgACEQEDEQH/xAAcAAAABwEBAAAAAAAAAAAAAAAAAQIDBAUGBwj/xABEEAACAQIEAggCBwUGBgMBAAABAgMAEQQSITEFQQYTIjJRYXGBQmIHFCNScpGhM0NTgrEVY3OSwdEkNKKy4fCDs/Gj/8QAGQEAAwEBAQAAAAAAAAAAAAAAAAECAwQF/8QAKxEAAgICAgECBgICAwAAAAAAAAECESExAxJBMlEEEyJhcaGB8JHhIzNS/9oADAMBAAIRAxEAPwDbUdV8HExmCSqYpDoAx7Ln+7k2fY6aN4gVYV6x57wHR0VHQFh0KFCgLDoUKOmFgrOY7o88chnwDiGU6vEf2E34lHcb5lrR0KTVlKTRScH6SJK/UzIcPiQNYXt2vmifaRfMVd1W8f4dh5of+KC5F1Dk5SjcmV91PpWVTj2KwiuAkuNw6DsztG8bpra0l1+2UDXOg5a1Ll12Ul20byqbicy4ckxE9YdeoVS/Wa6nq11U3+MWGtzeonDMNJi4xLLiw8b7JhSY47eBk/aMfdfSrzBYGOFcsSKgOpsNSfFjux8zRl6FaWykw2NxU8mWQLg15IbSTuLbq/7MedgxHO1WeH4PCj5wgaT+I93f2d7kDyGlTJ4FdcrgEeB8RsR4EeIqLaSLxlT/APovvtIPWzafEaaXuHb2GeJcLV7sqgk6lblQxGzBhqkg5ONeRuLWh/2oYIy8jF4U0ctZZojp2ZF2fcaixsQe0Dmq7gnVxdDcbeh5gg6g+R1qDxfg0eIF3VSwBALKG0PwsOa+4I5EGk0/AKXuPYfErKiywsrqQbEHQg2O/I6bH9KzPS7EF8rRLYxZ1dm0y9YrKimx1UyKmoJHZI86UyiOTqovsJFAUm/2RsoAjZtA+liNpQB4EGpqcRWOyMAuI3Cg3Wa4AORgO7YDs2BXINLDVPKplJ07BFw54S/1NrJGQOockxMcoYhDvFutiLre+lHiOLrLaEqUdivWRSCzdWZFRgvJwc1rqSLA1ZYXCGJAI2DDex0BJ1JVh3QSSbWIGwsKreK4VJ+tWRcsgWMxG4DK69YytE42N7+fiKbVISlbyYf6RuKhpJoIkVmjy3JHc0jBVAe9fsaDwOm1Q+M8RHWoUGZAMjOB2b+AbZreVM9NcBiI5RJiHzwSWIdMozrZb5lAH2lgtzax0t5IwGDkB6liDkvoddPAHwrzOZvu2zt466qiu4lFGzaSr5aj/emMDhmimikADhZEIUG2YhgcuvjtTnGoLMBa2+lVeGkKSKVJFmBtyuCDttyog8oJHoHA41XG9xewJ0YMN0cHVXHgd96lmqnHcOIOePewuLXBA1COu7KORHaQ7XHZqt6KcYxE086ToEVLdWpa721Gh/eL2W7XiOdep2p0zg2rRpzSTSjSTVE2JNJNKNJNMLBQoUKdlEqeBXUq6hlbQqwBBHmDUEYSWH9i2dP4UjHQf3cupHPRsw2AKirKlCsyLIeD4ikjZNUkAuY3FnA5kcmHzKSPOptMYvBpKuWRQwGo3BU+KsNVbzBBqJknh2Jnj8CQJl32bRZBto2U6d5jTAsqOo+CxyS3yNqveUgq6nwZDqvuKVjMZHCueV0jX7zsFH5mgB+jtVW3EJXH/Dw5gfjlYxJ6gZS7f5QD41FfgMk3/N4h2X+FDmhj9GKtnf3YelTfsOvcsMRxeFHyGQGT+Gl3k/yJdredqi4oYqbSIrhk5uwEkv8AKl8i+pJ9KsMDgI4EyQxpGo5IoUfpuak0U3sdpaKjAdH4o2DsXmlH7yZi7A+Kg9lP5QKtqOhTSoltszeN6ONHIZ8A4glbV4yLwTH50Hdb5l19aSnS1YuzjYpMK45speFvNJUBFvI2Naahal1rRXa9mbPS2OTTCRy4pj/DQrGPxSvZR+tH9Tx82smIjww5JDGJW/mll0PstaO1Cin5YWvCMfiYsbh2zvbEoN5YUEeIUD78V8k6+QsdTaxpzCdKo8SOrilUMSAZFuLA7nI+sZt94WuQoLEm11E7zqCrBI2ANwLsb2Ngx02308gedYvpt0UXDocbg+tSdCCwjAKsCe0zIBYDxAGUi9xvUybjnwXGm6ezdDDrGFAU5QGFtz2iCWN9WOhudSb0T4OKSMrkUo24At/TUMDz3BFcMg6b42N8yTWF7iOwMdvuhdgvpa3Kuy9G+LLiY1kAymSOKRk10ZgwNrgXXsgBtjalx8kZ6CcJRyMRR4jDCyEzxR6ZG/bKlgVKPtJYaWaxOXflT0OMSY9ZDaUEBJY9A4sSVuj2ysCzAq1r38rGzH7Vvwp/3P8A71E4nwlZSHUmOZO5Klsw+VuToeatp6HWrpoi7OU9NOPpIUw0SsRFIylmuQPtLBFU7WAUHW2m1aHi+GAbMBqikHxIzH/asl0j4diYscOvVQXl7DKoWN80l8ygX1u1zckgn0rXYzEh8zA+Xvr/AOa8nnbcrZ6PGko0jE8exF2H5iqXCsesTLq2Zbc7tcW331qfxg3kNReGf8xD/ixf/YtVBaFI7twviolJSRTHMvejYEXAt2oyQM6a7jbnUfjXAjO8bpM8RjbN2Qvaa1r3OoNtDyOlwbCmOlGOgBVZVZshzBlbK8bDmp5H+tTMBxK6IZDdJApjmtZXDC6hx8Dm48idrHsj0Yzjyfc4XGUM6HMJi2zdXMAsnIjuyAfEl/1XceYsTMNIxeGWRcrDzBBsVI2ZSNQR41EixLRkJMdzZJbWVydlYbI/6HlbujUzJhpNLNJqhCaOhQoLJ1GKh8R4nFh1zTSKg5ZjqT4KN2PkKi4Xisk+sMLqnKSYdWCPFY++3uFHnUWiaZb1XPx6AOUV+scWBSIGVhf7wjByerWFMTcC67TEzSSqf3YtFF7qnaYeTMRVpg8IkSBIkVFGyqoUfkKMjwiqx/D5MTlNvq5XuyaGdRe5ClTlUGw0uwPMVEwXBBhZDK6NimuT17XfEIPDI2hA/u7H5TWno6XVD7MZwmKSVc0bBhci4OxG4I3BHMHUU9UPFcNR2zgmOTbrENmsNg2lnGp0YEU19bki/brmX+LGpI/ni1ZfVcw5nLVCr2LKhSIJVdQyMGVtQykEEeII3pdAgUKOhQAVCjpLsFBJIAAJJOgAGpJPhQAdVs8vX3jjJy6q7g8tmVWHPcabf1VCXn7RukJ2XZ5B4sd1XyGp56aVPjjCgBQABoABYAeAA2o2PQAtttKS6BgQRcEEEeIOhFLqLxSQrC5XvEZV/G3ZT/qIoEZfA9CMDJEzvCLy9YwbMwyo0jNHkF7LZCouByrOYOKXBpI2HV8ThFylJZLq0S5mzSQ9WczR2OpAAO4BF63vEoM5iwq6RkEyf4MYA6u/zsVH4Q9WCi0hHIotv5Wa/wD3LWfRXjBr3fnJlcD0glQwviQjRSkpHiIGMiNm1USLlBD3W2gtckaGtZFIGAZSCDsQbg+hFYvpRwVsKkk2GAMDsjYjDcjaRSZIR8Lm1iuxvV3wSZMRho54ZQGZFzsNVLhQGEqaXIPPRvO1VF+GTJKrRTfSAQZ8BHYdue5NtQqGNiL+ZC1m8cvVFr6hybHz9Pc/lTn0hceBxOHAKZ4Q7XSRXGdgQtvu6gE5gOfIXMBOMK0bDGRtnHdCA2bxOYabEa3trXnfE5mdnBiBl+JHtmkcGW+JhH97F/3rUrEcShv+wa3na/8AWrLgrI2KwhjjVQWQgHvFllYmwB8tz/4pJFNl/wBOcMoxLHmbajTlyNy361t+ApnwUIdQQYlBBAIIy21HgRr71hel8imdrHTl6eFaXhvHkw8eHjnZQHRQhBsy9lbCRNwuujjQ87Wrr4HGKyc3KnLRb5mg3u8P3tS8Y+bm6ee4533EuRFkQggMjDbQqyn9CKeNVz4doiWhF1OrRaD1Md9FPy7HyOp6dHPsaLth++S0PJzctGPnO7J8+4531ap4N9qRh8Ssi3Q3HPkQfBgdVPkahtA0JvGM0fxRjdfmi8vFPytsTQE+hTcM6uoZSCDsf/dj5UKuiij6LdIMDimDA2xH99YyX55GOlvJbegrX1y3pF9Fu74J/PqpD/2Sf6N+dU/DOmGO4fJ1WIV2A/dy3zW8Uc8vMXFcqm4YkjRwU8xZ2ujFUPR3pbhsYAI3yvzjfR/bk3tV9WyaejFprYdHQoUwDo6KjoAgzcMGYvExic6kqOyx/vIzo2w10bwIpH9otHpiVCD+KtzEfNjvF/Np8xqyoUDsIG4uNjR1XHhmQ3w7dUdyls0TeN47jKd9UK673o14mFOXEL1R5MTeJj8stgAfJgpPIGixV7E8m29V8Tmdr2+wG1xrK33rcoxy+8fADUspxB7QKwjYHQy+ZG4j8ufpVkBRsegUKOhTEJqPj8OZEKg2N0YE7ZkdXF/K6ipNCkBUYOBkxTtI12mjW1rhVETtdVB8OuU33JJOg0E9x9ov4X/qn+1DGYbOBYlWU5lYa2axG3MEEgjmDy3qM31i47EVx8XWOBY6E5Mlx42zct6Q9kTpLGZVjw6/vXUyH7sMZDu2/iEUHxcVjsTwqSWRsXhkDxs9/q3bVMRGmZRKxXsGRtxsLZb3JNaObCkYfF4q5kkeKTqydskaOUyINFUsWYbmxW5Juas4fsMPDElgRGqrfZVRBmdvJR+ZIGl6hx7PJon1WDD8b4jgcXFFFDEFZpGjYGDI0RyHOD2e8BppezWPKslGCkTI0qhoiQEY2uu4ynkbDb02rVdOejy50miBWVixdjcswKOc8o2AuoBAAsHAsSQBz7GK2zrktlGt2BbKLsc18pNgbcuQFcHOn3dnXxV1wMy67U3hHZJAyNkI2a9raWuD468taelxznvENa9jl120sRbTakw4jM4Mh3tqFUW1HMC4FqhK8FF5wvo9PisqxBCxuzOzhStyLXHeJGhNhpnANq7DHwiPLD1iJI8KhVdlF9FCm3gD4VW4Do3FHDbCscjN1qhy2ZXKgXSTvobAbhuYI1tT0XGuqdIsVZWc2VuyLnlmAOhOnaGhv8J7I9DjhHjVPycc5ubwSeqaDuAvFzTdkHjH95fk3HLktTIpVdQykEHYinTUGfClWLxWDHvIdFfzP3W+Ye99LbaMdiMRgbMZIrLIbZtOzIBoBJbnbQMNR5jQrwuKD3BBV17yHcX2Pmp5EaU5hcUJAbXBGjKdGU+BH+o0PKkYvCh7G5Vl7rjvL4+oPMHQ0fdD/IzPwmB2LPFGzHclQSfWhSfrMy6GEuR8SOgU+YDG49OXid6FH0/1GmTHcB+kVowBjB1iaATxC9v8RdCPcA+Rrayw4TiUGvVzx8iDqp8iO0jfkaoOK/R/hpvtcI/UOwuDGbxMD8t9AflIHkawfEuD47h0nWhTHb99BcxkfOBoB5MoFc7lKPqVorrCXpwzQcc+ix1u+ClLW1Echs38sg0v6getQuF9OcbgHEONjdwOUnZkA8VfZx639asuA/SpoFxkf/yxf1ZD7bH2rfMmGx0GojniaxFxcagHS+qnXyIoiovMHQNyWJqyNwHpbhcWAIpQHP7t+y49j3vUXq+rlnHPoqYMXwUvmI5CQR+GQfpce9QMB0z4hw5hDjYmdBoBJo9vklFw4/P1FX8xx9aJ+WpehnYqVWd6P9MsJjLCOTLJ/Dksr+2tm/lJrRVomnoyaa2CjoqRPMqLmY2At+ZNgABqSSQABqSaYCnYKCSbAak1AXCtM2aYfZjuRHY/PKPibwU6L5nZaQPJIHk7KLqkfzffk8SOS7DfU2yz6Wx6K0YBov8Al2sP4T3Mfoh70XtdR92nMPxJSwSQGKQ7K9u1v+zcdl9r2BuBuBU6kTwK6lXUMp3DAEH2NML9xdCq/wCqyxfsmzr/AA5GJI/BLqw9GzeF1p3DcQV2yEFJP4bizeeXUhwL7qSPOixUSqFHRUwCqFxIlgsQNjLcEjcRi3WEeBsQoPIuDypziHEIoEzzSKi+LG35Dc+1ZiPi+JxUztgogqWROunuoXd2KR95iQ6HkCANazlNLG2XGDeTRcVZEw752VEyMtycoF1IAvyrE8P6QTTlUw8fWuqqBLISkRjRSTJtmYl8uYKDrGBV8vRmJbz4x2xToC15P2a5Rc5IR2RtzuaXgMKvVwwSIueFtQLrYOkmV0I1AJYC45gjlU1OTzgpOKWMmU49hZYp4pMTOzySBrqqhYwAjZEVNbtmNr761U8T4f1cY6wqZGu7A2OpAuPEgbe1afjmUY+IICwRHuzOz2c6WDOx0s1jbmfI01x7hUghMjrkVh3nIUtfTY6n8q83nVclI7eJ/RbOSYlRc2Fh4U2OV/Lar7EcBsf+ZwZueWIBI15i29V+N4c8LC9mW4s66qffl71cU7E2jtPCsdE+ZsG6sQbyYduwwOxIRtY202Iyk+BJapzYWDEkO8au0d17ajMhI1VgdtDtsdCORocU4HBiLNInbXuyKSki/hkWzD+lZ/iPDsbA6SRu2JjjuTbKuJy2IyE6LOlzmsbHTQ31r0m62jgWdMve1h98zw+OrPF683T/AKh5jacjhgCCCDqCDcEeINVfBOkMWIFgQGuVtqO0N1IbVH+RtdDbMBen5MK0ZLQi4Ju0V7BjzZDsr/oedjrTsX5HMXhMxDKcrr3XHh91h8S+R9rHWm4MZ2urkAWTWw5OBuUPPzG458iZGGxKyC6nY2IIsynwZTqDSMXg0ktnF7ba2Kn7ykbN50/ugXsx6iqFlxC6AxOBszFlYjzCi1/Tfy2oqfZFUZl+BcRwLF8LL9aj5xucslvfsufPfwFTuF/SFAzdVi1bDSbESKQvvfVR66edbOoXFuDwYpMk8SyDlcdpfNWGqn0NZdWvSw7p+pGd430AweLHWRWhdtQ8VijeZTukeYsfOspHgcdwdszL12G5tGT2R4jnGedmBQ8/Grpuh+MwLF+GYjMl7mCUix8h8JPn2T51O4d0/VX6niELYWXxIJjbzB5Dz1HnWbSu3hmibrGUWvAelMWJW8TiXS5AGWZR80R734kvfkKuJYosRGVdUlQ6FWAYX8CDsf1FY7pT0HixQGIwLJHN3gUIEcnndO6/zD38RmuE9KMdCzpPE0zw6OAcmKjUfEbA9bHre5VhzJGlX3axInopZiXXSL6Konu2Efqm36t7tGfIHvJ/1DyrPYTpHxLhLCPEIzRg2CyXKn/DmF7emvoK3HDen2HkjDAs+2ZVQ9cg5lohfMo5shPoK0eFx8GJhzo8csR0NrMD8pXx8iL0ukXmDofaSxJWUPA/pCweIXVzC9u5JufJGGjnwG58KvcHh2dhNMLML9XHcERg6XNtDIRudbXIB3JxPFPo3gxWaTD/APDX7igZo28WK37IPLKQOdiLE5yTFcV4PYMc0PIm8sHoG0aP0utHeUfUv8B0i/SztVCsR0f+kzCz2Wb/AIdz943jJ8pBt/MBW2RwQCCCDqCDcEeINaqSloylFrYqn4sI7ahT/T+tV+J41hcMQcTKqcwu7N6INSKq+J/S9h4yBDBLIL7myD+UG5Pvaubm+JUHSN+LgclbL+dchs2h8yKYxOGSRcrqGG9iNiNiPAjxGtc26XdOjjYzHHC0ebW5KlrDkCNuVVPDelmJcQYZGZO2kbSlmdzmYoLA6AANtv2R4U+P4hyWVkqXw9aZ0bifEBggC0odDoIpG+2PgIm3c+TAkk94VXtxnEYp+qhAwgOzTgiZha/2UOl9Od6vOG8ChgYuq5pD3pXOeQ/znb0FhUzF4VJVyyKGU8j48iDuCORGorbq3tmPaK0ip4f0YhjfrJM0838WY52B+Ve6nsKm4Dvz+PW6+8URH6W/Kmuqmh7h66P7jG0qj5ZCbP6PY/MaYj4gplLpmuVAliKkSplJyv1e7DtMCVvfs2vamko6JdskcVmFuqO8mUW8UMscb/l1g/OhxmBGjLMLsvcINmzkgKFPm2UWOh5g1Hx8scvVtG6M8L58mYBiMjKUIJBB7QIB5qvhUiGTrir5WVF7QDKVYuRpcHkoJ9yPu0XmgrBmuIF4MRhlkCFgmJKyAWV3JjNyh2YFna2o2I5gUPHcNiMSxYLJISD2ze3s7aW9K3XGlHWRNk6xwJcqWJBvk3A3AsDbnWO6WYfEyG2MnSPNYrG8uyGwBESCy+lq874iP/KdvC/oMXxLoviEsyqHuL9hrlTpodtdeV9qqM8kLnOGF+8rg9oc7g76c6ucVw7YLjoTlFlBeRMo00BI02H5VGxXXRj7YiaE7nN1i28Q+6mnFeQb8HeozcA+IH9KBrNcI45iQyJisMEUgWmVvs7W0LXuF+Ed65LDTw0xr0k7OBqii470bjxB6xSYp7WEqgajkJF2kXbQ+xFVOH6Qy4RxFj1sp0Sdbsje+/se1+LcbE0xi8MkiFJFDowsVYXBHmDUuPlDUvDIOMwolXrIZMjkDLKtmBXezDZ1/pfS1LwuNu2SQZJAL2vcMB8SH4h+o5isvPwvEcNYyYPNNhr3fDEksni0R3Ppv433F5w/iEGOhDRm4BGmzxv7aq3mKE8/cbX+C4oVWD6yug6pwNmYsrEfMqqRf038BtQq+w6L6jFEKMVJAqovEeGxYhMk0ayL4ML28wdwfMVKFHQBz/FdC8TgyZOFYhlB1MDkFT+Et2SfxC/zVDm4zFjGWPGK+Cx8X7KVQQytysDqyE/Dre5t4102qvpDwrD4iLJiIhJuEHx5iNkbdT53t46Vm4Vo0U73/swWLwuGnfq+IouHxW8eLg0jxFviUgWMlwOyRe+1r2qm4vwnGYIiRyWzgiORNJ2IHdmRf2nYDEh8+gtcairji3Q7FQw7DGQW7UJY9bHvbqnI7ZUGwJX0UXqD0c4+0eIjcvLikgV0SF7LioQ1szBDpOQFy9libHZdqyaznH9/ZstYz/f0XfRz6TEICYgZgLDrUU5tP4kNyb+cZYeQroGCxkU8eeJ0kjbmpDKfEH/asviODcO4shlTKX5yR9iVT4SKRv5MDWO4n0ZxfCmOIixI6vXti4ckAlUkjN1cEgC5v7Vp2lFW8oz6xk60zX8a6C4DFs4jywzJbP1JUZSRcdZENNQb7AnxrHS8G4pwi7wOZIBqcgLpbxeE6r6r+dF0A6ZxQTzNiywM1rOFJVe07vmAJPaZ73AOw2AFuv4LFpKgeJ1dDsysGB9xSSjPKwxtyhh5R57Xi4lkaSUnPIbsxNwT/oPKp7zdkWIIXWuq9IOgeDxd2MfVSH95F2TfxZe63uL+dcx490MxfDznss8A+JQ1gP7xAcyDzBt5iuXk+GadnRx/EJ4KfHYtnGULYc/E/wDij4TgJWlRYQxkJGXLvcHQjwt48q1/RXiPCZrDEQ9RJ880hhb0ct2fRvzNdT4fw+GFfsY0QH7igX8Dcb1tx8P3I5OavA/ACFXMbtYZiNi1tT+dKo6Kuw4wqjY3AxygCRb21U3IZTa10dbMh1OoINSaFJgVEsUsejr9Zj81Xrl9QbLIPTKdPiJo8Jh8NKC0IUWNmMd4nU2ByuFyspsR2W/KrWqbjccd86Mq4lB2O0QzAfu3CXZkNyLWNr3GoFJ4KWSs6RdbFImWZ9Y5wGFlcAvDmGdba7WIsRrcmsJxVCxsoLNvoCTf/WrubjcmJxD5erkEYsI2fKUuwupYKbk5dTc93Twqp4zx2Ugoy9So2SI2T81ALfzXNeTyz78lo9Dij1jRkcXg5QdY5P8AI3+1RYJ3jYlTY21B2I8GHMVIxk7XuHb/ADNTQxTbP2x4Mbn2bcGqQmeicIbxp5qv/aKctUTg06yYaF0N1aNCD/KKlmvWPNEmiNKNJY0gEPWT430ZJk+s4NupxA3/AIcvlIvn4/nyI1LGk2pOKZUXRiR0+6vsYjCzrKujhQCt/lJOxFj77nehW5C0KVT9/wBf7NLj7fslilCk0oUGQdHRCmZsSAcq9p7XC32G2Zj8K+fkbXOlMAYrFBLCxZm0VBux/wBAOZOgpWHhI7TkFzuRsB91fLz3P5AN4LB5CWY55H7zkW05Io+FByHubkk1LpDBVLx3ophcZrNEM/KRTlceHaG/veruhTaT2CbWjlHGehOOwz9dhJTMV2cHJiANNG5TDTncnwrMdKOlmJxSJDiBlaK+YZShYm1i6HYiw8K7/VdxjgWHxS2xESv4EizD8LjtD2NYy4f/ACzWPL7ow3QToZhcRw0GdVd5WZ86sM8Y7qqGGo0W5U8ybio+I+j/ABmDYy8OxJb5LhHI8De8cn8wFZbjmGn4PjSIJXUEBkksB1ieDLqrWOh/OwuKtuFfSniVlzTBJENgUChMvzIwub76G/tWXaGpKmjSp7i7Re8L+kmSF+p4jAyMN3VSp9Wibceak+Qrf8L4pDiUzwSLIvMqdj4MN1PkaocFxrh/FIxGwRif3UoAcH5T4+amszxvoBJhX+scPxHVW+GSTIR5CU6MPlfTzNaqUkrWUZtRbp4Zoek30fYXFXZAIJt86KMrH549m9RY+dYuLiHEeCMElXrcNey6kxn8Elrxn5SPHQ71Y8J+kuWE9XxCBr2NpEUKzW0vkJyuCfiQ28q3OExv1yHNEcO0T6G95rjmrp2Qp8iTVJxl6dh9UcSyhroz0rw+OT7JrSAXaJtHX0+8vmP0q3xOKSPvuq32zMBf0vvXN+kf0aMp67AORIpLdXcJr/csLZOehPuKi9Fenow7mDHQiORSVaUJZ7jlKLan5v050/mViQuieYnSf7UQmyrK3pDJb2ZlC/rQzzPsqxD5+25/lU5R65j6VIwuJSVA8bK6nZlIIPuKcqzMiHAA993f1bKvoVSwI9QaehhVBZFVR4KAB+Qp2ipgZPjOAiTEXjjVWkU9YyqBnbMtgbbmwY+9YzjkerIfEg+FbDpZxWJFvnUyJJmyBhm0shBA20BNZLijK+RmOTrS5W7Rd0WAJUSXF+WnjXk88f8AlbR6HC6grMNi1sxtrUdhV/PwQtlKvqxOlgbfiKsbVVT4J1uLX3OgOwNjoRcW9KdMLVnfeAKBhMPYWHVRWH/xrU41A6Pf8nh/8GL/AOtanmvVPOEmkNSzSSKBDJFGopdqFAwqFChTKJIpQqVHhAedRZ8O7nLCbcmktcJ4hB8b/oOe2U490HRjE2J7XVpq+58EU7M/+g3PoCQvC4VUvYasczNzZrWux9AB5AADQVZ4Phcca5VHmSSSzMd2Y8yfGhLhRyPtSU0ynBoh0dSThNL86ZMZq1JMlpoTQqK/EIwSA2YjcIDIw9QgJHvRfWZG7kRHnIwQH0C5m9iBTsVEygTYXOg8aifV5G78lh92MZB7sSW9wVoxw2LQlAxGxe7kfzPc0wOSfShPiWZgzxz4XNmjdEU9SdsjSKOyTtqTm9qwEcNwT4cudvH0rv3Tjg2IxMIGGkAKa9U1gj765rEhhpa1hqbmuGcU4XNh3KzxvE99ivZPPRhow1GxNcPNFqVnXxSTVENbg3BrV9G+nc+Fe8ipMOZcDrAPll73sbismH8aXcGs4yayjRpPDO6YHpLw7iidVKFzH91KLG/92/M+akGqXGfR7iMK5m4ZiGVv4bEAkclzd1x5OPeuR5fCtZ0d+kHFYWylutjHwSEnT5W3X9R5VsuVS9S/ky+W16X/AAbbhn0jtE/U8TgaGT76obHzKam3mpYelW3Sjo9h+K4frIWjaQD7OZSDsdUYjccrHakcL6TYHiqiCWMF2v8AZSKDqBclHHOwJ5HSs50l6JnhgbF4LEyRLs0d7kkg5QCdHF+Tg87GtW/p91+zNL6vZlR0V41Jg8R9SxbPGA4AcNYxt8KuDo0J00INrkiwJNdTxvGPqwvigFjuF65blcx0HWLa8dzpftDXcVxODELiMGYGw7vLEGaOdLM4UEuY3S1zFYtrc23tpatj9HvSGTFdVh5PtGwysyBmADjsqju2pORWcWCndSdRcTxTr6SuSN5OmxzqyB1ZShFwwIKld7g7W86ifXS5+yW685GuEA+UbyeosvnyqFieBaFxL1b3DaKOpGXXtQk5TzJYnNzuKxPTbpZOydQiWvmDvG5KSJawtcBlQg310PIsNa1nydVbMoQ7OkRelvFEkj6nrGIJY5Qt88kRGRdrKGMhIygk2XMSTYUGGaN4rINQNjow5aEb1OmihMFssavK9zOQfshumU62a1tiNGBPKovEsECCOyzru6/vAdjcbmvNk7Z3RVIp8THc/wC+tNxYiRWGpO43J0IsbG9xy2opcCw+Ej0phi6+PuKoR6A6MzZ8HAf7tLjw7I0/pVkazvQmQycOw7jRgmTxvkZksfEdn2q7hxAYlToy7qd7HYjxU8j7aEED1E8HnvY6aSaUaSaZIRoqM0VAwqOioUy7EK7z63ZIvK4eQeu6IfLU+I1FWsMpUADQDQACwAGwAGwquEMrbyhR8kYB/NywP+Wl/wBmoe/mk/GxYf5Ccv5CsaCyYeMxgkZgWG6pd2HqqAkUP7Sc9yI+sjBBbyC5m9iBSkhAFlAAHICw/KlZNKXVD7MQ2du9K3ogVF/UFv8AqpoYCJj21L/4jvIPZXJA/KnaF6aihdmDKALAAAchoKKlUKskKhQoUCGMdiOrS4F2JCovi7Gyi/IcyeQBPKue9K8CrzwJNnmL2lbtHVRLHCojQ3UftHbLbWyg33O64iftsNfbrHt+IwS2/TMPesh0sxXVTYNjYGOZIWJ8OuieM+hjWQ+otyNRPWTWGyg4/wDRc7WkwTROpF8pYrcHVSpN1/UDawFc8xWAkiZ1eN0aM5Xup7J5AnYX5ePKvRvEYjCjyRNlIuTGVzo7E8luCrMTbssBdrkGs90h4fnzfWmZJ5V6uJ4mCRXJ7mawY5RdiHJuocrbtAZT4U9YLhyvycMEnjStDW26VdDo45AMOQVsgLLnZSzOQosxYhsqsxsxvbRRfTH43h7xBSw0YAqwOhB10vr/APlc8oOJupJgwEkqSBoS4dbkFL5hYakW1ta9/K9aPjvSDHT4VUxSuY8yuspjK3JVgBnACsCCfO435VTcMkeG0okWNgeyWViSdj3VPpZvGuoYP6QcAcMFxTdZJlHWJ1croz21CdYLD3sP61cEqpuiZt+FZj+jGChOG62KUDiCSMUhYZlljAH2RS3aDdrW/wCW4d6TzgvFxHBXgZ79YgZQ6TLdZDkBvl5NcAEkGxzGm+IcEhxsubAKkcepYFnMYNr6XW6nUDKBbwOhqHwnjk3D5XV4VkWVQksco0dde69tAc2t7g8xRdYevcW8+TWcN4zjMYkckjr1QuCY0DgSJ2iZ4rFs2UXAAtbUWOtZjj3GVkkdYwjdk3cKVzHMuZmLEljYtuTTEUpjeWTh+fqmAzwOQZAl8wugN3VTqHW5AIudTVXHOTKGYLdtlVVVDfSxJuMuuv8AWpnK0kVBU7NA/DiIzHjEkWaVbwgyFFB5Mw7oAGXcX0tuKjfVZUBDPlZR8IFjTfFukEjljKQ7MEBNrgKryFQra6AsrAgkG5ol4h1kWrDMNLHU5eVv6e1Y+XWjTxkr3kf77UmXFuF3BvvpY+FCSRfHX0P+1NvYjQiqEda6CcWRcLGqtdALupIzwszElrDvQkk6/Ab307uvxOGD21IZe6w3X/cHmDoaxXAujrScPw5jZA4BkR+0rAuzMVLC+naYaAaE8iQV8L45NgXEPEFyRH9nPcGMH7pKgAA+Fhl1sMtregpUl2OKStujYwynuvYN5bMBzW/9Nx56EuGkSxq666g2IIOo8GUjY+dMQyspySak917WD+RHwv5bHccwNDMkmk0ZojTAFCioUFk0UsGmhSwazJHVNP30qKDSg1Jodi2FItR3qNJjowbZwWHwr2m/yrc/pTsCRQqKcSx7kTHzayD3B7Y/y0YWU7sieSgufZjYf9NOwokmmpsSid9lW+1yBf0HOm/qYPeeRvVyo/JMoPuKchw6J3FVb72AF/W29AiPiMkyFGRmU2+Fk1BBDKxtYggEFTcEAis90q6HHFxFRNIGA7GdlIuDdQxC5jrfUsbZj4m+tpnrr9wZvO9l/Pn7X9qTV7Gm1oyHRiRsdh2inxOIWeI5J4rQIyOpurAiLNlNgQbnbc0rFcJYIzriDMyKT10sSZI8pz51dApLgqNRn7trC5vK6UdFDiftopOqxSiyyAZVZR+7cDdTpqb2sOWlRcFjMXOiBfq83VsA62khtItiolPbHZNmypfN2SDlOs14Zd3lEGMO2Y49XzyyOVVBmRGVQuZbaqyhUQF+ypJa9SjIkqfV0KziXKJIcOLwxqHDSEyMQFvlZQARbPsbVa8P4ROW6zEmLrLFQEZygUtma4IUsWbU6gHQW0q8wuHWNcq+p0AufQaeAsNgAKaiwckZbo/0ajRWgmSImM57Ki3ZJGYozSZQxtZk0C/s/A2rT4fBRxrlSNFWwFlUAWHkB50yw/4pSP4T39pI8v8AV6m1SwRJ2V2I4DhZDd8NAx8WhjJ/MiqHpX0Kw8mElGHw8McwGaMpGiksuuXQahrFbeda6hQ0msgm1o5DJ0HTF4ePGcOOUsAzQFyMrg2dY5DqhBBAzeWoqgTo0JZTF1zRSi94MSpEmbnlYaSqbHVRmP3TvXScYG4XiXnVS2CxDZpgoucPMdDKAN425/8A4Dd8U4XheIQAOElRhdJFIJF+aONj/wCmsPlRf5NvmNfg49/YTRpNHKU+yFzkYNeTKCoJtcafDodr1XcFkClgRpa/+la/jfCTgg0BfrOsyurnvFVKrZ787IBcbjw2rM8eTJMXUWDoLDzuFI8jua4nak0zpVOKaK7EnXbU628jzPhUeSPQXp2NdDSZWuB6UxnYvounzcPAJuUeRd72F7j03v71qcRCrqUdQysLFWAII8CDoa45wfA8QwsQxmFBMb95B28yqSLtHzW99R2hrtW66LdPIMXZH+ymOmVj2WPyPz9DY+td/HPCTOKcMtoKbCTcPkBwoMmFbQ4dmJMbk/uXPdB5KdL6XBYVe8O4lDioyYyGF8rqRZlYbq6nVWFTnUEEEAg6EHYg7gisxxTgDK/XQSFJhtLa915R4hf3sfLN3l033q8x0Raey/aTJ3j2fvHl5MfD5vz8S6ap+D8cErGGZOqnAuUJurr/ABIW2kQ/mOdTCDFtcx+A1Kfh8U8txy00FJ2KiZQpKOCAQQQdQRqCPEGhVDJMkyqLswUeJIA/Wmxjl+HM/wCFCR/mtl/WhFhUU3VFB8bC/ud6kA1ADImkO0YX8bgH8kDA/mKMRSHvSW/AgX882b9LU8DSr0gGfqSHvAv+Ni4/JiQPYVIQACwFh4DQUV6MGgA70dJvUX67m/ZLn+a9o/8APY5v5QfO1AEuo4xeb9mM/wA17J/m5/y387U1JEAM07gjwPZjH8t+1/MT5WpX1h3/AGa2H35AQPaPRj75aLCh14ha8huBvfRB5kf73pr62W/ZLmH327KextdvYW8xSlwYvdyZGGoLWsD8qjsj1tfzqTQBD+p5v2rZ/ltZP8nP+YtScXgbsJIzklAy5rXVlGoSRfiXU25i5sRc3mUKYrICcUC6Tr1LcyTeM/hlta3k2VvKnf7Ti+F1c+CHO3+VLmpV6IUAR8KpLM7CxawC6XVFva9tLksxNvIcqk0VCgA6KhRUxBMLix1B3HlWbl6F4cMWgafDFjc/V5mjUn8Gq/pWkqHxLiUUCZpXCjW3Mm3JVGrH0qZV5KV+DnPTThQgcASzSkoCTNIXbVmGh5Ds7eZrH8bxGcL5C59Ta5HsCfer/pl0tjxEwaJWAVct3sCe0TfKLm2orJSY4Odrbi2+nr6V581c20d0LUUmJ5U050H/ALzpaNpSZRe3p/rUlHQuj/SLEYLDRPLF1mDctZ0N2iOdgcw/FfyNxY30NxxnothOJx9fh2VZG/eIOyx8JU8fHZh+lSvo6kSThqISrZesV10NszsQGHmCN/GqXjPRmfASNiuGscm8kGrC3Oy/Gvl3hyPh219K8o47+p+GQOGdKcXw2QYfiCM8fwve7BRpdH/eLtodRf2rpGAx8c8YkhcOjbEH9D4HyOtZbhPSDCcVi6idFEnONjzHxRPvf0sRWe4hwLFcJkOIwbGSD41OpC8xIo7w+cWI8ubjJxV7QOKk6eGb/i3B0mWxFiDmUg5WV/vxsNUb9DzBvUXB8SeIiPFHmAk1sobwWQbJJ+jbjyR0Y6Vw41ex2ZALtGTqPEqfiXz/ADtVtjMIkqlXAIIINwDcHcEHQjyNaqnlGeVhjb8OQknti+tlkkUXO/ZVgBff3oVnv7DxSdmHFTLGO6to3sPANIcxHkb22ubXo6L+xf8AJtaMUKFIkVRihQoAOlUVCgCs4hriYUOqMHup1UkAEXGxtVpQoUkDKnhHalnLdoo9lJ1KggXCk7D0q3oUKI6QS2ChQoUxBGioUKYgqOioUAChQoUwCoUKFABVyX6Q5W+sObm4YKNTov2Zt6anShQrm+I0jfg2zFzKBewtvVaneFHQrmZ0Ikw8/Q0cmw/950KFSUXfQqVl4nh8rEZms1iRmGVjY23Fdyo6Fdnw/pOTn9Rxz6V4wmOzIArGNWJUWJcFrNcfFoNfIV0zozKz4OFnJZiupJJJ1O5O9FQo4/8AskE/QjknHPsuLv1X2eWdLZOza5W9su17n8zXbKFCnw7l+Q5dR/AKFChXQZ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31376" y="0"/>
            <a:ext cx="9144000" cy="6858000"/>
          </a:xfrm>
          <a:prstGeom prst="rect">
            <a:avLst/>
          </a:prstGeom>
          <a:solidFill>
            <a:srgbClr val="013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752600" y="3124200"/>
            <a:ext cx="6934200" cy="523220"/>
          </a:xfrm>
          <a:prstGeom prst="rect">
            <a:avLst/>
          </a:prstGeom>
          <a:noFill/>
        </p:spPr>
        <p:txBody>
          <a:bodyPr wrap="square" rtlCol="0">
            <a:spAutoFit/>
          </a:bodyPr>
          <a:lstStyle/>
          <a:p>
            <a:r>
              <a:rPr lang="en-US" sz="2800" dirty="0">
                <a:solidFill>
                  <a:schemeClr val="bg1"/>
                </a:solidFill>
                <a:latin typeface="Segoe UI Semibold" panose="020B0702040204020203" pitchFamily="34" charset="0"/>
              </a:rPr>
              <a:t>Pole Design</a:t>
            </a:r>
            <a:endParaRPr lang="en-US" sz="2000" dirty="0">
              <a:solidFill>
                <a:schemeClr val="bg1"/>
              </a:solidFill>
              <a:latin typeface="Segoe UI Light" panose="020B0502040204020203" pitchFamily="34" charset="0"/>
            </a:endParaRPr>
          </a:p>
        </p:txBody>
      </p:sp>
      <p:cxnSp>
        <p:nvCxnSpPr>
          <p:cNvPr id="3" name="Straight Connector 2"/>
          <p:cNvCxnSpPr/>
          <p:nvPr/>
        </p:nvCxnSpPr>
        <p:spPr>
          <a:xfrm>
            <a:off x="1372394" y="1099810"/>
            <a:ext cx="0" cy="4572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6874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7948864" y="6548479"/>
            <a:ext cx="1211178" cy="320841"/>
          </a:xfrm>
          <a:custGeom>
            <a:avLst/>
            <a:gdLst/>
            <a:ahLst/>
            <a:cxnLst/>
            <a:rect l="l" t="t" r="r" b="b"/>
            <a:pathLst>
              <a:path w="1148012" h="304800">
                <a:moveTo>
                  <a:pt x="76200" y="0"/>
                </a:moveTo>
                <a:lnTo>
                  <a:pt x="1148012" y="0"/>
                </a:lnTo>
                <a:lnTo>
                  <a:pt x="1148012" y="304800"/>
                </a:lnTo>
                <a:lnTo>
                  <a:pt x="0" y="304800"/>
                </a:lnTo>
                <a:close/>
              </a:path>
            </a:pathLst>
          </a:custGeom>
          <a:solidFill>
            <a:srgbClr val="4A7AA8"/>
          </a:solidFill>
          <a:ln>
            <a:solidFill>
              <a:srgbClr val="4A7A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A7AA8"/>
              </a:solidFill>
            </a:endParaRPr>
          </a:p>
        </p:txBody>
      </p:sp>
      <p:sp>
        <p:nvSpPr>
          <p:cNvPr id="2" name="Title 1"/>
          <p:cNvSpPr>
            <a:spLocks noGrp="1"/>
          </p:cNvSpPr>
          <p:nvPr>
            <p:ph type="title"/>
          </p:nvPr>
        </p:nvSpPr>
        <p:spPr>
          <a:xfrm>
            <a:off x="457200" y="152400"/>
            <a:ext cx="8229600" cy="1143000"/>
          </a:xfrm>
        </p:spPr>
        <p:txBody>
          <a:bodyPr>
            <a:normAutofit/>
          </a:bodyPr>
          <a:lstStyle/>
          <a:p>
            <a:pPr algn="l"/>
            <a:r>
              <a:rPr lang="en-US" sz="3600" dirty="0">
                <a:solidFill>
                  <a:srgbClr val="013971"/>
                </a:solidFill>
                <a:latin typeface="Segoe UI Semibold" panose="020B0702040204020203" pitchFamily="34" charset="0"/>
              </a:rPr>
              <a:t>Wood Poles Decay</a:t>
            </a:r>
          </a:p>
        </p:txBody>
      </p:sp>
      <p:sp>
        <p:nvSpPr>
          <p:cNvPr id="7" name="AutoShape 6" descr="data:image/jpeg;base64,/9j/4AAQSkZJRgABAQAAAQABAAD/2wCEAAkGBxQSEBUUEhQVFhUUGRUYFxcYFBcYGBgVGBQWFhcXFxcYHCkgGRolHBQUITEiJSkrLi4uFx8zODMsNygtLiwBCgoKDg0OGhAQGywkICQsLCwsLywsLCwvLCwsLCwsLCwsLCwsLCwvLCwsLCwsLCwsLCwsLCwsLCw0LCwsLCwsLP/AABEIAMIBAwMBIgACEQEDEQH/xAAcAAAABwEBAAAAAAAAAAAAAAAAAQIDBAUGBwj/xABEEAACAQIEAggCBwUGBgMBAAABAgMAEQQSITEFQQYTIjJRYXGBQmIHFCNScpGhM0NTgrEVY3OSwdEkNKKy4fCDs/Gj/8QAGQEAAwEBAQAAAAAAAAAAAAAAAAECAwQF/8QAKxEAAgICAgECBgICAwAAAAAAAAECESExAxJBMlEEEyJhcaGB8JHhIzNS/9oADAMBAAIRAxEAPwDbUdV8HExmCSqYpDoAx7Ln+7k2fY6aN4gVYV6x57wHR0VHQFh0KFCgLDoUKOmFgrOY7o88chnwDiGU6vEf2E34lHcb5lrR0KTVlKTRScH6SJK/UzIcPiQNYXt2vmifaRfMVd1W8f4dh5of+KC5F1Dk5SjcmV91PpWVTj2KwiuAkuNw6DsztG8bpra0l1+2UDXOg5a1Ll12Ul20byqbicy4ckxE9YdeoVS/Wa6nq11U3+MWGtzeonDMNJi4xLLiw8b7JhSY47eBk/aMfdfSrzBYGOFcsSKgOpsNSfFjux8zRl6FaWykw2NxU8mWQLg15IbSTuLbq/7MedgxHO1WeH4PCj5wgaT+I93f2d7kDyGlTJ4FdcrgEeB8RsR4EeIqLaSLxlT/APovvtIPWzafEaaXuHb2GeJcLV7sqgk6lblQxGzBhqkg5ONeRuLWh/2oYIy8jF4U0ctZZojp2ZF2fcaixsQe0Dmq7gnVxdDcbeh5gg6g+R1qDxfg0eIF3VSwBALKG0PwsOa+4I5EGk0/AKXuPYfErKiywsrqQbEHQg2O/I6bH9KzPS7EF8rRLYxZ1dm0y9YrKimx1UyKmoJHZI86UyiOTqovsJFAUm/2RsoAjZtA+liNpQB4EGpqcRWOyMAuI3Cg3Wa4AORgO7YDs2BXINLDVPKplJ07BFw54S/1NrJGQOockxMcoYhDvFutiLre+lHiOLrLaEqUdivWRSCzdWZFRgvJwc1rqSLA1ZYXCGJAI2DDex0BJ1JVh3QSSbWIGwsKreK4VJ+tWRcsgWMxG4DK69YytE42N7+fiKbVISlbyYf6RuKhpJoIkVmjy3JHc0jBVAe9fsaDwOm1Q+M8RHWoUGZAMjOB2b+AbZreVM9NcBiI5RJiHzwSWIdMozrZb5lAH2lgtzax0t5IwGDkB6liDkvoddPAHwrzOZvu2zt466qiu4lFGzaSr5aj/emMDhmimikADhZEIUG2YhgcuvjtTnGoLMBa2+lVeGkKSKVJFmBtyuCDttyog8oJHoHA41XG9xewJ0YMN0cHVXHgd96lmqnHcOIOePewuLXBA1COu7KORHaQ7XHZqt6KcYxE086ToEVLdWpa721Gh/eL2W7XiOdep2p0zg2rRpzSTSjSTVE2JNJNKNJNMLBQoUKdlEqeBXUq6hlbQqwBBHmDUEYSWH9i2dP4UjHQf3cupHPRsw2AKirKlCsyLIeD4ikjZNUkAuY3FnA5kcmHzKSPOptMYvBpKuWRQwGo3BU+KsNVbzBBqJknh2Jnj8CQJl32bRZBto2U6d5jTAsqOo+CxyS3yNqveUgq6nwZDqvuKVjMZHCueV0jX7zsFH5mgB+jtVW3EJXH/Dw5gfjlYxJ6gZS7f5QD41FfgMk3/N4h2X+FDmhj9GKtnf3YelTfsOvcsMRxeFHyGQGT+Gl3k/yJdredqi4oYqbSIrhk5uwEkv8AKl8i+pJ9KsMDgI4EyQxpGo5IoUfpuak0U3sdpaKjAdH4o2DsXmlH7yZi7A+Kg9lP5QKtqOhTSoltszeN6ONHIZ8A4glbV4yLwTH50Hdb5l19aSnS1YuzjYpMK45speFvNJUBFvI2Naahal1rRXa9mbPS2OTTCRy4pj/DQrGPxSvZR+tH9Tx82smIjww5JDGJW/mll0PstaO1Cin5YWvCMfiYsbh2zvbEoN5YUEeIUD78V8k6+QsdTaxpzCdKo8SOrilUMSAZFuLA7nI+sZt94WuQoLEm11E7zqCrBI2ANwLsb2Ngx02308gedYvpt0UXDocbg+tSdCCwjAKsCe0zIBYDxAGUi9xvUybjnwXGm6ezdDDrGFAU5QGFtz2iCWN9WOhudSb0T4OKSMrkUo24At/TUMDz3BFcMg6b42N8yTWF7iOwMdvuhdgvpa3Kuy9G+LLiY1kAymSOKRk10ZgwNrgXXsgBtjalx8kZ6CcJRyMRR4jDCyEzxR6ZG/bKlgVKPtJYaWaxOXflT0OMSY9ZDaUEBJY9A4sSVuj2ysCzAq1r38rGzH7Vvwp/3P8A71E4nwlZSHUmOZO5Klsw+VuToeatp6HWrpoi7OU9NOPpIUw0SsRFIylmuQPtLBFU7WAUHW2m1aHi+GAbMBqikHxIzH/asl0j4diYscOvVQXl7DKoWN80l8ygX1u1zckgn0rXYzEh8zA+Xvr/AOa8nnbcrZ6PGko0jE8exF2H5iqXCsesTLq2Zbc7tcW331qfxg3kNReGf8xD/ixf/YtVBaFI7twviolJSRTHMvejYEXAt2oyQM6a7jbnUfjXAjO8bpM8RjbN2Qvaa1r3OoNtDyOlwbCmOlGOgBVZVZshzBlbK8bDmp5H+tTMBxK6IZDdJApjmtZXDC6hx8Dm48idrHsj0Yzjyfc4XGUM6HMJi2zdXMAsnIjuyAfEl/1XceYsTMNIxeGWRcrDzBBsVI2ZSNQR41EixLRkJMdzZJbWVydlYbI/6HlbujUzJhpNLNJqhCaOhQoLJ1GKh8R4nFh1zTSKg5ZjqT4KN2PkKi4Xisk+sMLqnKSYdWCPFY++3uFHnUWiaZb1XPx6AOUV+scWBSIGVhf7wjByerWFMTcC67TEzSSqf3YtFF7qnaYeTMRVpg8IkSBIkVFGyqoUfkKMjwiqx/D5MTlNvq5XuyaGdRe5ClTlUGw0uwPMVEwXBBhZDK6NimuT17XfEIPDI2hA/u7H5TWno6XVD7MZwmKSVc0bBhci4OxG4I3BHMHUU9UPFcNR2zgmOTbrENmsNg2lnGp0YEU19bki/brmX+LGpI/ni1ZfVcw5nLVCr2LKhSIJVdQyMGVtQykEEeII3pdAgUKOhQAVCjpLsFBJIAAJJOgAGpJPhQAdVs8vX3jjJy6q7g8tmVWHPcabf1VCXn7RukJ2XZ5B4sd1XyGp56aVPjjCgBQABoABYAeAA2o2PQAtttKS6BgQRcEEEeIOhFLqLxSQrC5XvEZV/G3ZT/qIoEZfA9CMDJEzvCLy9YwbMwyo0jNHkF7LZCouByrOYOKXBpI2HV8ThFylJZLq0S5mzSQ9WczR2OpAAO4BF63vEoM5iwq6RkEyf4MYA6u/zsVH4Q9WCi0hHIotv5Wa/wD3LWfRXjBr3fnJlcD0glQwviQjRSkpHiIGMiNm1USLlBD3W2gtckaGtZFIGAZSCDsQbg+hFYvpRwVsKkk2GAMDsjYjDcjaRSZIR8Lm1iuxvV3wSZMRho54ZQGZFzsNVLhQGEqaXIPPRvO1VF+GTJKrRTfSAQZ8BHYdue5NtQqGNiL+ZC1m8cvVFr6hybHz9Pc/lTn0hceBxOHAKZ4Q7XSRXGdgQtvu6gE5gOfIXMBOMK0bDGRtnHdCA2bxOYabEa3trXnfE5mdnBiBl+JHtmkcGW+JhH97F/3rUrEcShv+wa3na/8AWrLgrI2KwhjjVQWQgHvFllYmwB8tz/4pJFNl/wBOcMoxLHmbajTlyNy361t+ApnwUIdQQYlBBAIIy21HgRr71hel8imdrHTl6eFaXhvHkw8eHjnZQHRQhBsy9lbCRNwuujjQ87Wrr4HGKyc3KnLRb5mg3u8P3tS8Y+bm6ee4533EuRFkQggMjDbQqyn9CKeNVz4doiWhF1OrRaD1Md9FPy7HyOp6dHPsaLth++S0PJzctGPnO7J8+4531ap4N9qRh8Ssi3Q3HPkQfBgdVPkahtA0JvGM0fxRjdfmi8vFPytsTQE+hTcM6uoZSCDsf/dj5UKuiij6LdIMDimDA2xH99YyX55GOlvJbegrX1y3pF9Fu74J/PqpD/2Sf6N+dU/DOmGO4fJ1WIV2A/dy3zW8Uc8vMXFcqm4YkjRwU8xZ2ujFUPR3pbhsYAI3yvzjfR/bk3tV9WyaejFprYdHQoUwDo6KjoAgzcMGYvExic6kqOyx/vIzo2w10bwIpH9otHpiVCD+KtzEfNjvF/Np8xqyoUDsIG4uNjR1XHhmQ3w7dUdyls0TeN47jKd9UK673o14mFOXEL1R5MTeJj8stgAfJgpPIGixV7E8m29V8Tmdr2+wG1xrK33rcoxy+8fADUspxB7QKwjYHQy+ZG4j8ufpVkBRsegUKOhTEJqPj8OZEKg2N0YE7ZkdXF/K6ipNCkBUYOBkxTtI12mjW1rhVETtdVB8OuU33JJOg0E9x9ov4X/qn+1DGYbOBYlWU5lYa2axG3MEEgjmDy3qM31i47EVx8XWOBY6E5Mlx42zct6Q9kTpLGZVjw6/vXUyH7sMZDu2/iEUHxcVjsTwqSWRsXhkDxs9/q3bVMRGmZRKxXsGRtxsLZb3JNaObCkYfF4q5kkeKTqydskaOUyINFUsWYbmxW5Juas4fsMPDElgRGqrfZVRBmdvJR+ZIGl6hx7PJon1WDD8b4jgcXFFFDEFZpGjYGDI0RyHOD2e8BppezWPKslGCkTI0qhoiQEY2uu4ynkbDb02rVdOejy50miBWVixdjcswKOc8o2AuoBAAsHAsSQBz7GK2zrktlGt2BbKLsc18pNgbcuQFcHOn3dnXxV1wMy67U3hHZJAyNkI2a9raWuD468taelxznvENa9jl120sRbTakw4jM4Mh3tqFUW1HMC4FqhK8FF5wvo9PisqxBCxuzOzhStyLXHeJGhNhpnANq7DHwiPLD1iJI8KhVdlF9FCm3gD4VW4Do3FHDbCscjN1qhy2ZXKgXSTvobAbhuYI1tT0XGuqdIsVZWc2VuyLnlmAOhOnaGhv8J7I9DjhHjVPycc5ubwSeqaDuAvFzTdkHjH95fk3HLktTIpVdQykEHYinTUGfClWLxWDHvIdFfzP3W+Ye99LbaMdiMRgbMZIrLIbZtOzIBoBJbnbQMNR5jQrwuKD3BBV17yHcX2Pmp5EaU5hcUJAbXBGjKdGU+BH+o0PKkYvCh7G5Vl7rjvL4+oPMHQ0fdD/IzPwmB2LPFGzHclQSfWhSfrMy6GEuR8SOgU+YDG49OXid6FH0/1GmTHcB+kVowBjB1iaATxC9v8RdCPcA+Rrayw4TiUGvVzx8iDqp8iO0jfkaoOK/R/hpvtcI/UOwuDGbxMD8t9AflIHkawfEuD47h0nWhTHb99BcxkfOBoB5MoFc7lKPqVorrCXpwzQcc+ix1u+ClLW1Echs38sg0v6getQuF9OcbgHEONjdwOUnZkA8VfZx639asuA/SpoFxkf/yxf1ZD7bH2rfMmGx0GojniaxFxcagHS+qnXyIoiovMHQNyWJqyNwHpbhcWAIpQHP7t+y49j3vUXq+rlnHPoqYMXwUvmI5CQR+GQfpce9QMB0z4hw5hDjYmdBoBJo9vklFw4/P1FX8xx9aJ+WpehnYqVWd6P9MsJjLCOTLJ/Dksr+2tm/lJrRVomnoyaa2CjoqRPMqLmY2At+ZNgABqSSQABqSaYCnYKCSbAak1AXCtM2aYfZjuRHY/PKPibwU6L5nZaQPJIHk7KLqkfzffk8SOS7DfU2yz6Wx6K0YBov8Al2sP4T3Mfoh70XtdR92nMPxJSwSQGKQ7K9u1v+zcdl9r2BuBuBU6kTwK6lXUMp3DAEH2NML9xdCq/wCqyxfsmzr/AA5GJI/BLqw9GzeF1p3DcQV2yEFJP4bizeeXUhwL7qSPOixUSqFHRUwCqFxIlgsQNjLcEjcRi3WEeBsQoPIuDypziHEIoEzzSKi+LG35Dc+1ZiPi+JxUztgogqWROunuoXd2KR95iQ6HkCANazlNLG2XGDeTRcVZEw752VEyMtycoF1IAvyrE8P6QTTlUw8fWuqqBLISkRjRSTJtmYl8uYKDrGBV8vRmJbz4x2xToC15P2a5Rc5IR2RtzuaXgMKvVwwSIueFtQLrYOkmV0I1AJYC45gjlU1OTzgpOKWMmU49hZYp4pMTOzySBrqqhYwAjZEVNbtmNr761U8T4f1cY6wqZGu7A2OpAuPEgbe1afjmUY+IICwRHuzOz2c6WDOx0s1jbmfI01x7hUghMjrkVh3nIUtfTY6n8q83nVclI7eJ/RbOSYlRc2Fh4U2OV/Lar7EcBsf+ZwZueWIBI15i29V+N4c8LC9mW4s66qffl71cU7E2jtPCsdE+ZsG6sQbyYduwwOxIRtY202Iyk+BJapzYWDEkO8au0d17ajMhI1VgdtDtsdCORocU4HBiLNInbXuyKSki/hkWzD+lZ/iPDsbA6SRu2JjjuTbKuJy2IyE6LOlzmsbHTQ31r0m62jgWdMve1h98zw+OrPF683T/AKh5jacjhgCCCDqCDcEeINVfBOkMWIFgQGuVtqO0N1IbVH+RtdDbMBen5MK0ZLQi4Ju0V7BjzZDsr/oedjrTsX5HMXhMxDKcrr3XHh91h8S+R9rHWm4MZ2urkAWTWw5OBuUPPzG458iZGGxKyC6nY2IIsynwZTqDSMXg0ktnF7ba2Kn7ykbN50/ugXsx6iqFlxC6AxOBszFlYjzCi1/Tfy2oqfZFUZl+BcRwLF8LL9aj5xucslvfsufPfwFTuF/SFAzdVi1bDSbESKQvvfVR66edbOoXFuDwYpMk8SyDlcdpfNWGqn0NZdWvSw7p+pGd430AweLHWRWhdtQ8VijeZTukeYsfOspHgcdwdszL12G5tGT2R4jnGedmBQ8/Grpuh+MwLF+GYjMl7mCUix8h8JPn2T51O4d0/VX6niELYWXxIJjbzB5Dz1HnWbSu3hmibrGUWvAelMWJW8TiXS5AGWZR80R734kvfkKuJYosRGVdUlQ6FWAYX8CDsf1FY7pT0HixQGIwLJHN3gUIEcnndO6/zD38RmuE9KMdCzpPE0zw6OAcmKjUfEbA9bHre5VhzJGlX3axInopZiXXSL6Konu2Efqm36t7tGfIHvJ/1DyrPYTpHxLhLCPEIzRg2CyXKn/DmF7emvoK3HDen2HkjDAs+2ZVQ9cg5lohfMo5shPoK0eFx8GJhzo8csR0NrMD8pXx8iL0ukXmDofaSxJWUPA/pCweIXVzC9u5JufJGGjnwG58KvcHh2dhNMLML9XHcERg6XNtDIRudbXIB3JxPFPo3gxWaTD/APDX7igZo28WK37IPLKQOdiLE5yTFcV4PYMc0PIm8sHoG0aP0utHeUfUv8B0i/SztVCsR0f+kzCz2Wb/AIdz943jJ8pBt/MBW2RwQCCCDqCDcEeINaqSloylFrYqn4sI7ahT/T+tV+J41hcMQcTKqcwu7N6INSKq+J/S9h4yBDBLIL7myD+UG5Pvaubm+JUHSN+LgclbL+dchs2h8yKYxOGSRcrqGG9iNiNiPAjxGtc26XdOjjYzHHC0ebW5KlrDkCNuVVPDelmJcQYZGZO2kbSlmdzmYoLA6AANtv2R4U+P4hyWVkqXw9aZ0bifEBggC0odDoIpG+2PgIm3c+TAkk94VXtxnEYp+qhAwgOzTgiZha/2UOl9Od6vOG8ChgYuq5pD3pXOeQ/znb0FhUzF4VJVyyKGU8j48iDuCORGorbq3tmPaK0ip4f0YhjfrJM0838WY52B+Ve6nsKm4Dvz+PW6+8URH6W/Kmuqmh7h66P7jG0qj5ZCbP6PY/MaYj4gplLpmuVAliKkSplJyv1e7DtMCVvfs2vamko6JdskcVmFuqO8mUW8UMscb/l1g/OhxmBGjLMLsvcINmzkgKFPm2UWOh5g1Hx8scvVtG6M8L58mYBiMjKUIJBB7QIB5qvhUiGTrir5WVF7QDKVYuRpcHkoJ9yPu0XmgrBmuIF4MRhlkCFgmJKyAWV3JjNyh2YFna2o2I5gUPHcNiMSxYLJISD2ze3s7aW9K3XGlHWRNk6xwJcqWJBvk3A3AsDbnWO6WYfEyG2MnSPNYrG8uyGwBESCy+lq874iP/KdvC/oMXxLoviEsyqHuL9hrlTpodtdeV9qqM8kLnOGF+8rg9oc7g76c6ucVw7YLjoTlFlBeRMo00BI02H5VGxXXRj7YiaE7nN1i28Q+6mnFeQb8HeozcA+IH9KBrNcI45iQyJisMEUgWmVvs7W0LXuF+Ed65LDTw0xr0k7OBqii470bjxB6xSYp7WEqgajkJF2kXbQ+xFVOH6Qy4RxFj1sp0Sdbsje+/se1+LcbE0xi8MkiFJFDowsVYXBHmDUuPlDUvDIOMwolXrIZMjkDLKtmBXezDZ1/pfS1LwuNu2SQZJAL2vcMB8SH4h+o5isvPwvEcNYyYPNNhr3fDEksni0R3Ppv433F5w/iEGOhDRm4BGmzxv7aq3mKE8/cbX+C4oVWD6yug6pwNmYsrEfMqqRf038BtQq+w6L6jFEKMVJAqovEeGxYhMk0ayL4ML28wdwfMVKFHQBz/FdC8TgyZOFYhlB1MDkFT+Et2SfxC/zVDm4zFjGWPGK+Cx8X7KVQQytysDqyE/Dre5t4102qvpDwrD4iLJiIhJuEHx5iNkbdT53t46Vm4Vo0U73/swWLwuGnfq+IouHxW8eLg0jxFviUgWMlwOyRe+1r2qm4vwnGYIiRyWzgiORNJ2IHdmRf2nYDEh8+gtcairji3Q7FQw7DGQW7UJY9bHvbqnI7ZUGwJX0UXqD0c4+0eIjcvLikgV0SF7LioQ1szBDpOQFy9libHZdqyaznH9/ZstYz/f0XfRz6TEICYgZgLDrUU5tP4kNyb+cZYeQroGCxkU8eeJ0kjbmpDKfEH/asviODcO4shlTKX5yR9iVT4SKRv5MDWO4n0ZxfCmOIixI6vXti4ckAlUkjN1cEgC5v7Vp2lFW8oz6xk60zX8a6C4DFs4jywzJbP1JUZSRcdZENNQb7AnxrHS8G4pwi7wOZIBqcgLpbxeE6r6r+dF0A6ZxQTzNiywM1rOFJVe07vmAJPaZ73AOw2AFuv4LFpKgeJ1dDsysGB9xSSjPKwxtyhh5R57Xi4lkaSUnPIbsxNwT/oPKp7zdkWIIXWuq9IOgeDxd2MfVSH95F2TfxZe63uL+dcx490MxfDznss8A+JQ1gP7xAcyDzBt5iuXk+GadnRx/EJ4KfHYtnGULYc/E/wDij4TgJWlRYQxkJGXLvcHQjwt48q1/RXiPCZrDEQ9RJ880hhb0ct2fRvzNdT4fw+GFfsY0QH7igX8Dcb1tx8P3I5OavA/ACFXMbtYZiNi1tT+dKo6Kuw4wqjY3AxygCRb21U3IZTa10dbMh1OoINSaFJgVEsUsejr9Zj81Xrl9QbLIPTKdPiJo8Jh8NKC0IUWNmMd4nU2ByuFyspsR2W/KrWqbjccd86Mq4lB2O0QzAfu3CXZkNyLWNr3GoFJ4KWSs6RdbFImWZ9Y5wGFlcAvDmGdba7WIsRrcmsJxVCxsoLNvoCTf/WrubjcmJxD5erkEYsI2fKUuwupYKbk5dTc93Twqp4zx2Ugoy9So2SI2T81ALfzXNeTyz78lo9Dij1jRkcXg5QdY5P8AI3+1RYJ3jYlTY21B2I8GHMVIxk7XuHb/ADNTQxTbP2x4Mbn2bcGqQmeicIbxp5qv/aKctUTg06yYaF0N1aNCD/KKlmvWPNEmiNKNJY0gEPWT430ZJk+s4NupxA3/AIcvlIvn4/nyI1LGk2pOKZUXRiR0+6vsYjCzrKujhQCt/lJOxFj77nehW5C0KVT9/wBf7NLj7fslilCk0oUGQdHRCmZsSAcq9p7XC32G2Zj8K+fkbXOlMAYrFBLCxZm0VBux/wBAOZOgpWHhI7TkFzuRsB91fLz3P5AN4LB5CWY55H7zkW05Io+FByHubkk1LpDBVLx3ophcZrNEM/KRTlceHaG/veruhTaT2CbWjlHGehOOwz9dhJTMV2cHJiANNG5TDTncnwrMdKOlmJxSJDiBlaK+YZShYm1i6HYiw8K7/VdxjgWHxS2xESv4EizD8LjtD2NYy4f/ACzWPL7ow3QToZhcRw0GdVd5WZ86sM8Y7qqGGo0W5U8ybio+I+j/ABmDYy8OxJb5LhHI8De8cn8wFZbjmGn4PjSIJXUEBkksB1ieDLqrWOh/OwuKtuFfSniVlzTBJENgUChMvzIwub76G/tWXaGpKmjSp7i7Re8L+kmSF+p4jAyMN3VSp9Wibceak+Qrf8L4pDiUzwSLIvMqdj4MN1PkaocFxrh/FIxGwRif3UoAcH5T4+amszxvoBJhX+scPxHVW+GSTIR5CU6MPlfTzNaqUkrWUZtRbp4Zoek30fYXFXZAIJt86KMrH549m9RY+dYuLiHEeCMElXrcNey6kxn8Elrxn5SPHQ71Y8J+kuWE9XxCBr2NpEUKzW0vkJyuCfiQ28q3OExv1yHNEcO0T6G95rjmrp2Qp8iTVJxl6dh9UcSyhroz0rw+OT7JrSAXaJtHX0+8vmP0q3xOKSPvuq32zMBf0vvXN+kf0aMp67AORIpLdXcJr/csLZOehPuKi9Fenow7mDHQiORSVaUJZ7jlKLan5v050/mViQuieYnSf7UQmyrK3pDJb2ZlC/rQzzPsqxD5+25/lU5R65j6VIwuJSVA8bK6nZlIIPuKcqzMiHAA993f1bKvoVSwI9QaehhVBZFVR4KAB+Qp2ipgZPjOAiTEXjjVWkU9YyqBnbMtgbbmwY+9YzjkerIfEg+FbDpZxWJFvnUyJJmyBhm0shBA20BNZLijK+RmOTrS5W7Rd0WAJUSXF+WnjXk88f8AlbR6HC6grMNi1sxtrUdhV/PwQtlKvqxOlgbfiKsbVVT4J1uLX3OgOwNjoRcW9KdMLVnfeAKBhMPYWHVRWH/xrU41A6Pf8nh/8GL/AOtanmvVPOEmkNSzSSKBDJFGopdqFAwqFChTKJIpQqVHhAedRZ8O7nLCbcmktcJ4hB8b/oOe2U490HRjE2J7XVpq+58EU7M/+g3PoCQvC4VUvYasczNzZrWux9AB5AADQVZ4Phcca5VHmSSSzMd2Y8yfGhLhRyPtSU0ynBoh0dSThNL86ZMZq1JMlpoTQqK/EIwSA2YjcIDIw9QgJHvRfWZG7kRHnIwQH0C5m9iBTsVEygTYXOg8aifV5G78lh92MZB7sSW9wVoxw2LQlAxGxe7kfzPc0wOSfShPiWZgzxz4XNmjdEU9SdsjSKOyTtqTm9qwEcNwT4cudvH0rv3Tjg2IxMIGGkAKa9U1gj765rEhhpa1hqbmuGcU4XNh3KzxvE99ivZPPRhow1GxNcPNFqVnXxSTVENbg3BrV9G+nc+Fe8ipMOZcDrAPll73sbismH8aXcGs4yayjRpPDO6YHpLw7iidVKFzH91KLG/92/M+akGqXGfR7iMK5m4ZiGVv4bEAkclzd1x5OPeuR5fCtZ0d+kHFYWylutjHwSEnT5W3X9R5VsuVS9S/ky+W16X/AAbbhn0jtE/U8TgaGT76obHzKam3mpYelW3Sjo9h+K4frIWjaQD7OZSDsdUYjccrHakcL6TYHiqiCWMF2v8AZSKDqBclHHOwJ5HSs50l6JnhgbF4LEyRLs0d7kkg5QCdHF+Tg87GtW/p91+zNL6vZlR0V41Jg8R9SxbPGA4AcNYxt8KuDo0J00INrkiwJNdTxvGPqwvigFjuF65blcx0HWLa8dzpftDXcVxODELiMGYGw7vLEGaOdLM4UEuY3S1zFYtrc23tpatj9HvSGTFdVh5PtGwysyBmADjsqju2pORWcWCndSdRcTxTr6SuSN5OmxzqyB1ZShFwwIKld7g7W86ifXS5+yW685GuEA+UbyeosvnyqFieBaFxL1b3DaKOpGXXtQk5TzJYnNzuKxPTbpZOydQiWvmDvG5KSJawtcBlQg310PIsNa1nydVbMoQ7OkRelvFEkj6nrGIJY5Qt88kRGRdrKGMhIygk2XMSTYUGGaN4rINQNjow5aEb1OmihMFssavK9zOQfshumU62a1tiNGBPKovEsECCOyzru6/vAdjcbmvNk7Z3RVIp8THc/wC+tNxYiRWGpO43J0IsbG9xy2opcCw+Ej0phi6+PuKoR6A6MzZ8HAf7tLjw7I0/pVkazvQmQycOw7jRgmTxvkZksfEdn2q7hxAYlToy7qd7HYjxU8j7aEED1E8HnvY6aSaUaSaZIRoqM0VAwqOioUy7EK7z63ZIvK4eQeu6IfLU+I1FWsMpUADQDQACwAGwAGwquEMrbyhR8kYB/NywP+Wl/wBmoe/mk/GxYf5Ccv5CsaCyYeMxgkZgWG6pd2HqqAkUP7Sc9yI+sjBBbyC5m9iBSkhAFlAAHICw/KlZNKXVD7MQ2du9K3ogVF/UFv8AqpoYCJj21L/4jvIPZXJA/KnaF6aihdmDKALAAAchoKKlUKskKhQoUCGMdiOrS4F2JCovi7Gyi/IcyeQBPKue9K8CrzwJNnmL2lbtHVRLHCojQ3UftHbLbWyg33O64iftsNfbrHt+IwS2/TMPesh0sxXVTYNjYGOZIWJ8OuieM+hjWQ+otyNRPWTWGyg4/wDRc7WkwTROpF8pYrcHVSpN1/UDawFc8xWAkiZ1eN0aM5Xup7J5AnYX5ePKvRvEYjCjyRNlIuTGVzo7E8luCrMTbssBdrkGs90h4fnzfWmZJ5V6uJ4mCRXJ7mawY5RdiHJuocrbtAZT4U9YLhyvycMEnjStDW26VdDo45AMOQVsgLLnZSzOQosxYhsqsxsxvbRRfTH43h7xBSw0YAqwOhB10vr/APlc8oOJupJgwEkqSBoS4dbkFL5hYakW1ta9/K9aPjvSDHT4VUxSuY8yuspjK3JVgBnACsCCfO435VTcMkeG0okWNgeyWViSdj3VPpZvGuoYP6QcAcMFxTdZJlHWJ1croz21CdYLD3sP61cEqpuiZt+FZj+jGChOG62KUDiCSMUhYZlljAH2RS3aDdrW/wCW4d6TzgvFxHBXgZ79YgZQ6TLdZDkBvl5NcAEkGxzGm+IcEhxsubAKkcepYFnMYNr6XW6nUDKBbwOhqHwnjk3D5XV4VkWVQksco0dde69tAc2t7g8xRdYevcW8+TWcN4zjMYkckjr1QuCY0DgSJ2iZ4rFs2UXAAtbUWOtZjj3GVkkdYwjdk3cKVzHMuZmLEljYtuTTEUpjeWTh+fqmAzwOQZAl8wugN3VTqHW5AIudTVXHOTKGYLdtlVVVDfSxJuMuuv8AWpnK0kVBU7NA/DiIzHjEkWaVbwgyFFB5Mw7oAGXcX0tuKjfVZUBDPlZR8IFjTfFukEjljKQ7MEBNrgKryFQra6AsrAgkG5ol4h1kWrDMNLHU5eVv6e1Y+XWjTxkr3kf77UmXFuF3BvvpY+FCSRfHX0P+1NvYjQiqEda6CcWRcLGqtdALupIzwszElrDvQkk6/Ab307uvxOGD21IZe6w3X/cHmDoaxXAujrScPw5jZA4BkR+0rAuzMVLC+naYaAaE8iQV8L45NgXEPEFyRH9nPcGMH7pKgAA+Fhl1sMtregpUl2OKStujYwynuvYN5bMBzW/9Nx56EuGkSxq666g2IIOo8GUjY+dMQyspySak917WD+RHwv5bHccwNDMkmk0ZojTAFCioUFk0UsGmhSwazJHVNP30qKDSg1Jodi2FItR3qNJjowbZwWHwr2m/yrc/pTsCRQqKcSx7kTHzayD3B7Y/y0YWU7sieSgufZjYf9NOwokmmpsSid9lW+1yBf0HOm/qYPeeRvVyo/JMoPuKchw6J3FVb72AF/W29AiPiMkyFGRmU2+Fk1BBDKxtYggEFTcEAis90q6HHFxFRNIGA7GdlIuDdQxC5jrfUsbZj4m+tpnrr9wZvO9l/Pn7X9qTV7Gm1oyHRiRsdh2inxOIWeI5J4rQIyOpurAiLNlNgQbnbc0rFcJYIzriDMyKT10sSZI8pz51dApLgqNRn7trC5vK6UdFDiftopOqxSiyyAZVZR+7cDdTpqb2sOWlRcFjMXOiBfq83VsA62khtItiolPbHZNmypfN2SDlOs14Zd3lEGMO2Y49XzyyOVVBmRGVQuZbaqyhUQF+ypJa9SjIkqfV0KziXKJIcOLwxqHDSEyMQFvlZQARbPsbVa8P4ROW6zEmLrLFQEZygUtma4IUsWbU6gHQW0q8wuHWNcq+p0AufQaeAsNgAKaiwckZbo/0ajRWgmSImM57Ki3ZJGYozSZQxtZk0C/s/A2rT4fBRxrlSNFWwFlUAWHkB50yw/4pSP4T39pI8v8AV6m1SwRJ2V2I4DhZDd8NAx8WhjJ/MiqHpX0Kw8mElGHw8McwGaMpGiksuuXQahrFbeda6hQ0msgm1o5DJ0HTF4ePGcOOUsAzQFyMrg2dY5DqhBBAzeWoqgTo0JZTF1zRSi94MSpEmbnlYaSqbHVRmP3TvXScYG4XiXnVS2CxDZpgoucPMdDKAN425/8A4Dd8U4XheIQAOElRhdJFIJF+aONj/wCmsPlRf5NvmNfg49/YTRpNHKU+yFzkYNeTKCoJtcafDodr1XcFkClgRpa/+la/jfCTgg0BfrOsyurnvFVKrZ787IBcbjw2rM8eTJMXUWDoLDzuFI8jua4nak0zpVOKaK7EnXbU628jzPhUeSPQXp2NdDSZWuB6UxnYvounzcPAJuUeRd72F7j03v71qcRCrqUdQysLFWAII8CDoa45wfA8QwsQxmFBMb95B28yqSLtHzW99R2hrtW66LdPIMXZH+ymOmVj2WPyPz9DY+td/HPCTOKcMtoKbCTcPkBwoMmFbQ4dmJMbk/uXPdB5KdL6XBYVe8O4lDioyYyGF8rqRZlYbq6nVWFTnUEEEAg6EHYg7gisxxTgDK/XQSFJhtLa915R4hf3sfLN3l033q8x0Raey/aTJ3j2fvHl5MfD5vz8S6ap+D8cErGGZOqnAuUJurr/ABIW2kQ/mOdTCDFtcx+A1Kfh8U8txy00FJ2KiZQpKOCAQQQdQRqCPEGhVDJMkyqLswUeJIA/Wmxjl+HM/wCFCR/mtl/WhFhUU3VFB8bC/ud6kA1ADImkO0YX8bgH8kDA/mKMRSHvSW/AgX882b9LU8DSr0gGfqSHvAv+Ni4/JiQPYVIQACwFh4DQUV6MGgA70dJvUX67m/ZLn+a9o/8APY5v5QfO1AEuo4xeb9mM/wA17J/m5/y387U1JEAM07gjwPZjH8t+1/MT5WpX1h3/AGa2H35AQPaPRj75aLCh14ha8huBvfRB5kf73pr62W/ZLmH327KextdvYW8xSlwYvdyZGGoLWsD8qjsj1tfzqTQBD+p5v2rZ/ltZP8nP+YtScXgbsJIzklAy5rXVlGoSRfiXU25i5sRc3mUKYrICcUC6Tr1LcyTeM/hlta3k2VvKnf7Ti+F1c+CHO3+VLmpV6IUAR8KpLM7CxawC6XVFva9tLksxNvIcqk0VCgA6KhRUxBMLix1B3HlWbl6F4cMWgafDFjc/V5mjUn8Gq/pWkqHxLiUUCZpXCjW3Mm3JVGrH0qZV5KV+DnPTThQgcASzSkoCTNIXbVmGh5Ds7eZrH8bxGcL5C59Ta5HsCfer/pl0tjxEwaJWAVct3sCe0TfKLm2orJSY4Odrbi2+nr6V581c20d0LUUmJ5U050H/ALzpaNpSZRe3p/rUlHQuj/SLEYLDRPLF1mDctZ0N2iOdgcw/FfyNxY30NxxnothOJx9fh2VZG/eIOyx8JU8fHZh+lSvo6kSThqISrZesV10NszsQGHmCN/GqXjPRmfASNiuGscm8kGrC3Oy/Gvl3hyPh219K8o47+p+GQOGdKcXw2QYfiCM8fwve7BRpdH/eLtodRf2rpGAx8c8YkhcOjbEH9D4HyOtZbhPSDCcVi6idFEnONjzHxRPvf0sRWe4hwLFcJkOIwbGSD41OpC8xIo7w+cWI8ubjJxV7QOKk6eGb/i3B0mWxFiDmUg5WV/vxsNUb9DzBvUXB8SeIiPFHmAk1sobwWQbJJ+jbjyR0Y6Vw41ex2ZALtGTqPEqfiXz/ADtVtjMIkqlXAIIINwDcHcEHQjyNaqnlGeVhjb8OQknti+tlkkUXO/ZVgBff3oVnv7DxSdmHFTLGO6to3sPANIcxHkb22ubXo6L+xf8AJtaMUKFIkVRihQoAOlUVCgCs4hriYUOqMHup1UkAEXGxtVpQoUkDKnhHalnLdoo9lJ1KggXCk7D0q3oUKI6QS2ChQoUxBGioUKYgqOioUAChQoUwCoUKFABVyX6Q5W+sObm4YKNTov2Zt6anShQrm+I0jfg2zFzKBewtvVaneFHQrmZ0Ikw8/Q0cmw/950KFSUXfQqVl4nh8rEZms1iRmGVjY23Fdyo6Fdnw/pOTn9Rxz6V4wmOzIArGNWJUWJcFrNcfFoNfIV0zozKz4OFnJZiupJJJ1O5O9FQo4/8AskE/QjknHPsuLv1X2eWdLZOza5W9su17n8zXbKFCnw7l+Q5dR/AKFChXQZ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AutoShape 8" descr="data:image/jpeg;base64,/9j/4AAQSkZJRgABAQAAAQABAAD/2wCEAAkGBxQSEBUUEhQVFhUUGRUYFxcYFBcYGBgVGBQWFhcXFxcYHCkgGRolHBQUITEiJSkrLi4uFx8zODMsNygtLiwBCgoKDg0OGhAQGywkICQsLCwsLywsLCwvLCwsLCwsLCwsLCwsLCwvLCwsLCwsLCwsLCwsLCwsLCw0LCwsLCwsLP/AABEIAMIBAwMBIgACEQEDEQH/xAAcAAAABwEBAAAAAAAAAAAAAAAAAQIDBAUGBwj/xABEEAACAQIEAggCBwUGBgMBAAABAgMAEQQSITEFQQYTIjJRYXGBQmIHFCNScpGhM0NTgrEVY3OSwdEkNKKy4fCDs/Gj/8QAGQEAAwEBAQAAAAAAAAAAAAAAAAECAwQF/8QAKxEAAgICAgECBgICAwAAAAAAAAECESExAxJBMlEEEyJhcaGB8JHhIzNS/9oADAMBAAIRAxEAPwDbUdV8HExmCSqYpDoAx7Ln+7k2fY6aN4gVYV6x57wHR0VHQFh0KFCgLDoUKOmFgrOY7o88chnwDiGU6vEf2E34lHcb5lrR0KTVlKTRScH6SJK/UzIcPiQNYXt2vmifaRfMVd1W8f4dh5of+KC5F1Dk5SjcmV91PpWVTj2KwiuAkuNw6DsztG8bpra0l1+2UDXOg5a1Ll12Ul20byqbicy4ckxE9YdeoVS/Wa6nq11U3+MWGtzeonDMNJi4xLLiw8b7JhSY47eBk/aMfdfSrzBYGOFcsSKgOpsNSfFjux8zRl6FaWykw2NxU8mWQLg15IbSTuLbq/7MedgxHO1WeH4PCj5wgaT+I93f2d7kDyGlTJ4FdcrgEeB8RsR4EeIqLaSLxlT/APovvtIPWzafEaaXuHb2GeJcLV7sqgk6lblQxGzBhqkg5ONeRuLWh/2oYIy8jF4U0ctZZojp2ZF2fcaixsQe0Dmq7gnVxdDcbeh5gg6g+R1qDxfg0eIF3VSwBALKG0PwsOa+4I5EGk0/AKXuPYfErKiywsrqQbEHQg2O/I6bH9KzPS7EF8rRLYxZ1dm0y9YrKimx1UyKmoJHZI86UyiOTqovsJFAUm/2RsoAjZtA+liNpQB4EGpqcRWOyMAuI3Cg3Wa4AORgO7YDs2BXINLDVPKplJ07BFw54S/1NrJGQOockxMcoYhDvFutiLre+lHiOLrLaEqUdivWRSCzdWZFRgvJwc1rqSLA1ZYXCGJAI2DDex0BJ1JVh3QSSbWIGwsKreK4VJ+tWRcsgWMxG4DK69YytE42N7+fiKbVISlbyYf6RuKhpJoIkVmjy3JHc0jBVAe9fsaDwOm1Q+M8RHWoUGZAMjOB2b+AbZreVM9NcBiI5RJiHzwSWIdMozrZb5lAH2lgtzax0t5IwGDkB6liDkvoddPAHwrzOZvu2zt466qiu4lFGzaSr5aj/emMDhmimikADhZEIUG2YhgcuvjtTnGoLMBa2+lVeGkKSKVJFmBtyuCDttyog8oJHoHA41XG9xewJ0YMN0cHVXHgd96lmqnHcOIOePewuLXBA1COu7KORHaQ7XHZqt6KcYxE086ToEVLdWpa721Gh/eL2W7XiOdep2p0zg2rRpzSTSjSTVE2JNJNKNJNMLBQoUKdlEqeBXUq6hlbQqwBBHmDUEYSWH9i2dP4UjHQf3cupHPRsw2AKirKlCsyLIeD4ikjZNUkAuY3FnA5kcmHzKSPOptMYvBpKuWRQwGo3BU+KsNVbzBBqJknh2Jnj8CQJl32bRZBto2U6d5jTAsqOo+CxyS3yNqveUgq6nwZDqvuKVjMZHCueV0jX7zsFH5mgB+jtVW3EJXH/Dw5gfjlYxJ6gZS7f5QD41FfgMk3/N4h2X+FDmhj9GKtnf3YelTfsOvcsMRxeFHyGQGT+Gl3k/yJdredqi4oYqbSIrhk5uwEkv8AKl8i+pJ9KsMDgI4EyQxpGo5IoUfpuak0U3sdpaKjAdH4o2DsXmlH7yZi7A+Kg9lP5QKtqOhTSoltszeN6ONHIZ8A4glbV4yLwTH50Hdb5l19aSnS1YuzjYpMK45speFvNJUBFvI2Naahal1rRXa9mbPS2OTTCRy4pj/DQrGPxSvZR+tH9Tx82smIjww5JDGJW/mll0PstaO1Cin5YWvCMfiYsbh2zvbEoN5YUEeIUD78V8k6+QsdTaxpzCdKo8SOrilUMSAZFuLA7nI+sZt94WuQoLEm11E7zqCrBI2ANwLsb2Ngx02308gedYvpt0UXDocbg+tSdCCwjAKsCe0zIBYDxAGUi9xvUybjnwXGm6ezdDDrGFAU5QGFtz2iCWN9WOhudSb0T4OKSMrkUo24At/TUMDz3BFcMg6b42N8yTWF7iOwMdvuhdgvpa3Kuy9G+LLiY1kAymSOKRk10ZgwNrgXXsgBtjalx8kZ6CcJRyMRR4jDCyEzxR6ZG/bKlgVKPtJYaWaxOXflT0OMSY9ZDaUEBJY9A4sSVuj2ysCzAq1r38rGzH7Vvwp/3P8A71E4nwlZSHUmOZO5Klsw+VuToeatp6HWrpoi7OU9NOPpIUw0SsRFIylmuQPtLBFU7WAUHW2m1aHi+GAbMBqikHxIzH/asl0j4diYscOvVQXl7DKoWN80l8ygX1u1zckgn0rXYzEh8zA+Xvr/AOa8nnbcrZ6PGko0jE8exF2H5iqXCsesTLq2Zbc7tcW331qfxg3kNReGf8xD/ixf/YtVBaFI7twviolJSRTHMvejYEXAt2oyQM6a7jbnUfjXAjO8bpM8RjbN2Qvaa1r3OoNtDyOlwbCmOlGOgBVZVZshzBlbK8bDmp5H+tTMBxK6IZDdJApjmtZXDC6hx8Dm48idrHsj0Yzjyfc4XGUM6HMJi2zdXMAsnIjuyAfEl/1XceYsTMNIxeGWRcrDzBBsVI2ZSNQR41EixLRkJMdzZJbWVydlYbI/6HlbujUzJhpNLNJqhCaOhQoLJ1GKh8R4nFh1zTSKg5ZjqT4KN2PkKi4Xisk+sMLqnKSYdWCPFY++3uFHnUWiaZb1XPx6AOUV+scWBSIGVhf7wjByerWFMTcC67TEzSSqf3YtFF7qnaYeTMRVpg8IkSBIkVFGyqoUfkKMjwiqx/D5MTlNvq5XuyaGdRe5ClTlUGw0uwPMVEwXBBhZDK6NimuT17XfEIPDI2hA/u7H5TWno6XVD7MZwmKSVc0bBhci4OxG4I3BHMHUU9UPFcNR2zgmOTbrENmsNg2lnGp0YEU19bki/brmX+LGpI/ni1ZfVcw5nLVCr2LKhSIJVdQyMGVtQykEEeII3pdAgUKOhQAVCjpLsFBJIAAJJOgAGpJPhQAdVs8vX3jjJy6q7g8tmVWHPcabf1VCXn7RukJ2XZ5B4sd1XyGp56aVPjjCgBQABoABYAeAA2o2PQAtttKS6BgQRcEEEeIOhFLqLxSQrC5XvEZV/G3ZT/qIoEZfA9CMDJEzvCLy9YwbMwyo0jNHkF7LZCouByrOYOKXBpI2HV8ThFylJZLq0S5mzSQ9WczR2OpAAO4BF63vEoM5iwq6RkEyf4MYA6u/zsVH4Q9WCi0hHIotv5Wa/wD3LWfRXjBr3fnJlcD0glQwviQjRSkpHiIGMiNm1USLlBD3W2gtckaGtZFIGAZSCDsQbg+hFYvpRwVsKkk2GAMDsjYjDcjaRSZIR8Lm1iuxvV3wSZMRho54ZQGZFzsNVLhQGEqaXIPPRvO1VF+GTJKrRTfSAQZ8BHYdue5NtQqGNiL+ZC1m8cvVFr6hybHz9Pc/lTn0hceBxOHAKZ4Q7XSRXGdgQtvu6gE5gOfIXMBOMK0bDGRtnHdCA2bxOYabEa3trXnfE5mdnBiBl+JHtmkcGW+JhH97F/3rUrEcShv+wa3na/8AWrLgrI2KwhjjVQWQgHvFllYmwB8tz/4pJFNl/wBOcMoxLHmbajTlyNy361t+ApnwUIdQQYlBBAIIy21HgRr71hel8imdrHTl6eFaXhvHkw8eHjnZQHRQhBsy9lbCRNwuujjQ87Wrr4HGKyc3KnLRb5mg3u8P3tS8Y+bm6ee4533EuRFkQggMjDbQqyn9CKeNVz4doiWhF1OrRaD1Md9FPy7HyOp6dHPsaLth++S0PJzctGPnO7J8+4531ap4N9qRh8Ssi3Q3HPkQfBgdVPkahtA0JvGM0fxRjdfmi8vFPytsTQE+hTcM6uoZSCDsf/dj5UKuiij6LdIMDimDA2xH99YyX55GOlvJbegrX1y3pF9Fu74J/PqpD/2Sf6N+dU/DOmGO4fJ1WIV2A/dy3zW8Uc8vMXFcqm4YkjRwU8xZ2ujFUPR3pbhsYAI3yvzjfR/bk3tV9WyaejFprYdHQoUwDo6KjoAgzcMGYvExic6kqOyx/vIzo2w10bwIpH9otHpiVCD+KtzEfNjvF/Np8xqyoUDsIG4uNjR1XHhmQ3w7dUdyls0TeN47jKd9UK673o14mFOXEL1R5MTeJj8stgAfJgpPIGixV7E8m29V8Tmdr2+wG1xrK33rcoxy+8fADUspxB7QKwjYHQy+ZG4j8ufpVkBRsegUKOhTEJqPj8OZEKg2N0YE7ZkdXF/K6ipNCkBUYOBkxTtI12mjW1rhVETtdVB8OuU33JJOg0E9x9ov4X/qn+1DGYbOBYlWU5lYa2axG3MEEgjmDy3qM31i47EVx8XWOBY6E5Mlx42zct6Q9kTpLGZVjw6/vXUyH7sMZDu2/iEUHxcVjsTwqSWRsXhkDxs9/q3bVMRGmZRKxXsGRtxsLZb3JNaObCkYfF4q5kkeKTqydskaOUyINFUsWYbmxW5Juas4fsMPDElgRGqrfZVRBmdvJR+ZIGl6hx7PJon1WDD8b4jgcXFFFDEFZpGjYGDI0RyHOD2e8BppezWPKslGCkTI0qhoiQEY2uu4ynkbDb02rVdOejy50miBWVixdjcswKOc8o2AuoBAAsHAsSQBz7GK2zrktlGt2BbKLsc18pNgbcuQFcHOn3dnXxV1wMy67U3hHZJAyNkI2a9raWuD468taelxznvENa9jl120sRbTakw4jM4Mh3tqFUW1HMC4FqhK8FF5wvo9PisqxBCxuzOzhStyLXHeJGhNhpnANq7DHwiPLD1iJI8KhVdlF9FCm3gD4VW4Do3FHDbCscjN1qhy2ZXKgXSTvobAbhuYI1tT0XGuqdIsVZWc2VuyLnlmAOhOnaGhv8J7I9DjhHjVPycc5ubwSeqaDuAvFzTdkHjH95fk3HLktTIpVdQykEHYinTUGfClWLxWDHvIdFfzP3W+Ye99LbaMdiMRgbMZIrLIbZtOzIBoBJbnbQMNR5jQrwuKD3BBV17yHcX2Pmp5EaU5hcUJAbXBGjKdGU+BH+o0PKkYvCh7G5Vl7rjvL4+oPMHQ0fdD/IzPwmB2LPFGzHclQSfWhSfrMy6GEuR8SOgU+YDG49OXid6FH0/1GmTHcB+kVowBjB1iaATxC9v8RdCPcA+Rrayw4TiUGvVzx8iDqp8iO0jfkaoOK/R/hpvtcI/UOwuDGbxMD8t9AflIHkawfEuD47h0nWhTHb99BcxkfOBoB5MoFc7lKPqVorrCXpwzQcc+ix1u+ClLW1Echs38sg0v6getQuF9OcbgHEONjdwOUnZkA8VfZx639asuA/SpoFxkf/yxf1ZD7bH2rfMmGx0GojniaxFxcagHS+qnXyIoiovMHQNyWJqyNwHpbhcWAIpQHP7t+y49j3vUXq+rlnHPoqYMXwUvmI5CQR+GQfpce9QMB0z4hw5hDjYmdBoBJo9vklFw4/P1FX8xx9aJ+WpehnYqVWd6P9MsJjLCOTLJ/Dksr+2tm/lJrRVomnoyaa2CjoqRPMqLmY2At+ZNgABqSSQABqSaYCnYKCSbAak1AXCtM2aYfZjuRHY/PKPibwU6L5nZaQPJIHk7KLqkfzffk8SOS7DfU2yz6Wx6K0YBov8Al2sP4T3Mfoh70XtdR92nMPxJSwSQGKQ7K9u1v+zcdl9r2BuBuBU6kTwK6lXUMp3DAEH2NML9xdCq/wCqyxfsmzr/AA5GJI/BLqw9GzeF1p3DcQV2yEFJP4bizeeXUhwL7qSPOixUSqFHRUwCqFxIlgsQNjLcEjcRi3WEeBsQoPIuDypziHEIoEzzSKi+LG35Dc+1ZiPi+JxUztgogqWROunuoXd2KR95iQ6HkCANazlNLG2XGDeTRcVZEw752VEyMtycoF1IAvyrE8P6QTTlUw8fWuqqBLISkRjRSTJtmYl8uYKDrGBV8vRmJbz4x2xToC15P2a5Rc5IR2RtzuaXgMKvVwwSIueFtQLrYOkmV0I1AJYC45gjlU1OTzgpOKWMmU49hZYp4pMTOzySBrqqhYwAjZEVNbtmNr761U8T4f1cY6wqZGu7A2OpAuPEgbe1afjmUY+IICwRHuzOz2c6WDOx0s1jbmfI01x7hUghMjrkVh3nIUtfTY6n8q83nVclI7eJ/RbOSYlRc2Fh4U2OV/Lar7EcBsf+ZwZueWIBI15i29V+N4c8LC9mW4s66qffl71cU7E2jtPCsdE+ZsG6sQbyYduwwOxIRtY202Iyk+BJapzYWDEkO8au0d17ajMhI1VgdtDtsdCORocU4HBiLNInbXuyKSki/hkWzD+lZ/iPDsbA6SRu2JjjuTbKuJy2IyE6LOlzmsbHTQ31r0m62jgWdMve1h98zw+OrPF683T/AKh5jacjhgCCCDqCDcEeINVfBOkMWIFgQGuVtqO0N1IbVH+RtdDbMBen5MK0ZLQi4Ju0V7BjzZDsr/oedjrTsX5HMXhMxDKcrr3XHh91h8S+R9rHWm4MZ2urkAWTWw5OBuUPPzG458iZGGxKyC6nY2IIsynwZTqDSMXg0ktnF7ba2Kn7ykbN50/ugXsx6iqFlxC6AxOBszFlYjzCi1/Tfy2oqfZFUZl+BcRwLF8LL9aj5xucslvfsufPfwFTuF/SFAzdVi1bDSbESKQvvfVR66edbOoXFuDwYpMk8SyDlcdpfNWGqn0NZdWvSw7p+pGd430AweLHWRWhdtQ8VijeZTukeYsfOspHgcdwdszL12G5tGT2R4jnGedmBQ8/Grpuh+MwLF+GYjMl7mCUix8h8JPn2T51O4d0/VX6niELYWXxIJjbzB5Dz1HnWbSu3hmibrGUWvAelMWJW8TiXS5AGWZR80R734kvfkKuJYosRGVdUlQ6FWAYX8CDsf1FY7pT0HixQGIwLJHN3gUIEcnndO6/zD38RmuE9KMdCzpPE0zw6OAcmKjUfEbA9bHre5VhzJGlX3axInopZiXXSL6Konu2Efqm36t7tGfIHvJ/1DyrPYTpHxLhLCPEIzRg2CyXKn/DmF7emvoK3HDen2HkjDAs+2ZVQ9cg5lohfMo5shPoK0eFx8GJhzo8csR0NrMD8pXx8iL0ukXmDofaSxJWUPA/pCweIXVzC9u5JufJGGjnwG58KvcHh2dhNMLML9XHcERg6XNtDIRudbXIB3JxPFPo3gxWaTD/APDX7igZo28WK37IPLKQOdiLE5yTFcV4PYMc0PIm8sHoG0aP0utHeUfUv8B0i/SztVCsR0f+kzCz2Wb/AIdz943jJ8pBt/MBW2RwQCCCDqCDcEeINaqSloylFrYqn4sI7ahT/T+tV+J41hcMQcTKqcwu7N6INSKq+J/S9h4yBDBLIL7myD+UG5Pvaubm+JUHSN+LgclbL+dchs2h8yKYxOGSRcrqGG9iNiNiPAjxGtc26XdOjjYzHHC0ebW5KlrDkCNuVVPDelmJcQYZGZO2kbSlmdzmYoLA6AANtv2R4U+P4hyWVkqXw9aZ0bifEBggC0odDoIpG+2PgIm3c+TAkk94VXtxnEYp+qhAwgOzTgiZha/2UOl9Od6vOG8ChgYuq5pD3pXOeQ/znb0FhUzF4VJVyyKGU8j48iDuCORGorbq3tmPaK0ip4f0YhjfrJM0838WY52B+Ve6nsKm4Dvz+PW6+8URH6W/Kmuqmh7h66P7jG0qj5ZCbP6PY/MaYj4gplLpmuVAliKkSplJyv1e7DtMCVvfs2vamko6JdskcVmFuqO8mUW8UMscb/l1g/OhxmBGjLMLsvcINmzkgKFPm2UWOh5g1Hx8scvVtG6M8L58mYBiMjKUIJBB7QIB5qvhUiGTrir5WVF7QDKVYuRpcHkoJ9yPu0XmgrBmuIF4MRhlkCFgmJKyAWV3JjNyh2YFna2o2I5gUPHcNiMSxYLJISD2ze3s7aW9K3XGlHWRNk6xwJcqWJBvk3A3AsDbnWO6WYfEyG2MnSPNYrG8uyGwBESCy+lq874iP/KdvC/oMXxLoviEsyqHuL9hrlTpodtdeV9qqM8kLnOGF+8rg9oc7g76c6ucVw7YLjoTlFlBeRMo00BI02H5VGxXXRj7YiaE7nN1i28Q+6mnFeQb8HeozcA+IH9KBrNcI45iQyJisMEUgWmVvs7W0LXuF+Ed65LDTw0xr0k7OBqii470bjxB6xSYp7WEqgajkJF2kXbQ+xFVOH6Qy4RxFj1sp0Sdbsje+/se1+LcbE0xi8MkiFJFDowsVYXBHmDUuPlDUvDIOMwolXrIZMjkDLKtmBXezDZ1/pfS1LwuNu2SQZJAL2vcMB8SH4h+o5isvPwvEcNYyYPNNhr3fDEksni0R3Ppv433F5w/iEGOhDRm4BGmzxv7aq3mKE8/cbX+C4oVWD6yug6pwNmYsrEfMqqRf038BtQq+w6L6jFEKMVJAqovEeGxYhMk0ayL4ML28wdwfMVKFHQBz/FdC8TgyZOFYhlB1MDkFT+Et2SfxC/zVDm4zFjGWPGK+Cx8X7KVQQytysDqyE/Dre5t4102qvpDwrD4iLJiIhJuEHx5iNkbdT53t46Vm4Vo0U73/swWLwuGnfq+IouHxW8eLg0jxFviUgWMlwOyRe+1r2qm4vwnGYIiRyWzgiORNJ2IHdmRf2nYDEh8+gtcairji3Q7FQw7DGQW7UJY9bHvbqnI7ZUGwJX0UXqD0c4+0eIjcvLikgV0SF7LioQ1szBDpOQFy9libHZdqyaznH9/ZstYz/f0XfRz6TEICYgZgLDrUU5tP4kNyb+cZYeQroGCxkU8eeJ0kjbmpDKfEH/asviODcO4shlTKX5yR9iVT4SKRv5MDWO4n0ZxfCmOIixI6vXti4ckAlUkjN1cEgC5v7Vp2lFW8oz6xk60zX8a6C4DFs4jywzJbP1JUZSRcdZENNQb7AnxrHS8G4pwi7wOZIBqcgLpbxeE6r6r+dF0A6ZxQTzNiywM1rOFJVe07vmAJPaZ73AOw2AFuv4LFpKgeJ1dDsysGB9xSSjPKwxtyhh5R57Xi4lkaSUnPIbsxNwT/oPKp7zdkWIIXWuq9IOgeDxd2MfVSH95F2TfxZe63uL+dcx490MxfDznss8A+JQ1gP7xAcyDzBt5iuXk+GadnRx/EJ4KfHYtnGULYc/E/wDij4TgJWlRYQxkJGXLvcHQjwt48q1/RXiPCZrDEQ9RJ880hhb0ct2fRvzNdT4fw+GFfsY0QH7igX8Dcb1tx8P3I5OavA/ACFXMbtYZiNi1tT+dKo6Kuw4wqjY3AxygCRb21U3IZTa10dbMh1OoINSaFJgVEsUsejr9Zj81Xrl9QbLIPTKdPiJo8Jh8NKC0IUWNmMd4nU2ByuFyspsR2W/KrWqbjccd86Mq4lB2O0QzAfu3CXZkNyLWNr3GoFJ4KWSs6RdbFImWZ9Y5wGFlcAvDmGdba7WIsRrcmsJxVCxsoLNvoCTf/WrubjcmJxD5erkEYsI2fKUuwupYKbk5dTc93Twqp4zx2Ugoy9So2SI2T81ALfzXNeTyz78lo9Dij1jRkcXg5QdY5P8AI3+1RYJ3jYlTY21B2I8GHMVIxk7XuHb/ADNTQxTbP2x4Mbn2bcGqQmeicIbxp5qv/aKctUTg06yYaF0N1aNCD/KKlmvWPNEmiNKNJY0gEPWT430ZJk+s4NupxA3/AIcvlIvn4/nyI1LGk2pOKZUXRiR0+6vsYjCzrKujhQCt/lJOxFj77nehW5C0KVT9/wBf7NLj7fslilCk0oUGQdHRCmZsSAcq9p7XC32G2Zj8K+fkbXOlMAYrFBLCxZm0VBux/wBAOZOgpWHhI7TkFzuRsB91fLz3P5AN4LB5CWY55H7zkW05Io+FByHubkk1LpDBVLx3ophcZrNEM/KRTlceHaG/veruhTaT2CbWjlHGehOOwz9dhJTMV2cHJiANNG5TDTncnwrMdKOlmJxSJDiBlaK+YZShYm1i6HYiw8K7/VdxjgWHxS2xESv4EizD8LjtD2NYy4f/ACzWPL7ow3QToZhcRw0GdVd5WZ86sM8Y7qqGGo0W5U8ybio+I+j/ABmDYy8OxJb5LhHI8De8cn8wFZbjmGn4PjSIJXUEBkksB1ieDLqrWOh/OwuKtuFfSniVlzTBJENgUChMvzIwub76G/tWXaGpKmjSp7i7Re8L+kmSF+p4jAyMN3VSp9Wibceak+Qrf8L4pDiUzwSLIvMqdj4MN1PkaocFxrh/FIxGwRif3UoAcH5T4+amszxvoBJhX+scPxHVW+GSTIR5CU6MPlfTzNaqUkrWUZtRbp4Zoek30fYXFXZAIJt86KMrH549m9RY+dYuLiHEeCMElXrcNey6kxn8Elrxn5SPHQ71Y8J+kuWE9XxCBr2NpEUKzW0vkJyuCfiQ28q3OExv1yHNEcO0T6G95rjmrp2Qp8iTVJxl6dh9UcSyhroz0rw+OT7JrSAXaJtHX0+8vmP0q3xOKSPvuq32zMBf0vvXN+kf0aMp67AORIpLdXcJr/csLZOehPuKi9Fenow7mDHQiORSVaUJZ7jlKLan5v050/mViQuieYnSf7UQmyrK3pDJb2ZlC/rQzzPsqxD5+25/lU5R65j6VIwuJSVA8bK6nZlIIPuKcqzMiHAA993f1bKvoVSwI9QaehhVBZFVR4KAB+Qp2ipgZPjOAiTEXjjVWkU9YyqBnbMtgbbmwY+9YzjkerIfEg+FbDpZxWJFvnUyJJmyBhm0shBA20BNZLijK+RmOTrS5W7Rd0WAJUSXF+WnjXk88f8AlbR6HC6grMNi1sxtrUdhV/PwQtlKvqxOlgbfiKsbVVT4J1uLX3OgOwNjoRcW9KdMLVnfeAKBhMPYWHVRWH/xrU41A6Pf8nh/8GL/AOtanmvVPOEmkNSzSSKBDJFGopdqFAwqFChTKJIpQqVHhAedRZ8O7nLCbcmktcJ4hB8b/oOe2U490HRjE2J7XVpq+58EU7M/+g3PoCQvC4VUvYasczNzZrWux9AB5AADQVZ4Phcca5VHmSSSzMd2Y8yfGhLhRyPtSU0ynBoh0dSThNL86ZMZq1JMlpoTQqK/EIwSA2YjcIDIw9QgJHvRfWZG7kRHnIwQH0C5m9iBTsVEygTYXOg8aifV5G78lh92MZB7sSW9wVoxw2LQlAxGxe7kfzPc0wOSfShPiWZgzxz4XNmjdEU9SdsjSKOyTtqTm9qwEcNwT4cudvH0rv3Tjg2IxMIGGkAKa9U1gj765rEhhpa1hqbmuGcU4XNh3KzxvE99ivZPPRhow1GxNcPNFqVnXxSTVENbg3BrV9G+nc+Fe8ipMOZcDrAPll73sbismH8aXcGs4yayjRpPDO6YHpLw7iidVKFzH91KLG/92/M+akGqXGfR7iMK5m4ZiGVv4bEAkclzd1x5OPeuR5fCtZ0d+kHFYWylutjHwSEnT5W3X9R5VsuVS9S/ky+W16X/AAbbhn0jtE/U8TgaGT76obHzKam3mpYelW3Sjo9h+K4frIWjaQD7OZSDsdUYjccrHakcL6TYHiqiCWMF2v8AZSKDqBclHHOwJ5HSs50l6JnhgbF4LEyRLs0d7kkg5QCdHF+Tg87GtW/p91+zNL6vZlR0V41Jg8R9SxbPGA4AcNYxt8KuDo0J00INrkiwJNdTxvGPqwvigFjuF65blcx0HWLa8dzpftDXcVxODELiMGYGw7vLEGaOdLM4UEuY3S1zFYtrc23tpatj9HvSGTFdVh5PtGwysyBmADjsqju2pORWcWCndSdRcTxTr6SuSN5OmxzqyB1ZShFwwIKld7g7W86ifXS5+yW685GuEA+UbyeosvnyqFieBaFxL1b3DaKOpGXXtQk5TzJYnNzuKxPTbpZOydQiWvmDvG5KSJawtcBlQg310PIsNa1nydVbMoQ7OkRelvFEkj6nrGIJY5Qt88kRGRdrKGMhIygk2XMSTYUGGaN4rINQNjow5aEb1OmihMFssavK9zOQfshumU62a1tiNGBPKovEsECCOyzru6/vAdjcbmvNk7Z3RVIp8THc/wC+tNxYiRWGpO43J0IsbG9xy2opcCw+Ej0phi6+PuKoR6A6MzZ8HAf7tLjw7I0/pVkazvQmQycOw7jRgmTxvkZksfEdn2q7hxAYlToy7qd7HYjxU8j7aEED1E8HnvY6aSaUaSaZIRoqM0VAwqOioUy7EK7z63ZIvK4eQeu6IfLU+I1FWsMpUADQDQACwAGwAGwquEMrbyhR8kYB/NywP+Wl/wBmoe/mk/GxYf5Ccv5CsaCyYeMxgkZgWG6pd2HqqAkUP7Sc9yI+sjBBbyC5m9iBSkhAFlAAHICw/KlZNKXVD7MQ2du9K3ogVF/UFv8AqpoYCJj21L/4jvIPZXJA/KnaF6aihdmDKALAAAchoKKlUKskKhQoUCGMdiOrS4F2JCovi7Gyi/IcyeQBPKue9K8CrzwJNnmL2lbtHVRLHCojQ3UftHbLbWyg33O64iftsNfbrHt+IwS2/TMPesh0sxXVTYNjYGOZIWJ8OuieM+hjWQ+otyNRPWTWGyg4/wDRc7WkwTROpF8pYrcHVSpN1/UDawFc8xWAkiZ1eN0aM5Xup7J5AnYX5ePKvRvEYjCjyRNlIuTGVzo7E8luCrMTbssBdrkGs90h4fnzfWmZJ5V6uJ4mCRXJ7mawY5RdiHJuocrbtAZT4U9YLhyvycMEnjStDW26VdDo45AMOQVsgLLnZSzOQosxYhsqsxsxvbRRfTH43h7xBSw0YAqwOhB10vr/APlc8oOJupJgwEkqSBoS4dbkFL5hYakW1ta9/K9aPjvSDHT4VUxSuY8yuspjK3JVgBnACsCCfO435VTcMkeG0okWNgeyWViSdj3VPpZvGuoYP6QcAcMFxTdZJlHWJ1croz21CdYLD3sP61cEqpuiZt+FZj+jGChOG62KUDiCSMUhYZlljAH2RS3aDdrW/wCW4d6TzgvFxHBXgZ79YgZQ6TLdZDkBvl5NcAEkGxzGm+IcEhxsubAKkcepYFnMYNr6XW6nUDKBbwOhqHwnjk3D5XV4VkWVQksco0dde69tAc2t7g8xRdYevcW8+TWcN4zjMYkckjr1QuCY0DgSJ2iZ4rFs2UXAAtbUWOtZjj3GVkkdYwjdk3cKVzHMuZmLEljYtuTTEUpjeWTh+fqmAzwOQZAl8wugN3VTqHW5AIudTVXHOTKGYLdtlVVVDfSxJuMuuv8AWpnK0kVBU7NA/DiIzHjEkWaVbwgyFFB5Mw7oAGXcX0tuKjfVZUBDPlZR8IFjTfFukEjljKQ7MEBNrgKryFQra6AsrAgkG5ol4h1kWrDMNLHU5eVv6e1Y+XWjTxkr3kf77UmXFuF3BvvpY+FCSRfHX0P+1NvYjQiqEda6CcWRcLGqtdALupIzwszElrDvQkk6/Ab307uvxOGD21IZe6w3X/cHmDoaxXAujrScPw5jZA4BkR+0rAuzMVLC+naYaAaE8iQV8L45NgXEPEFyRH9nPcGMH7pKgAA+Fhl1sMtregpUl2OKStujYwynuvYN5bMBzW/9Nx56EuGkSxq666g2IIOo8GUjY+dMQyspySak917WD+RHwv5bHccwNDMkmk0ZojTAFCioUFk0UsGmhSwazJHVNP30qKDSg1Jodi2FItR3qNJjowbZwWHwr2m/yrc/pTsCRQqKcSx7kTHzayD3B7Y/y0YWU7sieSgufZjYf9NOwokmmpsSid9lW+1yBf0HOm/qYPeeRvVyo/JMoPuKchw6J3FVb72AF/W29AiPiMkyFGRmU2+Fk1BBDKxtYggEFTcEAis90q6HHFxFRNIGA7GdlIuDdQxC5jrfUsbZj4m+tpnrr9wZvO9l/Pn7X9qTV7Gm1oyHRiRsdh2inxOIWeI5J4rQIyOpurAiLNlNgQbnbc0rFcJYIzriDMyKT10sSZI8pz51dApLgqNRn7trC5vK6UdFDiftopOqxSiyyAZVZR+7cDdTpqb2sOWlRcFjMXOiBfq83VsA62khtItiolPbHZNmypfN2SDlOs14Zd3lEGMO2Y49XzyyOVVBmRGVQuZbaqyhUQF+ypJa9SjIkqfV0KziXKJIcOLwxqHDSEyMQFvlZQARbPsbVa8P4ROW6zEmLrLFQEZygUtma4IUsWbU6gHQW0q8wuHWNcq+p0AufQaeAsNgAKaiwckZbo/0ajRWgmSImM57Ki3ZJGYozSZQxtZk0C/s/A2rT4fBRxrlSNFWwFlUAWHkB50yw/4pSP4T39pI8v8AV6m1SwRJ2V2I4DhZDd8NAx8WhjJ/MiqHpX0Kw8mElGHw8McwGaMpGiksuuXQahrFbeda6hQ0msgm1o5DJ0HTF4ePGcOOUsAzQFyMrg2dY5DqhBBAzeWoqgTo0JZTF1zRSi94MSpEmbnlYaSqbHVRmP3TvXScYG4XiXnVS2CxDZpgoucPMdDKAN425/8A4Dd8U4XheIQAOElRhdJFIJF+aONj/wCmsPlRf5NvmNfg49/YTRpNHKU+yFzkYNeTKCoJtcafDodr1XcFkClgRpa/+la/jfCTgg0BfrOsyurnvFVKrZ787IBcbjw2rM8eTJMXUWDoLDzuFI8jua4nak0zpVOKaK7EnXbU628jzPhUeSPQXp2NdDSZWuB6UxnYvounzcPAJuUeRd72F7j03v71qcRCrqUdQysLFWAII8CDoa45wfA8QwsQxmFBMb95B28yqSLtHzW99R2hrtW66LdPIMXZH+ymOmVj2WPyPz9DY+td/HPCTOKcMtoKbCTcPkBwoMmFbQ4dmJMbk/uXPdB5KdL6XBYVe8O4lDioyYyGF8rqRZlYbq6nVWFTnUEEEAg6EHYg7gisxxTgDK/XQSFJhtLa915R4hf3sfLN3l033q8x0Raey/aTJ3j2fvHl5MfD5vz8S6ap+D8cErGGZOqnAuUJurr/ABIW2kQ/mOdTCDFtcx+A1Kfh8U8txy00FJ2KiZQpKOCAQQQdQRqCPEGhVDJMkyqLswUeJIA/Wmxjl+HM/wCFCR/mtl/WhFhUU3VFB8bC/ud6kA1ADImkO0YX8bgH8kDA/mKMRSHvSW/AgX882b9LU8DSr0gGfqSHvAv+Ni4/JiQPYVIQACwFh4DQUV6MGgA70dJvUX67m/ZLn+a9o/8APY5v5QfO1AEuo4xeb9mM/wA17J/m5/y387U1JEAM07gjwPZjH8t+1/MT5WpX1h3/AGa2H35AQPaPRj75aLCh14ha8huBvfRB5kf73pr62W/ZLmH327KextdvYW8xSlwYvdyZGGoLWsD8qjsj1tfzqTQBD+p5v2rZ/ltZP8nP+YtScXgbsJIzklAy5rXVlGoSRfiXU25i5sRc3mUKYrICcUC6Tr1LcyTeM/hlta3k2VvKnf7Ti+F1c+CHO3+VLmpV6IUAR8KpLM7CxawC6XVFva9tLksxNvIcqk0VCgA6KhRUxBMLix1B3HlWbl6F4cMWgafDFjc/V5mjUn8Gq/pWkqHxLiUUCZpXCjW3Mm3JVGrH0qZV5KV+DnPTThQgcASzSkoCTNIXbVmGh5Ds7eZrH8bxGcL5C59Ta5HsCfer/pl0tjxEwaJWAVct3sCe0TfKLm2orJSY4Odrbi2+nr6V581c20d0LUUmJ5U050H/ALzpaNpSZRe3p/rUlHQuj/SLEYLDRPLF1mDctZ0N2iOdgcw/FfyNxY30NxxnothOJx9fh2VZG/eIOyx8JU8fHZh+lSvo6kSThqISrZesV10NszsQGHmCN/GqXjPRmfASNiuGscm8kGrC3Oy/Gvl3hyPh219K8o47+p+GQOGdKcXw2QYfiCM8fwve7BRpdH/eLtodRf2rpGAx8c8YkhcOjbEH9D4HyOtZbhPSDCcVi6idFEnONjzHxRPvf0sRWe4hwLFcJkOIwbGSD41OpC8xIo7w+cWI8ubjJxV7QOKk6eGb/i3B0mWxFiDmUg5WV/vxsNUb9DzBvUXB8SeIiPFHmAk1sobwWQbJJ+jbjyR0Y6Vw41ex2ZALtGTqPEqfiXz/ADtVtjMIkqlXAIIINwDcHcEHQjyNaqnlGeVhjb8OQknti+tlkkUXO/ZVgBff3oVnv7DxSdmHFTLGO6to3sPANIcxHkb22ubXo6L+xf8AJtaMUKFIkVRihQoAOlUVCgCs4hriYUOqMHup1UkAEXGxtVpQoUkDKnhHalnLdoo9lJ1KggXCk7D0q3oUKI6QS2ChQoUxBGioUKYgqOioUAChQoUwCoUKFABVyX6Q5W+sObm4YKNTov2Zt6anShQrm+I0jfg2zFzKBewtvVaneFHQrmZ0Ikw8/Q0cmw/950KFSUXfQqVl4nh8rEZms1iRmGVjY23Fdyo6Fdnw/pOTn9Rxz6V4wmOzIArGNWJUWJcFrNcfFoNfIV0zozKz4OFnJZiupJJJ1O5O9FQo4/8AskE/QjknHPsuLv1X2eWdLZOza5W9su17n8zXbKFCnw7l+Q5dR/AKFChXQZH/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AutoShape 10" descr="data:image/jpeg;base64,/9j/4AAQSkZJRgABAQAAAQABAAD/2wCEAAkGBxQSEBUUEhQVFhUUGRUYFxcYFBcYGBgVGBQWFhcXFxcYHCkgGRolHBQUITEiJSkrLi4uFx8zODMsNygtLiwBCgoKDg0OGhAQGywkICQsLCwsLywsLCwvLCwsLCwsLCwsLCwsLCwvLCwsLCwsLCwsLCwsLCwsLCw0LCwsLCwsLP/AABEIAMIBAwMBIgACEQEDEQH/xAAcAAAABwEBAAAAAAAAAAAAAAAAAQIDBAUGBwj/xABEEAACAQIEAggCBwUGBgMBAAABAgMAEQQSITEFQQYTIjJRYXGBQmIHFCNScpGhM0NTgrEVY3OSwdEkNKKy4fCDs/Gj/8QAGQEAAwEBAQAAAAAAAAAAAAAAAAECAwQF/8QAKxEAAgICAgECBgICAwAAAAAAAAECESExAxJBMlEEEyJhcaGB8JHhIzNS/9oADAMBAAIRAxEAPwDbUdV8HExmCSqYpDoAx7Ln+7k2fY6aN4gVYV6x57wHR0VHQFh0KFCgLDoUKOmFgrOY7o88chnwDiGU6vEf2E34lHcb5lrR0KTVlKTRScH6SJK/UzIcPiQNYXt2vmifaRfMVd1W8f4dh5of+KC5F1Dk5SjcmV91PpWVTj2KwiuAkuNw6DsztG8bpra0l1+2UDXOg5a1Ll12Ul20byqbicy4ckxE9YdeoVS/Wa6nq11U3+MWGtzeonDMNJi4xLLiw8b7JhSY47eBk/aMfdfSrzBYGOFcsSKgOpsNSfFjux8zRl6FaWykw2NxU8mWQLg15IbSTuLbq/7MedgxHO1WeH4PCj5wgaT+I93f2d7kDyGlTJ4FdcrgEeB8RsR4EeIqLaSLxlT/APovvtIPWzafEaaXuHb2GeJcLV7sqgk6lblQxGzBhqkg5ONeRuLWh/2oYIy8jF4U0ctZZojp2ZF2fcaixsQe0Dmq7gnVxdDcbeh5gg6g+R1qDxfg0eIF3VSwBALKG0PwsOa+4I5EGk0/AKXuPYfErKiywsrqQbEHQg2O/I6bH9KzPS7EF8rRLYxZ1dm0y9YrKimx1UyKmoJHZI86UyiOTqovsJFAUm/2RsoAjZtA+liNpQB4EGpqcRWOyMAuI3Cg3Wa4AORgO7YDs2BXINLDVPKplJ07BFw54S/1NrJGQOockxMcoYhDvFutiLre+lHiOLrLaEqUdivWRSCzdWZFRgvJwc1rqSLA1ZYXCGJAI2DDex0BJ1JVh3QSSbWIGwsKreK4VJ+tWRcsgWMxG4DK69YytE42N7+fiKbVISlbyYf6RuKhpJoIkVmjy3JHc0jBVAe9fsaDwOm1Q+M8RHWoUGZAMjOB2b+AbZreVM9NcBiI5RJiHzwSWIdMozrZb5lAH2lgtzax0t5IwGDkB6liDkvoddPAHwrzOZvu2zt466qiu4lFGzaSr5aj/emMDhmimikADhZEIUG2YhgcuvjtTnGoLMBa2+lVeGkKSKVJFmBtyuCDttyog8oJHoHA41XG9xewJ0YMN0cHVXHgd96lmqnHcOIOePewuLXBA1COu7KORHaQ7XHZqt6KcYxE086ToEVLdWpa721Gh/eL2W7XiOdep2p0zg2rRpzSTSjSTVE2JNJNKNJNMLBQoUKdlEqeBXUq6hlbQqwBBHmDUEYSWH9i2dP4UjHQf3cupHPRsw2AKirKlCsyLIeD4ikjZNUkAuY3FnA5kcmHzKSPOptMYvBpKuWRQwGo3BU+KsNVbzBBqJknh2Jnj8CQJl32bRZBto2U6d5jTAsqOo+CxyS3yNqveUgq6nwZDqvuKVjMZHCueV0jX7zsFH5mgB+jtVW3EJXH/Dw5gfjlYxJ6gZS7f5QD41FfgMk3/N4h2X+FDmhj9GKtnf3YelTfsOvcsMRxeFHyGQGT+Gl3k/yJdredqi4oYqbSIrhk5uwEkv8AKl8i+pJ9KsMDgI4EyQxpGo5IoUfpuak0U3sdpaKjAdH4o2DsXmlH7yZi7A+Kg9lP5QKtqOhTSoltszeN6ONHIZ8A4glbV4yLwTH50Hdb5l19aSnS1YuzjYpMK45speFvNJUBFvI2Naahal1rRXa9mbPS2OTTCRy4pj/DQrGPxSvZR+tH9Tx82smIjww5JDGJW/mll0PstaO1Cin5YWvCMfiYsbh2zvbEoN5YUEeIUD78V8k6+QsdTaxpzCdKo8SOrilUMSAZFuLA7nI+sZt94WuQoLEm11E7zqCrBI2ANwLsb2Ngx02308gedYvpt0UXDocbg+tSdCCwjAKsCe0zIBYDxAGUi9xvUybjnwXGm6ezdDDrGFAU5QGFtz2iCWN9WOhudSb0T4OKSMrkUo24At/TUMDz3BFcMg6b42N8yTWF7iOwMdvuhdgvpa3Kuy9G+LLiY1kAymSOKRk10ZgwNrgXXsgBtjalx8kZ6CcJRyMRR4jDCyEzxR6ZG/bKlgVKPtJYaWaxOXflT0OMSY9ZDaUEBJY9A4sSVuj2ysCzAq1r38rGzH7Vvwp/3P8A71E4nwlZSHUmOZO5Klsw+VuToeatp6HWrpoi7OU9NOPpIUw0SsRFIylmuQPtLBFU7WAUHW2m1aHi+GAbMBqikHxIzH/asl0j4diYscOvVQXl7DKoWN80l8ygX1u1zckgn0rXYzEh8zA+Xvr/AOa8nnbcrZ6PGko0jE8exF2H5iqXCsesTLq2Zbc7tcW331qfxg3kNReGf8xD/ixf/YtVBaFI7twviolJSRTHMvejYEXAt2oyQM6a7jbnUfjXAjO8bpM8RjbN2Qvaa1r3OoNtDyOlwbCmOlGOgBVZVZshzBlbK8bDmp5H+tTMBxK6IZDdJApjmtZXDC6hx8Dm48idrHsj0Yzjyfc4XGUM6HMJi2zdXMAsnIjuyAfEl/1XceYsTMNIxeGWRcrDzBBsVI2ZSNQR41EixLRkJMdzZJbWVydlYbI/6HlbujUzJhpNLNJqhCaOhQoLJ1GKh8R4nFh1zTSKg5ZjqT4KN2PkKi4Xisk+sMLqnKSYdWCPFY++3uFHnUWiaZb1XPx6AOUV+scWBSIGVhf7wjByerWFMTcC67TEzSSqf3YtFF7qnaYeTMRVpg8IkSBIkVFGyqoUfkKMjwiqx/D5MTlNvq5XuyaGdRe5ClTlUGw0uwPMVEwXBBhZDK6NimuT17XfEIPDI2hA/u7H5TWno6XVD7MZwmKSVc0bBhci4OxG4I3BHMHUU9UPFcNR2zgmOTbrENmsNg2lnGp0YEU19bki/brmX+LGpI/ni1ZfVcw5nLVCr2LKhSIJVdQyMGVtQykEEeII3pdAgUKOhQAVCjpLsFBJIAAJJOgAGpJPhQAdVs8vX3jjJy6q7g8tmVWHPcabf1VCXn7RukJ2XZ5B4sd1XyGp56aVPjjCgBQABoABYAeAA2o2PQAtttKS6BgQRcEEEeIOhFLqLxSQrC5XvEZV/G3ZT/qIoEZfA9CMDJEzvCLy9YwbMwyo0jNHkF7LZCouByrOYOKXBpI2HV8ThFylJZLq0S5mzSQ9WczR2OpAAO4BF63vEoM5iwq6RkEyf4MYA6u/zsVH4Q9WCi0hHIotv5Wa/wD3LWfRXjBr3fnJlcD0glQwviQjRSkpHiIGMiNm1USLlBD3W2gtckaGtZFIGAZSCDsQbg+hFYvpRwVsKkk2GAMDsjYjDcjaRSZIR8Lm1iuxvV3wSZMRho54ZQGZFzsNVLhQGEqaXIPPRvO1VF+GTJKrRTfSAQZ8BHYdue5NtQqGNiL+ZC1m8cvVFr6hybHz9Pc/lTn0hceBxOHAKZ4Q7XSRXGdgQtvu6gE5gOfIXMBOMK0bDGRtnHdCA2bxOYabEa3trXnfE5mdnBiBl+JHtmkcGW+JhH97F/3rUrEcShv+wa3na/8AWrLgrI2KwhjjVQWQgHvFllYmwB8tz/4pJFNl/wBOcMoxLHmbajTlyNy361t+ApnwUIdQQYlBBAIIy21HgRr71hel8imdrHTl6eFaXhvHkw8eHjnZQHRQhBsy9lbCRNwuujjQ87Wrr4HGKyc3KnLRb5mg3u8P3tS8Y+bm6ee4533EuRFkQggMjDbQqyn9CKeNVz4doiWhF1OrRaD1Md9FPy7HyOp6dHPsaLth++S0PJzctGPnO7J8+4531ap4N9qRh8Ssi3Q3HPkQfBgdVPkahtA0JvGM0fxRjdfmi8vFPytsTQE+hTcM6uoZSCDsf/dj5UKuiij6LdIMDimDA2xH99YyX55GOlvJbegrX1y3pF9Fu74J/PqpD/2Sf6N+dU/DOmGO4fJ1WIV2A/dy3zW8Uc8vMXFcqm4YkjRwU8xZ2ujFUPR3pbhsYAI3yvzjfR/bk3tV9WyaejFprYdHQoUwDo6KjoAgzcMGYvExic6kqOyx/vIzo2w10bwIpH9otHpiVCD+KtzEfNjvF/Np8xqyoUDsIG4uNjR1XHhmQ3w7dUdyls0TeN47jKd9UK673o14mFOXEL1R5MTeJj8stgAfJgpPIGixV7E8m29V8Tmdr2+wG1xrK33rcoxy+8fADUspxB7QKwjYHQy+ZG4j8ufpVkBRsegUKOhTEJqPj8OZEKg2N0YE7ZkdXF/K6ipNCkBUYOBkxTtI12mjW1rhVETtdVB8OuU33JJOg0E9x9ov4X/qn+1DGYbOBYlWU5lYa2axG3MEEgjmDy3qM31i47EVx8XWOBY6E5Mlx42zct6Q9kTpLGZVjw6/vXUyH7sMZDu2/iEUHxcVjsTwqSWRsXhkDxs9/q3bVMRGmZRKxXsGRtxsLZb3JNaObCkYfF4q5kkeKTqydskaOUyINFUsWYbmxW5Juas4fsMPDElgRGqrfZVRBmdvJR+ZIGl6hx7PJon1WDD8b4jgcXFFFDEFZpGjYGDI0RyHOD2e8BppezWPKslGCkTI0qhoiQEY2uu4ynkbDb02rVdOejy50miBWVixdjcswKOc8o2AuoBAAsHAsSQBz7GK2zrktlGt2BbKLsc18pNgbcuQFcHOn3dnXxV1wMy67U3hHZJAyNkI2a9raWuD468taelxznvENa9jl120sRbTakw4jM4Mh3tqFUW1HMC4FqhK8FF5wvo9PisqxBCxuzOzhStyLXHeJGhNhpnANq7DHwiPLD1iJI8KhVdlF9FCm3gD4VW4Do3FHDbCscjN1qhy2ZXKgXSTvobAbhuYI1tT0XGuqdIsVZWc2VuyLnlmAOhOnaGhv8J7I9DjhHjVPycc5ubwSeqaDuAvFzTdkHjH95fk3HLktTIpVdQykEHYinTUGfClWLxWDHvIdFfzP3W+Ye99LbaMdiMRgbMZIrLIbZtOzIBoBJbnbQMNR5jQrwuKD3BBV17yHcX2Pmp5EaU5hcUJAbXBGjKdGU+BH+o0PKkYvCh7G5Vl7rjvL4+oPMHQ0fdD/IzPwmB2LPFGzHclQSfWhSfrMy6GEuR8SOgU+YDG49OXid6FH0/1GmTHcB+kVowBjB1iaATxC9v8RdCPcA+Rrayw4TiUGvVzx8iDqp8iO0jfkaoOK/R/hpvtcI/UOwuDGbxMD8t9AflIHkawfEuD47h0nWhTHb99BcxkfOBoB5MoFc7lKPqVorrCXpwzQcc+ix1u+ClLW1Echs38sg0v6getQuF9OcbgHEONjdwOUnZkA8VfZx639asuA/SpoFxkf/yxf1ZD7bH2rfMmGx0GojniaxFxcagHS+qnXyIoiovMHQNyWJqyNwHpbhcWAIpQHP7t+y49j3vUXq+rlnHPoqYMXwUvmI5CQR+GQfpce9QMB0z4hw5hDjYmdBoBJo9vklFw4/P1FX8xx9aJ+WpehnYqVWd6P9MsJjLCOTLJ/Dksr+2tm/lJrRVomnoyaa2CjoqRPMqLmY2At+ZNgABqSSQABqSaYCnYKCSbAak1AXCtM2aYfZjuRHY/PKPibwU6L5nZaQPJIHk7KLqkfzffk8SOS7DfU2yz6Wx6K0YBov8Al2sP4T3Mfoh70XtdR92nMPxJSwSQGKQ7K9u1v+zcdl9r2BuBuBU6kTwK6lXUMp3DAEH2NML9xdCq/wCqyxfsmzr/AA5GJI/BLqw9GzeF1p3DcQV2yEFJP4bizeeXUhwL7qSPOixUSqFHRUwCqFxIlgsQNjLcEjcRi3WEeBsQoPIuDypziHEIoEzzSKi+LG35Dc+1ZiPi+JxUztgogqWROunuoXd2KR95iQ6HkCANazlNLG2XGDeTRcVZEw752VEyMtycoF1IAvyrE8P6QTTlUw8fWuqqBLISkRjRSTJtmYl8uYKDrGBV8vRmJbz4x2xToC15P2a5Rc5IR2RtzuaXgMKvVwwSIueFtQLrYOkmV0I1AJYC45gjlU1OTzgpOKWMmU49hZYp4pMTOzySBrqqhYwAjZEVNbtmNr761U8T4f1cY6wqZGu7A2OpAuPEgbe1afjmUY+IICwRHuzOz2c6WDOx0s1jbmfI01x7hUghMjrkVh3nIUtfTY6n8q83nVclI7eJ/RbOSYlRc2Fh4U2OV/Lar7EcBsf+ZwZueWIBI15i29V+N4c8LC9mW4s66qffl71cU7E2jtPCsdE+ZsG6sQbyYduwwOxIRtY202Iyk+BJapzYWDEkO8au0d17ajMhI1VgdtDtsdCORocU4HBiLNInbXuyKSki/hkWzD+lZ/iPDsbA6SRu2JjjuTbKuJy2IyE6LOlzmsbHTQ31r0m62jgWdMve1h98zw+OrPF683T/AKh5jacjhgCCCDqCDcEeINVfBOkMWIFgQGuVtqO0N1IbVH+RtdDbMBen5MK0ZLQi4Ju0V7BjzZDsr/oedjrTsX5HMXhMxDKcrr3XHh91h8S+R9rHWm4MZ2urkAWTWw5OBuUPPzG458iZGGxKyC6nY2IIsynwZTqDSMXg0ktnF7ba2Kn7ykbN50/ugXsx6iqFlxC6AxOBszFlYjzCi1/Tfy2oqfZFUZl+BcRwLF8LL9aj5xucslvfsufPfwFTuF/SFAzdVi1bDSbESKQvvfVR66edbOoXFuDwYpMk8SyDlcdpfNWGqn0NZdWvSw7p+pGd430AweLHWRWhdtQ8VijeZTukeYsfOspHgcdwdszL12G5tGT2R4jnGedmBQ8/Grpuh+MwLF+GYjMl7mCUix8h8JPn2T51O4d0/VX6niELYWXxIJjbzB5Dz1HnWbSu3hmibrGUWvAelMWJW8TiXS5AGWZR80R734kvfkKuJYosRGVdUlQ6FWAYX8CDsf1FY7pT0HixQGIwLJHN3gUIEcnndO6/zD38RmuE9KMdCzpPE0zw6OAcmKjUfEbA9bHre5VhzJGlX3axInopZiXXSL6Konu2Efqm36t7tGfIHvJ/1DyrPYTpHxLhLCPEIzRg2CyXKn/DmF7emvoK3HDen2HkjDAs+2ZVQ9cg5lohfMo5shPoK0eFx8GJhzo8csR0NrMD8pXx8iL0ukXmDofaSxJWUPA/pCweIXVzC9u5JufJGGjnwG58KvcHh2dhNMLML9XHcERg6XNtDIRudbXIB3JxPFPo3gxWaTD/APDX7igZo28WK37IPLKQOdiLE5yTFcV4PYMc0PIm8sHoG0aP0utHeUfUv8B0i/SztVCsR0f+kzCz2Wb/AIdz943jJ8pBt/MBW2RwQCCCDqCDcEeINaqSloylFrYqn4sI7ahT/T+tV+J41hcMQcTKqcwu7N6INSKq+J/S9h4yBDBLIL7myD+UG5Pvaubm+JUHSN+LgclbL+dchs2h8yKYxOGSRcrqGG9iNiNiPAjxGtc26XdOjjYzHHC0ebW5KlrDkCNuVVPDelmJcQYZGZO2kbSlmdzmYoLA6AANtv2R4U+P4hyWVkqXw9aZ0bifEBggC0odDoIpG+2PgIm3c+TAkk94VXtxnEYp+qhAwgOzTgiZha/2UOl9Od6vOG8ChgYuq5pD3pXOeQ/znb0FhUzF4VJVyyKGU8j48iDuCORGorbq3tmPaK0ip4f0YhjfrJM0838WY52B+Ve6nsKm4Dvz+PW6+8URH6W/Kmuqmh7h66P7jG0qj5ZCbP6PY/MaYj4gplLpmuVAliKkSplJyv1e7DtMCVvfs2vamko6JdskcVmFuqO8mUW8UMscb/l1g/OhxmBGjLMLsvcINmzkgKFPm2UWOh5g1Hx8scvVtG6M8L58mYBiMjKUIJBB7QIB5qvhUiGTrir5WVF7QDKVYuRpcHkoJ9yPu0XmgrBmuIF4MRhlkCFgmJKyAWV3JjNyh2YFna2o2I5gUPHcNiMSxYLJISD2ze3s7aW9K3XGlHWRNk6xwJcqWJBvk3A3AsDbnWO6WYfEyG2MnSPNYrG8uyGwBESCy+lq874iP/KdvC/oMXxLoviEsyqHuL9hrlTpodtdeV9qqM8kLnOGF+8rg9oc7g76c6ucVw7YLjoTlFlBeRMo00BI02H5VGxXXRj7YiaE7nN1i28Q+6mnFeQb8HeozcA+IH9KBrNcI45iQyJisMEUgWmVvs7W0LXuF+Ed65LDTw0xr0k7OBqii470bjxB6xSYp7WEqgajkJF2kXbQ+xFVOH6Qy4RxFj1sp0Sdbsje+/se1+LcbE0xi8MkiFJFDowsVYXBHmDUuPlDUvDIOMwolXrIZMjkDLKtmBXezDZ1/pfS1LwuNu2SQZJAL2vcMB8SH4h+o5isvPwvEcNYyYPNNhr3fDEksni0R3Ppv433F5w/iEGOhDRm4BGmzxv7aq3mKE8/cbX+C4oVWD6yug6pwNmYsrEfMqqRf038BtQq+w6L6jFEKMVJAqovEeGxYhMk0ayL4ML28wdwfMVKFHQBz/FdC8TgyZOFYhlB1MDkFT+Et2SfxC/zVDm4zFjGWPGK+Cx8X7KVQQytysDqyE/Dre5t4102qvpDwrD4iLJiIhJuEHx5iNkbdT53t46Vm4Vo0U73/swWLwuGnfq+IouHxW8eLg0jxFviUgWMlwOyRe+1r2qm4vwnGYIiRyWzgiORNJ2IHdmRf2nYDEh8+gtcairji3Q7FQw7DGQW7UJY9bHvbqnI7ZUGwJX0UXqD0c4+0eIjcvLikgV0SF7LioQ1szBDpOQFy9libHZdqyaznH9/ZstYz/f0XfRz6TEICYgZgLDrUU5tP4kNyb+cZYeQroGCxkU8eeJ0kjbmpDKfEH/asviODcO4shlTKX5yR9iVT4SKRv5MDWO4n0ZxfCmOIixI6vXti4ckAlUkjN1cEgC5v7Vp2lFW8oz6xk60zX8a6C4DFs4jywzJbP1JUZSRcdZENNQb7AnxrHS8G4pwi7wOZIBqcgLpbxeE6r6r+dF0A6ZxQTzNiywM1rOFJVe07vmAJPaZ73AOw2AFuv4LFpKgeJ1dDsysGB9xSSjPKwxtyhh5R57Xi4lkaSUnPIbsxNwT/oPKp7zdkWIIXWuq9IOgeDxd2MfVSH95F2TfxZe63uL+dcx490MxfDznss8A+JQ1gP7xAcyDzBt5iuXk+GadnRx/EJ4KfHYtnGULYc/E/wDij4TgJWlRYQxkJGXLvcHQjwt48q1/RXiPCZrDEQ9RJ880hhb0ct2fRvzNdT4fw+GFfsY0QH7igX8Dcb1tx8P3I5OavA/ACFXMbtYZiNi1tT+dKo6Kuw4wqjY3AxygCRb21U3IZTa10dbMh1OoINSaFJgVEsUsejr9Zj81Xrl9QbLIPTKdPiJo8Jh8NKC0IUWNmMd4nU2ByuFyspsR2W/KrWqbjccd86Mq4lB2O0QzAfu3CXZkNyLWNr3GoFJ4KWSs6RdbFImWZ9Y5wGFlcAvDmGdba7WIsRrcmsJxVCxsoLNvoCTf/WrubjcmJxD5erkEYsI2fKUuwupYKbk5dTc93Twqp4zx2Ugoy9So2SI2T81ALfzXNeTyz78lo9Dij1jRkcXg5QdY5P8AI3+1RYJ3jYlTY21B2I8GHMVIxk7XuHb/ADNTQxTbP2x4Mbn2bcGqQmeicIbxp5qv/aKctUTg06yYaF0N1aNCD/KKlmvWPNEmiNKNJY0gEPWT430ZJk+s4NupxA3/AIcvlIvn4/nyI1LGk2pOKZUXRiR0+6vsYjCzrKujhQCt/lJOxFj77nehW5C0KVT9/wBf7NLj7fslilCk0oUGQdHRCmZsSAcq9p7XC32G2Zj8K+fkbXOlMAYrFBLCxZm0VBux/wBAOZOgpWHhI7TkFzuRsB91fLz3P5AN4LB5CWY55H7zkW05Io+FByHubkk1LpDBVLx3ophcZrNEM/KRTlceHaG/veruhTaT2CbWjlHGehOOwz9dhJTMV2cHJiANNG5TDTncnwrMdKOlmJxSJDiBlaK+YZShYm1i6HYiw8K7/VdxjgWHxS2xESv4EizD8LjtD2NYy4f/ACzWPL7ow3QToZhcRw0GdVd5WZ86sM8Y7qqGGo0W5U8ybio+I+j/ABmDYy8OxJb5LhHI8De8cn8wFZbjmGn4PjSIJXUEBkksB1ieDLqrWOh/OwuKtuFfSniVlzTBJENgUChMvzIwub76G/tWXaGpKmjSp7i7Re8L+kmSF+p4jAyMN3VSp9Wibceak+Qrf8L4pDiUzwSLIvMqdj4MN1PkaocFxrh/FIxGwRif3UoAcH5T4+amszxvoBJhX+scPxHVW+GSTIR5CU6MPlfTzNaqUkrWUZtRbp4Zoek30fYXFXZAIJt86KMrH549m9RY+dYuLiHEeCMElXrcNey6kxn8Elrxn5SPHQ71Y8J+kuWE9XxCBr2NpEUKzW0vkJyuCfiQ28q3OExv1yHNEcO0T6G95rjmrp2Qp8iTVJxl6dh9UcSyhroz0rw+OT7JrSAXaJtHX0+8vmP0q3xOKSPvuq32zMBf0vvXN+kf0aMp67AORIpLdXcJr/csLZOehPuKi9Fenow7mDHQiORSVaUJZ7jlKLan5v050/mViQuieYnSf7UQmyrK3pDJb2ZlC/rQzzPsqxD5+25/lU5R65j6VIwuJSVA8bK6nZlIIPuKcqzMiHAA993f1bKvoVSwI9QaehhVBZFVR4KAB+Qp2ipgZPjOAiTEXjjVWkU9YyqBnbMtgbbmwY+9YzjkerIfEg+FbDpZxWJFvnUyJJmyBhm0shBA20BNZLijK+RmOTrS5W7Rd0WAJUSXF+WnjXk88f8AlbR6HC6grMNi1sxtrUdhV/PwQtlKvqxOlgbfiKsbVVT4J1uLX3OgOwNjoRcW9KdMLVnfeAKBhMPYWHVRWH/xrU41A6Pf8nh/8GL/AOtanmvVPOEmkNSzSSKBDJFGopdqFAwqFChTKJIpQqVHhAedRZ8O7nLCbcmktcJ4hB8b/oOe2U490HRjE2J7XVpq+58EU7M/+g3PoCQvC4VUvYasczNzZrWux9AB5AADQVZ4Phcca5VHmSSSzMd2Y8yfGhLhRyPtSU0ynBoh0dSThNL86ZMZq1JMlpoTQqK/EIwSA2YjcIDIw9QgJHvRfWZG7kRHnIwQH0C5m9iBTsVEygTYXOg8aifV5G78lh92MZB7sSW9wVoxw2LQlAxGxe7kfzPc0wOSfShPiWZgzxz4XNmjdEU9SdsjSKOyTtqTm9qwEcNwT4cudvH0rv3Tjg2IxMIGGkAKa9U1gj765rEhhpa1hqbmuGcU4XNh3KzxvE99ivZPPRhow1GxNcPNFqVnXxSTVENbg3BrV9G+nc+Fe8ipMOZcDrAPll73sbismH8aXcGs4yayjRpPDO6YHpLw7iidVKFzH91KLG/92/M+akGqXGfR7iMK5m4ZiGVv4bEAkclzd1x5OPeuR5fCtZ0d+kHFYWylutjHwSEnT5W3X9R5VsuVS9S/ky+W16X/AAbbhn0jtE/U8TgaGT76obHzKam3mpYelW3Sjo9h+K4frIWjaQD7OZSDsdUYjccrHakcL6TYHiqiCWMF2v8AZSKDqBclHHOwJ5HSs50l6JnhgbF4LEyRLs0d7kkg5QCdHF+Tg87GtW/p91+zNL6vZlR0V41Jg8R9SxbPGA4AcNYxt8KuDo0J00INrkiwJNdTxvGPqwvigFjuF65blcx0HWLa8dzpftDXcVxODELiMGYGw7vLEGaOdLM4UEuY3S1zFYtrc23tpatj9HvSGTFdVh5PtGwysyBmADjsqju2pORWcWCndSdRcTxTr6SuSN5OmxzqyB1ZShFwwIKld7g7W86ifXS5+yW685GuEA+UbyeosvnyqFieBaFxL1b3DaKOpGXXtQk5TzJYnNzuKxPTbpZOydQiWvmDvG5KSJawtcBlQg310PIsNa1nydVbMoQ7OkRelvFEkj6nrGIJY5Qt88kRGRdrKGMhIygk2XMSTYUGGaN4rINQNjow5aEb1OmihMFssavK9zOQfshumU62a1tiNGBPKovEsECCOyzru6/vAdjcbmvNk7Z3RVIp8THc/wC+tNxYiRWGpO43J0IsbG9xy2opcCw+Ej0phi6+PuKoR6A6MzZ8HAf7tLjw7I0/pVkazvQmQycOw7jRgmTxvkZksfEdn2q7hxAYlToy7qd7HYjxU8j7aEED1E8HnvY6aSaUaSaZIRoqM0VAwqOioUy7EK7z63ZIvK4eQeu6IfLU+I1FWsMpUADQDQACwAGwAGwquEMrbyhR8kYB/NywP+Wl/wBmoe/mk/GxYf5Ccv5CsaCyYeMxgkZgWG6pd2HqqAkUP7Sc9yI+sjBBbyC5m9iBSkhAFlAAHICw/KlZNKXVD7MQ2du9K3ogVF/UFv8AqpoYCJj21L/4jvIPZXJA/KnaF6aihdmDKALAAAchoKKlUKskKhQoUCGMdiOrS4F2JCovi7Gyi/IcyeQBPKue9K8CrzwJNnmL2lbtHVRLHCojQ3UftHbLbWyg33O64iftsNfbrHt+IwS2/TMPesh0sxXVTYNjYGOZIWJ8OuieM+hjWQ+otyNRPWTWGyg4/wDRc7WkwTROpF8pYrcHVSpN1/UDawFc8xWAkiZ1eN0aM5Xup7J5AnYX5ePKvRvEYjCjyRNlIuTGVzo7E8luCrMTbssBdrkGs90h4fnzfWmZJ5V6uJ4mCRXJ7mawY5RdiHJuocrbtAZT4U9YLhyvycMEnjStDW26VdDo45AMOQVsgLLnZSzOQosxYhsqsxsxvbRRfTH43h7xBSw0YAqwOhB10vr/APlc8oOJupJgwEkqSBoS4dbkFL5hYakW1ta9/K9aPjvSDHT4VUxSuY8yuspjK3JVgBnACsCCfO435VTcMkeG0okWNgeyWViSdj3VPpZvGuoYP6QcAcMFxTdZJlHWJ1croz21CdYLD3sP61cEqpuiZt+FZj+jGChOG62KUDiCSMUhYZlljAH2RS3aDdrW/wCW4d6TzgvFxHBXgZ79YgZQ6TLdZDkBvl5NcAEkGxzGm+IcEhxsubAKkcepYFnMYNr6XW6nUDKBbwOhqHwnjk3D5XV4VkWVQksco0dde69tAc2t7g8xRdYevcW8+TWcN4zjMYkckjr1QuCY0DgSJ2iZ4rFs2UXAAtbUWOtZjj3GVkkdYwjdk3cKVzHMuZmLEljYtuTTEUpjeWTh+fqmAzwOQZAl8wugN3VTqHW5AIudTVXHOTKGYLdtlVVVDfSxJuMuuv8AWpnK0kVBU7NA/DiIzHjEkWaVbwgyFFB5Mw7oAGXcX0tuKjfVZUBDPlZR8IFjTfFukEjljKQ7MEBNrgKryFQra6AsrAgkG5ol4h1kWrDMNLHU5eVv6e1Y+XWjTxkr3kf77UmXFuF3BvvpY+FCSRfHX0P+1NvYjQiqEda6CcWRcLGqtdALupIzwszElrDvQkk6/Ab307uvxOGD21IZe6w3X/cHmDoaxXAujrScPw5jZA4BkR+0rAuzMVLC+naYaAaE8iQV8L45NgXEPEFyRH9nPcGMH7pKgAA+Fhl1sMtregpUl2OKStujYwynuvYN5bMBzW/9Nx56EuGkSxq666g2IIOo8GUjY+dMQyspySak917WD+RHwv5bHccwNDMkmk0ZojTAFCioUFk0UsGmhSwazJHVNP30qKDSg1Jodi2FItR3qNJjowbZwWHwr2m/yrc/pTsCRQqKcSx7kTHzayD3B7Y/y0YWU7sieSgufZjYf9NOwokmmpsSid9lW+1yBf0HOm/qYPeeRvVyo/JMoPuKchw6J3FVb72AF/W29AiPiMkyFGRmU2+Fk1BBDKxtYggEFTcEAis90q6HHFxFRNIGA7GdlIuDdQxC5jrfUsbZj4m+tpnrr9wZvO9l/Pn7X9qTV7Gm1oyHRiRsdh2inxOIWeI5J4rQIyOpurAiLNlNgQbnbc0rFcJYIzriDMyKT10sSZI8pz51dApLgqNRn7trC5vK6UdFDiftopOqxSiyyAZVZR+7cDdTpqb2sOWlRcFjMXOiBfq83VsA62khtItiolPbHZNmypfN2SDlOs14Zd3lEGMO2Y49XzyyOVVBmRGVQuZbaqyhUQF+ypJa9SjIkqfV0KziXKJIcOLwxqHDSEyMQFvlZQARbPsbVa8P4ROW6zEmLrLFQEZygUtma4IUsWbU6gHQW0q8wuHWNcq+p0AufQaeAsNgAKaiwckZbo/0ajRWgmSImM57Ki3ZJGYozSZQxtZk0C/s/A2rT4fBRxrlSNFWwFlUAWHkB50yw/4pSP4T39pI8v8AV6m1SwRJ2V2I4DhZDd8NAx8WhjJ/MiqHpX0Kw8mElGHw8McwGaMpGiksuuXQahrFbeda6hQ0msgm1o5DJ0HTF4ePGcOOUsAzQFyMrg2dY5DqhBBAzeWoqgTo0JZTF1zRSi94MSpEmbnlYaSqbHVRmP3TvXScYG4XiXnVS2CxDZpgoucPMdDKAN425/8A4Dd8U4XheIQAOElRhdJFIJF+aONj/wCmsPlRf5NvmNfg49/YTRpNHKU+yFzkYNeTKCoJtcafDodr1XcFkClgRpa/+la/jfCTgg0BfrOsyurnvFVKrZ787IBcbjw2rM8eTJMXUWDoLDzuFI8jua4nak0zpVOKaK7EnXbU628jzPhUeSPQXp2NdDSZWuB6UxnYvounzcPAJuUeRd72F7j03v71qcRCrqUdQysLFWAII8CDoa45wfA8QwsQxmFBMb95B28yqSLtHzW99R2hrtW66LdPIMXZH+ymOmVj2WPyPz9DY+td/HPCTOKcMtoKbCTcPkBwoMmFbQ4dmJMbk/uXPdB5KdL6XBYVe8O4lDioyYyGF8rqRZlYbq6nVWFTnUEEEAg6EHYg7gisxxTgDK/XQSFJhtLa915R4hf3sfLN3l033q8x0Raey/aTJ3j2fvHl5MfD5vz8S6ap+D8cErGGZOqnAuUJurr/ABIW2kQ/mOdTCDFtcx+A1Kfh8U8txy00FJ2KiZQpKOCAQQQdQRqCPEGhVDJMkyqLswUeJIA/Wmxjl+HM/wCFCR/mtl/WhFhUU3VFB8bC/ud6kA1ADImkO0YX8bgH8kDA/mKMRSHvSW/AgX882b9LU8DSr0gGfqSHvAv+Ni4/JiQPYVIQACwFh4DQUV6MGgA70dJvUX67m/ZLn+a9o/8APY5v5QfO1AEuo4xeb9mM/wA17J/m5/y387U1JEAM07gjwPZjH8t+1/MT5WpX1h3/AGa2H35AQPaPRj75aLCh14ha8huBvfRB5kf73pr62W/ZLmH327KextdvYW8xSlwYvdyZGGoLWsD8qjsj1tfzqTQBD+p5v2rZ/ltZP8nP+YtScXgbsJIzklAy5rXVlGoSRfiXU25i5sRc3mUKYrICcUC6Tr1LcyTeM/hlta3k2VvKnf7Ti+F1c+CHO3+VLmpV6IUAR8KpLM7CxawC6XVFva9tLksxNvIcqk0VCgA6KhRUxBMLix1B3HlWbl6F4cMWgafDFjc/V5mjUn8Gq/pWkqHxLiUUCZpXCjW3Mm3JVGrH0qZV5KV+DnPTThQgcASzSkoCTNIXbVmGh5Ds7eZrH8bxGcL5C59Ta5HsCfer/pl0tjxEwaJWAVct3sCe0TfKLm2orJSY4Odrbi2+nr6V581c20d0LUUmJ5U050H/ALzpaNpSZRe3p/rUlHQuj/SLEYLDRPLF1mDctZ0N2iOdgcw/FfyNxY30NxxnothOJx9fh2VZG/eIOyx8JU8fHZh+lSvo6kSThqISrZesV10NszsQGHmCN/GqXjPRmfASNiuGscm8kGrC3Oy/Gvl3hyPh219K8o47+p+GQOGdKcXw2QYfiCM8fwve7BRpdH/eLtodRf2rpGAx8c8YkhcOjbEH9D4HyOtZbhPSDCcVi6idFEnONjzHxRPvf0sRWe4hwLFcJkOIwbGSD41OpC8xIo7w+cWI8ubjJxV7QOKk6eGb/i3B0mWxFiDmUg5WV/vxsNUb9DzBvUXB8SeIiPFHmAk1sobwWQbJJ+jbjyR0Y6Vw41ex2ZALtGTqPEqfiXz/ADtVtjMIkqlXAIIINwDcHcEHQjyNaqnlGeVhjb8OQknti+tlkkUXO/ZVgBff3oVnv7DxSdmHFTLGO6to3sPANIcxHkb22ubXo6L+xf8AJtaMUKFIkVRihQoAOlUVCgCs4hriYUOqMHup1UkAEXGxtVpQoUkDKnhHalnLdoo9lJ1KggXCk7D0q3oUKI6QS2ChQoUxBGioUKYgqOioUAChQoUwCoUKFABVyX6Q5W+sObm4YKNTov2Zt6anShQrm+I0jfg2zFzKBewtvVaneFHQrmZ0Ikw8/Q0cmw/950KFSUXfQqVl4nh8rEZms1iRmGVjY23Fdyo6Fdnw/pOTn9Rxz6V4wmOzIArGNWJUWJcFrNcfFoNfIV0zozKz4OFnJZiupJJJ1O5O9FQo4/8AskE/QjknHPsuLv1X2eWdLZOza5W9su17n8zXbKFCnw7l+Q5dR/AKFChXQZH/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cxnSp>
        <p:nvCxnSpPr>
          <p:cNvPr id="11" name="Straight Connector 10"/>
          <p:cNvCxnSpPr/>
          <p:nvPr/>
        </p:nvCxnSpPr>
        <p:spPr>
          <a:xfrm>
            <a:off x="0" y="1219200"/>
            <a:ext cx="91440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 y="6548479"/>
            <a:ext cx="7948863" cy="320841"/>
          </a:xfrm>
          <a:custGeom>
            <a:avLst/>
            <a:gdLst/>
            <a:ahLst/>
            <a:cxnLst/>
            <a:rect l="l" t="t" r="r" b="b"/>
            <a:pathLst>
              <a:path w="7948863" h="304800">
                <a:moveTo>
                  <a:pt x="0" y="0"/>
                </a:moveTo>
                <a:lnTo>
                  <a:pt x="7948863" y="0"/>
                </a:lnTo>
                <a:lnTo>
                  <a:pt x="7872663" y="304800"/>
                </a:lnTo>
                <a:lnTo>
                  <a:pt x="0" y="304800"/>
                </a:lnTo>
                <a:close/>
              </a:path>
            </a:pathLst>
          </a:custGeom>
          <a:solidFill>
            <a:srgbClr val="013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Senserif"/>
            </a:endParaRPr>
          </a:p>
        </p:txBody>
      </p:sp>
      <p:pic>
        <p:nvPicPr>
          <p:cNvPr id="25" name="Picture 15" descr="C:\Users\shark\Downloads\Osmose logo (blue).png"/>
          <p:cNvPicPr>
            <a:picLocks noChangeAspect="1" noChangeArrowheads="1"/>
          </p:cNvPicPr>
          <p:nvPr/>
        </p:nvPicPr>
        <p:blipFill>
          <a:blip r:embed="rId3" cstate="print">
            <a:lum bright="70000" contrast="-70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543800" y="594110"/>
            <a:ext cx="1253358" cy="2595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581084" y="1600200"/>
            <a:ext cx="5927547" cy="4650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Content Placeholder 2"/>
          <p:cNvSpPr txBox="1">
            <a:spLocks/>
          </p:cNvSpPr>
          <p:nvPr/>
        </p:nvSpPr>
        <p:spPr bwMode="auto">
          <a:xfrm>
            <a:off x="2377893" y="1219200"/>
            <a:ext cx="5165907" cy="5691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US" sz="2800" b="1" i="1" dirty="0">
                <a:solidFill>
                  <a:schemeClr val="accent1">
                    <a:lumMod val="75000"/>
                  </a:schemeClr>
                </a:solidFill>
                <a:latin typeface="Segoe UI" panose="020B0502040204020203" pitchFamily="34" charset="0"/>
                <a:ea typeface="Segoe UI" panose="020B0502040204020203" pitchFamily="34" charset="0"/>
                <a:cs typeface="Segoe UI" panose="020B0502040204020203" pitchFamily="34" charset="0"/>
              </a:rPr>
              <a:t>AWPA Deterioration Zones</a:t>
            </a:r>
          </a:p>
        </p:txBody>
      </p:sp>
      <p:sp>
        <p:nvSpPr>
          <p:cNvPr id="21" name="TextBox 20"/>
          <p:cNvSpPr txBox="1"/>
          <p:nvPr/>
        </p:nvSpPr>
        <p:spPr>
          <a:xfrm>
            <a:off x="6705600" y="5225040"/>
            <a:ext cx="2425221" cy="1323439"/>
          </a:xfrm>
          <a:prstGeom prst="rect">
            <a:avLst/>
          </a:prstGeom>
          <a:solidFill>
            <a:schemeClr val="bg1"/>
          </a:solidFill>
          <a:ln>
            <a:solidFill>
              <a:schemeClr val="tx2">
                <a:lumMod val="75000"/>
              </a:schemeClr>
            </a:solidFill>
          </a:ln>
        </p:spPr>
        <p:txBody>
          <a:bodyPr wrap="square" rtlCol="0">
            <a:spAutoFit/>
          </a:bodyPr>
          <a:lstStyle/>
          <a:p>
            <a:r>
              <a:rPr lang="en-US" sz="1600" dirty="0">
                <a:solidFill>
                  <a:schemeClr val="tx2">
                    <a:lumMod val="75000"/>
                  </a:schemeClr>
                </a:solidFill>
                <a:latin typeface="Segoe UI" panose="020B0502040204020203" pitchFamily="34" charset="0"/>
                <a:ea typeface="Segoe UI" panose="020B0502040204020203" pitchFamily="34" charset="0"/>
                <a:cs typeface="Segoe UI" panose="020B0502040204020203" pitchFamily="34" charset="0"/>
              </a:rPr>
              <a:t>Zone 5 – SEVERE</a:t>
            </a:r>
          </a:p>
          <a:p>
            <a:r>
              <a:rPr lang="en-US" sz="1600" dirty="0">
                <a:solidFill>
                  <a:schemeClr val="tx2">
                    <a:lumMod val="75000"/>
                  </a:schemeClr>
                </a:solidFill>
                <a:latin typeface="Segoe UI" panose="020B0502040204020203" pitchFamily="34" charset="0"/>
                <a:ea typeface="Segoe UI" panose="020B0502040204020203" pitchFamily="34" charset="0"/>
                <a:cs typeface="Segoe UI" panose="020B0502040204020203" pitchFamily="34" charset="0"/>
              </a:rPr>
              <a:t>Zone 4 – HIGH</a:t>
            </a:r>
          </a:p>
          <a:p>
            <a:r>
              <a:rPr lang="en-US" sz="1600" dirty="0">
                <a:solidFill>
                  <a:schemeClr val="tx2">
                    <a:lumMod val="75000"/>
                  </a:schemeClr>
                </a:solidFill>
                <a:latin typeface="Segoe UI" panose="020B0502040204020203" pitchFamily="34" charset="0"/>
                <a:ea typeface="Segoe UI" panose="020B0502040204020203" pitchFamily="34" charset="0"/>
                <a:cs typeface="Segoe UI" panose="020B0502040204020203" pitchFamily="34" charset="0"/>
              </a:rPr>
              <a:t>Zone 3 – INTERMEDIATE</a:t>
            </a:r>
          </a:p>
          <a:p>
            <a:r>
              <a:rPr lang="en-US" sz="1600" dirty="0">
                <a:solidFill>
                  <a:schemeClr val="tx2">
                    <a:lumMod val="75000"/>
                  </a:schemeClr>
                </a:solidFill>
                <a:latin typeface="Segoe UI" panose="020B0502040204020203" pitchFamily="34" charset="0"/>
                <a:ea typeface="Segoe UI" panose="020B0502040204020203" pitchFamily="34" charset="0"/>
                <a:cs typeface="Segoe UI" panose="020B0502040204020203" pitchFamily="34" charset="0"/>
              </a:rPr>
              <a:t>Zone 2 – MODERATE</a:t>
            </a:r>
          </a:p>
          <a:p>
            <a:r>
              <a:rPr lang="en-US" sz="1600" dirty="0">
                <a:solidFill>
                  <a:schemeClr val="tx2">
                    <a:lumMod val="75000"/>
                  </a:schemeClr>
                </a:solidFill>
                <a:latin typeface="Segoe UI" panose="020B0502040204020203" pitchFamily="34" charset="0"/>
                <a:ea typeface="Segoe UI" panose="020B0502040204020203" pitchFamily="34" charset="0"/>
                <a:cs typeface="Segoe UI" panose="020B0502040204020203" pitchFamily="34" charset="0"/>
              </a:rPr>
              <a:t>Zone 1 – LOW</a:t>
            </a:r>
          </a:p>
        </p:txBody>
      </p:sp>
    </p:spTree>
    <p:extLst>
      <p:ext uri="{BB962C8B-B14F-4D97-AF65-F5344CB8AC3E}">
        <p14:creationId xmlns:p14="http://schemas.microsoft.com/office/powerpoint/2010/main" val="2789893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 y="6548479"/>
            <a:ext cx="7948863" cy="320841"/>
          </a:xfrm>
          <a:custGeom>
            <a:avLst/>
            <a:gdLst/>
            <a:ahLst/>
            <a:cxnLst/>
            <a:rect l="l" t="t" r="r" b="b"/>
            <a:pathLst>
              <a:path w="7948863" h="304800">
                <a:moveTo>
                  <a:pt x="0" y="0"/>
                </a:moveTo>
                <a:lnTo>
                  <a:pt x="7948863" y="0"/>
                </a:lnTo>
                <a:lnTo>
                  <a:pt x="7872663" y="304800"/>
                </a:lnTo>
                <a:lnTo>
                  <a:pt x="0" y="304800"/>
                </a:lnTo>
                <a:close/>
              </a:path>
            </a:pathLst>
          </a:custGeom>
          <a:solidFill>
            <a:srgbClr val="013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nserif"/>
            </a:endParaRPr>
          </a:p>
        </p:txBody>
      </p:sp>
      <p:sp>
        <p:nvSpPr>
          <p:cNvPr id="19" name="Rectangle 18"/>
          <p:cNvSpPr/>
          <p:nvPr/>
        </p:nvSpPr>
        <p:spPr>
          <a:xfrm>
            <a:off x="7948864" y="6548479"/>
            <a:ext cx="1211178" cy="320841"/>
          </a:xfrm>
          <a:custGeom>
            <a:avLst/>
            <a:gdLst/>
            <a:ahLst/>
            <a:cxnLst/>
            <a:rect l="l" t="t" r="r" b="b"/>
            <a:pathLst>
              <a:path w="1148012" h="304800">
                <a:moveTo>
                  <a:pt x="76200" y="0"/>
                </a:moveTo>
                <a:lnTo>
                  <a:pt x="1148012" y="0"/>
                </a:lnTo>
                <a:lnTo>
                  <a:pt x="1148012" y="304800"/>
                </a:lnTo>
                <a:lnTo>
                  <a:pt x="0" y="304800"/>
                </a:lnTo>
                <a:close/>
              </a:path>
            </a:pathLst>
          </a:custGeom>
          <a:solidFill>
            <a:srgbClr val="4A7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nserif"/>
            </a:endParaRPr>
          </a:p>
        </p:txBody>
      </p:sp>
      <p:sp>
        <p:nvSpPr>
          <p:cNvPr id="7" name="AutoShape 6" descr="data:image/jpeg;base64,/9j/4AAQSkZJRgABAQAAAQABAAD/2wCEAAkGBxQSEBUUEhQVFhUUGRUYFxcYFBcYGBgVGBQWFhcXFxcYHCkgGRolHBQUITEiJSkrLi4uFx8zODMsNygtLiwBCgoKDg0OGhAQGywkICQsLCwsLywsLCwvLCwsLCwsLCwsLCwsLCwvLCwsLCwsLCwsLCwsLCwsLCw0LCwsLCwsLP/AABEIAMIBAwMBIgACEQEDEQH/xAAcAAAABwEBAAAAAAAAAAAAAAAAAQIDBAUGBwj/xABEEAACAQIEAggCBwUGBgMBAAABAgMAEQQSITEFQQYTIjJRYXGBQmIHFCNScpGhM0NTgrEVY3OSwdEkNKKy4fCDs/Gj/8QAGQEAAwEBAQAAAAAAAAAAAAAAAAECAwQF/8QAKxEAAgICAgECBgICAwAAAAAAAAECESExAxJBMlEEEyJhcaGB8JHhIzNS/9oADAMBAAIRAxEAPwDbUdV8HExmCSqYpDoAx7Ln+7k2fY6aN4gVYV6x57wHR0VHQFh0KFCgLDoUKOmFgrOY7o88chnwDiGU6vEf2E34lHcb5lrR0KTVlKTRScH6SJK/UzIcPiQNYXt2vmifaRfMVd1W8f4dh5of+KC5F1Dk5SjcmV91PpWVTj2KwiuAkuNw6DsztG8bpra0l1+2UDXOg5a1Ll12Ul20byqbicy4ckxE9YdeoVS/Wa6nq11U3+MWGtzeonDMNJi4xLLiw8b7JhSY47eBk/aMfdfSrzBYGOFcsSKgOpsNSfFjux8zRl6FaWykw2NxU8mWQLg15IbSTuLbq/7MedgxHO1WeH4PCj5wgaT+I93f2d7kDyGlTJ4FdcrgEeB8RsR4EeIqLaSLxlT/APovvtIPWzafEaaXuHb2GeJcLV7sqgk6lblQxGzBhqkg5ONeRuLWh/2oYIy8jF4U0ctZZojp2ZF2fcaixsQe0Dmq7gnVxdDcbeh5gg6g+R1qDxfg0eIF3VSwBALKG0PwsOa+4I5EGk0/AKXuPYfErKiywsrqQbEHQg2O/I6bH9KzPS7EF8rRLYxZ1dm0y9YrKimx1UyKmoJHZI86UyiOTqovsJFAUm/2RsoAjZtA+liNpQB4EGpqcRWOyMAuI3Cg3Wa4AORgO7YDs2BXINLDVPKplJ07BFw54S/1NrJGQOockxMcoYhDvFutiLre+lHiOLrLaEqUdivWRSCzdWZFRgvJwc1rqSLA1ZYXCGJAI2DDex0BJ1JVh3QSSbWIGwsKreK4VJ+tWRcsgWMxG4DK69YytE42N7+fiKbVISlbyYf6RuKhpJoIkVmjy3JHc0jBVAe9fsaDwOm1Q+M8RHWoUGZAMjOB2b+AbZreVM9NcBiI5RJiHzwSWIdMozrZb5lAH2lgtzax0t5IwGDkB6liDkvoddPAHwrzOZvu2zt466qiu4lFGzaSr5aj/emMDhmimikADhZEIUG2YhgcuvjtTnGoLMBa2+lVeGkKSKVJFmBtyuCDttyog8oJHoHA41XG9xewJ0YMN0cHVXHgd96lmqnHcOIOePewuLXBA1COu7KORHaQ7XHZqt6KcYxE086ToEVLdWpa721Gh/eL2W7XiOdep2p0zg2rRpzSTSjSTVE2JNJNKNJNMLBQoUKdlEqeBXUq6hlbQqwBBHmDUEYSWH9i2dP4UjHQf3cupHPRsw2AKirKlCsyLIeD4ikjZNUkAuY3FnA5kcmHzKSPOptMYvBpKuWRQwGo3BU+KsNVbzBBqJknh2Jnj8CQJl32bRZBto2U6d5jTAsqOo+CxyS3yNqveUgq6nwZDqvuKVjMZHCueV0jX7zsFH5mgB+jtVW3EJXH/Dw5gfjlYxJ6gZS7f5QD41FfgMk3/N4h2X+FDmhj9GKtnf3YelTfsOvcsMRxeFHyGQGT+Gl3k/yJdredqi4oYqbSIrhk5uwEkv8AKl8i+pJ9KsMDgI4EyQxpGo5IoUfpuak0U3sdpaKjAdH4o2DsXmlH7yZi7A+Kg9lP5QKtqOhTSoltszeN6ONHIZ8A4glbV4yLwTH50Hdb5l19aSnS1YuzjYpMK45speFvNJUBFvI2Naahal1rRXa9mbPS2OTTCRy4pj/DQrGPxSvZR+tH9Tx82smIjww5JDGJW/mll0PstaO1Cin5YWvCMfiYsbh2zvbEoN5YUEeIUD78V8k6+QsdTaxpzCdKo8SOrilUMSAZFuLA7nI+sZt94WuQoLEm11E7zqCrBI2ANwLsb2Ngx02308gedYvpt0UXDocbg+tSdCCwjAKsCe0zIBYDxAGUi9xvUybjnwXGm6ezdDDrGFAU5QGFtz2iCWN9WOhudSb0T4OKSMrkUo24At/TUMDz3BFcMg6b42N8yTWF7iOwMdvuhdgvpa3Kuy9G+LLiY1kAymSOKRk10ZgwNrgXXsgBtjalx8kZ6CcJRyMRR4jDCyEzxR6ZG/bKlgVKPtJYaWaxOXflT0OMSY9ZDaUEBJY9A4sSVuj2ysCzAq1r38rGzH7Vvwp/3P8A71E4nwlZSHUmOZO5Klsw+VuToeatp6HWrpoi7OU9NOPpIUw0SsRFIylmuQPtLBFU7WAUHW2m1aHi+GAbMBqikHxIzH/asl0j4diYscOvVQXl7DKoWN80l8ygX1u1zckgn0rXYzEh8zA+Xvr/AOa8nnbcrZ6PGko0jE8exF2H5iqXCsesTLq2Zbc7tcW331qfxg3kNReGf8xD/ixf/YtVBaFI7twviolJSRTHMvejYEXAt2oyQM6a7jbnUfjXAjO8bpM8RjbN2Qvaa1r3OoNtDyOlwbCmOlGOgBVZVZshzBlbK8bDmp5H+tTMBxK6IZDdJApjmtZXDC6hx8Dm48idrHsj0Yzjyfc4XGUM6HMJi2zdXMAsnIjuyAfEl/1XceYsTMNIxeGWRcrDzBBsVI2ZSNQR41EixLRkJMdzZJbWVydlYbI/6HlbujUzJhpNLNJqhCaOhQoLJ1GKh8R4nFh1zTSKg5ZjqT4KN2PkKi4Xisk+sMLqnKSYdWCPFY++3uFHnUWiaZb1XPx6AOUV+scWBSIGVhf7wjByerWFMTcC67TEzSSqf3YtFF7qnaYeTMRVpg8IkSBIkVFGyqoUfkKMjwiqx/D5MTlNvq5XuyaGdRe5ClTlUGw0uwPMVEwXBBhZDK6NimuT17XfEIPDI2hA/u7H5TWno6XVD7MZwmKSVc0bBhci4OxG4I3BHMHUU9UPFcNR2zgmOTbrENmsNg2lnGp0YEU19bki/brmX+LGpI/ni1ZfVcw5nLVCr2LKhSIJVdQyMGVtQykEEeII3pdAgUKOhQAVCjpLsFBJIAAJJOgAGpJPhQAdVs8vX3jjJy6q7g8tmVWHPcabf1VCXn7RukJ2XZ5B4sd1XyGp56aVPjjCgBQABoABYAeAA2o2PQAtttKS6BgQRcEEEeIOhFLqLxSQrC5XvEZV/G3ZT/qIoEZfA9CMDJEzvCLy9YwbMwyo0jNHkF7LZCouByrOYOKXBpI2HV8ThFylJZLq0S5mzSQ9WczR2OpAAO4BF63vEoM5iwq6RkEyf4MYA6u/zsVH4Q9WCi0hHIotv5Wa/wD3LWfRXjBr3fnJlcD0glQwviQjRSkpHiIGMiNm1USLlBD3W2gtckaGtZFIGAZSCDsQbg+hFYvpRwVsKkk2GAMDsjYjDcjaRSZIR8Lm1iuxvV3wSZMRho54ZQGZFzsNVLhQGEqaXIPPRvO1VF+GTJKrRTfSAQZ8BHYdue5NtQqGNiL+ZC1m8cvVFr6hybHz9Pc/lTn0hceBxOHAKZ4Q7XSRXGdgQtvu6gE5gOfIXMBOMK0bDGRtnHdCA2bxOYabEa3trXnfE5mdnBiBl+JHtmkcGW+JhH97F/3rUrEcShv+wa3na/8AWrLgrI2KwhjjVQWQgHvFllYmwB8tz/4pJFNl/wBOcMoxLHmbajTlyNy361t+ApnwUIdQQYlBBAIIy21HgRr71hel8imdrHTl6eFaXhvHkw8eHjnZQHRQhBsy9lbCRNwuujjQ87Wrr4HGKyc3KnLRb5mg3u8P3tS8Y+bm6ee4533EuRFkQggMjDbQqyn9CKeNVz4doiWhF1OrRaD1Md9FPy7HyOp6dHPsaLth++S0PJzctGPnO7J8+4531ap4N9qRh8Ssi3Q3HPkQfBgdVPkahtA0JvGM0fxRjdfmi8vFPytsTQE+hTcM6uoZSCDsf/dj5UKuiij6LdIMDimDA2xH99YyX55GOlvJbegrX1y3pF9Fu74J/PqpD/2Sf6N+dU/DOmGO4fJ1WIV2A/dy3zW8Uc8vMXFcqm4YkjRwU8xZ2ujFUPR3pbhsYAI3yvzjfR/bk3tV9WyaejFprYdHQoUwDo6KjoAgzcMGYvExic6kqOyx/vIzo2w10bwIpH9otHpiVCD+KtzEfNjvF/Np8xqyoUDsIG4uNjR1XHhmQ3w7dUdyls0TeN47jKd9UK673o14mFOXEL1R5MTeJj8stgAfJgpPIGixV7E8m29V8Tmdr2+wG1xrK33rcoxy+8fADUspxB7QKwjYHQy+ZG4j8ufpVkBRsegUKOhTEJqPj8OZEKg2N0YE7ZkdXF/K6ipNCkBUYOBkxTtI12mjW1rhVETtdVB8OuU33JJOg0E9x9ov4X/qn+1DGYbOBYlWU5lYa2axG3MEEgjmDy3qM31i47EVx8XWOBY6E5Mlx42zct6Q9kTpLGZVjw6/vXUyH7sMZDu2/iEUHxcVjsTwqSWRsXhkDxs9/q3bVMRGmZRKxXsGRtxsLZb3JNaObCkYfF4q5kkeKTqydskaOUyINFUsWYbmxW5Juas4fsMPDElgRGqrfZVRBmdvJR+ZIGl6hx7PJon1WDD8b4jgcXFFFDEFZpGjYGDI0RyHOD2e8BppezWPKslGCkTI0qhoiQEY2uu4ynkbDb02rVdOejy50miBWVixdjcswKOc8o2AuoBAAsHAsSQBz7GK2zrktlGt2BbKLsc18pNgbcuQFcHOn3dnXxV1wMy67U3hHZJAyNkI2a9raWuD468taelxznvENa9jl120sRbTakw4jM4Mh3tqFUW1HMC4FqhK8FF5wvo9PisqxBCxuzOzhStyLXHeJGhNhpnANq7DHwiPLD1iJI8KhVdlF9FCm3gD4VW4Do3FHDbCscjN1qhy2ZXKgXSTvobAbhuYI1tT0XGuqdIsVZWc2VuyLnlmAOhOnaGhv8J7I9DjhHjVPycc5ubwSeqaDuAvFzTdkHjH95fk3HLktTIpVdQykEHYinTUGfClWLxWDHvIdFfzP3W+Ye99LbaMdiMRgbMZIrLIbZtOzIBoBJbnbQMNR5jQrwuKD3BBV17yHcX2Pmp5EaU5hcUJAbXBGjKdGU+BH+o0PKkYvCh7G5Vl7rjvL4+oPMHQ0fdD/IzPwmB2LPFGzHclQSfWhSfrMy6GEuR8SOgU+YDG49OXid6FH0/1GmTHcB+kVowBjB1iaATxC9v8RdCPcA+Rrayw4TiUGvVzx8iDqp8iO0jfkaoOK/R/hpvtcI/UOwuDGbxMD8t9AflIHkawfEuD47h0nWhTHb99BcxkfOBoB5MoFc7lKPqVorrCXpwzQcc+ix1u+ClLW1Echs38sg0v6getQuF9OcbgHEONjdwOUnZkA8VfZx639asuA/SpoFxkf/yxf1ZD7bH2rfMmGx0GojniaxFxcagHS+qnXyIoiovMHQNyWJqyNwHpbhcWAIpQHP7t+y49j3vUXq+rlnHPoqYMXwUvmI5CQR+GQfpce9QMB0z4hw5hDjYmdBoBJo9vklFw4/P1FX8xx9aJ+WpehnYqVWd6P9MsJjLCOTLJ/Dksr+2tm/lJrRVomnoyaa2CjoqRPMqLmY2At+ZNgABqSSQABqSaYCnYKCSbAak1AXCtM2aYfZjuRHY/PKPibwU6L5nZaQPJIHk7KLqkfzffk8SOS7DfU2yz6Wx6K0YBov8Al2sP4T3Mfoh70XtdR92nMPxJSwSQGKQ7K9u1v+zcdl9r2BuBuBU6kTwK6lXUMp3DAEH2NML9xdCq/wCqyxfsmzr/AA5GJI/BLqw9GzeF1p3DcQV2yEFJP4bizeeXUhwL7qSPOixUSqFHRUwCqFxIlgsQNjLcEjcRi3WEeBsQoPIuDypziHEIoEzzSKi+LG35Dc+1ZiPi+JxUztgogqWROunuoXd2KR95iQ6HkCANazlNLG2XGDeTRcVZEw752VEyMtycoF1IAvyrE8P6QTTlUw8fWuqqBLISkRjRSTJtmYl8uYKDrGBV8vRmJbz4x2xToC15P2a5Rc5IR2RtzuaXgMKvVwwSIueFtQLrYOkmV0I1AJYC45gjlU1OTzgpOKWMmU49hZYp4pMTOzySBrqqhYwAjZEVNbtmNr761U8T4f1cY6wqZGu7A2OpAuPEgbe1afjmUY+IICwRHuzOz2c6WDOx0s1jbmfI01x7hUghMjrkVh3nIUtfTY6n8q83nVclI7eJ/RbOSYlRc2Fh4U2OV/Lar7EcBsf+ZwZueWIBI15i29V+N4c8LC9mW4s66qffl71cU7E2jtPCsdE+ZsG6sQbyYduwwOxIRtY202Iyk+BJapzYWDEkO8au0d17ajMhI1VgdtDtsdCORocU4HBiLNInbXuyKSki/hkWzD+lZ/iPDsbA6SRu2JjjuTbKuJy2IyE6LOlzmsbHTQ31r0m62jgWdMve1h98zw+OrPF683T/AKh5jacjhgCCCDqCDcEeINVfBOkMWIFgQGuVtqO0N1IbVH+RtdDbMBen5MK0ZLQi4Ju0V7BjzZDsr/oedjrTsX5HMXhMxDKcrr3XHh91h8S+R9rHWm4MZ2urkAWTWw5OBuUPPzG458iZGGxKyC6nY2IIsynwZTqDSMXg0ktnF7ba2Kn7ykbN50/ugXsx6iqFlxC6AxOBszFlYjzCi1/Tfy2oqfZFUZl+BcRwLF8LL9aj5xucslvfsufPfwFTuF/SFAzdVi1bDSbESKQvvfVR66edbOoXFuDwYpMk8SyDlcdpfNWGqn0NZdWvSw7p+pGd430AweLHWRWhdtQ8VijeZTukeYsfOspHgcdwdszL12G5tGT2R4jnGedmBQ8/Grpuh+MwLF+GYjMl7mCUix8h8JPn2T51O4d0/VX6niELYWXxIJjbzB5Dz1HnWbSu3hmibrGUWvAelMWJW8TiXS5AGWZR80R734kvfkKuJYosRGVdUlQ6FWAYX8CDsf1FY7pT0HixQGIwLJHN3gUIEcnndO6/zD38RmuE9KMdCzpPE0zw6OAcmKjUfEbA9bHre5VhzJGlX3axInopZiXXSL6Konu2Efqm36t7tGfIHvJ/1DyrPYTpHxLhLCPEIzRg2CyXKn/DmF7emvoK3HDen2HkjDAs+2ZVQ9cg5lohfMo5shPoK0eFx8GJhzo8csR0NrMD8pXx8iL0ukXmDofaSxJWUPA/pCweIXVzC9u5JufJGGjnwG58KvcHh2dhNMLML9XHcERg6XNtDIRudbXIB3JxPFPo3gxWaTD/APDX7igZo28WK37IPLKQOdiLE5yTFcV4PYMc0PIm8sHoG0aP0utHeUfUv8B0i/SztVCsR0f+kzCz2Wb/AIdz943jJ8pBt/MBW2RwQCCCDqCDcEeINaqSloylFrYqn4sI7ahT/T+tV+J41hcMQcTKqcwu7N6INSKq+J/S9h4yBDBLIL7myD+UG5Pvaubm+JUHSN+LgclbL+dchs2h8yKYxOGSRcrqGG9iNiNiPAjxGtc26XdOjjYzHHC0ebW5KlrDkCNuVVPDelmJcQYZGZO2kbSlmdzmYoLA6AANtv2R4U+P4hyWVkqXw9aZ0bifEBggC0odDoIpG+2PgIm3c+TAkk94VXtxnEYp+qhAwgOzTgiZha/2UOl9Od6vOG8ChgYuq5pD3pXOeQ/znb0FhUzF4VJVyyKGU8j48iDuCORGorbq3tmPaK0ip4f0YhjfrJM0838WY52B+Ve6nsKm4Dvz+PW6+8URH6W/Kmuqmh7h66P7jG0qj5ZCbP6PY/MaYj4gplLpmuVAliKkSplJyv1e7DtMCVvfs2vamko6JdskcVmFuqO8mUW8UMscb/l1g/OhxmBGjLMLsvcINmzkgKFPm2UWOh5g1Hx8scvVtG6M8L58mYBiMjKUIJBB7QIB5qvhUiGTrir5WVF7QDKVYuRpcHkoJ9yPu0XmgrBmuIF4MRhlkCFgmJKyAWV3JjNyh2YFna2o2I5gUPHcNiMSxYLJISD2ze3s7aW9K3XGlHWRNk6xwJcqWJBvk3A3AsDbnWO6WYfEyG2MnSPNYrG8uyGwBESCy+lq874iP/KdvC/oMXxLoviEsyqHuL9hrlTpodtdeV9qqM8kLnOGF+8rg9oc7g76c6ucVw7YLjoTlFlBeRMo00BI02H5VGxXXRj7YiaE7nN1i28Q+6mnFeQb8HeozcA+IH9KBrNcI45iQyJisMEUgWmVvs7W0LXuF+Ed65LDTw0xr0k7OBqii470bjxB6xSYp7WEqgajkJF2kXbQ+xFVOH6Qy4RxFj1sp0Sdbsje+/se1+LcbE0xi8MkiFJFDowsVYXBHmDUuPlDUvDIOMwolXrIZMjkDLKtmBXezDZ1/pfS1LwuNu2SQZJAL2vcMB8SH4h+o5isvPwvEcNYyYPNNhr3fDEksni0R3Ppv433F5w/iEGOhDRm4BGmzxv7aq3mKE8/cbX+C4oVWD6yug6pwNmYsrEfMqqRf038BtQq+w6L6jFEKMVJAqovEeGxYhMk0ayL4ML28wdwfMVKFHQBz/FdC8TgyZOFYhlB1MDkFT+Et2SfxC/zVDm4zFjGWPGK+Cx8X7KVQQytysDqyE/Dre5t4102qvpDwrD4iLJiIhJuEHx5iNkbdT53t46Vm4Vo0U73/swWLwuGnfq+IouHxW8eLg0jxFviUgWMlwOyRe+1r2qm4vwnGYIiRyWzgiORNJ2IHdmRf2nYDEh8+gtcairji3Q7FQw7DGQW7UJY9bHvbqnI7ZUGwJX0UXqD0c4+0eIjcvLikgV0SF7LioQ1szBDpOQFy9libHZdqyaznH9/ZstYz/f0XfRz6TEICYgZgLDrUU5tP4kNyb+cZYeQroGCxkU8eeJ0kjbmpDKfEH/asviODcO4shlTKX5yR9iVT4SKRv5MDWO4n0ZxfCmOIixI6vXti4ckAlUkjN1cEgC5v7Vp2lFW8oz6xk60zX8a6C4DFs4jywzJbP1JUZSRcdZENNQb7AnxrHS8G4pwi7wOZIBqcgLpbxeE6r6r+dF0A6ZxQTzNiywM1rOFJVe07vmAJPaZ73AOw2AFuv4LFpKgeJ1dDsysGB9xSSjPKwxtyhh5R57Xi4lkaSUnPIbsxNwT/oPKp7zdkWIIXWuq9IOgeDxd2MfVSH95F2TfxZe63uL+dcx490MxfDznss8A+JQ1gP7xAcyDzBt5iuXk+GadnRx/EJ4KfHYtnGULYc/E/wDij4TgJWlRYQxkJGXLvcHQjwt48q1/RXiPCZrDEQ9RJ880hhb0ct2fRvzNdT4fw+GFfsY0QH7igX8Dcb1tx8P3I5OavA/ACFXMbtYZiNi1tT+dKo6Kuw4wqjY3AxygCRb21U3IZTa10dbMh1OoINSaFJgVEsUsejr9Zj81Xrl9QbLIPTKdPiJo8Jh8NKC0IUWNmMd4nU2ByuFyspsR2W/KrWqbjccd86Mq4lB2O0QzAfu3CXZkNyLWNr3GoFJ4KWSs6RdbFImWZ9Y5wGFlcAvDmGdba7WIsRrcmsJxVCxsoLNvoCTf/WrubjcmJxD5erkEYsI2fKUuwupYKbk5dTc93Twqp4zx2Ugoy9So2SI2T81ALfzXNeTyz78lo9Dij1jRkcXg5QdY5P8AI3+1RYJ3jYlTY21B2I8GHMVIxk7XuHb/ADNTQxTbP2x4Mbn2bcGqQmeicIbxp5qv/aKctUTg06yYaF0N1aNCD/KKlmvWPNEmiNKNJY0gEPWT430ZJk+s4NupxA3/AIcvlIvn4/nyI1LGk2pOKZUXRiR0+6vsYjCzrKujhQCt/lJOxFj77nehW5C0KVT9/wBf7NLj7fslilCk0oUGQdHRCmZsSAcq9p7XC32G2Zj8K+fkbXOlMAYrFBLCxZm0VBux/wBAOZOgpWHhI7TkFzuRsB91fLz3P5AN4LB5CWY55H7zkW05Io+FByHubkk1LpDBVLx3ophcZrNEM/KRTlceHaG/veruhTaT2CbWjlHGehOOwz9dhJTMV2cHJiANNG5TDTncnwrMdKOlmJxSJDiBlaK+YZShYm1i6HYiw8K7/VdxjgWHxS2xESv4EizD8LjtD2NYy4f/ACzWPL7ow3QToZhcRw0GdVd5WZ86sM8Y7qqGGo0W5U8ybio+I+j/ABmDYy8OxJb5LhHI8De8cn8wFZbjmGn4PjSIJXUEBkksB1ieDLqrWOh/OwuKtuFfSniVlzTBJENgUChMvzIwub76G/tWXaGpKmjSp7i7Re8L+kmSF+p4jAyMN3VSp9Wibceak+Qrf8L4pDiUzwSLIvMqdj4MN1PkaocFxrh/FIxGwRif3UoAcH5T4+amszxvoBJhX+scPxHVW+GSTIR5CU6MPlfTzNaqUkrWUZtRbp4Zoek30fYXFXZAIJt86KMrH549m9RY+dYuLiHEeCMElXrcNey6kxn8Elrxn5SPHQ71Y8J+kuWE9XxCBr2NpEUKzW0vkJyuCfiQ28q3OExv1yHNEcO0T6G95rjmrp2Qp8iTVJxl6dh9UcSyhroz0rw+OT7JrSAXaJtHX0+8vmP0q3xOKSPvuq32zMBf0vvXN+kf0aMp67AORIpLdXcJr/csLZOehPuKi9Fenow7mDHQiORSVaUJZ7jlKLan5v050/mViQuieYnSf7UQmyrK3pDJb2ZlC/rQzzPsqxD5+25/lU5R65j6VIwuJSVA8bK6nZlIIPuKcqzMiHAA993f1bKvoVSwI9QaehhVBZFVR4KAB+Qp2ipgZPjOAiTEXjjVWkU9YyqBnbMtgbbmwY+9YzjkerIfEg+FbDpZxWJFvnUyJJmyBhm0shBA20BNZLijK+RmOTrS5W7Rd0WAJUSXF+WnjXk88f8AlbR6HC6grMNi1sxtrUdhV/PwQtlKvqxOlgbfiKsbVVT4J1uLX3OgOwNjoRcW9KdMLVnfeAKBhMPYWHVRWH/xrU41A6Pf8nh/8GL/AOtanmvVPOEmkNSzSSKBDJFGopdqFAwqFChTKJIpQqVHhAedRZ8O7nLCbcmktcJ4hB8b/oOe2U490HRjE2J7XVpq+58EU7M/+g3PoCQvC4VUvYasczNzZrWux9AB5AADQVZ4Phcca5VHmSSSzMd2Y8yfGhLhRyPtSU0ynBoh0dSThNL86ZMZq1JMlpoTQqK/EIwSA2YjcIDIw9QgJHvRfWZG7kRHnIwQH0C5m9iBTsVEygTYXOg8aifV5G78lh92MZB7sSW9wVoxw2LQlAxGxe7kfzPc0wOSfShPiWZgzxz4XNmjdEU9SdsjSKOyTtqTm9qwEcNwT4cudvH0rv3Tjg2IxMIGGkAKa9U1gj765rEhhpa1hqbmuGcU4XNh3KzxvE99ivZPPRhow1GxNcPNFqVnXxSTVENbg3BrV9G+nc+Fe8ipMOZcDrAPll73sbismH8aXcGs4yayjRpPDO6YHpLw7iidVKFzH91KLG/92/M+akGqXGfR7iMK5m4ZiGVv4bEAkclzd1x5OPeuR5fCtZ0d+kHFYWylutjHwSEnT5W3X9R5VsuVS9S/ky+W16X/AAbbhn0jtE/U8TgaGT76obHzKam3mpYelW3Sjo9h+K4frIWjaQD7OZSDsdUYjccrHakcL6TYHiqiCWMF2v8AZSKDqBclHHOwJ5HSs50l6JnhgbF4LEyRLs0d7kkg5QCdHF+Tg87GtW/p91+zNL6vZlR0V41Jg8R9SxbPGA4AcNYxt8KuDo0J00INrkiwJNdTxvGPqwvigFjuF65blcx0HWLa8dzpftDXcVxODELiMGYGw7vLEGaOdLM4UEuY3S1zFYtrc23tpatj9HvSGTFdVh5PtGwysyBmADjsqju2pORWcWCndSdRcTxTr6SuSN5OmxzqyB1ZShFwwIKld7g7W86ifXS5+yW685GuEA+UbyeosvnyqFieBaFxL1b3DaKOpGXXtQk5TzJYnNzuKxPTbpZOydQiWvmDvG5KSJawtcBlQg310PIsNa1nydVbMoQ7OkRelvFEkj6nrGIJY5Qt88kRGRdrKGMhIygk2XMSTYUGGaN4rINQNjow5aEb1OmihMFssavK9zOQfshumU62a1tiNGBPKovEsECCOyzru6/vAdjcbmvNk7Z3RVIp8THc/wC+tNxYiRWGpO43J0IsbG9xy2opcCw+Ej0phi6+PuKoR6A6MzZ8HAf7tLjw7I0/pVkazvQmQycOw7jRgmTxvkZksfEdn2q7hxAYlToy7qd7HYjxU8j7aEED1E8HnvY6aSaUaSaZIRoqM0VAwqOioUy7EK7z63ZIvK4eQeu6IfLU+I1FWsMpUADQDQACwAGwAGwquEMrbyhR8kYB/NywP+Wl/wBmoe/mk/GxYf5Ccv5CsaCyYeMxgkZgWG6pd2HqqAkUP7Sc9yI+sjBBbyC5m9iBSkhAFlAAHICw/KlZNKXVD7MQ2du9K3ogVF/UFv8AqpoYCJj21L/4jvIPZXJA/KnaF6aihdmDKALAAAchoKKlUKskKhQoUCGMdiOrS4F2JCovi7Gyi/IcyeQBPKue9K8CrzwJNnmL2lbtHVRLHCojQ3UftHbLbWyg33O64iftsNfbrHt+IwS2/TMPesh0sxXVTYNjYGOZIWJ8OuieM+hjWQ+otyNRPWTWGyg4/wDRc7WkwTROpF8pYrcHVSpN1/UDawFc8xWAkiZ1eN0aM5Xup7J5AnYX5ePKvRvEYjCjyRNlIuTGVzo7E8luCrMTbssBdrkGs90h4fnzfWmZJ5V6uJ4mCRXJ7mawY5RdiHJuocrbtAZT4U9YLhyvycMEnjStDW26VdDo45AMOQVsgLLnZSzOQosxYhsqsxsxvbRRfTH43h7xBSw0YAqwOhB10vr/APlc8oOJupJgwEkqSBoS4dbkFL5hYakW1ta9/K9aPjvSDHT4VUxSuY8yuspjK3JVgBnACsCCfO435VTcMkeG0okWNgeyWViSdj3VPpZvGuoYP6QcAcMFxTdZJlHWJ1croz21CdYLD3sP61cEqpuiZt+FZj+jGChOG62KUDiCSMUhYZlljAH2RS3aDdrW/wCW4d6TzgvFxHBXgZ79YgZQ6TLdZDkBvl5NcAEkGxzGm+IcEhxsubAKkcepYFnMYNr6XW6nUDKBbwOhqHwnjk3D5XV4VkWVQksco0dde69tAc2t7g8xRdYevcW8+TWcN4zjMYkckjr1QuCY0DgSJ2iZ4rFs2UXAAtbUWOtZjj3GVkkdYwjdk3cKVzHMuZmLEljYtuTTEUpjeWTh+fqmAzwOQZAl8wugN3VTqHW5AIudTVXHOTKGYLdtlVVVDfSxJuMuuv8AWpnK0kVBU7NA/DiIzHjEkWaVbwgyFFB5Mw7oAGXcX0tuKjfVZUBDPlZR8IFjTfFukEjljKQ7MEBNrgKryFQra6AsrAgkG5ol4h1kWrDMNLHU5eVv6e1Y+XWjTxkr3kf77UmXFuF3BvvpY+FCSRfHX0P+1NvYjQiqEda6CcWRcLGqtdALupIzwszElrDvQkk6/Ab307uvxOGD21IZe6w3X/cHmDoaxXAujrScPw5jZA4BkR+0rAuzMVLC+naYaAaE8iQV8L45NgXEPEFyRH9nPcGMH7pKgAA+Fhl1sMtregpUl2OKStujYwynuvYN5bMBzW/9Nx56EuGkSxq666g2IIOo8GUjY+dMQyspySak917WD+RHwv5bHccwNDMkmk0ZojTAFCioUFk0UsGmhSwazJHVNP30qKDSg1Jodi2FItR3qNJjowbZwWHwr2m/yrc/pTsCRQqKcSx7kTHzayD3B7Y/y0YWU7sieSgufZjYf9NOwokmmpsSid9lW+1yBf0HOm/qYPeeRvVyo/JMoPuKchw6J3FVb72AF/W29AiPiMkyFGRmU2+Fk1BBDKxtYggEFTcEAis90q6HHFxFRNIGA7GdlIuDdQxC5jrfUsbZj4m+tpnrr9wZvO9l/Pn7X9qTV7Gm1oyHRiRsdh2inxOIWeI5J4rQIyOpurAiLNlNgQbnbc0rFcJYIzriDMyKT10sSZI8pz51dApLgqNRn7trC5vK6UdFDiftopOqxSiyyAZVZR+7cDdTpqb2sOWlRcFjMXOiBfq83VsA62khtItiolPbHZNmypfN2SDlOs14Zd3lEGMO2Y49XzyyOVVBmRGVQuZbaqyhUQF+ypJa9SjIkqfV0KziXKJIcOLwxqHDSEyMQFvlZQARbPsbVa8P4ROW6zEmLrLFQEZygUtma4IUsWbU6gHQW0q8wuHWNcq+p0AufQaeAsNgAKaiwckZbo/0ajRWgmSImM57Ki3ZJGYozSZQxtZk0C/s/A2rT4fBRxrlSNFWwFlUAWHkB50yw/4pSP4T39pI8v8AV6m1SwRJ2V2I4DhZDd8NAx8WhjJ/MiqHpX0Kw8mElGHw8McwGaMpGiksuuXQahrFbeda6hQ0msgm1o5DJ0HTF4ePGcOOUsAzQFyMrg2dY5DqhBBAzeWoqgTo0JZTF1zRSi94MSpEmbnlYaSqbHVRmP3TvXScYG4XiXnVS2CxDZpgoucPMdDKAN425/8A4Dd8U4XheIQAOElRhdJFIJF+aONj/wCmsPlRf5NvmNfg49/YTRpNHKU+yFzkYNeTKCoJtcafDodr1XcFkClgRpa/+la/jfCTgg0BfrOsyurnvFVKrZ787IBcbjw2rM8eTJMXUWDoLDzuFI8jua4nak0zpVOKaK7EnXbU628jzPhUeSPQXp2NdDSZWuB6UxnYvounzcPAJuUeRd72F7j03v71qcRCrqUdQysLFWAII8CDoa45wfA8QwsQxmFBMb95B28yqSLtHzW99R2hrtW66LdPIMXZH+ymOmVj2WPyPz9DY+td/HPCTOKcMtoKbCTcPkBwoMmFbQ4dmJMbk/uXPdB5KdL6XBYVe8O4lDioyYyGF8rqRZlYbq6nVWFTnUEEEAg6EHYg7gisxxTgDK/XQSFJhtLa915R4hf3sfLN3l033q8x0Raey/aTJ3j2fvHl5MfD5vz8S6ap+D8cErGGZOqnAuUJurr/ABIW2kQ/mOdTCDFtcx+A1Kfh8U8txy00FJ2KiZQpKOCAQQQdQRqCPEGhVDJMkyqLswUeJIA/Wmxjl+HM/wCFCR/mtl/WhFhUU3VFB8bC/ud6kA1ADImkO0YX8bgH8kDA/mKMRSHvSW/AgX882b9LU8DSr0gGfqSHvAv+Ni4/JiQPYVIQACwFh4DQUV6MGgA70dJvUX67m/ZLn+a9o/8APY5v5QfO1AEuo4xeb9mM/wA17J/m5/y387U1JEAM07gjwPZjH8t+1/MT5WpX1h3/AGa2H35AQPaPRj75aLCh14ha8huBvfRB5kf73pr62W/ZLmH327KextdvYW8xSlwYvdyZGGoLWsD8qjsj1tfzqTQBD+p5v2rZ/ltZP8nP+YtScXgbsJIzklAy5rXVlGoSRfiXU25i5sRc3mUKYrICcUC6Tr1LcyTeM/hlta3k2VvKnf7Ti+F1c+CHO3+VLmpV6IUAR8KpLM7CxawC6XVFva9tLksxNvIcqk0VCgA6KhRUxBMLix1B3HlWbl6F4cMWgafDFjc/V5mjUn8Gq/pWkqHxLiUUCZpXCjW3Mm3JVGrH0qZV5KV+DnPTThQgcASzSkoCTNIXbVmGh5Ds7eZrH8bxGcL5C59Ta5HsCfer/pl0tjxEwaJWAVct3sCe0TfKLm2orJSY4Odrbi2+nr6V581c20d0LUUmJ5U050H/ALzpaNpSZRe3p/rUlHQuj/SLEYLDRPLF1mDctZ0N2iOdgcw/FfyNxY30NxxnothOJx9fh2VZG/eIOyx8JU8fHZh+lSvo6kSThqISrZesV10NszsQGHmCN/GqXjPRmfASNiuGscm8kGrC3Oy/Gvl3hyPh219K8o47+p+GQOGdKcXw2QYfiCM8fwve7BRpdH/eLtodRf2rpGAx8c8YkhcOjbEH9D4HyOtZbhPSDCcVi6idFEnONjzHxRPvf0sRWe4hwLFcJkOIwbGSD41OpC8xIo7w+cWI8ubjJxV7QOKk6eGb/i3B0mWxFiDmUg5WV/vxsNUb9DzBvUXB8SeIiPFHmAk1sobwWQbJJ+jbjyR0Y6Vw41ex2ZALtGTqPEqfiXz/ADtVtjMIkqlXAIIINwDcHcEHQjyNaqnlGeVhjb8OQknti+tlkkUXO/ZVgBff3oVnv7DxSdmHFTLGO6to3sPANIcxHkb22ubXo6L+xf8AJtaMUKFIkVRihQoAOlUVCgCs4hriYUOqMHup1UkAEXGxtVpQoUkDKnhHalnLdoo9lJ1KggXCk7D0q3oUKI6QS2ChQoUxBGioUKYgqOioUAChQoUwCoUKFABVyX6Q5W+sObm4YKNTov2Zt6anShQrm+I0jfg2zFzKBewtvVaneFHQrmZ0Ikw8/Q0cmw/950KFSUXfQqVl4nh8rEZms1iRmGVjY23Fdyo6Fdnw/pOTn9Rxz6V4wmOzIArGNWJUWJcFrNcfFoNfIV0zozKz4OFnJZiupJJJ1O5O9FQo4/8AskE/QjknHPsuLv1X2eWdLZOza5W9su17n8zXbKFCnw7l+Q5dR/AKFChXQZ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data:image/jpeg;base64,/9j/4AAQSkZJRgABAQAAAQABAAD/2wCEAAkGBxQSEBUUEhQVFhUUGRUYFxcYFBcYGBgVGBQWFhcXFxcYHCkgGRolHBQUITEiJSkrLi4uFx8zODMsNygtLiwBCgoKDg0OGhAQGywkICQsLCwsLywsLCwvLCwsLCwsLCwsLCwsLCwvLCwsLCwsLCwsLCwsLCwsLCw0LCwsLCwsLP/AABEIAMIBAwMBIgACEQEDEQH/xAAcAAAABwEBAAAAAAAAAAAAAAAAAQIDBAUGBwj/xABEEAACAQIEAggCBwUGBgMBAAABAgMAEQQSITEFQQYTIjJRYXGBQmIHFCNScpGhM0NTgrEVY3OSwdEkNKKy4fCDs/Gj/8QAGQEAAwEBAQAAAAAAAAAAAAAAAAECAwQF/8QAKxEAAgICAgECBgICAwAAAAAAAAECESExAxJBMlEEEyJhcaGB8JHhIzNS/9oADAMBAAIRAxEAPwDbUdV8HExmCSqYpDoAx7Ln+7k2fY6aN4gVYV6x57wHR0VHQFh0KFCgLDoUKOmFgrOY7o88chnwDiGU6vEf2E34lHcb5lrR0KTVlKTRScH6SJK/UzIcPiQNYXt2vmifaRfMVd1W8f4dh5of+KC5F1Dk5SjcmV91PpWVTj2KwiuAkuNw6DsztG8bpra0l1+2UDXOg5a1Ll12Ul20byqbicy4ckxE9YdeoVS/Wa6nq11U3+MWGtzeonDMNJi4xLLiw8b7JhSY47eBk/aMfdfSrzBYGOFcsSKgOpsNSfFjux8zRl6FaWykw2NxU8mWQLg15IbSTuLbq/7MedgxHO1WeH4PCj5wgaT+I93f2d7kDyGlTJ4FdcrgEeB8RsR4EeIqLaSLxlT/APovvtIPWzafEaaXuHb2GeJcLV7sqgk6lblQxGzBhqkg5ONeRuLWh/2oYIy8jF4U0ctZZojp2ZF2fcaixsQe0Dmq7gnVxdDcbeh5gg6g+R1qDxfg0eIF3VSwBALKG0PwsOa+4I5EGk0/AKXuPYfErKiywsrqQbEHQg2O/I6bH9KzPS7EF8rRLYxZ1dm0y9YrKimx1UyKmoJHZI86UyiOTqovsJFAUm/2RsoAjZtA+liNpQB4EGpqcRWOyMAuI3Cg3Wa4AORgO7YDs2BXINLDVPKplJ07BFw54S/1NrJGQOockxMcoYhDvFutiLre+lHiOLrLaEqUdivWRSCzdWZFRgvJwc1rqSLA1ZYXCGJAI2DDex0BJ1JVh3QSSbWIGwsKreK4VJ+tWRcsgWMxG4DK69YytE42N7+fiKbVISlbyYf6RuKhpJoIkVmjy3JHc0jBVAe9fsaDwOm1Q+M8RHWoUGZAMjOB2b+AbZreVM9NcBiI5RJiHzwSWIdMozrZb5lAH2lgtzax0t5IwGDkB6liDkvoddPAHwrzOZvu2zt466qiu4lFGzaSr5aj/emMDhmimikADhZEIUG2YhgcuvjtTnGoLMBa2+lVeGkKSKVJFmBtyuCDttyog8oJHoHA41XG9xewJ0YMN0cHVXHgd96lmqnHcOIOePewuLXBA1COu7KORHaQ7XHZqt6KcYxE086ToEVLdWpa721Gh/eL2W7XiOdep2p0zg2rRpzSTSjSTVE2JNJNKNJNMLBQoUKdlEqeBXUq6hlbQqwBBHmDUEYSWH9i2dP4UjHQf3cupHPRsw2AKirKlCsyLIeD4ikjZNUkAuY3FnA5kcmHzKSPOptMYvBpKuWRQwGo3BU+KsNVbzBBqJknh2Jnj8CQJl32bRZBto2U6d5jTAsqOo+CxyS3yNqveUgq6nwZDqvuKVjMZHCueV0jX7zsFH5mgB+jtVW3EJXH/Dw5gfjlYxJ6gZS7f5QD41FfgMk3/N4h2X+FDmhj9GKtnf3YelTfsOvcsMRxeFHyGQGT+Gl3k/yJdredqi4oYqbSIrhk5uwEkv8AKl8i+pJ9KsMDgI4EyQxpGo5IoUfpuak0U3sdpaKjAdH4o2DsXmlH7yZi7A+Kg9lP5QKtqOhTSoltszeN6ONHIZ8A4glbV4yLwTH50Hdb5l19aSnS1YuzjYpMK45speFvNJUBFvI2Naahal1rRXa9mbPS2OTTCRy4pj/DQrGPxSvZR+tH9Tx82smIjww5JDGJW/mll0PstaO1Cin5YWvCMfiYsbh2zvbEoN5YUEeIUD78V8k6+QsdTaxpzCdKo8SOrilUMSAZFuLA7nI+sZt94WuQoLEm11E7zqCrBI2ANwLsb2Ngx02308gedYvpt0UXDocbg+tSdCCwjAKsCe0zIBYDxAGUi9xvUybjnwXGm6ezdDDrGFAU5QGFtz2iCWN9WOhudSb0T4OKSMrkUo24At/TUMDz3BFcMg6b42N8yTWF7iOwMdvuhdgvpa3Kuy9G+LLiY1kAymSOKRk10ZgwNrgXXsgBtjalx8kZ6CcJRyMRR4jDCyEzxR6ZG/bKlgVKPtJYaWaxOXflT0OMSY9ZDaUEBJY9A4sSVuj2ysCzAq1r38rGzH7Vvwp/3P8A71E4nwlZSHUmOZO5Klsw+VuToeatp6HWrpoi7OU9NOPpIUw0SsRFIylmuQPtLBFU7WAUHW2m1aHi+GAbMBqikHxIzH/asl0j4diYscOvVQXl7DKoWN80l8ygX1u1zckgn0rXYzEh8zA+Xvr/AOa8nnbcrZ6PGko0jE8exF2H5iqXCsesTLq2Zbc7tcW331qfxg3kNReGf8xD/ixf/YtVBaFI7twviolJSRTHMvejYEXAt2oyQM6a7jbnUfjXAjO8bpM8RjbN2Qvaa1r3OoNtDyOlwbCmOlGOgBVZVZshzBlbK8bDmp5H+tTMBxK6IZDdJApjmtZXDC6hx8Dm48idrHsj0Yzjyfc4XGUM6HMJi2zdXMAsnIjuyAfEl/1XceYsTMNIxeGWRcrDzBBsVI2ZSNQR41EixLRkJMdzZJbWVydlYbI/6HlbujUzJhpNLNJqhCaOhQoLJ1GKh8R4nFh1zTSKg5ZjqT4KN2PkKi4Xisk+sMLqnKSYdWCPFY++3uFHnUWiaZb1XPx6AOUV+scWBSIGVhf7wjByerWFMTcC67TEzSSqf3YtFF7qnaYeTMRVpg8IkSBIkVFGyqoUfkKMjwiqx/D5MTlNvq5XuyaGdRe5ClTlUGw0uwPMVEwXBBhZDK6NimuT17XfEIPDI2hA/u7H5TWno6XVD7MZwmKSVc0bBhci4OxG4I3BHMHUU9UPFcNR2zgmOTbrENmsNg2lnGp0YEU19bki/brmX+LGpI/ni1ZfVcw5nLVCr2LKhSIJVdQyMGVtQykEEeII3pdAgUKOhQAVCjpLsFBJIAAJJOgAGpJPhQAdVs8vX3jjJy6q7g8tmVWHPcabf1VCXn7RukJ2XZ5B4sd1XyGp56aVPjjCgBQABoABYAeAA2o2PQAtttKS6BgQRcEEEeIOhFLqLxSQrC5XvEZV/G3ZT/qIoEZfA9CMDJEzvCLy9YwbMwyo0jNHkF7LZCouByrOYOKXBpI2HV8ThFylJZLq0S5mzSQ9WczR2OpAAO4BF63vEoM5iwq6RkEyf4MYA6u/zsVH4Q9WCi0hHIotv5Wa/wD3LWfRXjBr3fnJlcD0glQwviQjRSkpHiIGMiNm1USLlBD3W2gtckaGtZFIGAZSCDsQbg+hFYvpRwVsKkk2GAMDsjYjDcjaRSZIR8Lm1iuxvV3wSZMRho54ZQGZFzsNVLhQGEqaXIPPRvO1VF+GTJKrRTfSAQZ8BHYdue5NtQqGNiL+ZC1m8cvVFr6hybHz9Pc/lTn0hceBxOHAKZ4Q7XSRXGdgQtvu6gE5gOfIXMBOMK0bDGRtnHdCA2bxOYabEa3trXnfE5mdnBiBl+JHtmkcGW+JhH97F/3rUrEcShv+wa3na/8AWrLgrI2KwhjjVQWQgHvFllYmwB8tz/4pJFNl/wBOcMoxLHmbajTlyNy361t+ApnwUIdQQYlBBAIIy21HgRr71hel8imdrHTl6eFaXhvHkw8eHjnZQHRQhBsy9lbCRNwuujjQ87Wrr4HGKyc3KnLRb5mg3u8P3tS8Y+bm6ee4533EuRFkQggMjDbQqyn9CKeNVz4doiWhF1OrRaD1Md9FPy7HyOp6dHPsaLth++S0PJzctGPnO7J8+4531ap4N9qRh8Ssi3Q3HPkQfBgdVPkahtA0JvGM0fxRjdfmi8vFPytsTQE+hTcM6uoZSCDsf/dj5UKuiij6LdIMDimDA2xH99YyX55GOlvJbegrX1y3pF9Fu74J/PqpD/2Sf6N+dU/DOmGO4fJ1WIV2A/dy3zW8Uc8vMXFcqm4YkjRwU8xZ2ujFUPR3pbhsYAI3yvzjfR/bk3tV9WyaejFprYdHQoUwDo6KjoAgzcMGYvExic6kqOyx/vIzo2w10bwIpH9otHpiVCD+KtzEfNjvF/Np8xqyoUDsIG4uNjR1XHhmQ3w7dUdyls0TeN47jKd9UK673o14mFOXEL1R5MTeJj8stgAfJgpPIGixV7E8m29V8Tmdr2+wG1xrK33rcoxy+8fADUspxB7QKwjYHQy+ZG4j8ufpVkBRsegUKOhTEJqPj8OZEKg2N0YE7ZkdXF/K6ipNCkBUYOBkxTtI12mjW1rhVETtdVB8OuU33JJOg0E9x9ov4X/qn+1DGYbOBYlWU5lYa2axG3MEEgjmDy3qM31i47EVx8XWOBY6E5Mlx42zct6Q9kTpLGZVjw6/vXUyH7sMZDu2/iEUHxcVjsTwqSWRsXhkDxs9/q3bVMRGmZRKxXsGRtxsLZb3JNaObCkYfF4q5kkeKTqydskaOUyINFUsWYbmxW5Juas4fsMPDElgRGqrfZVRBmdvJR+ZIGl6hx7PJon1WDD8b4jgcXFFFDEFZpGjYGDI0RyHOD2e8BppezWPKslGCkTI0qhoiQEY2uu4ynkbDb02rVdOejy50miBWVixdjcswKOc8o2AuoBAAsHAsSQBz7GK2zrktlGt2BbKLsc18pNgbcuQFcHOn3dnXxV1wMy67U3hHZJAyNkI2a9raWuD468taelxznvENa9jl120sRbTakw4jM4Mh3tqFUW1HMC4FqhK8FF5wvo9PisqxBCxuzOzhStyLXHeJGhNhpnANq7DHwiPLD1iJI8KhVdlF9FCm3gD4VW4Do3FHDbCscjN1qhy2ZXKgXSTvobAbhuYI1tT0XGuqdIsVZWc2VuyLnlmAOhOnaGhv8J7I9DjhHjVPycc5ubwSeqaDuAvFzTdkHjH95fk3HLktTIpVdQykEHYinTUGfClWLxWDHvIdFfzP3W+Ye99LbaMdiMRgbMZIrLIbZtOzIBoBJbnbQMNR5jQrwuKD3BBV17yHcX2Pmp5EaU5hcUJAbXBGjKdGU+BH+o0PKkYvCh7G5Vl7rjvL4+oPMHQ0fdD/IzPwmB2LPFGzHclQSfWhSfrMy6GEuR8SOgU+YDG49OXid6FH0/1GmTHcB+kVowBjB1iaATxC9v8RdCPcA+Rrayw4TiUGvVzx8iDqp8iO0jfkaoOK/R/hpvtcI/UOwuDGbxMD8t9AflIHkawfEuD47h0nWhTHb99BcxkfOBoB5MoFc7lKPqVorrCXpwzQcc+ix1u+ClLW1Echs38sg0v6getQuF9OcbgHEONjdwOUnZkA8VfZx639asuA/SpoFxkf/yxf1ZD7bH2rfMmGx0GojniaxFxcagHS+qnXyIoiovMHQNyWJqyNwHpbhcWAIpQHP7t+y49j3vUXq+rlnHPoqYMXwUvmI5CQR+GQfpce9QMB0z4hw5hDjYmdBoBJo9vklFw4/P1FX8xx9aJ+WpehnYqVWd6P9MsJjLCOTLJ/Dksr+2tm/lJrRVomnoyaa2CjoqRPMqLmY2At+ZNgABqSSQABqSaYCnYKCSbAak1AXCtM2aYfZjuRHY/PKPibwU6L5nZaQPJIHk7KLqkfzffk8SOS7DfU2yz6Wx6K0YBov8Al2sP4T3Mfoh70XtdR92nMPxJSwSQGKQ7K9u1v+zcdl9r2BuBuBU6kTwK6lXUMp3DAEH2NML9xdCq/wCqyxfsmzr/AA5GJI/BLqw9GzeF1p3DcQV2yEFJP4bizeeXUhwL7qSPOixUSqFHRUwCqFxIlgsQNjLcEjcRi3WEeBsQoPIuDypziHEIoEzzSKi+LG35Dc+1ZiPi+JxUztgogqWROunuoXd2KR95iQ6HkCANazlNLG2XGDeTRcVZEw752VEyMtycoF1IAvyrE8P6QTTlUw8fWuqqBLISkRjRSTJtmYl8uYKDrGBV8vRmJbz4x2xToC15P2a5Rc5IR2RtzuaXgMKvVwwSIueFtQLrYOkmV0I1AJYC45gjlU1OTzgpOKWMmU49hZYp4pMTOzySBrqqhYwAjZEVNbtmNr761U8T4f1cY6wqZGu7A2OpAuPEgbe1afjmUY+IICwRHuzOz2c6WDOx0s1jbmfI01x7hUghMjrkVh3nIUtfTY6n8q83nVclI7eJ/RbOSYlRc2Fh4U2OV/Lar7EcBsf+ZwZueWIBI15i29V+N4c8LC9mW4s66qffl71cU7E2jtPCsdE+ZsG6sQbyYduwwOxIRtY202Iyk+BJapzYWDEkO8au0d17ajMhI1VgdtDtsdCORocU4HBiLNInbXuyKSki/hkWzD+lZ/iPDsbA6SRu2JjjuTbKuJy2IyE6LOlzmsbHTQ31r0m62jgWdMve1h98zw+OrPF683T/AKh5jacjhgCCCDqCDcEeINVfBOkMWIFgQGuVtqO0N1IbVH+RtdDbMBen5MK0ZLQi4Ju0V7BjzZDsr/oedjrTsX5HMXhMxDKcrr3XHh91h8S+R9rHWm4MZ2urkAWTWw5OBuUPPzG458iZGGxKyC6nY2IIsynwZTqDSMXg0ktnF7ba2Kn7ykbN50/ugXsx6iqFlxC6AxOBszFlYjzCi1/Tfy2oqfZFUZl+BcRwLF8LL9aj5xucslvfsufPfwFTuF/SFAzdVi1bDSbESKQvvfVR66edbOoXFuDwYpMk8SyDlcdpfNWGqn0NZdWvSw7p+pGd430AweLHWRWhdtQ8VijeZTukeYsfOspHgcdwdszL12G5tGT2R4jnGedmBQ8/Grpuh+MwLF+GYjMl7mCUix8h8JPn2T51O4d0/VX6niELYWXxIJjbzB5Dz1HnWbSu3hmibrGUWvAelMWJW8TiXS5AGWZR80R734kvfkKuJYosRGVdUlQ6FWAYX8CDsf1FY7pT0HixQGIwLJHN3gUIEcnndO6/zD38RmuE9KMdCzpPE0zw6OAcmKjUfEbA9bHre5VhzJGlX3axInopZiXXSL6Konu2Efqm36t7tGfIHvJ/1DyrPYTpHxLhLCPEIzRg2CyXKn/DmF7emvoK3HDen2HkjDAs+2ZVQ9cg5lohfMo5shPoK0eFx8GJhzo8csR0NrMD8pXx8iL0ukXmDofaSxJWUPA/pCweIXVzC9u5JufJGGjnwG58KvcHh2dhNMLML9XHcERg6XNtDIRudbXIB3JxPFPo3gxWaTD/APDX7igZo28WK37IPLKQOdiLE5yTFcV4PYMc0PIm8sHoG0aP0utHeUfUv8B0i/SztVCsR0f+kzCz2Wb/AIdz943jJ8pBt/MBW2RwQCCCDqCDcEeINaqSloylFrYqn4sI7ahT/T+tV+J41hcMQcTKqcwu7N6INSKq+J/S9h4yBDBLIL7myD+UG5Pvaubm+JUHSN+LgclbL+dchs2h8yKYxOGSRcrqGG9iNiNiPAjxGtc26XdOjjYzHHC0ebW5KlrDkCNuVVPDelmJcQYZGZO2kbSlmdzmYoLA6AANtv2R4U+P4hyWVkqXw9aZ0bifEBggC0odDoIpG+2PgIm3c+TAkk94VXtxnEYp+qhAwgOzTgiZha/2UOl9Od6vOG8ChgYuq5pD3pXOeQ/znb0FhUzF4VJVyyKGU8j48iDuCORGorbq3tmPaK0ip4f0YhjfrJM0838WY52B+Ve6nsKm4Dvz+PW6+8URH6W/Kmuqmh7h66P7jG0qj5ZCbP6PY/MaYj4gplLpmuVAliKkSplJyv1e7DtMCVvfs2vamko6JdskcVmFuqO8mUW8UMscb/l1g/OhxmBGjLMLsvcINmzkgKFPm2UWOh5g1Hx8scvVtG6M8L58mYBiMjKUIJBB7QIB5qvhUiGTrir5WVF7QDKVYuRpcHkoJ9yPu0XmgrBmuIF4MRhlkCFgmJKyAWV3JjNyh2YFna2o2I5gUPHcNiMSxYLJISD2ze3s7aW9K3XGlHWRNk6xwJcqWJBvk3A3AsDbnWO6WYfEyG2MnSPNYrG8uyGwBESCy+lq874iP/KdvC/oMXxLoviEsyqHuL9hrlTpodtdeV9qqM8kLnOGF+8rg9oc7g76c6ucVw7YLjoTlFlBeRMo00BI02H5VGxXXRj7YiaE7nN1i28Q+6mnFeQb8HeozcA+IH9KBrNcI45iQyJisMEUgWmVvs7W0LXuF+Ed65LDTw0xr0k7OBqii470bjxB6xSYp7WEqgajkJF2kXbQ+xFVOH6Qy4RxFj1sp0Sdbsje+/se1+LcbE0xi8MkiFJFDowsVYXBHmDUuPlDUvDIOMwolXrIZMjkDLKtmBXezDZ1/pfS1LwuNu2SQZJAL2vcMB8SH4h+o5isvPwvEcNYyYPNNhr3fDEksni0R3Ppv433F5w/iEGOhDRm4BGmzxv7aq3mKE8/cbX+C4oVWD6yug6pwNmYsrEfMqqRf038BtQq+w6L6jFEKMVJAqovEeGxYhMk0ayL4ML28wdwfMVKFHQBz/FdC8TgyZOFYhlB1MDkFT+Et2SfxC/zVDm4zFjGWPGK+Cx8X7KVQQytysDqyE/Dre5t4102qvpDwrD4iLJiIhJuEHx5iNkbdT53t46Vm4Vo0U73/swWLwuGnfq+IouHxW8eLg0jxFviUgWMlwOyRe+1r2qm4vwnGYIiRyWzgiORNJ2IHdmRf2nYDEh8+gtcairji3Q7FQw7DGQW7UJY9bHvbqnI7ZUGwJX0UXqD0c4+0eIjcvLikgV0SF7LioQ1szBDpOQFy9libHZdqyaznH9/ZstYz/f0XfRz6TEICYgZgLDrUU5tP4kNyb+cZYeQroGCxkU8eeJ0kjbmpDKfEH/asviODcO4shlTKX5yR9iVT4SKRv5MDWO4n0ZxfCmOIixI6vXti4ckAlUkjN1cEgC5v7Vp2lFW8oz6xk60zX8a6C4DFs4jywzJbP1JUZSRcdZENNQb7AnxrHS8G4pwi7wOZIBqcgLpbxeE6r6r+dF0A6ZxQTzNiywM1rOFJVe07vmAJPaZ73AOw2AFuv4LFpKgeJ1dDsysGB9xSSjPKwxtyhh5R57Xi4lkaSUnPIbsxNwT/oPKp7zdkWIIXWuq9IOgeDxd2MfVSH95F2TfxZe63uL+dcx490MxfDznss8A+JQ1gP7xAcyDzBt5iuXk+GadnRx/EJ4KfHYtnGULYc/E/wDij4TgJWlRYQxkJGXLvcHQjwt48q1/RXiPCZrDEQ9RJ880hhb0ct2fRvzNdT4fw+GFfsY0QH7igX8Dcb1tx8P3I5OavA/ACFXMbtYZiNi1tT+dKo6Kuw4wqjY3AxygCRb21U3IZTa10dbMh1OoINSaFJgVEsUsejr9Zj81Xrl9QbLIPTKdPiJo8Jh8NKC0IUWNmMd4nU2ByuFyspsR2W/KrWqbjccd86Mq4lB2O0QzAfu3CXZkNyLWNr3GoFJ4KWSs6RdbFImWZ9Y5wGFlcAvDmGdba7WIsRrcmsJxVCxsoLNvoCTf/WrubjcmJxD5erkEYsI2fKUuwupYKbk5dTc93Twqp4zx2Ugoy9So2SI2T81ALfzXNeTyz78lo9Dij1jRkcXg5QdY5P8AI3+1RYJ3jYlTY21B2I8GHMVIxk7XuHb/ADNTQxTbP2x4Mbn2bcGqQmeicIbxp5qv/aKctUTg06yYaF0N1aNCD/KKlmvWPNEmiNKNJY0gEPWT430ZJk+s4NupxA3/AIcvlIvn4/nyI1LGk2pOKZUXRiR0+6vsYjCzrKujhQCt/lJOxFj77nehW5C0KVT9/wBf7NLj7fslilCk0oUGQdHRCmZsSAcq9p7XC32G2Zj8K+fkbXOlMAYrFBLCxZm0VBux/wBAOZOgpWHhI7TkFzuRsB91fLz3P5AN4LB5CWY55H7zkW05Io+FByHubkk1LpDBVLx3ophcZrNEM/KRTlceHaG/veruhTaT2CbWjlHGehOOwz9dhJTMV2cHJiANNG5TDTncnwrMdKOlmJxSJDiBlaK+YZShYm1i6HYiw8K7/VdxjgWHxS2xESv4EizD8LjtD2NYy4f/ACzWPL7ow3QToZhcRw0GdVd5WZ86sM8Y7qqGGo0W5U8ybio+I+j/ABmDYy8OxJb5LhHI8De8cn8wFZbjmGn4PjSIJXUEBkksB1ieDLqrWOh/OwuKtuFfSniVlzTBJENgUChMvzIwub76G/tWXaGpKmjSp7i7Re8L+kmSF+p4jAyMN3VSp9Wibceak+Qrf8L4pDiUzwSLIvMqdj4MN1PkaocFxrh/FIxGwRif3UoAcH5T4+amszxvoBJhX+scPxHVW+GSTIR5CU6MPlfTzNaqUkrWUZtRbp4Zoek30fYXFXZAIJt86KMrH549m9RY+dYuLiHEeCMElXrcNey6kxn8Elrxn5SPHQ71Y8J+kuWE9XxCBr2NpEUKzW0vkJyuCfiQ28q3OExv1yHNEcO0T6G95rjmrp2Qp8iTVJxl6dh9UcSyhroz0rw+OT7JrSAXaJtHX0+8vmP0q3xOKSPvuq32zMBf0vvXN+kf0aMp67AORIpLdXcJr/csLZOehPuKi9Fenow7mDHQiORSVaUJZ7jlKLan5v050/mViQuieYnSf7UQmyrK3pDJb2ZlC/rQzzPsqxD5+25/lU5R65j6VIwuJSVA8bK6nZlIIPuKcqzMiHAA993f1bKvoVSwI9QaehhVBZFVR4KAB+Qp2ipgZPjOAiTEXjjVWkU9YyqBnbMtgbbmwY+9YzjkerIfEg+FbDpZxWJFvnUyJJmyBhm0shBA20BNZLijK+RmOTrS5W7Rd0WAJUSXF+WnjXk88f8AlbR6HC6grMNi1sxtrUdhV/PwQtlKvqxOlgbfiKsbVVT4J1uLX3OgOwNjoRcW9KdMLVnfeAKBhMPYWHVRWH/xrU41A6Pf8nh/8GL/AOtanmvVPOEmkNSzSSKBDJFGopdqFAwqFChTKJIpQqVHhAedRZ8O7nLCbcmktcJ4hB8b/oOe2U490HRjE2J7XVpq+58EU7M/+g3PoCQvC4VUvYasczNzZrWux9AB5AADQVZ4Phcca5VHmSSSzMd2Y8yfGhLhRyPtSU0ynBoh0dSThNL86ZMZq1JMlpoTQqK/EIwSA2YjcIDIw9QgJHvRfWZG7kRHnIwQH0C5m9iBTsVEygTYXOg8aifV5G78lh92MZB7sSW9wVoxw2LQlAxGxe7kfzPc0wOSfShPiWZgzxz4XNmjdEU9SdsjSKOyTtqTm9qwEcNwT4cudvH0rv3Tjg2IxMIGGkAKa9U1gj765rEhhpa1hqbmuGcU4XNh3KzxvE99ivZPPRhow1GxNcPNFqVnXxSTVENbg3BrV9G+nc+Fe8ipMOZcDrAPll73sbismH8aXcGs4yayjRpPDO6YHpLw7iidVKFzH91KLG/92/M+akGqXGfR7iMK5m4ZiGVv4bEAkclzd1x5OPeuR5fCtZ0d+kHFYWylutjHwSEnT5W3X9R5VsuVS9S/ky+W16X/AAbbhn0jtE/U8TgaGT76obHzKam3mpYelW3Sjo9h+K4frIWjaQD7OZSDsdUYjccrHakcL6TYHiqiCWMF2v8AZSKDqBclHHOwJ5HSs50l6JnhgbF4LEyRLs0d7kkg5QCdHF+Tg87GtW/p91+zNL6vZlR0V41Jg8R9SxbPGA4AcNYxt8KuDo0J00INrkiwJNdTxvGPqwvigFjuF65blcx0HWLa8dzpftDXcVxODELiMGYGw7vLEGaOdLM4UEuY3S1zFYtrc23tpatj9HvSGTFdVh5PtGwysyBmADjsqju2pORWcWCndSdRcTxTr6SuSN5OmxzqyB1ZShFwwIKld7g7W86ifXS5+yW685GuEA+UbyeosvnyqFieBaFxL1b3DaKOpGXXtQk5TzJYnNzuKxPTbpZOydQiWvmDvG5KSJawtcBlQg310PIsNa1nydVbMoQ7OkRelvFEkj6nrGIJY5Qt88kRGRdrKGMhIygk2XMSTYUGGaN4rINQNjow5aEb1OmihMFssavK9zOQfshumU62a1tiNGBPKovEsECCOyzru6/vAdjcbmvNk7Z3RVIp8THc/wC+tNxYiRWGpO43J0IsbG9xy2opcCw+Ej0phi6+PuKoR6A6MzZ8HAf7tLjw7I0/pVkazvQmQycOw7jRgmTxvkZksfEdn2q7hxAYlToy7qd7HYjxU8j7aEED1E8HnvY6aSaUaSaZIRoqM0VAwqOioUy7EK7z63ZIvK4eQeu6IfLU+I1FWsMpUADQDQACwAGwAGwquEMrbyhR8kYB/NywP+Wl/wBmoe/mk/GxYf5Ccv5CsaCyYeMxgkZgWG6pd2HqqAkUP7Sc9yI+sjBBbyC5m9iBSkhAFlAAHICw/KlZNKXVD7MQ2du9K3ogVF/UFv8AqpoYCJj21L/4jvIPZXJA/KnaF6aihdmDKALAAAchoKKlUKskKhQoUCGMdiOrS4F2JCovi7Gyi/IcyeQBPKue9K8CrzwJNnmL2lbtHVRLHCojQ3UftHbLbWyg33O64iftsNfbrHt+IwS2/TMPesh0sxXVTYNjYGOZIWJ8OuieM+hjWQ+otyNRPWTWGyg4/wDRc7WkwTROpF8pYrcHVSpN1/UDawFc8xWAkiZ1eN0aM5Xup7J5AnYX5ePKvRvEYjCjyRNlIuTGVzo7E8luCrMTbssBdrkGs90h4fnzfWmZJ5V6uJ4mCRXJ7mawY5RdiHJuocrbtAZT4U9YLhyvycMEnjStDW26VdDo45AMOQVsgLLnZSzOQosxYhsqsxsxvbRRfTH43h7xBSw0YAqwOhB10vr/APlc8oOJupJgwEkqSBoS4dbkFL5hYakW1ta9/K9aPjvSDHT4VUxSuY8yuspjK3JVgBnACsCCfO435VTcMkeG0okWNgeyWViSdj3VPpZvGuoYP6QcAcMFxTdZJlHWJ1croz21CdYLD3sP61cEqpuiZt+FZj+jGChOG62KUDiCSMUhYZlljAH2RS3aDdrW/wCW4d6TzgvFxHBXgZ79YgZQ6TLdZDkBvl5NcAEkGxzGm+IcEhxsubAKkcepYFnMYNr6XW6nUDKBbwOhqHwnjk3D5XV4VkWVQksco0dde69tAc2t7g8xRdYevcW8+TWcN4zjMYkckjr1QuCY0DgSJ2iZ4rFs2UXAAtbUWOtZjj3GVkkdYwjdk3cKVzHMuZmLEljYtuTTEUpjeWTh+fqmAzwOQZAl8wugN3VTqHW5AIudTVXHOTKGYLdtlVVVDfSxJuMuuv8AWpnK0kVBU7NA/DiIzHjEkWaVbwgyFFB5Mw7oAGXcX0tuKjfVZUBDPlZR8IFjTfFukEjljKQ7MEBNrgKryFQra6AsrAgkG5ol4h1kWrDMNLHU5eVv6e1Y+XWjTxkr3kf77UmXFuF3BvvpY+FCSRfHX0P+1NvYjQiqEda6CcWRcLGqtdALupIzwszElrDvQkk6/Ab307uvxOGD21IZe6w3X/cHmDoaxXAujrScPw5jZA4BkR+0rAuzMVLC+naYaAaE8iQV8L45NgXEPEFyRH9nPcGMH7pKgAA+Fhl1sMtregpUl2OKStujYwynuvYN5bMBzW/9Nx56EuGkSxq666g2IIOo8GUjY+dMQyspySak917WD+RHwv5bHccwNDMkmk0ZojTAFCioUFk0UsGmhSwazJHVNP30qKDSg1Jodi2FItR3qNJjowbZwWHwr2m/yrc/pTsCRQqKcSx7kTHzayD3B7Y/y0YWU7sieSgufZjYf9NOwokmmpsSid9lW+1yBf0HOm/qYPeeRvVyo/JMoPuKchw6J3FVb72AF/W29AiPiMkyFGRmU2+Fk1BBDKxtYggEFTcEAis90q6HHFxFRNIGA7GdlIuDdQxC5jrfUsbZj4m+tpnrr9wZvO9l/Pn7X9qTV7Gm1oyHRiRsdh2inxOIWeI5J4rQIyOpurAiLNlNgQbnbc0rFcJYIzriDMyKT10sSZI8pz51dApLgqNRn7trC5vK6UdFDiftopOqxSiyyAZVZR+7cDdTpqb2sOWlRcFjMXOiBfq83VsA62khtItiolPbHZNmypfN2SDlOs14Zd3lEGMO2Y49XzyyOVVBmRGVQuZbaqyhUQF+ypJa9SjIkqfV0KziXKJIcOLwxqHDSEyMQFvlZQARbPsbVa8P4ROW6zEmLrLFQEZygUtma4IUsWbU6gHQW0q8wuHWNcq+p0AufQaeAsNgAKaiwckZbo/0ajRWgmSImM57Ki3ZJGYozSZQxtZk0C/s/A2rT4fBRxrlSNFWwFlUAWHkB50yw/4pSP4T39pI8v8AV6m1SwRJ2V2I4DhZDd8NAx8WhjJ/MiqHpX0Kw8mElGHw8McwGaMpGiksuuXQahrFbeda6hQ0msgm1o5DJ0HTF4ePGcOOUsAzQFyMrg2dY5DqhBBAzeWoqgTo0JZTF1zRSi94MSpEmbnlYaSqbHVRmP3TvXScYG4XiXnVS2CxDZpgoucPMdDKAN425/8A4Dd8U4XheIQAOElRhdJFIJF+aONj/wCmsPlRf5NvmNfg49/YTRpNHKU+yFzkYNeTKCoJtcafDodr1XcFkClgRpa/+la/jfCTgg0BfrOsyurnvFVKrZ787IBcbjw2rM8eTJMXUWDoLDzuFI8jua4nak0zpVOKaK7EnXbU628jzPhUeSPQXp2NdDSZWuB6UxnYvounzcPAJuUeRd72F7j03v71qcRCrqUdQysLFWAII8CDoa45wfA8QwsQxmFBMb95B28yqSLtHzW99R2hrtW66LdPIMXZH+ymOmVj2WPyPz9DY+td/HPCTOKcMtoKbCTcPkBwoMmFbQ4dmJMbk/uXPdB5KdL6XBYVe8O4lDioyYyGF8rqRZlYbq6nVWFTnUEEEAg6EHYg7gisxxTgDK/XQSFJhtLa915R4hf3sfLN3l033q8x0Raey/aTJ3j2fvHl5MfD5vz8S6ap+D8cErGGZOqnAuUJurr/ABIW2kQ/mOdTCDFtcx+A1Kfh8U8txy00FJ2KiZQpKOCAQQQdQRqCPEGhVDJMkyqLswUeJIA/Wmxjl+HM/wCFCR/mtl/WhFhUU3VFB8bC/ud6kA1ADImkO0YX8bgH8kDA/mKMRSHvSW/AgX882b9LU8DSr0gGfqSHvAv+Ni4/JiQPYVIQACwFh4DQUV6MGgA70dJvUX67m/ZLn+a9o/8APY5v5QfO1AEuo4xeb9mM/wA17J/m5/y387U1JEAM07gjwPZjH8t+1/MT5WpX1h3/AGa2H35AQPaPRj75aLCh14ha8huBvfRB5kf73pr62W/ZLmH327KextdvYW8xSlwYvdyZGGoLWsD8qjsj1tfzqTQBD+p5v2rZ/ltZP8nP+YtScXgbsJIzklAy5rXVlGoSRfiXU25i5sRc3mUKYrICcUC6Tr1LcyTeM/hlta3k2VvKnf7Ti+F1c+CHO3+VLmpV6IUAR8KpLM7CxawC6XVFva9tLksxNvIcqk0VCgA6KhRUxBMLix1B3HlWbl6F4cMWgafDFjc/V5mjUn8Gq/pWkqHxLiUUCZpXCjW3Mm3JVGrH0qZV5KV+DnPTThQgcASzSkoCTNIXbVmGh5Ds7eZrH8bxGcL5C59Ta5HsCfer/pl0tjxEwaJWAVct3sCe0TfKLm2orJSY4Odrbi2+nr6V581c20d0LUUmJ5U050H/ALzpaNpSZRe3p/rUlHQuj/SLEYLDRPLF1mDctZ0N2iOdgcw/FfyNxY30NxxnothOJx9fh2VZG/eIOyx8JU8fHZh+lSvo6kSThqISrZesV10NszsQGHmCN/GqXjPRmfASNiuGscm8kGrC3Oy/Gvl3hyPh219K8o47+p+GQOGdKcXw2QYfiCM8fwve7BRpdH/eLtodRf2rpGAx8c8YkhcOjbEH9D4HyOtZbhPSDCcVi6idFEnONjzHxRPvf0sRWe4hwLFcJkOIwbGSD41OpC8xIo7w+cWI8ubjJxV7QOKk6eGb/i3B0mWxFiDmUg5WV/vxsNUb9DzBvUXB8SeIiPFHmAk1sobwWQbJJ+jbjyR0Y6Vw41ex2ZALtGTqPEqfiXz/ADtVtjMIkqlXAIIINwDcHcEHQjyNaqnlGeVhjb8OQknti+tlkkUXO/ZVgBff3oVnv7DxSdmHFTLGO6to3sPANIcxHkb22ubXo6L+xf8AJtaMUKFIkVRihQoAOlUVCgCs4hriYUOqMHup1UkAEXGxtVpQoUkDKnhHalnLdoo9lJ1KggXCk7D0q3oUKI6QS2ChQoUxBGioUKYgqOioUAChQoUwCoUKFABVyX6Q5W+sObm4YKNTov2Zt6anShQrm+I0jfg2zFzKBewtvVaneFHQrmZ0Ikw8/Q0cmw/950KFSUXfQqVl4nh8rEZms1iRmGVjY23Fdyo6Fdnw/pOTn9Rxz6V4wmOzIArGNWJUWJcFrNcfFoNfIV0zozKz4OFnJZiupJJJ1O5O9FQo4/8AskE/QjknHPsuLv1X2eWdLZOza5W9su17n8zXbKFCnw7l+Q5dR/AKFChXQZH/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data:image/jpeg;base64,/9j/4AAQSkZJRgABAQAAAQABAAD/2wCEAAkGBxQSEBUUEhQVFhUUGRUYFxcYFBcYGBgVGBQWFhcXFxcYHCkgGRolHBQUITEiJSkrLi4uFx8zODMsNygtLiwBCgoKDg0OGhAQGywkICQsLCwsLywsLCwvLCwsLCwsLCwsLCwsLCwvLCwsLCwsLCwsLCwsLCwsLCw0LCwsLCwsLP/AABEIAMIBAwMBIgACEQEDEQH/xAAcAAAABwEBAAAAAAAAAAAAAAAAAQIDBAUGBwj/xABEEAACAQIEAggCBwUGBgMBAAABAgMAEQQSITEFQQYTIjJRYXGBQmIHFCNScpGhM0NTgrEVY3OSwdEkNKKy4fCDs/Gj/8QAGQEAAwEBAQAAAAAAAAAAAAAAAAECAwQF/8QAKxEAAgICAgECBgICAwAAAAAAAAECESExAxJBMlEEEyJhcaGB8JHhIzNS/9oADAMBAAIRAxEAPwDbUdV8HExmCSqYpDoAx7Ln+7k2fY6aN4gVYV6x57wHR0VHQFh0KFCgLDoUKOmFgrOY7o88chnwDiGU6vEf2E34lHcb5lrR0KTVlKTRScH6SJK/UzIcPiQNYXt2vmifaRfMVd1W8f4dh5of+KC5F1Dk5SjcmV91PpWVTj2KwiuAkuNw6DsztG8bpra0l1+2UDXOg5a1Ll12Ul20byqbicy4ckxE9YdeoVS/Wa6nq11U3+MWGtzeonDMNJi4xLLiw8b7JhSY47eBk/aMfdfSrzBYGOFcsSKgOpsNSfFjux8zRl6FaWykw2NxU8mWQLg15IbSTuLbq/7MedgxHO1WeH4PCj5wgaT+I93f2d7kDyGlTJ4FdcrgEeB8RsR4EeIqLaSLxlT/APovvtIPWzafEaaXuHb2GeJcLV7sqgk6lblQxGzBhqkg5ONeRuLWh/2oYIy8jF4U0ctZZojp2ZF2fcaixsQe0Dmq7gnVxdDcbeh5gg6g+R1qDxfg0eIF3VSwBALKG0PwsOa+4I5EGk0/AKXuPYfErKiywsrqQbEHQg2O/I6bH9KzPS7EF8rRLYxZ1dm0y9YrKimx1UyKmoJHZI86UyiOTqovsJFAUm/2RsoAjZtA+liNpQB4EGpqcRWOyMAuI3Cg3Wa4AORgO7YDs2BXINLDVPKplJ07BFw54S/1NrJGQOockxMcoYhDvFutiLre+lHiOLrLaEqUdivWRSCzdWZFRgvJwc1rqSLA1ZYXCGJAI2DDex0BJ1JVh3QSSbWIGwsKreK4VJ+tWRcsgWMxG4DK69YytE42N7+fiKbVISlbyYf6RuKhpJoIkVmjy3JHc0jBVAe9fsaDwOm1Q+M8RHWoUGZAMjOB2b+AbZreVM9NcBiI5RJiHzwSWIdMozrZb5lAH2lgtzax0t5IwGDkB6liDkvoddPAHwrzOZvu2zt466qiu4lFGzaSr5aj/emMDhmimikADhZEIUG2YhgcuvjtTnGoLMBa2+lVeGkKSKVJFmBtyuCDttyog8oJHoHA41XG9xewJ0YMN0cHVXHgd96lmqnHcOIOePewuLXBA1COu7KORHaQ7XHZqt6KcYxE086ToEVLdWpa721Gh/eL2W7XiOdep2p0zg2rRpzSTSjSTVE2JNJNKNJNMLBQoUKdlEqeBXUq6hlbQqwBBHmDUEYSWH9i2dP4UjHQf3cupHPRsw2AKirKlCsyLIeD4ikjZNUkAuY3FnA5kcmHzKSPOptMYvBpKuWRQwGo3BU+KsNVbzBBqJknh2Jnj8CQJl32bRZBto2U6d5jTAsqOo+CxyS3yNqveUgq6nwZDqvuKVjMZHCueV0jX7zsFH5mgB+jtVW3EJXH/Dw5gfjlYxJ6gZS7f5QD41FfgMk3/N4h2X+FDmhj9GKtnf3YelTfsOvcsMRxeFHyGQGT+Gl3k/yJdredqi4oYqbSIrhk5uwEkv8AKl8i+pJ9KsMDgI4EyQxpGo5IoUfpuak0U3sdpaKjAdH4o2DsXmlH7yZi7A+Kg9lP5QKtqOhTSoltszeN6ONHIZ8A4glbV4yLwTH50Hdb5l19aSnS1YuzjYpMK45speFvNJUBFvI2Naahal1rRXa9mbPS2OTTCRy4pj/DQrGPxSvZR+tH9Tx82smIjww5JDGJW/mll0PstaO1Cin5YWvCMfiYsbh2zvbEoN5YUEeIUD78V8k6+QsdTaxpzCdKo8SOrilUMSAZFuLA7nI+sZt94WuQoLEm11E7zqCrBI2ANwLsb2Ngx02308gedYvpt0UXDocbg+tSdCCwjAKsCe0zIBYDxAGUi9xvUybjnwXGm6ezdDDrGFAU5QGFtz2iCWN9WOhudSb0T4OKSMrkUo24At/TUMDz3BFcMg6b42N8yTWF7iOwMdvuhdgvpa3Kuy9G+LLiY1kAymSOKRk10ZgwNrgXXsgBtjalx8kZ6CcJRyMRR4jDCyEzxR6ZG/bKlgVKPtJYaWaxOXflT0OMSY9ZDaUEBJY9A4sSVuj2ysCzAq1r38rGzH7Vvwp/3P8A71E4nwlZSHUmOZO5Klsw+VuToeatp6HWrpoi7OU9NOPpIUw0SsRFIylmuQPtLBFU7WAUHW2m1aHi+GAbMBqikHxIzH/asl0j4diYscOvVQXl7DKoWN80l8ygX1u1zckgn0rXYzEh8zA+Xvr/AOa8nnbcrZ6PGko0jE8exF2H5iqXCsesTLq2Zbc7tcW331qfxg3kNReGf8xD/ixf/YtVBaFI7twviolJSRTHMvejYEXAt2oyQM6a7jbnUfjXAjO8bpM8RjbN2Qvaa1r3OoNtDyOlwbCmOlGOgBVZVZshzBlbK8bDmp5H+tTMBxK6IZDdJApjmtZXDC6hx8Dm48idrHsj0Yzjyfc4XGUM6HMJi2zdXMAsnIjuyAfEl/1XceYsTMNIxeGWRcrDzBBsVI2ZSNQR41EixLRkJMdzZJbWVydlYbI/6HlbujUzJhpNLNJqhCaOhQoLJ1GKh8R4nFh1zTSKg5ZjqT4KN2PkKi4Xisk+sMLqnKSYdWCPFY++3uFHnUWiaZb1XPx6AOUV+scWBSIGVhf7wjByerWFMTcC67TEzSSqf3YtFF7qnaYeTMRVpg8IkSBIkVFGyqoUfkKMjwiqx/D5MTlNvq5XuyaGdRe5ClTlUGw0uwPMVEwXBBhZDK6NimuT17XfEIPDI2hA/u7H5TWno6XVD7MZwmKSVc0bBhci4OxG4I3BHMHUU9UPFcNR2zgmOTbrENmsNg2lnGp0YEU19bki/brmX+LGpI/ni1ZfVcw5nLVCr2LKhSIJVdQyMGVtQykEEeII3pdAgUKOhQAVCjpLsFBJIAAJJOgAGpJPhQAdVs8vX3jjJy6q7g8tmVWHPcabf1VCXn7RukJ2XZ5B4sd1XyGp56aVPjjCgBQABoABYAeAA2o2PQAtttKS6BgQRcEEEeIOhFLqLxSQrC5XvEZV/G3ZT/qIoEZfA9CMDJEzvCLy9YwbMwyo0jNHkF7LZCouByrOYOKXBpI2HV8ThFylJZLq0S5mzSQ9WczR2OpAAO4BF63vEoM5iwq6RkEyf4MYA6u/zsVH4Q9WCi0hHIotv5Wa/wD3LWfRXjBr3fnJlcD0glQwviQjRSkpHiIGMiNm1USLlBD3W2gtckaGtZFIGAZSCDsQbg+hFYvpRwVsKkk2GAMDsjYjDcjaRSZIR8Lm1iuxvV3wSZMRho54ZQGZFzsNVLhQGEqaXIPPRvO1VF+GTJKrRTfSAQZ8BHYdue5NtQqGNiL+ZC1m8cvVFr6hybHz9Pc/lTn0hceBxOHAKZ4Q7XSRXGdgQtvu6gE5gOfIXMBOMK0bDGRtnHdCA2bxOYabEa3trXnfE5mdnBiBl+JHtmkcGW+JhH97F/3rUrEcShv+wa3na/8AWrLgrI2KwhjjVQWQgHvFllYmwB8tz/4pJFNl/wBOcMoxLHmbajTlyNy361t+ApnwUIdQQYlBBAIIy21HgRr71hel8imdrHTl6eFaXhvHkw8eHjnZQHRQhBsy9lbCRNwuujjQ87Wrr4HGKyc3KnLRb5mg3u8P3tS8Y+bm6ee4533EuRFkQggMjDbQqyn9CKeNVz4doiWhF1OrRaD1Md9FPy7HyOp6dHPsaLth++S0PJzctGPnO7J8+4531ap4N9qRh8Ssi3Q3HPkQfBgdVPkahtA0JvGM0fxRjdfmi8vFPytsTQE+hTcM6uoZSCDsf/dj5UKuiij6LdIMDimDA2xH99YyX55GOlvJbegrX1y3pF9Fu74J/PqpD/2Sf6N+dU/DOmGO4fJ1WIV2A/dy3zW8Uc8vMXFcqm4YkjRwU8xZ2ujFUPR3pbhsYAI3yvzjfR/bk3tV9WyaejFprYdHQoUwDo6KjoAgzcMGYvExic6kqOyx/vIzo2w10bwIpH9otHpiVCD+KtzEfNjvF/Np8xqyoUDsIG4uNjR1XHhmQ3w7dUdyls0TeN47jKd9UK673o14mFOXEL1R5MTeJj8stgAfJgpPIGixV7E8m29V8Tmdr2+wG1xrK33rcoxy+8fADUspxB7QKwjYHQy+ZG4j8ufpVkBRsegUKOhTEJqPj8OZEKg2N0YE7ZkdXF/K6ipNCkBUYOBkxTtI12mjW1rhVETtdVB8OuU33JJOg0E9x9ov4X/qn+1DGYbOBYlWU5lYa2axG3MEEgjmDy3qM31i47EVx8XWOBY6E5Mlx42zct6Q9kTpLGZVjw6/vXUyH7sMZDu2/iEUHxcVjsTwqSWRsXhkDxs9/q3bVMRGmZRKxXsGRtxsLZb3JNaObCkYfF4q5kkeKTqydskaOUyINFUsWYbmxW5Juas4fsMPDElgRGqrfZVRBmdvJR+ZIGl6hx7PJon1WDD8b4jgcXFFFDEFZpGjYGDI0RyHOD2e8BppezWPKslGCkTI0qhoiQEY2uu4ynkbDb02rVdOejy50miBWVixdjcswKOc8o2AuoBAAsHAsSQBz7GK2zrktlGt2BbKLsc18pNgbcuQFcHOn3dnXxV1wMy67U3hHZJAyNkI2a9raWuD468taelxznvENa9jl120sRbTakw4jM4Mh3tqFUW1HMC4FqhK8FF5wvo9PisqxBCxuzOzhStyLXHeJGhNhpnANq7DHwiPLD1iJI8KhVdlF9FCm3gD4VW4Do3FHDbCscjN1qhy2ZXKgXSTvobAbhuYI1tT0XGuqdIsVZWc2VuyLnlmAOhOnaGhv8J7I9DjhHjVPycc5ubwSeqaDuAvFzTdkHjH95fk3HLktTIpVdQykEHYinTUGfClWLxWDHvIdFfzP3W+Ye99LbaMdiMRgbMZIrLIbZtOzIBoBJbnbQMNR5jQrwuKD3BBV17yHcX2Pmp5EaU5hcUJAbXBGjKdGU+BH+o0PKkYvCh7G5Vl7rjvL4+oPMHQ0fdD/IzPwmB2LPFGzHclQSfWhSfrMy6GEuR8SOgU+YDG49OXid6FH0/1GmTHcB+kVowBjB1iaATxC9v8RdCPcA+Rrayw4TiUGvVzx8iDqp8iO0jfkaoOK/R/hpvtcI/UOwuDGbxMD8t9AflIHkawfEuD47h0nWhTHb99BcxkfOBoB5MoFc7lKPqVorrCXpwzQcc+ix1u+ClLW1Echs38sg0v6getQuF9OcbgHEONjdwOUnZkA8VfZx639asuA/SpoFxkf/yxf1ZD7bH2rfMmGx0GojniaxFxcagHS+qnXyIoiovMHQNyWJqyNwHpbhcWAIpQHP7t+y49j3vUXq+rlnHPoqYMXwUvmI5CQR+GQfpce9QMB0z4hw5hDjYmdBoBJo9vklFw4/P1FX8xx9aJ+WpehnYqVWd6P9MsJjLCOTLJ/Dksr+2tm/lJrRVomnoyaa2CjoqRPMqLmY2At+ZNgABqSSQABqSaYCnYKCSbAak1AXCtM2aYfZjuRHY/PKPibwU6L5nZaQPJIHk7KLqkfzffk8SOS7DfU2yz6Wx6K0YBov8Al2sP4T3Mfoh70XtdR92nMPxJSwSQGKQ7K9u1v+zcdl9r2BuBuBU6kTwK6lXUMp3DAEH2NML9xdCq/wCqyxfsmzr/AA5GJI/BLqw9GzeF1p3DcQV2yEFJP4bizeeXUhwL7qSPOixUSqFHRUwCqFxIlgsQNjLcEjcRi3WEeBsQoPIuDypziHEIoEzzSKi+LG35Dc+1ZiPi+JxUztgogqWROunuoXd2KR95iQ6HkCANazlNLG2XGDeTRcVZEw752VEyMtycoF1IAvyrE8P6QTTlUw8fWuqqBLISkRjRSTJtmYl8uYKDrGBV8vRmJbz4x2xToC15P2a5Rc5IR2RtzuaXgMKvVwwSIueFtQLrYOkmV0I1AJYC45gjlU1OTzgpOKWMmU49hZYp4pMTOzySBrqqhYwAjZEVNbtmNr761U8T4f1cY6wqZGu7A2OpAuPEgbe1afjmUY+IICwRHuzOz2c6WDOx0s1jbmfI01x7hUghMjrkVh3nIUtfTY6n8q83nVclI7eJ/RbOSYlRc2Fh4U2OV/Lar7EcBsf+ZwZueWIBI15i29V+N4c8LC9mW4s66qffl71cU7E2jtPCsdE+ZsG6sQbyYduwwOxIRtY202Iyk+BJapzYWDEkO8au0d17ajMhI1VgdtDtsdCORocU4HBiLNInbXuyKSki/hkWzD+lZ/iPDsbA6SRu2JjjuTbKuJy2IyE6LOlzmsbHTQ31r0m62jgWdMve1h98zw+OrPF683T/AKh5jacjhgCCCDqCDcEeINVfBOkMWIFgQGuVtqO0N1IbVH+RtdDbMBen5MK0ZLQi4Ju0V7BjzZDsr/oedjrTsX5HMXhMxDKcrr3XHh91h8S+R9rHWm4MZ2urkAWTWw5OBuUPPzG458iZGGxKyC6nY2IIsynwZTqDSMXg0ktnF7ba2Kn7ykbN50/ugXsx6iqFlxC6AxOBszFlYjzCi1/Tfy2oqfZFUZl+BcRwLF8LL9aj5xucslvfsufPfwFTuF/SFAzdVi1bDSbESKQvvfVR66edbOoXFuDwYpMk8SyDlcdpfNWGqn0NZdWvSw7p+pGd430AweLHWRWhdtQ8VijeZTukeYsfOspHgcdwdszL12G5tGT2R4jnGedmBQ8/Grpuh+MwLF+GYjMl7mCUix8h8JPn2T51O4d0/VX6niELYWXxIJjbzB5Dz1HnWbSu3hmibrGUWvAelMWJW8TiXS5AGWZR80R734kvfkKuJYosRGVdUlQ6FWAYX8CDsf1FY7pT0HixQGIwLJHN3gUIEcnndO6/zD38RmuE9KMdCzpPE0zw6OAcmKjUfEbA9bHre5VhzJGlX3axInopZiXXSL6Konu2Efqm36t7tGfIHvJ/1DyrPYTpHxLhLCPEIzRg2CyXKn/DmF7emvoK3HDen2HkjDAs+2ZVQ9cg5lohfMo5shPoK0eFx8GJhzo8csR0NrMD8pXx8iL0ukXmDofaSxJWUPA/pCweIXVzC9u5JufJGGjnwG58KvcHh2dhNMLML9XHcERg6XNtDIRudbXIB3JxPFPo3gxWaTD/APDX7igZo28WK37IPLKQOdiLE5yTFcV4PYMc0PIm8sHoG0aP0utHeUfUv8B0i/SztVCsR0f+kzCz2Wb/AIdz943jJ8pBt/MBW2RwQCCCDqCDcEeINaqSloylFrYqn4sI7ahT/T+tV+J41hcMQcTKqcwu7N6INSKq+J/S9h4yBDBLIL7myD+UG5Pvaubm+JUHSN+LgclbL+dchs2h8yKYxOGSRcrqGG9iNiNiPAjxGtc26XdOjjYzHHC0ebW5KlrDkCNuVVPDelmJcQYZGZO2kbSlmdzmYoLA6AANtv2R4U+P4hyWVkqXw9aZ0bifEBggC0odDoIpG+2PgIm3c+TAkk94VXtxnEYp+qhAwgOzTgiZha/2UOl9Od6vOG8ChgYuq5pD3pXOeQ/znb0FhUzF4VJVyyKGU8j48iDuCORGorbq3tmPaK0ip4f0YhjfrJM0838WY52B+Ve6nsKm4Dvz+PW6+8URH6W/Kmuqmh7h66P7jG0qj5ZCbP6PY/MaYj4gplLpmuVAliKkSplJyv1e7DtMCVvfs2vamko6JdskcVmFuqO8mUW8UMscb/l1g/OhxmBGjLMLsvcINmzkgKFPm2UWOh5g1Hx8scvVtG6M8L58mYBiMjKUIJBB7QIB5qvhUiGTrir5WVF7QDKVYuRpcHkoJ9yPu0XmgrBmuIF4MRhlkCFgmJKyAWV3JjNyh2YFna2o2I5gUPHcNiMSxYLJISD2ze3s7aW9K3XGlHWRNk6xwJcqWJBvk3A3AsDbnWO6WYfEyG2MnSPNYrG8uyGwBESCy+lq874iP/KdvC/oMXxLoviEsyqHuL9hrlTpodtdeV9qqM8kLnOGF+8rg9oc7g76c6ucVw7YLjoTlFlBeRMo00BI02H5VGxXXRj7YiaE7nN1i28Q+6mnFeQb8HeozcA+IH9KBrNcI45iQyJisMEUgWmVvs7W0LXuF+Ed65LDTw0xr0k7OBqii470bjxB6xSYp7WEqgajkJF2kXbQ+xFVOH6Qy4RxFj1sp0Sdbsje+/se1+LcbE0xi8MkiFJFDowsVYXBHmDUuPlDUvDIOMwolXrIZMjkDLKtmBXezDZ1/pfS1LwuNu2SQZJAL2vcMB8SH4h+o5isvPwvEcNYyYPNNhr3fDEksni0R3Ppv433F5w/iEGOhDRm4BGmzxv7aq3mKE8/cbX+C4oVWD6yug6pwNmYsrEfMqqRf038BtQq+w6L6jFEKMVJAqovEeGxYhMk0ayL4ML28wdwfMVKFHQBz/FdC8TgyZOFYhlB1MDkFT+Et2SfxC/zVDm4zFjGWPGK+Cx8X7KVQQytysDqyE/Dre5t4102qvpDwrD4iLJiIhJuEHx5iNkbdT53t46Vm4Vo0U73/swWLwuGnfq+IouHxW8eLg0jxFviUgWMlwOyRe+1r2qm4vwnGYIiRyWzgiORNJ2IHdmRf2nYDEh8+gtcairji3Q7FQw7DGQW7UJY9bHvbqnI7ZUGwJX0UXqD0c4+0eIjcvLikgV0SF7LioQ1szBDpOQFy9libHZdqyaznH9/ZstYz/f0XfRz6TEICYgZgLDrUU5tP4kNyb+cZYeQroGCxkU8eeJ0kjbmpDKfEH/asviODcO4shlTKX5yR9iVT4SKRv5MDWO4n0ZxfCmOIixI6vXti4ckAlUkjN1cEgC5v7Vp2lFW8oz6xk60zX8a6C4DFs4jywzJbP1JUZSRcdZENNQb7AnxrHS8G4pwi7wOZIBqcgLpbxeE6r6r+dF0A6ZxQTzNiywM1rOFJVe07vmAJPaZ73AOw2AFuv4LFpKgeJ1dDsysGB9xSSjPKwxtyhh5R57Xi4lkaSUnPIbsxNwT/oPKp7zdkWIIXWuq9IOgeDxd2MfVSH95F2TfxZe63uL+dcx490MxfDznss8A+JQ1gP7xAcyDzBt5iuXk+GadnRx/EJ4KfHYtnGULYc/E/wDij4TgJWlRYQxkJGXLvcHQjwt48q1/RXiPCZrDEQ9RJ880hhb0ct2fRvzNdT4fw+GFfsY0QH7igX8Dcb1tx8P3I5OavA/ACFXMbtYZiNi1tT+dKo6Kuw4wqjY3AxygCRb21U3IZTa10dbMh1OoINSaFJgVEsUsejr9Zj81Xrl9QbLIPTKdPiJo8Jh8NKC0IUWNmMd4nU2ByuFyspsR2W/KrWqbjccd86Mq4lB2O0QzAfu3CXZkNyLWNr3GoFJ4KWSs6RdbFImWZ9Y5wGFlcAvDmGdba7WIsRrcmsJxVCxsoLNvoCTf/WrubjcmJxD5erkEYsI2fKUuwupYKbk5dTc93Twqp4zx2Ugoy9So2SI2T81ALfzXNeTyz78lo9Dij1jRkcXg5QdY5P8AI3+1RYJ3jYlTY21B2I8GHMVIxk7XuHb/ADNTQxTbP2x4Mbn2bcGqQmeicIbxp5qv/aKctUTg06yYaF0N1aNCD/KKlmvWPNEmiNKNJY0gEPWT430ZJk+s4NupxA3/AIcvlIvn4/nyI1LGk2pOKZUXRiR0+6vsYjCzrKujhQCt/lJOxFj77nehW5C0KVT9/wBf7NLj7fslilCk0oUGQdHRCmZsSAcq9p7XC32G2Zj8K+fkbXOlMAYrFBLCxZm0VBux/wBAOZOgpWHhI7TkFzuRsB91fLz3P5AN4LB5CWY55H7zkW05Io+FByHubkk1LpDBVLx3ophcZrNEM/KRTlceHaG/veruhTaT2CbWjlHGehOOwz9dhJTMV2cHJiANNG5TDTncnwrMdKOlmJxSJDiBlaK+YZShYm1i6HYiw8K7/VdxjgWHxS2xESv4EizD8LjtD2NYy4f/ACzWPL7ow3QToZhcRw0GdVd5WZ86sM8Y7qqGGo0W5U8ybio+I+j/ABmDYy8OxJb5LhHI8De8cn8wFZbjmGn4PjSIJXUEBkksB1ieDLqrWOh/OwuKtuFfSniVlzTBJENgUChMvzIwub76G/tWXaGpKmjSp7i7Re8L+kmSF+p4jAyMN3VSp9Wibceak+Qrf8L4pDiUzwSLIvMqdj4MN1PkaocFxrh/FIxGwRif3UoAcH5T4+amszxvoBJhX+scPxHVW+GSTIR5CU6MPlfTzNaqUkrWUZtRbp4Zoek30fYXFXZAIJt86KMrH549m9RY+dYuLiHEeCMElXrcNey6kxn8Elrxn5SPHQ71Y8J+kuWE9XxCBr2NpEUKzW0vkJyuCfiQ28q3OExv1yHNEcO0T6G95rjmrp2Qp8iTVJxl6dh9UcSyhroz0rw+OT7JrSAXaJtHX0+8vmP0q3xOKSPvuq32zMBf0vvXN+kf0aMp67AORIpLdXcJr/csLZOehPuKi9Fenow7mDHQiORSVaUJZ7jlKLan5v050/mViQuieYnSf7UQmyrK3pDJb2ZlC/rQzzPsqxD5+25/lU5R65j6VIwuJSVA8bK6nZlIIPuKcqzMiHAA993f1bKvoVSwI9QaehhVBZFVR4KAB+Qp2ipgZPjOAiTEXjjVWkU9YyqBnbMtgbbmwY+9YzjkerIfEg+FbDpZxWJFvnUyJJmyBhm0shBA20BNZLijK+RmOTrS5W7Rd0WAJUSXF+WnjXk88f8AlbR6HC6grMNi1sxtrUdhV/PwQtlKvqxOlgbfiKsbVVT4J1uLX3OgOwNjoRcW9KdMLVnfeAKBhMPYWHVRWH/xrU41A6Pf8nh/8GL/AOtanmvVPOEmkNSzSSKBDJFGopdqFAwqFChTKJIpQqVHhAedRZ8O7nLCbcmktcJ4hB8b/oOe2U490HRjE2J7XVpq+58EU7M/+g3PoCQvC4VUvYasczNzZrWux9AB5AADQVZ4Phcca5VHmSSSzMd2Y8yfGhLhRyPtSU0ynBoh0dSThNL86ZMZq1JMlpoTQqK/EIwSA2YjcIDIw9QgJHvRfWZG7kRHnIwQH0C5m9iBTsVEygTYXOg8aifV5G78lh92MZB7sSW9wVoxw2LQlAxGxe7kfzPc0wOSfShPiWZgzxz4XNmjdEU9SdsjSKOyTtqTm9qwEcNwT4cudvH0rv3Tjg2IxMIGGkAKa9U1gj765rEhhpa1hqbmuGcU4XNh3KzxvE99ivZPPRhow1GxNcPNFqVnXxSTVENbg3BrV9G+nc+Fe8ipMOZcDrAPll73sbismH8aXcGs4yayjRpPDO6YHpLw7iidVKFzH91KLG/92/M+akGqXGfR7iMK5m4ZiGVv4bEAkclzd1x5OPeuR5fCtZ0d+kHFYWylutjHwSEnT5W3X9R5VsuVS9S/ky+W16X/AAbbhn0jtE/U8TgaGT76obHzKam3mpYelW3Sjo9h+K4frIWjaQD7OZSDsdUYjccrHakcL6TYHiqiCWMF2v8AZSKDqBclHHOwJ5HSs50l6JnhgbF4LEyRLs0d7kkg5QCdHF+Tg87GtW/p91+zNL6vZlR0V41Jg8R9SxbPGA4AcNYxt8KuDo0J00INrkiwJNdTxvGPqwvigFjuF65blcx0HWLa8dzpftDXcVxODELiMGYGw7vLEGaOdLM4UEuY3S1zFYtrc23tpatj9HvSGTFdVh5PtGwysyBmADjsqju2pORWcWCndSdRcTxTr6SuSN5OmxzqyB1ZShFwwIKld7g7W86ifXS5+yW685GuEA+UbyeosvnyqFieBaFxL1b3DaKOpGXXtQk5TzJYnNzuKxPTbpZOydQiWvmDvG5KSJawtcBlQg310PIsNa1nydVbMoQ7OkRelvFEkj6nrGIJY5Qt88kRGRdrKGMhIygk2XMSTYUGGaN4rINQNjow5aEb1OmihMFssavK9zOQfshumU62a1tiNGBPKovEsECCOyzru6/vAdjcbmvNk7Z3RVIp8THc/wC+tNxYiRWGpO43J0IsbG9xy2opcCw+Ej0phi6+PuKoR6A6MzZ8HAf7tLjw7I0/pVkazvQmQycOw7jRgmTxvkZksfEdn2q7hxAYlToy7qd7HYjxU8j7aEED1E8HnvY6aSaUaSaZIRoqM0VAwqOioUy7EK7z63ZIvK4eQeu6IfLU+I1FWsMpUADQDQACwAGwAGwquEMrbyhR8kYB/NywP+Wl/wBmoe/mk/GxYf5Ccv5CsaCyYeMxgkZgWG6pd2HqqAkUP7Sc9yI+sjBBbyC5m9iBSkhAFlAAHICw/KlZNKXVD7MQ2du9K3ogVF/UFv8AqpoYCJj21L/4jvIPZXJA/KnaF6aihdmDKALAAAchoKKlUKskKhQoUCGMdiOrS4F2JCovi7Gyi/IcyeQBPKue9K8CrzwJNnmL2lbtHVRLHCojQ3UftHbLbWyg33O64iftsNfbrHt+IwS2/TMPesh0sxXVTYNjYGOZIWJ8OuieM+hjWQ+otyNRPWTWGyg4/wDRc7WkwTROpF8pYrcHVSpN1/UDawFc8xWAkiZ1eN0aM5Xup7J5AnYX5ePKvRvEYjCjyRNlIuTGVzo7E8luCrMTbssBdrkGs90h4fnzfWmZJ5V6uJ4mCRXJ7mawY5RdiHJuocrbtAZT4U9YLhyvycMEnjStDW26VdDo45AMOQVsgLLnZSzOQosxYhsqsxsxvbRRfTH43h7xBSw0YAqwOhB10vr/APlc8oOJupJgwEkqSBoS4dbkFL5hYakW1ta9/K9aPjvSDHT4VUxSuY8yuspjK3JVgBnACsCCfO435VTcMkeG0okWNgeyWViSdj3VPpZvGuoYP6QcAcMFxTdZJlHWJ1croz21CdYLD3sP61cEqpuiZt+FZj+jGChOG62KUDiCSMUhYZlljAH2RS3aDdrW/wCW4d6TzgvFxHBXgZ79YgZQ6TLdZDkBvl5NcAEkGxzGm+IcEhxsubAKkcepYFnMYNr6XW6nUDKBbwOhqHwnjk3D5XV4VkWVQksco0dde69tAc2t7g8xRdYevcW8+TWcN4zjMYkckjr1QuCY0DgSJ2iZ4rFs2UXAAtbUWOtZjj3GVkkdYwjdk3cKVzHMuZmLEljYtuTTEUpjeWTh+fqmAzwOQZAl8wugN3VTqHW5AIudTVXHOTKGYLdtlVVVDfSxJuMuuv8AWpnK0kVBU7NA/DiIzHjEkWaVbwgyFFB5Mw7oAGXcX0tuKjfVZUBDPlZR8IFjTfFukEjljKQ7MEBNrgKryFQra6AsrAgkG5ol4h1kWrDMNLHU5eVv6e1Y+XWjTxkr3kf77UmXFuF3BvvpY+FCSRfHX0P+1NvYjQiqEda6CcWRcLGqtdALupIzwszElrDvQkk6/Ab307uvxOGD21IZe6w3X/cHmDoaxXAujrScPw5jZA4BkR+0rAuzMVLC+naYaAaE8iQV8L45NgXEPEFyRH9nPcGMH7pKgAA+Fhl1sMtregpUl2OKStujYwynuvYN5bMBzW/9Nx56EuGkSxq666g2IIOo8GUjY+dMQyspySak917WD+RHwv5bHccwNDMkmk0ZojTAFCioUFk0UsGmhSwazJHVNP30qKDSg1Jodi2FItR3qNJjowbZwWHwr2m/yrc/pTsCRQqKcSx7kTHzayD3B7Y/y0YWU7sieSgufZjYf9NOwokmmpsSid9lW+1yBf0HOm/qYPeeRvVyo/JMoPuKchw6J3FVb72AF/W29AiPiMkyFGRmU2+Fk1BBDKxtYggEFTcEAis90q6HHFxFRNIGA7GdlIuDdQxC5jrfUsbZj4m+tpnrr9wZvO9l/Pn7X9qTV7Gm1oyHRiRsdh2inxOIWeI5J4rQIyOpurAiLNlNgQbnbc0rFcJYIzriDMyKT10sSZI8pz51dApLgqNRn7trC5vK6UdFDiftopOqxSiyyAZVZR+7cDdTpqb2sOWlRcFjMXOiBfq83VsA62khtItiolPbHZNmypfN2SDlOs14Zd3lEGMO2Y49XzyyOVVBmRGVQuZbaqyhUQF+ypJa9SjIkqfV0KziXKJIcOLwxqHDSEyMQFvlZQARbPsbVa8P4ROW6zEmLrLFQEZygUtma4IUsWbU6gHQW0q8wuHWNcq+p0AufQaeAsNgAKaiwckZbo/0ajRWgmSImM57Ki3ZJGYozSZQxtZk0C/s/A2rT4fBRxrlSNFWwFlUAWHkB50yw/4pSP4T39pI8v8AV6m1SwRJ2V2I4DhZDd8NAx8WhjJ/MiqHpX0Kw8mElGHw8McwGaMpGiksuuXQahrFbeda6hQ0msgm1o5DJ0HTF4ePGcOOUsAzQFyMrg2dY5DqhBBAzeWoqgTo0JZTF1zRSi94MSpEmbnlYaSqbHVRmP3TvXScYG4XiXnVS2CxDZpgoucPMdDKAN425/8A4Dd8U4XheIQAOElRhdJFIJF+aONj/wCmsPlRf5NvmNfg49/YTRpNHKU+yFzkYNeTKCoJtcafDodr1XcFkClgRpa/+la/jfCTgg0BfrOsyurnvFVKrZ787IBcbjw2rM8eTJMXUWDoLDzuFI8jua4nak0zpVOKaK7EnXbU628jzPhUeSPQXp2NdDSZWuB6UxnYvounzcPAJuUeRd72F7j03v71qcRCrqUdQysLFWAII8CDoa45wfA8QwsQxmFBMb95B28yqSLtHzW99R2hrtW66LdPIMXZH+ymOmVj2WPyPz9DY+td/HPCTOKcMtoKbCTcPkBwoMmFbQ4dmJMbk/uXPdB5KdL6XBYVe8O4lDioyYyGF8rqRZlYbq6nVWFTnUEEEAg6EHYg7gisxxTgDK/XQSFJhtLa915R4hf3sfLN3l033q8x0Raey/aTJ3j2fvHl5MfD5vz8S6ap+D8cErGGZOqnAuUJurr/ABIW2kQ/mOdTCDFtcx+A1Kfh8U8txy00FJ2KiZQpKOCAQQQdQRqCPEGhVDJMkyqLswUeJIA/Wmxjl+HM/wCFCR/mtl/WhFhUU3VFB8bC/ud6kA1ADImkO0YX8bgH8kDA/mKMRSHvSW/AgX882b9LU8DSr0gGfqSHvAv+Ni4/JiQPYVIQACwFh4DQUV6MGgA70dJvUX67m/ZLn+a9o/8APY5v5QfO1AEuo4xeb9mM/wA17J/m5/y387U1JEAM07gjwPZjH8t+1/MT5WpX1h3/AGa2H35AQPaPRj75aLCh14ha8huBvfRB5kf73pr62W/ZLmH327KextdvYW8xSlwYvdyZGGoLWsD8qjsj1tfzqTQBD+p5v2rZ/ltZP8nP+YtScXgbsJIzklAy5rXVlGoSRfiXU25i5sRc3mUKYrICcUC6Tr1LcyTeM/hlta3k2VvKnf7Ti+F1c+CHO3+VLmpV6IUAR8KpLM7CxawC6XVFva9tLksxNvIcqk0VCgA6KhRUxBMLix1B3HlWbl6F4cMWgafDFjc/V5mjUn8Gq/pWkqHxLiUUCZpXCjW3Mm3JVGrH0qZV5KV+DnPTThQgcASzSkoCTNIXbVmGh5Ds7eZrH8bxGcL5C59Ta5HsCfer/pl0tjxEwaJWAVct3sCe0TfKLm2orJSY4Odrbi2+nr6V581c20d0LUUmJ5U050H/ALzpaNpSZRe3p/rUlHQuj/SLEYLDRPLF1mDctZ0N2iOdgcw/FfyNxY30NxxnothOJx9fh2VZG/eIOyx8JU8fHZh+lSvo6kSThqISrZesV10NszsQGHmCN/GqXjPRmfASNiuGscm8kGrC3Oy/Gvl3hyPh219K8o47+p+GQOGdKcXw2QYfiCM8fwve7BRpdH/eLtodRf2rpGAx8c8YkhcOjbEH9D4HyOtZbhPSDCcVi6idFEnONjzHxRPvf0sRWe4hwLFcJkOIwbGSD41OpC8xIo7w+cWI8ubjJxV7QOKk6eGb/i3B0mWxFiDmUg5WV/vxsNUb9DzBvUXB8SeIiPFHmAk1sobwWQbJJ+jbjyR0Y6Vw41ex2ZALtGTqPEqfiXz/ADtVtjMIkqlXAIIINwDcHcEHQjyNaqnlGeVhjb8OQknti+tlkkUXO/ZVgBff3oVnv7DxSdmHFTLGO6to3sPANIcxHkb22ubXo6L+xf8AJtaMUKFIkVRihQoAOlUVCgCs4hriYUOqMHup1UkAEXGxtVpQoUkDKnhHalnLdoo9lJ1KggXCk7D0q3oUKI6QS2ChQoUxBGioUKYgqOioUAChQoUwCoUKFABVyX6Q5W+sObm4YKNTov2Zt6anShQrm+I0jfg2zFzKBewtvVaneFHQrmZ0Ikw8/Q0cmw/950KFSUXfQqVl4nh8rEZms1iRmGVjY23Fdyo6Fdnw/pOTn9Rxz6V4wmOzIArGNWJUWJcFrNcfFoNfIV0zozKz4OFnJZiupJJJ1O5O9FQo4/8AskE/QjknHPsuLv1X2eWdLZOza5W9su17n8zXbKFCnw7l+Q5dR/AKFChXQZH/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11" name="Straight Connector 10"/>
          <p:cNvCxnSpPr/>
          <p:nvPr/>
        </p:nvCxnSpPr>
        <p:spPr>
          <a:xfrm>
            <a:off x="0" y="1219200"/>
            <a:ext cx="91440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25" name="Picture 15" descr="C:\Users\shark\Downloads\Osmose logo (blue).png"/>
          <p:cNvPicPr>
            <a:picLocks noChangeAspect="1" noChangeArrowheads="1"/>
          </p:cNvPicPr>
          <p:nvPr/>
        </p:nvPicPr>
        <p:blipFill>
          <a:blip r:embed="rId3" cstate="print">
            <a:lum bright="70000" contrast="-70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543800" y="594110"/>
            <a:ext cx="1253358" cy="259581"/>
          </a:xfrm>
          <a:prstGeom prst="rect">
            <a:avLst/>
          </a:prstGeom>
          <a:noFill/>
          <a:extLst>
            <a:ext uri="{909E8E84-426E-40DD-AFC4-6F175D3DCCD1}">
              <a14:hiddenFill xmlns:a14="http://schemas.microsoft.com/office/drawing/2010/main">
                <a:solidFill>
                  <a:srgbClr val="FFFFFF"/>
                </a:solidFill>
              </a14:hiddenFill>
            </a:ext>
          </a:extLst>
        </p:spPr>
      </p:pic>
      <p:sp>
        <p:nvSpPr>
          <p:cNvPr id="26" name="Title 1"/>
          <p:cNvSpPr>
            <a:spLocks noGrp="1"/>
          </p:cNvSpPr>
          <p:nvPr>
            <p:ph type="title"/>
          </p:nvPr>
        </p:nvSpPr>
        <p:spPr>
          <a:xfrm>
            <a:off x="457200" y="152400"/>
            <a:ext cx="8229600" cy="1143000"/>
          </a:xfrm>
        </p:spPr>
        <p:txBody>
          <a:bodyPr>
            <a:normAutofit/>
          </a:bodyPr>
          <a:lstStyle/>
          <a:p>
            <a:pPr algn="l"/>
            <a:r>
              <a:rPr lang="en-US" sz="3600" dirty="0">
                <a:solidFill>
                  <a:srgbClr val="013971"/>
                </a:solidFill>
                <a:latin typeface="Segoe UI Semibold" panose="020B0702040204020203" pitchFamily="34" charset="0"/>
              </a:rPr>
              <a:t>Internal Decay</a:t>
            </a:r>
          </a:p>
        </p:txBody>
      </p:sp>
      <p:pic>
        <p:nvPicPr>
          <p:cNvPr id="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779699"/>
            <a:ext cx="5129464" cy="1768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Content Placeholder 1"/>
          <p:cNvSpPr>
            <a:spLocks noGrp="1"/>
          </p:cNvSpPr>
          <p:nvPr>
            <p:ph idx="1"/>
          </p:nvPr>
        </p:nvSpPr>
        <p:spPr>
          <a:xfrm>
            <a:off x="460374" y="1371600"/>
            <a:ext cx="5711826" cy="2514600"/>
          </a:xfrm>
        </p:spPr>
        <p:txBody>
          <a:bodyPr>
            <a:noAutofit/>
          </a:bodyPr>
          <a:lstStyle/>
          <a:p>
            <a:pPr>
              <a:buSzPct val="80000"/>
              <a:buFont typeface="Wingdings" panose="05000000000000000000" pitchFamily="2" charset="2"/>
              <a:buChar char="Ø"/>
            </a:pPr>
            <a:r>
              <a:rPr lang="en-US" sz="2400" dirty="0">
                <a:latin typeface="Segoe UI" panose="020B0502040204020203" pitchFamily="34" charset="0"/>
                <a:ea typeface="Segoe UI" panose="020B0502040204020203" pitchFamily="34" charset="0"/>
                <a:cs typeface="Segoe UI" panose="020B0502040204020203" pitchFamily="34" charset="0"/>
              </a:rPr>
              <a:t>Generally associated with thin sapwood species (firs, cedars)</a:t>
            </a:r>
          </a:p>
          <a:p>
            <a:pPr>
              <a:buSzPct val="80000"/>
              <a:buFont typeface="Wingdings" panose="05000000000000000000" pitchFamily="2" charset="2"/>
              <a:buChar char="Ø"/>
            </a:pPr>
            <a:r>
              <a:rPr lang="en-US" sz="2400" dirty="0">
                <a:latin typeface="Segoe UI" panose="020B0502040204020203" pitchFamily="34" charset="0"/>
                <a:ea typeface="Segoe UI" panose="020B0502040204020203" pitchFamily="34" charset="0"/>
                <a:cs typeface="Segoe UI" panose="020B0502040204020203" pitchFamily="34" charset="0"/>
              </a:rPr>
              <a:t>Characterized by soft ”punky” heartwood and/or open voids</a:t>
            </a:r>
          </a:p>
          <a:p>
            <a:pPr>
              <a:buSzPct val="80000"/>
              <a:buFont typeface="Wingdings" panose="05000000000000000000" pitchFamily="2" charset="2"/>
              <a:buChar char="Ø"/>
            </a:pPr>
            <a:r>
              <a:rPr lang="en-US" sz="2400" dirty="0">
                <a:latin typeface="Segoe UI" panose="020B0502040204020203" pitchFamily="34" charset="0"/>
                <a:ea typeface="Segoe UI" panose="020B0502040204020203" pitchFamily="34" charset="0"/>
                <a:cs typeface="Segoe UI" panose="020B0502040204020203" pitchFamily="34" charset="0"/>
              </a:rPr>
              <a:t>Most often associated with brown rot decay </a:t>
            </a:r>
          </a:p>
        </p:txBody>
      </p:sp>
      <p:pic>
        <p:nvPicPr>
          <p:cNvPr id="30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7800" y="4013117"/>
            <a:ext cx="3886199" cy="2535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86000" y="4267200"/>
            <a:ext cx="2769268"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r"/>
            <a:r>
              <a:rPr lang="en-US" dirty="0">
                <a:solidFill>
                  <a:srgbClr val="4A7AA8"/>
                </a:solidFill>
                <a:latin typeface="Segoe UI" panose="020B0502040204020203" pitchFamily="34" charset="0"/>
                <a:ea typeface="Segoe UI" panose="020B0502040204020203" pitchFamily="34" charset="0"/>
                <a:cs typeface="Segoe UI" panose="020B0502040204020203" pitchFamily="34" charset="0"/>
              </a:rPr>
              <a:t>Advanced Internal Decay</a:t>
            </a:r>
          </a:p>
        </p:txBody>
      </p:sp>
      <p:sp>
        <p:nvSpPr>
          <p:cNvPr id="24" name="TextBox 23"/>
          <p:cNvSpPr txBox="1"/>
          <p:nvPr/>
        </p:nvSpPr>
        <p:spPr>
          <a:xfrm>
            <a:off x="6128523" y="1322518"/>
            <a:ext cx="242593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a:solidFill>
                  <a:srgbClr val="4A7AA8"/>
                </a:solidFill>
                <a:latin typeface="Segoe UI" panose="020B0502040204020203" pitchFamily="34" charset="0"/>
                <a:ea typeface="Segoe UI" panose="020B0502040204020203" pitchFamily="34" charset="0"/>
                <a:cs typeface="Segoe UI" panose="020B0502040204020203" pitchFamily="34" charset="0"/>
              </a:rPr>
              <a:t>Early Internal Decay</a:t>
            </a:r>
          </a:p>
        </p:txBody>
      </p:sp>
      <p:pic>
        <p:nvPicPr>
          <p:cNvPr id="307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28524" y="1752600"/>
            <a:ext cx="2425929" cy="2108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5000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 y="6548479"/>
            <a:ext cx="7948863" cy="320841"/>
          </a:xfrm>
          <a:custGeom>
            <a:avLst/>
            <a:gdLst/>
            <a:ahLst/>
            <a:cxnLst/>
            <a:rect l="l" t="t" r="r" b="b"/>
            <a:pathLst>
              <a:path w="7948863" h="304800">
                <a:moveTo>
                  <a:pt x="0" y="0"/>
                </a:moveTo>
                <a:lnTo>
                  <a:pt x="7948863" y="0"/>
                </a:lnTo>
                <a:lnTo>
                  <a:pt x="7872663" y="304800"/>
                </a:lnTo>
                <a:lnTo>
                  <a:pt x="0" y="304800"/>
                </a:lnTo>
                <a:close/>
              </a:path>
            </a:pathLst>
          </a:custGeom>
          <a:solidFill>
            <a:srgbClr val="013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nserif"/>
            </a:endParaRPr>
          </a:p>
        </p:txBody>
      </p:sp>
      <p:sp>
        <p:nvSpPr>
          <p:cNvPr id="19" name="Rectangle 18"/>
          <p:cNvSpPr/>
          <p:nvPr/>
        </p:nvSpPr>
        <p:spPr>
          <a:xfrm>
            <a:off x="7948864" y="6548479"/>
            <a:ext cx="1211178" cy="320841"/>
          </a:xfrm>
          <a:custGeom>
            <a:avLst/>
            <a:gdLst/>
            <a:ahLst/>
            <a:cxnLst/>
            <a:rect l="l" t="t" r="r" b="b"/>
            <a:pathLst>
              <a:path w="1148012" h="304800">
                <a:moveTo>
                  <a:pt x="76200" y="0"/>
                </a:moveTo>
                <a:lnTo>
                  <a:pt x="1148012" y="0"/>
                </a:lnTo>
                <a:lnTo>
                  <a:pt x="1148012" y="304800"/>
                </a:lnTo>
                <a:lnTo>
                  <a:pt x="0" y="304800"/>
                </a:lnTo>
                <a:close/>
              </a:path>
            </a:pathLst>
          </a:custGeom>
          <a:solidFill>
            <a:srgbClr val="4A7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nserif"/>
            </a:endParaRPr>
          </a:p>
        </p:txBody>
      </p:sp>
      <p:sp>
        <p:nvSpPr>
          <p:cNvPr id="7" name="AutoShape 6" descr="data:image/jpeg;base64,/9j/4AAQSkZJRgABAQAAAQABAAD/2wCEAAkGBxQSEBUUEhQVFhUUGRUYFxcYFBcYGBgVGBQWFhcXFxcYHCkgGRolHBQUITEiJSkrLi4uFx8zODMsNygtLiwBCgoKDg0OGhAQGywkICQsLCwsLywsLCwvLCwsLCwsLCwsLCwsLCwvLCwsLCwsLCwsLCwsLCwsLCw0LCwsLCwsLP/AABEIAMIBAwMBIgACEQEDEQH/xAAcAAAABwEBAAAAAAAAAAAAAAAAAQIDBAUGBwj/xABEEAACAQIEAggCBwUGBgMBAAABAgMAEQQSITEFQQYTIjJRYXGBQmIHFCNScpGhM0NTgrEVY3OSwdEkNKKy4fCDs/Gj/8QAGQEAAwEBAQAAAAAAAAAAAAAAAAECAwQF/8QAKxEAAgICAgECBgICAwAAAAAAAAECESExAxJBMlEEEyJhcaGB8JHhIzNS/9oADAMBAAIRAxEAPwDbUdV8HExmCSqYpDoAx7Ln+7k2fY6aN4gVYV6x57wHR0VHQFh0KFCgLDoUKOmFgrOY7o88chnwDiGU6vEf2E34lHcb5lrR0KTVlKTRScH6SJK/UzIcPiQNYXt2vmifaRfMVd1W8f4dh5of+KC5F1Dk5SjcmV91PpWVTj2KwiuAkuNw6DsztG8bpra0l1+2UDXOg5a1Ll12Ul20byqbicy4ckxE9YdeoVS/Wa6nq11U3+MWGtzeonDMNJi4xLLiw8b7JhSY47eBk/aMfdfSrzBYGOFcsSKgOpsNSfFjux8zRl6FaWykw2NxU8mWQLg15IbSTuLbq/7MedgxHO1WeH4PCj5wgaT+I93f2d7kDyGlTJ4FdcrgEeB8RsR4EeIqLaSLxlT/APovvtIPWzafEaaXuHb2GeJcLV7sqgk6lblQxGzBhqkg5ONeRuLWh/2oYIy8jF4U0ctZZojp2ZF2fcaixsQe0Dmq7gnVxdDcbeh5gg6g+R1qDxfg0eIF3VSwBALKG0PwsOa+4I5EGk0/AKXuPYfErKiywsrqQbEHQg2O/I6bH9KzPS7EF8rRLYxZ1dm0y9YrKimx1UyKmoJHZI86UyiOTqovsJFAUm/2RsoAjZtA+liNpQB4EGpqcRWOyMAuI3Cg3Wa4AORgO7YDs2BXINLDVPKplJ07BFw54S/1NrJGQOockxMcoYhDvFutiLre+lHiOLrLaEqUdivWRSCzdWZFRgvJwc1rqSLA1ZYXCGJAI2DDex0BJ1JVh3QSSbWIGwsKreK4VJ+tWRcsgWMxG4DK69YytE42N7+fiKbVISlbyYf6RuKhpJoIkVmjy3JHc0jBVAe9fsaDwOm1Q+M8RHWoUGZAMjOB2b+AbZreVM9NcBiI5RJiHzwSWIdMozrZb5lAH2lgtzax0t5IwGDkB6liDkvoddPAHwrzOZvu2zt466qiu4lFGzaSr5aj/emMDhmimikADhZEIUG2YhgcuvjtTnGoLMBa2+lVeGkKSKVJFmBtyuCDttyog8oJHoHA41XG9xewJ0YMN0cHVXHgd96lmqnHcOIOePewuLXBA1COu7KORHaQ7XHZqt6KcYxE086ToEVLdWpa721Gh/eL2W7XiOdep2p0zg2rRpzSTSjSTVE2JNJNKNJNMLBQoUKdlEqeBXUq6hlbQqwBBHmDUEYSWH9i2dP4UjHQf3cupHPRsw2AKirKlCsyLIeD4ikjZNUkAuY3FnA5kcmHzKSPOptMYvBpKuWRQwGo3BU+KsNVbzBBqJknh2Jnj8CQJl32bRZBto2U6d5jTAsqOo+CxyS3yNqveUgq6nwZDqvuKVjMZHCueV0jX7zsFH5mgB+jtVW3EJXH/Dw5gfjlYxJ6gZS7f5QD41FfgMk3/N4h2X+FDmhj9GKtnf3YelTfsOvcsMRxeFHyGQGT+Gl3k/yJdredqi4oYqbSIrhk5uwEkv8AKl8i+pJ9KsMDgI4EyQxpGo5IoUfpuak0U3sdpaKjAdH4o2DsXmlH7yZi7A+Kg9lP5QKtqOhTSoltszeN6ONHIZ8A4glbV4yLwTH50Hdb5l19aSnS1YuzjYpMK45speFvNJUBFvI2Naahal1rRXa9mbPS2OTTCRy4pj/DQrGPxSvZR+tH9Tx82smIjww5JDGJW/mll0PstaO1Cin5YWvCMfiYsbh2zvbEoN5YUEeIUD78V8k6+QsdTaxpzCdKo8SOrilUMSAZFuLA7nI+sZt94WuQoLEm11E7zqCrBI2ANwLsb2Ngx02308gedYvpt0UXDocbg+tSdCCwjAKsCe0zIBYDxAGUi9xvUybjnwXGm6ezdDDrGFAU5QGFtz2iCWN9WOhudSb0T4OKSMrkUo24At/TUMDz3BFcMg6b42N8yTWF7iOwMdvuhdgvpa3Kuy9G+LLiY1kAymSOKRk10ZgwNrgXXsgBtjalx8kZ6CcJRyMRR4jDCyEzxR6ZG/bKlgVKPtJYaWaxOXflT0OMSY9ZDaUEBJY9A4sSVuj2ysCzAq1r38rGzH7Vvwp/3P8A71E4nwlZSHUmOZO5Klsw+VuToeatp6HWrpoi7OU9NOPpIUw0SsRFIylmuQPtLBFU7WAUHW2m1aHi+GAbMBqikHxIzH/asl0j4diYscOvVQXl7DKoWN80l8ygX1u1zckgn0rXYzEh8zA+Xvr/AOa8nnbcrZ6PGko0jE8exF2H5iqXCsesTLq2Zbc7tcW331qfxg3kNReGf8xD/ixf/YtVBaFI7twviolJSRTHMvejYEXAt2oyQM6a7jbnUfjXAjO8bpM8RjbN2Qvaa1r3OoNtDyOlwbCmOlGOgBVZVZshzBlbK8bDmp5H+tTMBxK6IZDdJApjmtZXDC6hx8Dm48idrHsj0Yzjyfc4XGUM6HMJi2zdXMAsnIjuyAfEl/1XceYsTMNIxeGWRcrDzBBsVI2ZSNQR41EixLRkJMdzZJbWVydlYbI/6HlbujUzJhpNLNJqhCaOhQoLJ1GKh8R4nFh1zTSKg5ZjqT4KN2PkKi4Xisk+sMLqnKSYdWCPFY++3uFHnUWiaZb1XPx6AOUV+scWBSIGVhf7wjByerWFMTcC67TEzSSqf3YtFF7qnaYeTMRVpg8IkSBIkVFGyqoUfkKMjwiqx/D5MTlNvq5XuyaGdRe5ClTlUGw0uwPMVEwXBBhZDK6NimuT17XfEIPDI2hA/u7H5TWno6XVD7MZwmKSVc0bBhci4OxG4I3BHMHUU9UPFcNR2zgmOTbrENmsNg2lnGp0YEU19bki/brmX+LGpI/ni1ZfVcw5nLVCr2LKhSIJVdQyMGVtQykEEeII3pdAgUKOhQAVCjpLsFBJIAAJJOgAGpJPhQAdVs8vX3jjJy6q7g8tmVWHPcabf1VCXn7RukJ2XZ5B4sd1XyGp56aVPjjCgBQABoABYAeAA2o2PQAtttKS6BgQRcEEEeIOhFLqLxSQrC5XvEZV/G3ZT/qIoEZfA9CMDJEzvCLy9YwbMwyo0jNHkF7LZCouByrOYOKXBpI2HV8ThFylJZLq0S5mzSQ9WczR2OpAAO4BF63vEoM5iwq6RkEyf4MYA6u/zsVH4Q9WCi0hHIotv5Wa/wD3LWfRXjBr3fnJlcD0glQwviQjRSkpHiIGMiNm1USLlBD3W2gtckaGtZFIGAZSCDsQbg+hFYvpRwVsKkk2GAMDsjYjDcjaRSZIR8Lm1iuxvV3wSZMRho54ZQGZFzsNVLhQGEqaXIPPRvO1VF+GTJKrRTfSAQZ8BHYdue5NtQqGNiL+ZC1m8cvVFr6hybHz9Pc/lTn0hceBxOHAKZ4Q7XSRXGdgQtvu6gE5gOfIXMBOMK0bDGRtnHdCA2bxOYabEa3trXnfE5mdnBiBl+JHtmkcGW+JhH97F/3rUrEcShv+wa3na/8AWrLgrI2KwhjjVQWQgHvFllYmwB8tz/4pJFNl/wBOcMoxLHmbajTlyNy361t+ApnwUIdQQYlBBAIIy21HgRr71hel8imdrHTl6eFaXhvHkw8eHjnZQHRQhBsy9lbCRNwuujjQ87Wrr4HGKyc3KnLRb5mg3u8P3tS8Y+bm6ee4533EuRFkQggMjDbQqyn9CKeNVz4doiWhF1OrRaD1Md9FPy7HyOp6dHPsaLth++S0PJzctGPnO7J8+4531ap4N9qRh8Ssi3Q3HPkQfBgdVPkahtA0JvGM0fxRjdfmi8vFPytsTQE+hTcM6uoZSCDsf/dj5UKuiij6LdIMDimDA2xH99YyX55GOlvJbegrX1y3pF9Fu74J/PqpD/2Sf6N+dU/DOmGO4fJ1WIV2A/dy3zW8Uc8vMXFcqm4YkjRwU8xZ2ujFUPR3pbhsYAI3yvzjfR/bk3tV9WyaejFprYdHQoUwDo6KjoAgzcMGYvExic6kqOyx/vIzo2w10bwIpH9otHpiVCD+KtzEfNjvF/Np8xqyoUDsIG4uNjR1XHhmQ3w7dUdyls0TeN47jKd9UK673o14mFOXEL1R5MTeJj8stgAfJgpPIGixV7E8m29V8Tmdr2+wG1xrK33rcoxy+8fADUspxB7QKwjYHQy+ZG4j8ufpVkBRsegUKOhTEJqPj8OZEKg2N0YE7ZkdXF/K6ipNCkBUYOBkxTtI12mjW1rhVETtdVB8OuU33JJOg0E9x9ov4X/qn+1DGYbOBYlWU5lYa2axG3MEEgjmDy3qM31i47EVx8XWOBY6E5Mlx42zct6Q9kTpLGZVjw6/vXUyH7sMZDu2/iEUHxcVjsTwqSWRsXhkDxs9/q3bVMRGmZRKxXsGRtxsLZb3JNaObCkYfF4q5kkeKTqydskaOUyINFUsWYbmxW5Juas4fsMPDElgRGqrfZVRBmdvJR+ZIGl6hx7PJon1WDD8b4jgcXFFFDEFZpGjYGDI0RyHOD2e8BppezWPKslGCkTI0qhoiQEY2uu4ynkbDb02rVdOejy50miBWVixdjcswKOc8o2AuoBAAsHAsSQBz7GK2zrktlGt2BbKLsc18pNgbcuQFcHOn3dnXxV1wMy67U3hHZJAyNkI2a9raWuD468taelxznvENa9jl120sRbTakw4jM4Mh3tqFUW1HMC4FqhK8FF5wvo9PisqxBCxuzOzhStyLXHeJGhNhpnANq7DHwiPLD1iJI8KhVdlF9FCm3gD4VW4Do3FHDbCscjN1qhy2ZXKgXSTvobAbhuYI1tT0XGuqdIsVZWc2VuyLnlmAOhOnaGhv8J7I9DjhHjVPycc5ubwSeqaDuAvFzTdkHjH95fk3HLktTIpVdQykEHYinTUGfClWLxWDHvIdFfzP3W+Ye99LbaMdiMRgbMZIrLIbZtOzIBoBJbnbQMNR5jQrwuKD3BBV17yHcX2Pmp5EaU5hcUJAbXBGjKdGU+BH+o0PKkYvCh7G5Vl7rjvL4+oPMHQ0fdD/IzPwmB2LPFGzHclQSfWhSfrMy6GEuR8SOgU+YDG49OXid6FH0/1GmTHcB+kVowBjB1iaATxC9v8RdCPcA+Rrayw4TiUGvVzx8iDqp8iO0jfkaoOK/R/hpvtcI/UOwuDGbxMD8t9AflIHkawfEuD47h0nWhTHb99BcxkfOBoB5MoFc7lKPqVorrCXpwzQcc+ix1u+ClLW1Echs38sg0v6getQuF9OcbgHEONjdwOUnZkA8VfZx639asuA/SpoFxkf/yxf1ZD7bH2rfMmGx0GojniaxFxcagHS+qnXyIoiovMHQNyWJqyNwHpbhcWAIpQHP7t+y49j3vUXq+rlnHPoqYMXwUvmI5CQR+GQfpce9QMB0z4hw5hDjYmdBoBJo9vklFw4/P1FX8xx9aJ+WpehnYqVWd6P9MsJjLCOTLJ/Dksr+2tm/lJrRVomnoyaa2CjoqRPMqLmY2At+ZNgABqSSQABqSaYCnYKCSbAak1AXCtM2aYfZjuRHY/PKPibwU6L5nZaQPJIHk7KLqkfzffk8SOS7DfU2yz6Wx6K0YBov8Al2sP4T3Mfoh70XtdR92nMPxJSwSQGKQ7K9u1v+zcdl9r2BuBuBU6kTwK6lXUMp3DAEH2NML9xdCq/wCqyxfsmzr/AA5GJI/BLqw9GzeF1p3DcQV2yEFJP4bizeeXUhwL7qSPOixUSqFHRUwCqFxIlgsQNjLcEjcRi3WEeBsQoPIuDypziHEIoEzzSKi+LG35Dc+1ZiPi+JxUztgogqWROunuoXd2KR95iQ6HkCANazlNLG2XGDeTRcVZEw752VEyMtycoF1IAvyrE8P6QTTlUw8fWuqqBLISkRjRSTJtmYl8uYKDrGBV8vRmJbz4x2xToC15P2a5Rc5IR2RtzuaXgMKvVwwSIueFtQLrYOkmV0I1AJYC45gjlU1OTzgpOKWMmU49hZYp4pMTOzySBrqqhYwAjZEVNbtmNr761U8T4f1cY6wqZGu7A2OpAuPEgbe1afjmUY+IICwRHuzOz2c6WDOx0s1jbmfI01x7hUghMjrkVh3nIUtfTY6n8q83nVclI7eJ/RbOSYlRc2Fh4U2OV/Lar7EcBsf+ZwZueWIBI15i29V+N4c8LC9mW4s66qffl71cU7E2jtPCsdE+ZsG6sQbyYduwwOxIRtY202Iyk+BJapzYWDEkO8au0d17ajMhI1VgdtDtsdCORocU4HBiLNInbXuyKSki/hkWzD+lZ/iPDsbA6SRu2JjjuTbKuJy2IyE6LOlzmsbHTQ31r0m62jgWdMve1h98zw+OrPF683T/AKh5jacjhgCCCDqCDcEeINVfBOkMWIFgQGuVtqO0N1IbVH+RtdDbMBen5MK0ZLQi4Ju0V7BjzZDsr/oedjrTsX5HMXhMxDKcrr3XHh91h8S+R9rHWm4MZ2urkAWTWw5OBuUPPzG458iZGGxKyC6nY2IIsynwZTqDSMXg0ktnF7ba2Kn7ykbN50/ugXsx6iqFlxC6AxOBszFlYjzCi1/Tfy2oqfZFUZl+BcRwLF8LL9aj5xucslvfsufPfwFTuF/SFAzdVi1bDSbESKQvvfVR66edbOoXFuDwYpMk8SyDlcdpfNWGqn0NZdWvSw7p+pGd430AweLHWRWhdtQ8VijeZTukeYsfOspHgcdwdszL12G5tGT2R4jnGedmBQ8/Grpuh+MwLF+GYjMl7mCUix8h8JPn2T51O4d0/VX6niELYWXxIJjbzB5Dz1HnWbSu3hmibrGUWvAelMWJW8TiXS5AGWZR80R734kvfkKuJYosRGVdUlQ6FWAYX8CDsf1FY7pT0HixQGIwLJHN3gUIEcnndO6/zD38RmuE9KMdCzpPE0zw6OAcmKjUfEbA9bHre5VhzJGlX3axInopZiXXSL6Konu2Efqm36t7tGfIHvJ/1DyrPYTpHxLhLCPEIzRg2CyXKn/DmF7emvoK3HDen2HkjDAs+2ZVQ9cg5lohfMo5shPoK0eFx8GJhzo8csR0NrMD8pXx8iL0ukXmDofaSxJWUPA/pCweIXVzC9u5JufJGGjnwG58KvcHh2dhNMLML9XHcERg6XNtDIRudbXIB3JxPFPo3gxWaTD/APDX7igZo28WK37IPLKQOdiLE5yTFcV4PYMc0PIm8sHoG0aP0utHeUfUv8B0i/SztVCsR0f+kzCz2Wb/AIdz943jJ8pBt/MBW2RwQCCCDqCDcEeINaqSloylFrYqn4sI7ahT/T+tV+J41hcMQcTKqcwu7N6INSKq+J/S9h4yBDBLIL7myD+UG5Pvaubm+JUHSN+LgclbL+dchs2h8yKYxOGSRcrqGG9iNiNiPAjxGtc26XdOjjYzHHC0ebW5KlrDkCNuVVPDelmJcQYZGZO2kbSlmdzmYoLA6AANtv2R4U+P4hyWVkqXw9aZ0bifEBggC0odDoIpG+2PgIm3c+TAkk94VXtxnEYp+qhAwgOzTgiZha/2UOl9Od6vOG8ChgYuq5pD3pXOeQ/znb0FhUzF4VJVyyKGU8j48iDuCORGorbq3tmPaK0ip4f0YhjfrJM0838WY52B+Ve6nsKm4Dvz+PW6+8URH6W/Kmuqmh7h66P7jG0qj5ZCbP6PY/MaYj4gplLpmuVAliKkSplJyv1e7DtMCVvfs2vamko6JdskcVmFuqO8mUW8UMscb/l1g/OhxmBGjLMLsvcINmzkgKFPm2UWOh5g1Hx8scvVtG6M8L58mYBiMjKUIJBB7QIB5qvhUiGTrir5WVF7QDKVYuRpcHkoJ9yPu0XmgrBmuIF4MRhlkCFgmJKyAWV3JjNyh2YFna2o2I5gUPHcNiMSxYLJISD2ze3s7aW9K3XGlHWRNk6xwJcqWJBvk3A3AsDbnWO6WYfEyG2MnSPNYrG8uyGwBESCy+lq874iP/KdvC/oMXxLoviEsyqHuL9hrlTpodtdeV9qqM8kLnOGF+8rg9oc7g76c6ucVw7YLjoTlFlBeRMo00BI02H5VGxXXRj7YiaE7nN1i28Q+6mnFeQb8HeozcA+IH9KBrNcI45iQyJisMEUgWmVvs7W0LXuF+Ed65LDTw0xr0k7OBqii470bjxB6xSYp7WEqgajkJF2kXbQ+xFVOH6Qy4RxFj1sp0Sdbsje+/se1+LcbE0xi8MkiFJFDowsVYXBHmDUuPlDUvDIOMwolXrIZMjkDLKtmBXezDZ1/pfS1LwuNu2SQZJAL2vcMB8SH4h+o5isvPwvEcNYyYPNNhr3fDEksni0R3Ppv433F5w/iEGOhDRm4BGmzxv7aq3mKE8/cbX+C4oVWD6yug6pwNmYsrEfMqqRf038BtQq+w6L6jFEKMVJAqovEeGxYhMk0ayL4ML28wdwfMVKFHQBz/FdC8TgyZOFYhlB1MDkFT+Et2SfxC/zVDm4zFjGWPGK+Cx8X7KVQQytysDqyE/Dre5t4102qvpDwrD4iLJiIhJuEHx5iNkbdT53t46Vm4Vo0U73/swWLwuGnfq+IouHxW8eLg0jxFviUgWMlwOyRe+1r2qm4vwnGYIiRyWzgiORNJ2IHdmRf2nYDEh8+gtcairji3Q7FQw7DGQW7UJY9bHvbqnI7ZUGwJX0UXqD0c4+0eIjcvLikgV0SF7LioQ1szBDpOQFy9libHZdqyaznH9/ZstYz/f0XfRz6TEICYgZgLDrUU5tP4kNyb+cZYeQroGCxkU8eeJ0kjbmpDKfEH/asviODcO4shlTKX5yR9iVT4SKRv5MDWO4n0ZxfCmOIixI6vXti4ckAlUkjN1cEgC5v7Vp2lFW8oz6xk60zX8a6C4DFs4jywzJbP1JUZSRcdZENNQb7AnxrHS8G4pwi7wOZIBqcgLpbxeE6r6r+dF0A6ZxQTzNiywM1rOFJVe07vmAJPaZ73AOw2AFuv4LFpKgeJ1dDsysGB9xSSjPKwxtyhh5R57Xi4lkaSUnPIbsxNwT/oPKp7zdkWIIXWuq9IOgeDxd2MfVSH95F2TfxZe63uL+dcx490MxfDznss8A+JQ1gP7xAcyDzBt5iuXk+GadnRx/EJ4KfHYtnGULYc/E/wDij4TgJWlRYQxkJGXLvcHQjwt48q1/RXiPCZrDEQ9RJ880hhb0ct2fRvzNdT4fw+GFfsY0QH7igX8Dcb1tx8P3I5OavA/ACFXMbtYZiNi1tT+dKo6Kuw4wqjY3AxygCRb21U3IZTa10dbMh1OoINSaFJgVEsUsejr9Zj81Xrl9QbLIPTKdPiJo8Jh8NKC0IUWNmMd4nU2ByuFyspsR2W/KrWqbjccd86Mq4lB2O0QzAfu3CXZkNyLWNr3GoFJ4KWSs6RdbFImWZ9Y5wGFlcAvDmGdba7WIsRrcmsJxVCxsoLNvoCTf/WrubjcmJxD5erkEYsI2fKUuwupYKbk5dTc93Twqp4zx2Ugoy9So2SI2T81ALfzXNeTyz78lo9Dij1jRkcXg5QdY5P8AI3+1RYJ3jYlTY21B2I8GHMVIxk7XuHb/ADNTQxTbP2x4Mbn2bcGqQmeicIbxp5qv/aKctUTg06yYaF0N1aNCD/KKlmvWPNEmiNKNJY0gEPWT430ZJk+s4NupxA3/AIcvlIvn4/nyI1LGk2pOKZUXRiR0+6vsYjCzrKujhQCt/lJOxFj77nehW5C0KVT9/wBf7NLj7fslilCk0oUGQdHRCmZsSAcq9p7XC32G2Zj8K+fkbXOlMAYrFBLCxZm0VBux/wBAOZOgpWHhI7TkFzuRsB91fLz3P5AN4LB5CWY55H7zkW05Io+FByHubkk1LpDBVLx3ophcZrNEM/KRTlceHaG/veruhTaT2CbWjlHGehOOwz9dhJTMV2cHJiANNG5TDTncnwrMdKOlmJxSJDiBlaK+YZShYm1i6HYiw8K7/VdxjgWHxS2xESv4EizD8LjtD2NYy4f/ACzWPL7ow3QToZhcRw0GdVd5WZ86sM8Y7qqGGo0W5U8ybio+I+j/ABmDYy8OxJb5LhHI8De8cn8wFZbjmGn4PjSIJXUEBkksB1ieDLqrWOh/OwuKtuFfSniVlzTBJENgUChMvzIwub76G/tWXaGpKmjSp7i7Re8L+kmSF+p4jAyMN3VSp9Wibceak+Qrf8L4pDiUzwSLIvMqdj4MN1PkaocFxrh/FIxGwRif3UoAcH5T4+amszxvoBJhX+scPxHVW+GSTIR5CU6MPlfTzNaqUkrWUZtRbp4Zoek30fYXFXZAIJt86KMrH549m9RY+dYuLiHEeCMElXrcNey6kxn8Elrxn5SPHQ71Y8J+kuWE9XxCBr2NpEUKzW0vkJyuCfiQ28q3OExv1yHNEcO0T6G95rjmrp2Qp8iTVJxl6dh9UcSyhroz0rw+OT7JrSAXaJtHX0+8vmP0q3xOKSPvuq32zMBf0vvXN+kf0aMp67AORIpLdXcJr/csLZOehPuKi9Fenow7mDHQiORSVaUJZ7jlKLan5v050/mViQuieYnSf7UQmyrK3pDJb2ZlC/rQzzPsqxD5+25/lU5R65j6VIwuJSVA8bK6nZlIIPuKcqzMiHAA993f1bKvoVSwI9QaehhVBZFVR4KAB+Qp2ipgZPjOAiTEXjjVWkU9YyqBnbMtgbbmwY+9YzjkerIfEg+FbDpZxWJFvnUyJJmyBhm0shBA20BNZLijK+RmOTrS5W7Rd0WAJUSXF+WnjXk88f8AlbR6HC6grMNi1sxtrUdhV/PwQtlKvqxOlgbfiKsbVVT4J1uLX3OgOwNjoRcW9KdMLVnfeAKBhMPYWHVRWH/xrU41A6Pf8nh/8GL/AOtanmvVPOEmkNSzSSKBDJFGopdqFAwqFChTKJIpQqVHhAedRZ8O7nLCbcmktcJ4hB8b/oOe2U490HRjE2J7XVpq+58EU7M/+g3PoCQvC4VUvYasczNzZrWux9AB5AADQVZ4Phcca5VHmSSSzMd2Y8yfGhLhRyPtSU0ynBoh0dSThNL86ZMZq1JMlpoTQqK/EIwSA2YjcIDIw9QgJHvRfWZG7kRHnIwQH0C5m9iBTsVEygTYXOg8aifV5G78lh92MZB7sSW9wVoxw2LQlAxGxe7kfzPc0wOSfShPiWZgzxz4XNmjdEU9SdsjSKOyTtqTm9qwEcNwT4cudvH0rv3Tjg2IxMIGGkAKa9U1gj765rEhhpa1hqbmuGcU4XNh3KzxvE99ivZPPRhow1GxNcPNFqVnXxSTVENbg3BrV9G+nc+Fe8ipMOZcDrAPll73sbismH8aXcGs4yayjRpPDO6YHpLw7iidVKFzH91KLG/92/M+akGqXGfR7iMK5m4ZiGVv4bEAkclzd1x5OPeuR5fCtZ0d+kHFYWylutjHwSEnT5W3X9R5VsuVS9S/ky+W16X/AAbbhn0jtE/U8TgaGT76obHzKam3mpYelW3Sjo9h+K4frIWjaQD7OZSDsdUYjccrHakcL6TYHiqiCWMF2v8AZSKDqBclHHOwJ5HSs50l6JnhgbF4LEyRLs0d7kkg5QCdHF+Tg87GtW/p91+zNL6vZlR0V41Jg8R9SxbPGA4AcNYxt8KuDo0J00INrkiwJNdTxvGPqwvigFjuF65blcx0HWLa8dzpftDXcVxODELiMGYGw7vLEGaOdLM4UEuY3S1zFYtrc23tpatj9HvSGTFdVh5PtGwysyBmADjsqju2pORWcWCndSdRcTxTr6SuSN5OmxzqyB1ZShFwwIKld7g7W86ifXS5+yW685GuEA+UbyeosvnyqFieBaFxL1b3DaKOpGXXtQk5TzJYnNzuKxPTbpZOydQiWvmDvG5KSJawtcBlQg310PIsNa1nydVbMoQ7OkRelvFEkj6nrGIJY5Qt88kRGRdrKGMhIygk2XMSTYUGGaN4rINQNjow5aEb1OmihMFssavK9zOQfshumU62a1tiNGBPKovEsECCOyzru6/vAdjcbmvNk7Z3RVIp8THc/wC+tNxYiRWGpO43J0IsbG9xy2opcCw+Ej0phi6+PuKoR6A6MzZ8HAf7tLjw7I0/pVkazvQmQycOw7jRgmTxvkZksfEdn2q7hxAYlToy7qd7HYjxU8j7aEED1E8HnvY6aSaUaSaZIRoqM0VAwqOioUy7EK7z63ZIvK4eQeu6IfLU+I1FWsMpUADQDQACwAGwAGwquEMrbyhR8kYB/NywP+Wl/wBmoe/mk/GxYf5Ccv5CsaCyYeMxgkZgWG6pd2HqqAkUP7Sc9yI+sjBBbyC5m9iBSkhAFlAAHICw/KlZNKXVD7MQ2du9K3ogVF/UFv8AqpoYCJj21L/4jvIPZXJA/KnaF6aihdmDKALAAAchoKKlUKskKhQoUCGMdiOrS4F2JCovi7Gyi/IcyeQBPKue9K8CrzwJNnmL2lbtHVRLHCojQ3UftHbLbWyg33O64iftsNfbrHt+IwS2/TMPesh0sxXVTYNjYGOZIWJ8OuieM+hjWQ+otyNRPWTWGyg4/wDRc7WkwTROpF8pYrcHVSpN1/UDawFc8xWAkiZ1eN0aM5Xup7J5AnYX5ePKvRvEYjCjyRNlIuTGVzo7E8luCrMTbssBdrkGs90h4fnzfWmZJ5V6uJ4mCRXJ7mawY5RdiHJuocrbtAZT4U9YLhyvycMEnjStDW26VdDo45AMOQVsgLLnZSzOQosxYhsqsxsxvbRRfTH43h7xBSw0YAqwOhB10vr/APlc8oOJupJgwEkqSBoS4dbkFL5hYakW1ta9/K9aPjvSDHT4VUxSuY8yuspjK3JVgBnACsCCfO435VTcMkeG0okWNgeyWViSdj3VPpZvGuoYP6QcAcMFxTdZJlHWJ1croz21CdYLD3sP61cEqpuiZt+FZj+jGChOG62KUDiCSMUhYZlljAH2RS3aDdrW/wCW4d6TzgvFxHBXgZ79YgZQ6TLdZDkBvl5NcAEkGxzGm+IcEhxsubAKkcepYFnMYNr6XW6nUDKBbwOhqHwnjk3D5XV4VkWVQksco0dde69tAc2t7g8xRdYevcW8+TWcN4zjMYkckjr1QuCY0DgSJ2iZ4rFs2UXAAtbUWOtZjj3GVkkdYwjdk3cKVzHMuZmLEljYtuTTEUpjeWTh+fqmAzwOQZAl8wugN3VTqHW5AIudTVXHOTKGYLdtlVVVDfSxJuMuuv8AWpnK0kVBU7NA/DiIzHjEkWaVbwgyFFB5Mw7oAGXcX0tuKjfVZUBDPlZR8IFjTfFukEjljKQ7MEBNrgKryFQra6AsrAgkG5ol4h1kWrDMNLHU5eVv6e1Y+XWjTxkr3kf77UmXFuF3BvvpY+FCSRfHX0P+1NvYjQiqEda6CcWRcLGqtdALupIzwszElrDvQkk6/Ab307uvxOGD21IZe6w3X/cHmDoaxXAujrScPw5jZA4BkR+0rAuzMVLC+naYaAaE8iQV8L45NgXEPEFyRH9nPcGMH7pKgAA+Fhl1sMtregpUl2OKStujYwynuvYN5bMBzW/9Nx56EuGkSxq666g2IIOo8GUjY+dMQyspySak917WD+RHwv5bHccwNDMkmk0ZojTAFCioUFk0UsGmhSwazJHVNP30qKDSg1Jodi2FItR3qNJjowbZwWHwr2m/yrc/pTsCRQqKcSx7kTHzayD3B7Y/y0YWU7sieSgufZjYf9NOwokmmpsSid9lW+1yBf0HOm/qYPeeRvVyo/JMoPuKchw6J3FVb72AF/W29AiPiMkyFGRmU2+Fk1BBDKxtYggEFTcEAis90q6HHFxFRNIGA7GdlIuDdQxC5jrfUsbZj4m+tpnrr9wZvO9l/Pn7X9qTV7Gm1oyHRiRsdh2inxOIWeI5J4rQIyOpurAiLNlNgQbnbc0rFcJYIzriDMyKT10sSZI8pz51dApLgqNRn7trC5vK6UdFDiftopOqxSiyyAZVZR+7cDdTpqb2sOWlRcFjMXOiBfq83VsA62khtItiolPbHZNmypfN2SDlOs14Zd3lEGMO2Y49XzyyOVVBmRGVQuZbaqyhUQF+ypJa9SjIkqfV0KziXKJIcOLwxqHDSEyMQFvlZQARbPsbVa8P4ROW6zEmLrLFQEZygUtma4IUsWbU6gHQW0q8wuHWNcq+p0AufQaeAsNgAKaiwckZbo/0ajRWgmSImM57Ki3ZJGYozSZQxtZk0C/s/A2rT4fBRxrlSNFWwFlUAWHkB50yw/4pSP4T39pI8v8AV6m1SwRJ2V2I4DhZDd8NAx8WhjJ/MiqHpX0Kw8mElGHw8McwGaMpGiksuuXQahrFbeda6hQ0msgm1o5DJ0HTF4ePGcOOUsAzQFyMrg2dY5DqhBBAzeWoqgTo0JZTF1zRSi94MSpEmbnlYaSqbHVRmP3TvXScYG4XiXnVS2CxDZpgoucPMdDKAN425/8A4Dd8U4XheIQAOElRhdJFIJF+aONj/wCmsPlRf5NvmNfg49/YTRpNHKU+yFzkYNeTKCoJtcafDodr1XcFkClgRpa/+la/jfCTgg0BfrOsyurnvFVKrZ787IBcbjw2rM8eTJMXUWDoLDzuFI8jua4nak0zpVOKaK7EnXbU628jzPhUeSPQXp2NdDSZWuB6UxnYvounzcPAJuUeRd72F7j03v71qcRCrqUdQysLFWAII8CDoa45wfA8QwsQxmFBMb95B28yqSLtHzW99R2hrtW66LdPIMXZH+ymOmVj2WPyPz9DY+td/HPCTOKcMtoKbCTcPkBwoMmFbQ4dmJMbk/uXPdB5KdL6XBYVe8O4lDioyYyGF8rqRZlYbq6nVWFTnUEEEAg6EHYg7gisxxTgDK/XQSFJhtLa915R4hf3sfLN3l033q8x0Raey/aTJ3j2fvHl5MfD5vz8S6ap+D8cErGGZOqnAuUJurr/ABIW2kQ/mOdTCDFtcx+A1Kfh8U8txy00FJ2KiZQpKOCAQQQdQRqCPEGhVDJMkyqLswUeJIA/Wmxjl+HM/wCFCR/mtl/WhFhUU3VFB8bC/ud6kA1ADImkO0YX8bgH8kDA/mKMRSHvSW/AgX882b9LU8DSr0gGfqSHvAv+Ni4/JiQPYVIQACwFh4DQUV6MGgA70dJvUX67m/ZLn+a9o/8APY5v5QfO1AEuo4xeb9mM/wA17J/m5/y387U1JEAM07gjwPZjH8t+1/MT5WpX1h3/AGa2H35AQPaPRj75aLCh14ha8huBvfRB5kf73pr62W/ZLmH327KextdvYW8xSlwYvdyZGGoLWsD8qjsj1tfzqTQBD+p5v2rZ/ltZP8nP+YtScXgbsJIzklAy5rXVlGoSRfiXU25i5sRc3mUKYrICcUC6Tr1LcyTeM/hlta3k2VvKnf7Ti+F1c+CHO3+VLmpV6IUAR8KpLM7CxawC6XVFva9tLksxNvIcqk0VCgA6KhRUxBMLix1B3HlWbl6F4cMWgafDFjc/V5mjUn8Gq/pWkqHxLiUUCZpXCjW3Mm3JVGrH0qZV5KV+DnPTThQgcASzSkoCTNIXbVmGh5Ds7eZrH8bxGcL5C59Ta5HsCfer/pl0tjxEwaJWAVct3sCe0TfKLm2orJSY4Odrbi2+nr6V581c20d0LUUmJ5U050H/ALzpaNpSZRe3p/rUlHQuj/SLEYLDRPLF1mDctZ0N2iOdgcw/FfyNxY30NxxnothOJx9fh2VZG/eIOyx8JU8fHZh+lSvo6kSThqISrZesV10NszsQGHmCN/GqXjPRmfASNiuGscm8kGrC3Oy/Gvl3hyPh219K8o47+p+GQOGdKcXw2QYfiCM8fwve7BRpdH/eLtodRf2rpGAx8c8YkhcOjbEH9D4HyOtZbhPSDCcVi6idFEnONjzHxRPvf0sRWe4hwLFcJkOIwbGSD41OpC8xIo7w+cWI8ubjJxV7QOKk6eGb/i3B0mWxFiDmUg5WV/vxsNUb9DzBvUXB8SeIiPFHmAk1sobwWQbJJ+jbjyR0Y6Vw41ex2ZALtGTqPEqfiXz/ADtVtjMIkqlXAIIINwDcHcEHQjyNaqnlGeVhjb8OQknti+tlkkUXO/ZVgBff3oVnv7DxSdmHFTLGO6to3sPANIcxHkb22ubXo6L+xf8AJtaMUKFIkVRihQoAOlUVCgCs4hriYUOqMHup1UkAEXGxtVpQoUkDKnhHalnLdoo9lJ1KggXCk7D0q3oUKI6QS2ChQoUxBGioUKYgqOioUAChQoUwCoUKFABVyX6Q5W+sObm4YKNTov2Zt6anShQrm+I0jfg2zFzKBewtvVaneFHQrmZ0Ikw8/Q0cmw/950KFSUXfQqVl4nh8rEZms1iRmGVjY23Fdyo6Fdnw/pOTn9Rxz6V4wmOzIArGNWJUWJcFrNcfFoNfIV0zozKz4OFnJZiupJJJ1O5O9FQo4/8AskE/QjknHPsuLv1X2eWdLZOza5W9su17n8zXbKFCnw7l+Q5dR/AKFChXQZ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data:image/jpeg;base64,/9j/4AAQSkZJRgABAQAAAQABAAD/2wCEAAkGBxQSEBUUEhQVFhUUGRUYFxcYFBcYGBgVGBQWFhcXFxcYHCkgGRolHBQUITEiJSkrLi4uFx8zODMsNygtLiwBCgoKDg0OGhAQGywkICQsLCwsLywsLCwvLCwsLCwsLCwsLCwsLCwvLCwsLCwsLCwsLCwsLCwsLCw0LCwsLCwsLP/AABEIAMIBAwMBIgACEQEDEQH/xAAcAAAABwEBAAAAAAAAAAAAAAAAAQIDBAUGBwj/xABEEAACAQIEAggCBwUGBgMBAAABAgMAEQQSITEFQQYTIjJRYXGBQmIHFCNScpGhM0NTgrEVY3OSwdEkNKKy4fCDs/Gj/8QAGQEAAwEBAQAAAAAAAAAAAAAAAAECAwQF/8QAKxEAAgICAgECBgICAwAAAAAAAAECESExAxJBMlEEEyJhcaGB8JHhIzNS/9oADAMBAAIRAxEAPwDbUdV8HExmCSqYpDoAx7Ln+7k2fY6aN4gVYV6x57wHR0VHQFh0KFCgLDoUKOmFgrOY7o88chnwDiGU6vEf2E34lHcb5lrR0KTVlKTRScH6SJK/UzIcPiQNYXt2vmifaRfMVd1W8f4dh5of+KC5F1Dk5SjcmV91PpWVTj2KwiuAkuNw6DsztG8bpra0l1+2UDXOg5a1Ll12Ul20byqbicy4ckxE9YdeoVS/Wa6nq11U3+MWGtzeonDMNJi4xLLiw8b7JhSY47eBk/aMfdfSrzBYGOFcsSKgOpsNSfFjux8zRl6FaWykw2NxU8mWQLg15IbSTuLbq/7MedgxHO1WeH4PCj5wgaT+I93f2d7kDyGlTJ4FdcrgEeB8RsR4EeIqLaSLxlT/APovvtIPWzafEaaXuHb2GeJcLV7sqgk6lblQxGzBhqkg5ONeRuLWh/2oYIy8jF4U0ctZZojp2ZF2fcaixsQe0Dmq7gnVxdDcbeh5gg6g+R1qDxfg0eIF3VSwBALKG0PwsOa+4I5EGk0/AKXuPYfErKiywsrqQbEHQg2O/I6bH9KzPS7EF8rRLYxZ1dm0y9YrKimx1UyKmoJHZI86UyiOTqovsJFAUm/2RsoAjZtA+liNpQB4EGpqcRWOyMAuI3Cg3Wa4AORgO7YDs2BXINLDVPKplJ07BFw54S/1NrJGQOockxMcoYhDvFutiLre+lHiOLrLaEqUdivWRSCzdWZFRgvJwc1rqSLA1ZYXCGJAI2DDex0BJ1JVh3QSSbWIGwsKreK4VJ+tWRcsgWMxG4DK69YytE42N7+fiKbVISlbyYf6RuKhpJoIkVmjy3JHc0jBVAe9fsaDwOm1Q+M8RHWoUGZAMjOB2b+AbZreVM9NcBiI5RJiHzwSWIdMozrZb5lAH2lgtzax0t5IwGDkB6liDkvoddPAHwrzOZvu2zt466qiu4lFGzaSr5aj/emMDhmimikADhZEIUG2YhgcuvjtTnGoLMBa2+lVeGkKSKVJFmBtyuCDttyog8oJHoHA41XG9xewJ0YMN0cHVXHgd96lmqnHcOIOePewuLXBA1COu7KORHaQ7XHZqt6KcYxE086ToEVLdWpa721Gh/eL2W7XiOdep2p0zg2rRpzSTSjSTVE2JNJNKNJNMLBQoUKdlEqeBXUq6hlbQqwBBHmDUEYSWH9i2dP4UjHQf3cupHPRsw2AKirKlCsyLIeD4ikjZNUkAuY3FnA5kcmHzKSPOptMYvBpKuWRQwGo3BU+KsNVbzBBqJknh2Jnj8CQJl32bRZBto2U6d5jTAsqOo+CxyS3yNqveUgq6nwZDqvuKVjMZHCueV0jX7zsFH5mgB+jtVW3EJXH/Dw5gfjlYxJ6gZS7f5QD41FfgMk3/N4h2X+FDmhj9GKtnf3YelTfsOvcsMRxeFHyGQGT+Gl3k/yJdredqi4oYqbSIrhk5uwEkv8AKl8i+pJ9KsMDgI4EyQxpGo5IoUfpuak0U3sdpaKjAdH4o2DsXmlH7yZi7A+Kg9lP5QKtqOhTSoltszeN6ONHIZ8A4glbV4yLwTH50Hdb5l19aSnS1YuzjYpMK45speFvNJUBFvI2Naahal1rRXa9mbPS2OTTCRy4pj/DQrGPxSvZR+tH9Tx82smIjww5JDGJW/mll0PstaO1Cin5YWvCMfiYsbh2zvbEoN5YUEeIUD78V8k6+QsdTaxpzCdKo8SOrilUMSAZFuLA7nI+sZt94WuQoLEm11E7zqCrBI2ANwLsb2Ngx02308gedYvpt0UXDocbg+tSdCCwjAKsCe0zIBYDxAGUi9xvUybjnwXGm6ezdDDrGFAU5QGFtz2iCWN9WOhudSb0T4OKSMrkUo24At/TUMDz3BFcMg6b42N8yTWF7iOwMdvuhdgvpa3Kuy9G+LLiY1kAymSOKRk10ZgwNrgXXsgBtjalx8kZ6CcJRyMRR4jDCyEzxR6ZG/bKlgVKPtJYaWaxOXflT0OMSY9ZDaUEBJY9A4sSVuj2ysCzAq1r38rGzH7Vvwp/3P8A71E4nwlZSHUmOZO5Klsw+VuToeatp6HWrpoi7OU9NOPpIUw0SsRFIylmuQPtLBFU7WAUHW2m1aHi+GAbMBqikHxIzH/asl0j4diYscOvVQXl7DKoWN80l8ygX1u1zckgn0rXYzEh8zA+Xvr/AOa8nnbcrZ6PGko0jE8exF2H5iqXCsesTLq2Zbc7tcW331qfxg3kNReGf8xD/ixf/YtVBaFI7twviolJSRTHMvejYEXAt2oyQM6a7jbnUfjXAjO8bpM8RjbN2Qvaa1r3OoNtDyOlwbCmOlGOgBVZVZshzBlbK8bDmp5H+tTMBxK6IZDdJApjmtZXDC6hx8Dm48idrHsj0Yzjyfc4XGUM6HMJi2zdXMAsnIjuyAfEl/1XceYsTMNIxeGWRcrDzBBsVI2ZSNQR41EixLRkJMdzZJbWVydlYbI/6HlbujUzJhpNLNJqhCaOhQoLJ1GKh8R4nFh1zTSKg5ZjqT4KN2PkKi4Xisk+sMLqnKSYdWCPFY++3uFHnUWiaZb1XPx6AOUV+scWBSIGVhf7wjByerWFMTcC67TEzSSqf3YtFF7qnaYeTMRVpg8IkSBIkVFGyqoUfkKMjwiqx/D5MTlNvq5XuyaGdRe5ClTlUGw0uwPMVEwXBBhZDK6NimuT17XfEIPDI2hA/u7H5TWno6XVD7MZwmKSVc0bBhci4OxG4I3BHMHUU9UPFcNR2zgmOTbrENmsNg2lnGp0YEU19bki/brmX+LGpI/ni1ZfVcw5nLVCr2LKhSIJVdQyMGVtQykEEeII3pdAgUKOhQAVCjpLsFBJIAAJJOgAGpJPhQAdVs8vX3jjJy6q7g8tmVWHPcabf1VCXn7RukJ2XZ5B4sd1XyGp56aVPjjCgBQABoABYAeAA2o2PQAtttKS6BgQRcEEEeIOhFLqLxSQrC5XvEZV/G3ZT/qIoEZfA9CMDJEzvCLy9YwbMwyo0jNHkF7LZCouByrOYOKXBpI2HV8ThFylJZLq0S5mzSQ9WczR2OpAAO4BF63vEoM5iwq6RkEyf4MYA6u/zsVH4Q9WCi0hHIotv5Wa/wD3LWfRXjBr3fnJlcD0glQwviQjRSkpHiIGMiNm1USLlBD3W2gtckaGtZFIGAZSCDsQbg+hFYvpRwVsKkk2GAMDsjYjDcjaRSZIR8Lm1iuxvV3wSZMRho54ZQGZFzsNVLhQGEqaXIPPRvO1VF+GTJKrRTfSAQZ8BHYdue5NtQqGNiL+ZC1m8cvVFr6hybHz9Pc/lTn0hceBxOHAKZ4Q7XSRXGdgQtvu6gE5gOfIXMBOMK0bDGRtnHdCA2bxOYabEa3trXnfE5mdnBiBl+JHtmkcGW+JhH97F/3rUrEcShv+wa3na/8AWrLgrI2KwhjjVQWQgHvFllYmwB8tz/4pJFNl/wBOcMoxLHmbajTlyNy361t+ApnwUIdQQYlBBAIIy21HgRr71hel8imdrHTl6eFaXhvHkw8eHjnZQHRQhBsy9lbCRNwuujjQ87Wrr4HGKyc3KnLRb5mg3u8P3tS8Y+bm6ee4533EuRFkQggMjDbQqyn9CKeNVz4doiWhF1OrRaD1Md9FPy7HyOp6dHPsaLth++S0PJzctGPnO7J8+4531ap4N9qRh8Ssi3Q3HPkQfBgdVPkahtA0JvGM0fxRjdfmi8vFPytsTQE+hTcM6uoZSCDsf/dj5UKuiij6LdIMDimDA2xH99YyX55GOlvJbegrX1y3pF9Fu74J/PqpD/2Sf6N+dU/DOmGO4fJ1WIV2A/dy3zW8Uc8vMXFcqm4YkjRwU8xZ2ujFUPR3pbhsYAI3yvzjfR/bk3tV9WyaejFprYdHQoUwDo6KjoAgzcMGYvExic6kqOyx/vIzo2w10bwIpH9otHpiVCD+KtzEfNjvF/Np8xqyoUDsIG4uNjR1XHhmQ3w7dUdyls0TeN47jKd9UK673o14mFOXEL1R5MTeJj8stgAfJgpPIGixV7E8m29V8Tmdr2+wG1xrK33rcoxy+8fADUspxB7QKwjYHQy+ZG4j8ufpVkBRsegUKOhTEJqPj8OZEKg2N0YE7ZkdXF/K6ipNCkBUYOBkxTtI12mjW1rhVETtdVB8OuU33JJOg0E9x9ov4X/qn+1DGYbOBYlWU5lYa2axG3MEEgjmDy3qM31i47EVx8XWOBY6E5Mlx42zct6Q9kTpLGZVjw6/vXUyH7sMZDu2/iEUHxcVjsTwqSWRsXhkDxs9/q3bVMRGmZRKxXsGRtxsLZb3JNaObCkYfF4q5kkeKTqydskaOUyINFUsWYbmxW5Juas4fsMPDElgRGqrfZVRBmdvJR+ZIGl6hx7PJon1WDD8b4jgcXFFFDEFZpGjYGDI0RyHOD2e8BppezWPKslGCkTI0qhoiQEY2uu4ynkbDb02rVdOejy50miBWVixdjcswKOc8o2AuoBAAsHAsSQBz7GK2zrktlGt2BbKLsc18pNgbcuQFcHOn3dnXxV1wMy67U3hHZJAyNkI2a9raWuD468taelxznvENa9jl120sRbTakw4jM4Mh3tqFUW1HMC4FqhK8FF5wvo9PisqxBCxuzOzhStyLXHeJGhNhpnANq7DHwiPLD1iJI8KhVdlF9FCm3gD4VW4Do3FHDbCscjN1qhy2ZXKgXSTvobAbhuYI1tT0XGuqdIsVZWc2VuyLnlmAOhOnaGhv8J7I9DjhHjVPycc5ubwSeqaDuAvFzTdkHjH95fk3HLktTIpVdQykEHYinTUGfClWLxWDHvIdFfzP3W+Ye99LbaMdiMRgbMZIrLIbZtOzIBoBJbnbQMNR5jQrwuKD3BBV17yHcX2Pmp5EaU5hcUJAbXBGjKdGU+BH+o0PKkYvCh7G5Vl7rjvL4+oPMHQ0fdD/IzPwmB2LPFGzHclQSfWhSfrMy6GEuR8SOgU+YDG49OXid6FH0/1GmTHcB+kVowBjB1iaATxC9v8RdCPcA+Rrayw4TiUGvVzx8iDqp8iO0jfkaoOK/R/hpvtcI/UOwuDGbxMD8t9AflIHkawfEuD47h0nWhTHb99BcxkfOBoB5MoFc7lKPqVorrCXpwzQcc+ix1u+ClLW1Echs38sg0v6getQuF9OcbgHEONjdwOUnZkA8VfZx639asuA/SpoFxkf/yxf1ZD7bH2rfMmGx0GojniaxFxcagHS+qnXyIoiovMHQNyWJqyNwHpbhcWAIpQHP7t+y49j3vUXq+rlnHPoqYMXwUvmI5CQR+GQfpce9QMB0z4hw5hDjYmdBoBJo9vklFw4/P1FX8xx9aJ+WpehnYqVWd6P9MsJjLCOTLJ/Dksr+2tm/lJrRVomnoyaa2CjoqRPMqLmY2At+ZNgABqSSQABqSaYCnYKCSbAak1AXCtM2aYfZjuRHY/PKPibwU6L5nZaQPJIHk7KLqkfzffk8SOS7DfU2yz6Wx6K0YBov8Al2sP4T3Mfoh70XtdR92nMPxJSwSQGKQ7K9u1v+zcdl9r2BuBuBU6kTwK6lXUMp3DAEH2NML9xdCq/wCqyxfsmzr/AA5GJI/BLqw9GzeF1p3DcQV2yEFJP4bizeeXUhwL7qSPOixUSqFHRUwCqFxIlgsQNjLcEjcRi3WEeBsQoPIuDypziHEIoEzzSKi+LG35Dc+1ZiPi+JxUztgogqWROunuoXd2KR95iQ6HkCANazlNLG2XGDeTRcVZEw752VEyMtycoF1IAvyrE8P6QTTlUw8fWuqqBLISkRjRSTJtmYl8uYKDrGBV8vRmJbz4x2xToC15P2a5Rc5IR2RtzuaXgMKvVwwSIueFtQLrYOkmV0I1AJYC45gjlU1OTzgpOKWMmU49hZYp4pMTOzySBrqqhYwAjZEVNbtmNr761U8T4f1cY6wqZGu7A2OpAuPEgbe1afjmUY+IICwRHuzOz2c6WDOx0s1jbmfI01x7hUghMjrkVh3nIUtfTY6n8q83nVclI7eJ/RbOSYlRc2Fh4U2OV/Lar7EcBsf+ZwZueWIBI15i29V+N4c8LC9mW4s66qffl71cU7E2jtPCsdE+ZsG6sQbyYduwwOxIRtY202Iyk+BJapzYWDEkO8au0d17ajMhI1VgdtDtsdCORocU4HBiLNInbXuyKSki/hkWzD+lZ/iPDsbA6SRu2JjjuTbKuJy2IyE6LOlzmsbHTQ31r0m62jgWdMve1h98zw+OrPF683T/AKh5jacjhgCCCDqCDcEeINVfBOkMWIFgQGuVtqO0N1IbVH+RtdDbMBen5MK0ZLQi4Ju0V7BjzZDsr/oedjrTsX5HMXhMxDKcrr3XHh91h8S+R9rHWm4MZ2urkAWTWw5OBuUPPzG458iZGGxKyC6nY2IIsynwZTqDSMXg0ktnF7ba2Kn7ykbN50/ugXsx6iqFlxC6AxOBszFlYjzCi1/Tfy2oqfZFUZl+BcRwLF8LL9aj5xucslvfsufPfwFTuF/SFAzdVi1bDSbESKQvvfVR66edbOoXFuDwYpMk8SyDlcdpfNWGqn0NZdWvSw7p+pGd430AweLHWRWhdtQ8VijeZTukeYsfOspHgcdwdszL12G5tGT2R4jnGedmBQ8/Grpuh+MwLF+GYjMl7mCUix8h8JPn2T51O4d0/VX6niELYWXxIJjbzB5Dz1HnWbSu3hmibrGUWvAelMWJW8TiXS5AGWZR80R734kvfkKuJYosRGVdUlQ6FWAYX8CDsf1FY7pT0HixQGIwLJHN3gUIEcnndO6/zD38RmuE9KMdCzpPE0zw6OAcmKjUfEbA9bHre5VhzJGlX3axInopZiXXSL6Konu2Efqm36t7tGfIHvJ/1DyrPYTpHxLhLCPEIzRg2CyXKn/DmF7emvoK3HDen2HkjDAs+2ZVQ9cg5lohfMo5shPoK0eFx8GJhzo8csR0NrMD8pXx8iL0ukXmDofaSxJWUPA/pCweIXVzC9u5JufJGGjnwG58KvcHh2dhNMLML9XHcERg6XNtDIRudbXIB3JxPFPo3gxWaTD/APDX7igZo28WK37IPLKQOdiLE5yTFcV4PYMc0PIm8sHoG0aP0utHeUfUv8B0i/SztVCsR0f+kzCz2Wb/AIdz943jJ8pBt/MBW2RwQCCCDqCDcEeINaqSloylFrYqn4sI7ahT/T+tV+J41hcMQcTKqcwu7N6INSKq+J/S9h4yBDBLIL7myD+UG5Pvaubm+JUHSN+LgclbL+dchs2h8yKYxOGSRcrqGG9iNiNiPAjxGtc26XdOjjYzHHC0ebW5KlrDkCNuVVPDelmJcQYZGZO2kbSlmdzmYoLA6AANtv2R4U+P4hyWVkqXw9aZ0bifEBggC0odDoIpG+2PgIm3c+TAkk94VXtxnEYp+qhAwgOzTgiZha/2UOl9Od6vOG8ChgYuq5pD3pXOeQ/znb0FhUzF4VJVyyKGU8j48iDuCORGorbq3tmPaK0ip4f0YhjfrJM0838WY52B+Ve6nsKm4Dvz+PW6+8URH6W/Kmuqmh7h66P7jG0qj5ZCbP6PY/MaYj4gplLpmuVAliKkSplJyv1e7DtMCVvfs2vamko6JdskcVmFuqO8mUW8UMscb/l1g/OhxmBGjLMLsvcINmzkgKFPm2UWOh5g1Hx8scvVtG6M8L58mYBiMjKUIJBB7QIB5qvhUiGTrir5WVF7QDKVYuRpcHkoJ9yPu0XmgrBmuIF4MRhlkCFgmJKyAWV3JjNyh2YFna2o2I5gUPHcNiMSxYLJISD2ze3s7aW9K3XGlHWRNk6xwJcqWJBvk3A3AsDbnWO6WYfEyG2MnSPNYrG8uyGwBESCy+lq874iP/KdvC/oMXxLoviEsyqHuL9hrlTpodtdeV9qqM8kLnOGF+8rg9oc7g76c6ucVw7YLjoTlFlBeRMo00BI02H5VGxXXRj7YiaE7nN1i28Q+6mnFeQb8HeozcA+IH9KBrNcI45iQyJisMEUgWmVvs7W0LXuF+Ed65LDTw0xr0k7OBqii470bjxB6xSYp7WEqgajkJF2kXbQ+xFVOH6Qy4RxFj1sp0Sdbsje+/se1+LcbE0xi8MkiFJFDowsVYXBHmDUuPlDUvDIOMwolXrIZMjkDLKtmBXezDZ1/pfS1LwuNu2SQZJAL2vcMB8SH4h+o5isvPwvEcNYyYPNNhr3fDEksni0R3Ppv433F5w/iEGOhDRm4BGmzxv7aq3mKE8/cbX+C4oVWD6yug6pwNmYsrEfMqqRf038BtQq+w6L6jFEKMVJAqovEeGxYhMk0ayL4ML28wdwfMVKFHQBz/FdC8TgyZOFYhlB1MDkFT+Et2SfxC/zVDm4zFjGWPGK+Cx8X7KVQQytysDqyE/Dre5t4102qvpDwrD4iLJiIhJuEHx5iNkbdT53t46Vm4Vo0U73/swWLwuGnfq+IouHxW8eLg0jxFviUgWMlwOyRe+1r2qm4vwnGYIiRyWzgiORNJ2IHdmRf2nYDEh8+gtcairji3Q7FQw7DGQW7UJY9bHvbqnI7ZUGwJX0UXqD0c4+0eIjcvLikgV0SF7LioQ1szBDpOQFy9libHZdqyaznH9/ZstYz/f0XfRz6TEICYgZgLDrUU5tP4kNyb+cZYeQroGCxkU8eeJ0kjbmpDKfEH/asviODcO4shlTKX5yR9iVT4SKRv5MDWO4n0ZxfCmOIixI6vXti4ckAlUkjN1cEgC5v7Vp2lFW8oz6xk60zX8a6C4DFs4jywzJbP1JUZSRcdZENNQb7AnxrHS8G4pwi7wOZIBqcgLpbxeE6r6r+dF0A6ZxQTzNiywM1rOFJVe07vmAJPaZ73AOw2AFuv4LFpKgeJ1dDsysGB9xSSjPKwxtyhh5R57Xi4lkaSUnPIbsxNwT/oPKp7zdkWIIXWuq9IOgeDxd2MfVSH95F2TfxZe63uL+dcx490MxfDznss8A+JQ1gP7xAcyDzBt5iuXk+GadnRx/EJ4KfHYtnGULYc/E/wDij4TgJWlRYQxkJGXLvcHQjwt48q1/RXiPCZrDEQ9RJ880hhb0ct2fRvzNdT4fw+GFfsY0QH7igX8Dcb1tx8P3I5OavA/ACFXMbtYZiNi1tT+dKo6Kuw4wqjY3AxygCRb21U3IZTa10dbMh1OoINSaFJgVEsUsejr9Zj81Xrl9QbLIPTKdPiJo8Jh8NKC0IUWNmMd4nU2ByuFyspsR2W/KrWqbjccd86Mq4lB2O0QzAfu3CXZkNyLWNr3GoFJ4KWSs6RdbFImWZ9Y5wGFlcAvDmGdba7WIsRrcmsJxVCxsoLNvoCTf/WrubjcmJxD5erkEYsI2fKUuwupYKbk5dTc93Twqp4zx2Ugoy9So2SI2T81ALfzXNeTyz78lo9Dij1jRkcXg5QdY5P8AI3+1RYJ3jYlTY21B2I8GHMVIxk7XuHb/ADNTQxTbP2x4Mbn2bcGqQmeicIbxp5qv/aKctUTg06yYaF0N1aNCD/KKlmvWPNEmiNKNJY0gEPWT430ZJk+s4NupxA3/AIcvlIvn4/nyI1LGk2pOKZUXRiR0+6vsYjCzrKujhQCt/lJOxFj77nehW5C0KVT9/wBf7NLj7fslilCk0oUGQdHRCmZsSAcq9p7XC32G2Zj8K+fkbXOlMAYrFBLCxZm0VBux/wBAOZOgpWHhI7TkFzuRsB91fLz3P5AN4LB5CWY55H7zkW05Io+FByHubkk1LpDBVLx3ophcZrNEM/KRTlceHaG/veruhTaT2CbWjlHGehOOwz9dhJTMV2cHJiANNG5TDTncnwrMdKOlmJxSJDiBlaK+YZShYm1i6HYiw8K7/VdxjgWHxS2xESv4EizD8LjtD2NYy4f/ACzWPL7ow3QToZhcRw0GdVd5WZ86sM8Y7qqGGo0W5U8ybio+I+j/ABmDYy8OxJb5LhHI8De8cn8wFZbjmGn4PjSIJXUEBkksB1ieDLqrWOh/OwuKtuFfSniVlzTBJENgUChMvzIwub76G/tWXaGpKmjSp7i7Re8L+kmSF+p4jAyMN3VSp9Wibceak+Qrf8L4pDiUzwSLIvMqdj4MN1PkaocFxrh/FIxGwRif3UoAcH5T4+amszxvoBJhX+scPxHVW+GSTIR5CU6MPlfTzNaqUkrWUZtRbp4Zoek30fYXFXZAIJt86KMrH549m9RY+dYuLiHEeCMElXrcNey6kxn8Elrxn5SPHQ71Y8J+kuWE9XxCBr2NpEUKzW0vkJyuCfiQ28q3OExv1yHNEcO0T6G95rjmrp2Qp8iTVJxl6dh9UcSyhroz0rw+OT7JrSAXaJtHX0+8vmP0q3xOKSPvuq32zMBf0vvXN+kf0aMp67AORIpLdXcJr/csLZOehPuKi9Fenow7mDHQiORSVaUJZ7jlKLan5v050/mViQuieYnSf7UQmyrK3pDJb2ZlC/rQzzPsqxD5+25/lU5R65j6VIwuJSVA8bK6nZlIIPuKcqzMiHAA993f1bKvoVSwI9QaehhVBZFVR4KAB+Qp2ipgZPjOAiTEXjjVWkU9YyqBnbMtgbbmwY+9YzjkerIfEg+FbDpZxWJFvnUyJJmyBhm0shBA20BNZLijK+RmOTrS5W7Rd0WAJUSXF+WnjXk88f8AlbR6HC6grMNi1sxtrUdhV/PwQtlKvqxOlgbfiKsbVVT4J1uLX3OgOwNjoRcW9KdMLVnfeAKBhMPYWHVRWH/xrU41A6Pf8nh/8GL/AOtanmvVPOEmkNSzSSKBDJFGopdqFAwqFChTKJIpQqVHhAedRZ8O7nLCbcmktcJ4hB8b/oOe2U490HRjE2J7XVpq+58EU7M/+g3PoCQvC4VUvYasczNzZrWux9AB5AADQVZ4Phcca5VHmSSSzMd2Y8yfGhLhRyPtSU0ynBoh0dSThNL86ZMZq1JMlpoTQqK/EIwSA2YjcIDIw9QgJHvRfWZG7kRHnIwQH0C5m9iBTsVEygTYXOg8aifV5G78lh92MZB7sSW9wVoxw2LQlAxGxe7kfzPc0wOSfShPiWZgzxz4XNmjdEU9SdsjSKOyTtqTm9qwEcNwT4cudvH0rv3Tjg2IxMIGGkAKa9U1gj765rEhhpa1hqbmuGcU4XNh3KzxvE99ivZPPRhow1GxNcPNFqVnXxSTVENbg3BrV9G+nc+Fe8ipMOZcDrAPll73sbismH8aXcGs4yayjRpPDO6YHpLw7iidVKFzH91KLG/92/M+akGqXGfR7iMK5m4ZiGVv4bEAkclzd1x5OPeuR5fCtZ0d+kHFYWylutjHwSEnT5W3X9R5VsuVS9S/ky+W16X/AAbbhn0jtE/U8TgaGT76obHzKam3mpYelW3Sjo9h+K4frIWjaQD7OZSDsdUYjccrHakcL6TYHiqiCWMF2v8AZSKDqBclHHOwJ5HSs50l6JnhgbF4LEyRLs0d7kkg5QCdHF+Tg87GtW/p91+zNL6vZlR0V41Jg8R9SxbPGA4AcNYxt8KuDo0J00INrkiwJNdTxvGPqwvigFjuF65blcx0HWLa8dzpftDXcVxODELiMGYGw7vLEGaOdLM4UEuY3S1zFYtrc23tpatj9HvSGTFdVh5PtGwysyBmADjsqju2pORWcWCndSdRcTxTr6SuSN5OmxzqyB1ZShFwwIKld7g7W86ifXS5+yW685GuEA+UbyeosvnyqFieBaFxL1b3DaKOpGXXtQk5TzJYnNzuKxPTbpZOydQiWvmDvG5KSJawtcBlQg310PIsNa1nydVbMoQ7OkRelvFEkj6nrGIJY5Qt88kRGRdrKGMhIygk2XMSTYUGGaN4rINQNjow5aEb1OmihMFssavK9zOQfshumU62a1tiNGBPKovEsECCOyzru6/vAdjcbmvNk7Z3RVIp8THc/wC+tNxYiRWGpO43J0IsbG9xy2opcCw+Ej0phi6+PuKoR6A6MzZ8HAf7tLjw7I0/pVkazvQmQycOw7jRgmTxvkZksfEdn2q7hxAYlToy7qd7HYjxU8j7aEED1E8HnvY6aSaUaSaZIRoqM0VAwqOioUy7EK7z63ZIvK4eQeu6IfLU+I1FWsMpUADQDQACwAGwAGwquEMrbyhR8kYB/NywP+Wl/wBmoe/mk/GxYf5Ccv5CsaCyYeMxgkZgWG6pd2HqqAkUP7Sc9yI+sjBBbyC5m9iBSkhAFlAAHICw/KlZNKXVD7MQ2du9K3ogVF/UFv8AqpoYCJj21L/4jvIPZXJA/KnaF6aihdmDKALAAAchoKKlUKskKhQoUCGMdiOrS4F2JCovi7Gyi/IcyeQBPKue9K8CrzwJNnmL2lbtHVRLHCojQ3UftHbLbWyg33O64iftsNfbrHt+IwS2/TMPesh0sxXVTYNjYGOZIWJ8OuieM+hjWQ+otyNRPWTWGyg4/wDRc7WkwTROpF8pYrcHVSpN1/UDawFc8xWAkiZ1eN0aM5Xup7J5AnYX5ePKvRvEYjCjyRNlIuTGVzo7E8luCrMTbssBdrkGs90h4fnzfWmZJ5V6uJ4mCRXJ7mawY5RdiHJuocrbtAZT4U9YLhyvycMEnjStDW26VdDo45AMOQVsgLLnZSzOQosxYhsqsxsxvbRRfTH43h7xBSw0YAqwOhB10vr/APlc8oOJupJgwEkqSBoS4dbkFL5hYakW1ta9/K9aPjvSDHT4VUxSuY8yuspjK3JVgBnACsCCfO435VTcMkeG0okWNgeyWViSdj3VPpZvGuoYP6QcAcMFxTdZJlHWJ1croz21CdYLD3sP61cEqpuiZt+FZj+jGChOG62KUDiCSMUhYZlljAH2RS3aDdrW/wCW4d6TzgvFxHBXgZ79YgZQ6TLdZDkBvl5NcAEkGxzGm+IcEhxsubAKkcepYFnMYNr6XW6nUDKBbwOhqHwnjk3D5XV4VkWVQksco0dde69tAc2t7g8xRdYevcW8+TWcN4zjMYkckjr1QuCY0DgSJ2iZ4rFs2UXAAtbUWOtZjj3GVkkdYwjdk3cKVzHMuZmLEljYtuTTEUpjeWTh+fqmAzwOQZAl8wugN3VTqHW5AIudTVXHOTKGYLdtlVVVDfSxJuMuuv8AWpnK0kVBU7NA/DiIzHjEkWaVbwgyFFB5Mw7oAGXcX0tuKjfVZUBDPlZR8IFjTfFukEjljKQ7MEBNrgKryFQra6AsrAgkG5ol4h1kWrDMNLHU5eVv6e1Y+XWjTxkr3kf77UmXFuF3BvvpY+FCSRfHX0P+1NvYjQiqEda6CcWRcLGqtdALupIzwszElrDvQkk6/Ab307uvxOGD21IZe6w3X/cHmDoaxXAujrScPw5jZA4BkR+0rAuzMVLC+naYaAaE8iQV8L45NgXEPEFyRH9nPcGMH7pKgAA+Fhl1sMtregpUl2OKStujYwynuvYN5bMBzW/9Nx56EuGkSxq666g2IIOo8GUjY+dMQyspySak917WD+RHwv5bHccwNDMkmk0ZojTAFCioUFk0UsGmhSwazJHVNP30qKDSg1Jodi2FItR3qNJjowbZwWHwr2m/yrc/pTsCRQqKcSx7kTHzayD3B7Y/y0YWU7sieSgufZjYf9NOwokmmpsSid9lW+1yBf0HOm/qYPeeRvVyo/JMoPuKchw6J3FVb72AF/W29AiPiMkyFGRmU2+Fk1BBDKxtYggEFTcEAis90q6HHFxFRNIGA7GdlIuDdQxC5jrfUsbZj4m+tpnrr9wZvO9l/Pn7X9qTV7Gm1oyHRiRsdh2inxOIWeI5J4rQIyOpurAiLNlNgQbnbc0rFcJYIzriDMyKT10sSZI8pz51dApLgqNRn7trC5vK6UdFDiftopOqxSiyyAZVZR+7cDdTpqb2sOWlRcFjMXOiBfq83VsA62khtItiolPbHZNmypfN2SDlOs14Zd3lEGMO2Y49XzyyOVVBmRGVQuZbaqyhUQF+ypJa9SjIkqfV0KziXKJIcOLwxqHDSEyMQFvlZQARbPsbVa8P4ROW6zEmLrLFQEZygUtma4IUsWbU6gHQW0q8wuHWNcq+p0AufQaeAsNgAKaiwckZbo/0ajRWgmSImM57Ki3ZJGYozSZQxtZk0C/s/A2rT4fBRxrlSNFWwFlUAWHkB50yw/4pSP4T39pI8v8AV6m1SwRJ2V2I4DhZDd8NAx8WhjJ/MiqHpX0Kw8mElGHw8McwGaMpGiksuuXQahrFbeda6hQ0msgm1o5DJ0HTF4ePGcOOUsAzQFyMrg2dY5DqhBBAzeWoqgTo0JZTF1zRSi94MSpEmbnlYaSqbHVRmP3TvXScYG4XiXnVS2CxDZpgoucPMdDKAN425/8A4Dd8U4XheIQAOElRhdJFIJF+aONj/wCmsPlRf5NvmNfg49/YTRpNHKU+yFzkYNeTKCoJtcafDodr1XcFkClgRpa/+la/jfCTgg0BfrOsyurnvFVKrZ787IBcbjw2rM8eTJMXUWDoLDzuFI8jua4nak0zpVOKaK7EnXbU628jzPhUeSPQXp2NdDSZWuB6UxnYvounzcPAJuUeRd72F7j03v71qcRCrqUdQysLFWAII8CDoa45wfA8QwsQxmFBMb95B28yqSLtHzW99R2hrtW66LdPIMXZH+ymOmVj2WPyPz9DY+td/HPCTOKcMtoKbCTcPkBwoMmFbQ4dmJMbk/uXPdB5KdL6XBYVe8O4lDioyYyGF8rqRZlYbq6nVWFTnUEEEAg6EHYg7gisxxTgDK/XQSFJhtLa915R4hf3sfLN3l033q8x0Raey/aTJ3j2fvHl5MfD5vz8S6ap+D8cErGGZOqnAuUJurr/ABIW2kQ/mOdTCDFtcx+A1Kfh8U8txy00FJ2KiZQpKOCAQQQdQRqCPEGhVDJMkyqLswUeJIA/Wmxjl+HM/wCFCR/mtl/WhFhUU3VFB8bC/ud6kA1ADImkO0YX8bgH8kDA/mKMRSHvSW/AgX882b9LU8DSr0gGfqSHvAv+Ni4/JiQPYVIQACwFh4DQUV6MGgA70dJvUX67m/ZLn+a9o/8APY5v5QfO1AEuo4xeb9mM/wA17J/m5/y387U1JEAM07gjwPZjH8t+1/MT5WpX1h3/AGa2H35AQPaPRj75aLCh14ha8huBvfRB5kf73pr62W/ZLmH327KextdvYW8xSlwYvdyZGGoLWsD8qjsj1tfzqTQBD+p5v2rZ/ltZP8nP+YtScXgbsJIzklAy5rXVlGoSRfiXU25i5sRc3mUKYrICcUC6Tr1LcyTeM/hlta3k2VvKnf7Ti+F1c+CHO3+VLmpV6IUAR8KpLM7CxawC6XVFva9tLksxNvIcqk0VCgA6KhRUxBMLix1B3HlWbl6F4cMWgafDFjc/V5mjUn8Gq/pWkqHxLiUUCZpXCjW3Mm3JVGrH0qZV5KV+DnPTThQgcASzSkoCTNIXbVmGh5Ds7eZrH8bxGcL5C59Ta5HsCfer/pl0tjxEwaJWAVct3sCe0TfKLm2orJSY4Odrbi2+nr6V581c20d0LUUmJ5U050H/ALzpaNpSZRe3p/rUlHQuj/SLEYLDRPLF1mDctZ0N2iOdgcw/FfyNxY30NxxnothOJx9fh2VZG/eIOyx8JU8fHZh+lSvo6kSThqISrZesV10NszsQGHmCN/GqXjPRmfASNiuGscm8kGrC3Oy/Gvl3hyPh219K8o47+p+GQOGdKcXw2QYfiCM8fwve7BRpdH/eLtodRf2rpGAx8c8YkhcOjbEH9D4HyOtZbhPSDCcVi6idFEnONjzHxRPvf0sRWe4hwLFcJkOIwbGSD41OpC8xIo7w+cWI8ubjJxV7QOKk6eGb/i3B0mWxFiDmUg5WV/vxsNUb9DzBvUXB8SeIiPFHmAk1sobwWQbJJ+jbjyR0Y6Vw41ex2ZALtGTqPEqfiXz/ADtVtjMIkqlXAIIINwDcHcEHQjyNaqnlGeVhjb8OQknti+tlkkUXO/ZVgBff3oVnv7DxSdmHFTLGO6to3sPANIcxHkb22ubXo6L+xf8AJtaMUKFIkVRihQoAOlUVCgCs4hriYUOqMHup1UkAEXGxtVpQoUkDKnhHalnLdoo9lJ1KggXCk7D0q3oUKI6QS2ChQoUxBGioUKYgqOioUAChQoUwCoUKFABVyX6Q5W+sObm4YKNTov2Zt6anShQrm+I0jfg2zFzKBewtvVaneFHQrmZ0Ikw8/Q0cmw/950KFSUXfQqVl4nh8rEZms1iRmGVjY23Fdyo6Fdnw/pOTn9Rxz6V4wmOzIArGNWJUWJcFrNcfFoNfIV0zozKz4OFnJZiupJJJ1O5O9FQo4/8AskE/QjknHPsuLv1X2eWdLZOza5W9su17n8zXbKFCnw7l+Q5dR/AKFChXQZH/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data:image/jpeg;base64,/9j/4AAQSkZJRgABAQAAAQABAAD/2wCEAAkGBxQSEBUUEhQVFhUUGRUYFxcYFBcYGBgVGBQWFhcXFxcYHCkgGRolHBQUITEiJSkrLi4uFx8zODMsNygtLiwBCgoKDg0OGhAQGywkICQsLCwsLywsLCwvLCwsLCwsLCwsLCwsLCwvLCwsLCwsLCwsLCwsLCwsLCw0LCwsLCwsLP/AABEIAMIBAwMBIgACEQEDEQH/xAAcAAAABwEBAAAAAAAAAAAAAAAAAQIDBAUGBwj/xABEEAACAQIEAggCBwUGBgMBAAABAgMAEQQSITEFQQYTIjJRYXGBQmIHFCNScpGhM0NTgrEVY3OSwdEkNKKy4fCDs/Gj/8QAGQEAAwEBAQAAAAAAAAAAAAAAAAECAwQF/8QAKxEAAgICAgECBgICAwAAAAAAAAECESExAxJBMlEEEyJhcaGB8JHhIzNS/9oADAMBAAIRAxEAPwDbUdV8HExmCSqYpDoAx7Ln+7k2fY6aN4gVYV6x57wHR0VHQFh0KFCgLDoUKOmFgrOY7o88chnwDiGU6vEf2E34lHcb5lrR0KTVlKTRScH6SJK/UzIcPiQNYXt2vmifaRfMVd1W8f4dh5of+KC5F1Dk5SjcmV91PpWVTj2KwiuAkuNw6DsztG8bpra0l1+2UDXOg5a1Ll12Ul20byqbicy4ckxE9YdeoVS/Wa6nq11U3+MWGtzeonDMNJi4xLLiw8b7JhSY47eBk/aMfdfSrzBYGOFcsSKgOpsNSfFjux8zRl6FaWykw2NxU8mWQLg15IbSTuLbq/7MedgxHO1WeH4PCj5wgaT+I93f2d7kDyGlTJ4FdcrgEeB8RsR4EeIqLaSLxlT/APovvtIPWzafEaaXuHb2GeJcLV7sqgk6lblQxGzBhqkg5ONeRuLWh/2oYIy8jF4U0ctZZojp2ZF2fcaixsQe0Dmq7gnVxdDcbeh5gg6g+R1qDxfg0eIF3VSwBALKG0PwsOa+4I5EGk0/AKXuPYfErKiywsrqQbEHQg2O/I6bH9KzPS7EF8rRLYxZ1dm0y9YrKimx1UyKmoJHZI86UyiOTqovsJFAUm/2RsoAjZtA+liNpQB4EGpqcRWOyMAuI3Cg3Wa4AORgO7YDs2BXINLDVPKplJ07BFw54S/1NrJGQOockxMcoYhDvFutiLre+lHiOLrLaEqUdivWRSCzdWZFRgvJwc1rqSLA1ZYXCGJAI2DDex0BJ1JVh3QSSbWIGwsKreK4VJ+tWRcsgWMxG4DK69YytE42N7+fiKbVISlbyYf6RuKhpJoIkVmjy3JHc0jBVAe9fsaDwOm1Q+M8RHWoUGZAMjOB2b+AbZreVM9NcBiI5RJiHzwSWIdMozrZb5lAH2lgtzax0t5IwGDkB6liDkvoddPAHwrzOZvu2zt466qiu4lFGzaSr5aj/emMDhmimikADhZEIUG2YhgcuvjtTnGoLMBa2+lVeGkKSKVJFmBtyuCDttyog8oJHoHA41XG9xewJ0YMN0cHVXHgd96lmqnHcOIOePewuLXBA1COu7KORHaQ7XHZqt6KcYxE086ToEVLdWpa721Gh/eL2W7XiOdep2p0zg2rRpzSTSjSTVE2JNJNKNJNMLBQoUKdlEqeBXUq6hlbQqwBBHmDUEYSWH9i2dP4UjHQf3cupHPRsw2AKirKlCsyLIeD4ikjZNUkAuY3FnA5kcmHzKSPOptMYvBpKuWRQwGo3BU+KsNVbzBBqJknh2Jnj8CQJl32bRZBto2U6d5jTAsqOo+CxyS3yNqveUgq6nwZDqvuKVjMZHCueV0jX7zsFH5mgB+jtVW3EJXH/Dw5gfjlYxJ6gZS7f5QD41FfgMk3/N4h2X+FDmhj9GKtnf3YelTfsOvcsMRxeFHyGQGT+Gl3k/yJdredqi4oYqbSIrhk5uwEkv8AKl8i+pJ9KsMDgI4EyQxpGo5IoUfpuak0U3sdpaKjAdH4o2DsXmlH7yZi7A+Kg9lP5QKtqOhTSoltszeN6ONHIZ8A4glbV4yLwTH50Hdb5l19aSnS1YuzjYpMK45speFvNJUBFvI2Naahal1rRXa9mbPS2OTTCRy4pj/DQrGPxSvZR+tH9Tx82smIjww5JDGJW/mll0PstaO1Cin5YWvCMfiYsbh2zvbEoN5YUEeIUD78V8k6+QsdTaxpzCdKo8SOrilUMSAZFuLA7nI+sZt94WuQoLEm11E7zqCrBI2ANwLsb2Ngx02308gedYvpt0UXDocbg+tSdCCwjAKsCe0zIBYDxAGUi9xvUybjnwXGm6ezdDDrGFAU5QGFtz2iCWN9WOhudSb0T4OKSMrkUo24At/TUMDz3BFcMg6b42N8yTWF7iOwMdvuhdgvpa3Kuy9G+LLiY1kAymSOKRk10ZgwNrgXXsgBtjalx8kZ6CcJRyMRR4jDCyEzxR6ZG/bKlgVKPtJYaWaxOXflT0OMSY9ZDaUEBJY9A4sSVuj2ysCzAq1r38rGzH7Vvwp/3P8A71E4nwlZSHUmOZO5Klsw+VuToeatp6HWrpoi7OU9NOPpIUw0SsRFIylmuQPtLBFU7WAUHW2m1aHi+GAbMBqikHxIzH/asl0j4diYscOvVQXl7DKoWN80l8ygX1u1zckgn0rXYzEh8zA+Xvr/AOa8nnbcrZ6PGko0jE8exF2H5iqXCsesTLq2Zbc7tcW331qfxg3kNReGf8xD/ixf/YtVBaFI7twviolJSRTHMvejYEXAt2oyQM6a7jbnUfjXAjO8bpM8RjbN2Qvaa1r3OoNtDyOlwbCmOlGOgBVZVZshzBlbK8bDmp5H+tTMBxK6IZDdJApjmtZXDC6hx8Dm48idrHsj0Yzjyfc4XGUM6HMJi2zdXMAsnIjuyAfEl/1XceYsTMNIxeGWRcrDzBBsVI2ZSNQR41EixLRkJMdzZJbWVydlYbI/6HlbujUzJhpNLNJqhCaOhQoLJ1GKh8R4nFh1zTSKg5ZjqT4KN2PkKi4Xisk+sMLqnKSYdWCPFY++3uFHnUWiaZb1XPx6AOUV+scWBSIGVhf7wjByerWFMTcC67TEzSSqf3YtFF7qnaYeTMRVpg8IkSBIkVFGyqoUfkKMjwiqx/D5MTlNvq5XuyaGdRe5ClTlUGw0uwPMVEwXBBhZDK6NimuT17XfEIPDI2hA/u7H5TWno6XVD7MZwmKSVc0bBhci4OxG4I3BHMHUU9UPFcNR2zgmOTbrENmsNg2lnGp0YEU19bki/brmX+LGpI/ni1ZfVcw5nLVCr2LKhSIJVdQyMGVtQykEEeII3pdAgUKOhQAVCjpLsFBJIAAJJOgAGpJPhQAdVs8vX3jjJy6q7g8tmVWHPcabf1VCXn7RukJ2XZ5B4sd1XyGp56aVPjjCgBQABoABYAeAA2o2PQAtttKS6BgQRcEEEeIOhFLqLxSQrC5XvEZV/G3ZT/qIoEZfA9CMDJEzvCLy9YwbMwyo0jNHkF7LZCouByrOYOKXBpI2HV8ThFylJZLq0S5mzSQ9WczR2OpAAO4BF63vEoM5iwq6RkEyf4MYA6u/zsVH4Q9WCi0hHIotv5Wa/wD3LWfRXjBr3fnJlcD0glQwviQjRSkpHiIGMiNm1USLlBD3W2gtckaGtZFIGAZSCDsQbg+hFYvpRwVsKkk2GAMDsjYjDcjaRSZIR8Lm1iuxvV3wSZMRho54ZQGZFzsNVLhQGEqaXIPPRvO1VF+GTJKrRTfSAQZ8BHYdue5NtQqGNiL+ZC1m8cvVFr6hybHz9Pc/lTn0hceBxOHAKZ4Q7XSRXGdgQtvu6gE5gOfIXMBOMK0bDGRtnHdCA2bxOYabEa3trXnfE5mdnBiBl+JHtmkcGW+JhH97F/3rUrEcShv+wa3na/8AWrLgrI2KwhjjVQWQgHvFllYmwB8tz/4pJFNl/wBOcMoxLHmbajTlyNy361t+ApnwUIdQQYlBBAIIy21HgRr71hel8imdrHTl6eFaXhvHkw8eHjnZQHRQhBsy9lbCRNwuujjQ87Wrr4HGKyc3KnLRb5mg3u8P3tS8Y+bm6ee4533EuRFkQggMjDbQqyn9CKeNVz4doiWhF1OrRaD1Md9FPy7HyOp6dHPsaLth++S0PJzctGPnO7J8+4531ap4N9qRh8Ssi3Q3HPkQfBgdVPkahtA0JvGM0fxRjdfmi8vFPytsTQE+hTcM6uoZSCDsf/dj5UKuiij6LdIMDimDA2xH99YyX55GOlvJbegrX1y3pF9Fu74J/PqpD/2Sf6N+dU/DOmGO4fJ1WIV2A/dy3zW8Uc8vMXFcqm4YkjRwU8xZ2ujFUPR3pbhsYAI3yvzjfR/bk3tV9WyaejFprYdHQoUwDo6KjoAgzcMGYvExic6kqOyx/vIzo2w10bwIpH9otHpiVCD+KtzEfNjvF/Np8xqyoUDsIG4uNjR1XHhmQ3w7dUdyls0TeN47jKd9UK673o14mFOXEL1R5MTeJj8stgAfJgpPIGixV7E8m29V8Tmdr2+wG1xrK33rcoxy+8fADUspxB7QKwjYHQy+ZG4j8ufpVkBRsegUKOhTEJqPj8OZEKg2N0YE7ZkdXF/K6ipNCkBUYOBkxTtI12mjW1rhVETtdVB8OuU33JJOg0E9x9ov4X/qn+1DGYbOBYlWU5lYa2axG3MEEgjmDy3qM31i47EVx8XWOBY6E5Mlx42zct6Q9kTpLGZVjw6/vXUyH7sMZDu2/iEUHxcVjsTwqSWRsXhkDxs9/q3bVMRGmZRKxXsGRtxsLZb3JNaObCkYfF4q5kkeKTqydskaOUyINFUsWYbmxW5Juas4fsMPDElgRGqrfZVRBmdvJR+ZIGl6hx7PJon1WDD8b4jgcXFFFDEFZpGjYGDI0RyHOD2e8BppezWPKslGCkTI0qhoiQEY2uu4ynkbDb02rVdOejy50miBWVixdjcswKOc8o2AuoBAAsHAsSQBz7GK2zrktlGt2BbKLsc18pNgbcuQFcHOn3dnXxV1wMy67U3hHZJAyNkI2a9raWuD468taelxznvENa9jl120sRbTakw4jM4Mh3tqFUW1HMC4FqhK8FF5wvo9PisqxBCxuzOzhStyLXHeJGhNhpnANq7DHwiPLD1iJI8KhVdlF9FCm3gD4VW4Do3FHDbCscjN1qhy2ZXKgXSTvobAbhuYI1tT0XGuqdIsVZWc2VuyLnlmAOhOnaGhv8J7I9DjhHjVPycc5ubwSeqaDuAvFzTdkHjH95fk3HLktTIpVdQykEHYinTUGfClWLxWDHvIdFfzP3W+Ye99LbaMdiMRgbMZIrLIbZtOzIBoBJbnbQMNR5jQrwuKD3BBV17yHcX2Pmp5EaU5hcUJAbXBGjKdGU+BH+o0PKkYvCh7G5Vl7rjvL4+oPMHQ0fdD/IzPwmB2LPFGzHclQSfWhSfrMy6GEuR8SOgU+YDG49OXid6FH0/1GmTHcB+kVowBjB1iaATxC9v8RdCPcA+Rrayw4TiUGvVzx8iDqp8iO0jfkaoOK/R/hpvtcI/UOwuDGbxMD8t9AflIHkawfEuD47h0nWhTHb99BcxkfOBoB5MoFc7lKPqVorrCXpwzQcc+ix1u+ClLW1Echs38sg0v6getQuF9OcbgHEONjdwOUnZkA8VfZx639asuA/SpoFxkf/yxf1ZD7bH2rfMmGx0GojniaxFxcagHS+qnXyIoiovMHQNyWJqyNwHpbhcWAIpQHP7t+y49j3vUXq+rlnHPoqYMXwUvmI5CQR+GQfpce9QMB0z4hw5hDjYmdBoBJo9vklFw4/P1FX8xx9aJ+WpehnYqVWd6P9MsJjLCOTLJ/Dksr+2tm/lJrRVomnoyaa2CjoqRPMqLmY2At+ZNgABqSSQABqSaYCnYKCSbAak1AXCtM2aYfZjuRHY/PKPibwU6L5nZaQPJIHk7KLqkfzffk8SOS7DfU2yz6Wx6K0YBov8Al2sP4T3Mfoh70XtdR92nMPxJSwSQGKQ7K9u1v+zcdl9r2BuBuBU6kTwK6lXUMp3DAEH2NML9xdCq/wCqyxfsmzr/AA5GJI/BLqw9GzeF1p3DcQV2yEFJP4bizeeXUhwL7qSPOixUSqFHRUwCqFxIlgsQNjLcEjcRi3WEeBsQoPIuDypziHEIoEzzSKi+LG35Dc+1ZiPi+JxUztgogqWROunuoXd2KR95iQ6HkCANazlNLG2XGDeTRcVZEw752VEyMtycoF1IAvyrE8P6QTTlUw8fWuqqBLISkRjRSTJtmYl8uYKDrGBV8vRmJbz4x2xToC15P2a5Rc5IR2RtzuaXgMKvVwwSIueFtQLrYOkmV0I1AJYC45gjlU1OTzgpOKWMmU49hZYp4pMTOzySBrqqhYwAjZEVNbtmNr761U8T4f1cY6wqZGu7A2OpAuPEgbe1afjmUY+IICwRHuzOz2c6WDOx0s1jbmfI01x7hUghMjrkVh3nIUtfTY6n8q83nVclI7eJ/RbOSYlRc2Fh4U2OV/Lar7EcBsf+ZwZueWIBI15i29V+N4c8LC9mW4s66qffl71cU7E2jtPCsdE+ZsG6sQbyYduwwOxIRtY202Iyk+BJapzYWDEkO8au0d17ajMhI1VgdtDtsdCORocU4HBiLNInbXuyKSki/hkWzD+lZ/iPDsbA6SRu2JjjuTbKuJy2IyE6LOlzmsbHTQ31r0m62jgWdMve1h98zw+OrPF683T/AKh5jacjhgCCCDqCDcEeINVfBOkMWIFgQGuVtqO0N1IbVH+RtdDbMBen5MK0ZLQi4Ju0V7BjzZDsr/oedjrTsX5HMXhMxDKcrr3XHh91h8S+R9rHWm4MZ2urkAWTWw5OBuUPPzG458iZGGxKyC6nY2IIsynwZTqDSMXg0ktnF7ba2Kn7ykbN50/ugXsx6iqFlxC6AxOBszFlYjzCi1/Tfy2oqfZFUZl+BcRwLF8LL9aj5xucslvfsufPfwFTuF/SFAzdVi1bDSbESKQvvfVR66edbOoXFuDwYpMk8SyDlcdpfNWGqn0NZdWvSw7p+pGd430AweLHWRWhdtQ8VijeZTukeYsfOspHgcdwdszL12G5tGT2R4jnGedmBQ8/Grpuh+MwLF+GYjMl7mCUix8h8JPn2T51O4d0/VX6niELYWXxIJjbzB5Dz1HnWbSu3hmibrGUWvAelMWJW8TiXS5AGWZR80R734kvfkKuJYosRGVdUlQ6FWAYX8CDsf1FY7pT0HixQGIwLJHN3gUIEcnndO6/zD38RmuE9KMdCzpPE0zw6OAcmKjUfEbA9bHre5VhzJGlX3axInopZiXXSL6Konu2Efqm36t7tGfIHvJ/1DyrPYTpHxLhLCPEIzRg2CyXKn/DmF7emvoK3HDen2HkjDAs+2ZVQ9cg5lohfMo5shPoK0eFx8GJhzo8csR0NrMD8pXx8iL0ukXmDofaSxJWUPA/pCweIXVzC9u5JufJGGjnwG58KvcHh2dhNMLML9XHcERg6XNtDIRudbXIB3JxPFPo3gxWaTD/APDX7igZo28WK37IPLKQOdiLE5yTFcV4PYMc0PIm8sHoG0aP0utHeUfUv8B0i/SztVCsR0f+kzCz2Wb/AIdz943jJ8pBt/MBW2RwQCCCDqCDcEeINaqSloylFrYqn4sI7ahT/T+tV+J41hcMQcTKqcwu7N6INSKq+J/S9h4yBDBLIL7myD+UG5Pvaubm+JUHSN+LgclbL+dchs2h8yKYxOGSRcrqGG9iNiNiPAjxGtc26XdOjjYzHHC0ebW5KlrDkCNuVVPDelmJcQYZGZO2kbSlmdzmYoLA6AANtv2R4U+P4hyWVkqXw9aZ0bifEBggC0odDoIpG+2PgIm3c+TAkk94VXtxnEYp+qhAwgOzTgiZha/2UOl9Od6vOG8ChgYuq5pD3pXOeQ/znb0FhUzF4VJVyyKGU8j48iDuCORGorbq3tmPaK0ip4f0YhjfrJM0838WY52B+Ve6nsKm4Dvz+PW6+8URH6W/Kmuqmh7h66P7jG0qj5ZCbP6PY/MaYj4gplLpmuVAliKkSplJyv1e7DtMCVvfs2vamko6JdskcVmFuqO8mUW8UMscb/l1g/OhxmBGjLMLsvcINmzkgKFPm2UWOh5g1Hx8scvVtG6M8L58mYBiMjKUIJBB7QIB5qvhUiGTrir5WVF7QDKVYuRpcHkoJ9yPu0XmgrBmuIF4MRhlkCFgmJKyAWV3JjNyh2YFna2o2I5gUPHcNiMSxYLJISD2ze3s7aW9K3XGlHWRNk6xwJcqWJBvk3A3AsDbnWO6WYfEyG2MnSPNYrG8uyGwBESCy+lq874iP/KdvC/oMXxLoviEsyqHuL9hrlTpodtdeV9qqM8kLnOGF+8rg9oc7g76c6ucVw7YLjoTlFlBeRMo00BI02H5VGxXXRj7YiaE7nN1i28Q+6mnFeQb8HeozcA+IH9KBrNcI45iQyJisMEUgWmVvs7W0LXuF+Ed65LDTw0xr0k7OBqii470bjxB6xSYp7WEqgajkJF2kXbQ+xFVOH6Qy4RxFj1sp0Sdbsje+/se1+LcbE0xi8MkiFJFDowsVYXBHmDUuPlDUvDIOMwolXrIZMjkDLKtmBXezDZ1/pfS1LwuNu2SQZJAL2vcMB8SH4h+o5isvPwvEcNYyYPNNhr3fDEksni0R3Ppv433F5w/iEGOhDRm4BGmzxv7aq3mKE8/cbX+C4oVWD6yug6pwNmYsrEfMqqRf038BtQq+w6L6jFEKMVJAqovEeGxYhMk0ayL4ML28wdwfMVKFHQBz/FdC8TgyZOFYhlB1MDkFT+Et2SfxC/zVDm4zFjGWPGK+Cx8X7KVQQytysDqyE/Dre5t4102qvpDwrD4iLJiIhJuEHx5iNkbdT53t46Vm4Vo0U73/swWLwuGnfq+IouHxW8eLg0jxFviUgWMlwOyRe+1r2qm4vwnGYIiRyWzgiORNJ2IHdmRf2nYDEh8+gtcairji3Q7FQw7DGQW7UJY9bHvbqnI7ZUGwJX0UXqD0c4+0eIjcvLikgV0SF7LioQ1szBDpOQFy9libHZdqyaznH9/ZstYz/f0XfRz6TEICYgZgLDrUU5tP4kNyb+cZYeQroGCxkU8eeJ0kjbmpDKfEH/asviODcO4shlTKX5yR9iVT4SKRv5MDWO4n0ZxfCmOIixI6vXti4ckAlUkjN1cEgC5v7Vp2lFW8oz6xk60zX8a6C4DFs4jywzJbP1JUZSRcdZENNQb7AnxrHS8G4pwi7wOZIBqcgLpbxeE6r6r+dF0A6ZxQTzNiywM1rOFJVe07vmAJPaZ73AOw2AFuv4LFpKgeJ1dDsysGB9xSSjPKwxtyhh5R57Xi4lkaSUnPIbsxNwT/oPKp7zdkWIIXWuq9IOgeDxd2MfVSH95F2TfxZe63uL+dcx490MxfDznss8A+JQ1gP7xAcyDzBt5iuXk+GadnRx/EJ4KfHYtnGULYc/E/wDij4TgJWlRYQxkJGXLvcHQjwt48q1/RXiPCZrDEQ9RJ880hhb0ct2fRvzNdT4fw+GFfsY0QH7igX8Dcb1tx8P3I5OavA/ACFXMbtYZiNi1tT+dKo6Kuw4wqjY3AxygCRb21U3IZTa10dbMh1OoINSaFJgVEsUsejr9Zj81Xrl9QbLIPTKdPiJo8Jh8NKC0IUWNmMd4nU2ByuFyspsR2W/KrWqbjccd86Mq4lB2O0QzAfu3CXZkNyLWNr3GoFJ4KWSs6RdbFImWZ9Y5wGFlcAvDmGdba7WIsRrcmsJxVCxsoLNvoCTf/WrubjcmJxD5erkEYsI2fKUuwupYKbk5dTc93Twqp4zx2Ugoy9So2SI2T81ALfzXNeTyz78lo9Dij1jRkcXg5QdY5P8AI3+1RYJ3jYlTY21B2I8GHMVIxk7XuHb/ADNTQxTbP2x4Mbn2bcGqQmeicIbxp5qv/aKctUTg06yYaF0N1aNCD/KKlmvWPNEmiNKNJY0gEPWT430ZJk+s4NupxA3/AIcvlIvn4/nyI1LGk2pOKZUXRiR0+6vsYjCzrKujhQCt/lJOxFj77nehW5C0KVT9/wBf7NLj7fslilCk0oUGQdHRCmZsSAcq9p7XC32G2Zj8K+fkbXOlMAYrFBLCxZm0VBux/wBAOZOgpWHhI7TkFzuRsB91fLz3P5AN4LB5CWY55H7zkW05Io+FByHubkk1LpDBVLx3ophcZrNEM/KRTlceHaG/veruhTaT2CbWjlHGehOOwz9dhJTMV2cHJiANNG5TDTncnwrMdKOlmJxSJDiBlaK+YZShYm1i6HYiw8K7/VdxjgWHxS2xESv4EizD8LjtD2NYy4f/ACzWPL7ow3QToZhcRw0GdVd5WZ86sM8Y7qqGGo0W5U8ybio+I+j/ABmDYy8OxJb5LhHI8De8cn8wFZbjmGn4PjSIJXUEBkksB1ieDLqrWOh/OwuKtuFfSniVlzTBJENgUChMvzIwub76G/tWXaGpKmjSp7i7Re8L+kmSF+p4jAyMN3VSp9Wibceak+Qrf8L4pDiUzwSLIvMqdj4MN1PkaocFxrh/FIxGwRif3UoAcH5T4+amszxvoBJhX+scPxHVW+GSTIR5CU6MPlfTzNaqUkrWUZtRbp4Zoek30fYXFXZAIJt86KMrH549m9RY+dYuLiHEeCMElXrcNey6kxn8Elrxn5SPHQ71Y8J+kuWE9XxCBr2NpEUKzW0vkJyuCfiQ28q3OExv1yHNEcO0T6G95rjmrp2Qp8iTVJxl6dh9UcSyhroz0rw+OT7JrSAXaJtHX0+8vmP0q3xOKSPvuq32zMBf0vvXN+kf0aMp67AORIpLdXcJr/csLZOehPuKi9Fenow7mDHQiORSVaUJZ7jlKLan5v050/mViQuieYnSf7UQmyrK3pDJb2ZlC/rQzzPsqxD5+25/lU5R65j6VIwuJSVA8bK6nZlIIPuKcqzMiHAA993f1bKvoVSwI9QaehhVBZFVR4KAB+Qp2ipgZPjOAiTEXjjVWkU9YyqBnbMtgbbmwY+9YzjkerIfEg+FbDpZxWJFvnUyJJmyBhm0shBA20BNZLijK+RmOTrS5W7Rd0WAJUSXF+WnjXk88f8AlbR6HC6grMNi1sxtrUdhV/PwQtlKvqxOlgbfiKsbVVT4J1uLX3OgOwNjoRcW9KdMLVnfeAKBhMPYWHVRWH/xrU41A6Pf8nh/8GL/AOtanmvVPOEmkNSzSSKBDJFGopdqFAwqFChTKJIpQqVHhAedRZ8O7nLCbcmktcJ4hB8b/oOe2U490HRjE2J7XVpq+58EU7M/+g3PoCQvC4VUvYasczNzZrWux9AB5AADQVZ4Phcca5VHmSSSzMd2Y8yfGhLhRyPtSU0ynBoh0dSThNL86ZMZq1JMlpoTQqK/EIwSA2YjcIDIw9QgJHvRfWZG7kRHnIwQH0C5m9iBTsVEygTYXOg8aifV5G78lh92MZB7sSW9wVoxw2LQlAxGxe7kfzPc0wOSfShPiWZgzxz4XNmjdEU9SdsjSKOyTtqTm9qwEcNwT4cudvH0rv3Tjg2IxMIGGkAKa9U1gj765rEhhpa1hqbmuGcU4XNh3KzxvE99ivZPPRhow1GxNcPNFqVnXxSTVENbg3BrV9G+nc+Fe8ipMOZcDrAPll73sbismH8aXcGs4yayjRpPDO6YHpLw7iidVKFzH91KLG/92/M+akGqXGfR7iMK5m4ZiGVv4bEAkclzd1x5OPeuR5fCtZ0d+kHFYWylutjHwSEnT5W3X9R5VsuVS9S/ky+W16X/AAbbhn0jtE/U8TgaGT76obHzKam3mpYelW3Sjo9h+K4frIWjaQD7OZSDsdUYjccrHakcL6TYHiqiCWMF2v8AZSKDqBclHHOwJ5HSs50l6JnhgbF4LEyRLs0d7kkg5QCdHF+Tg87GtW/p91+zNL6vZlR0V41Jg8R9SxbPGA4AcNYxt8KuDo0J00INrkiwJNdTxvGPqwvigFjuF65blcx0HWLa8dzpftDXcVxODELiMGYGw7vLEGaOdLM4UEuY3S1zFYtrc23tpatj9HvSGTFdVh5PtGwysyBmADjsqju2pORWcWCndSdRcTxTr6SuSN5OmxzqyB1ZShFwwIKld7g7W86ifXS5+yW685GuEA+UbyeosvnyqFieBaFxL1b3DaKOpGXXtQk5TzJYnNzuKxPTbpZOydQiWvmDvG5KSJawtcBlQg310PIsNa1nydVbMoQ7OkRelvFEkj6nrGIJY5Qt88kRGRdrKGMhIygk2XMSTYUGGaN4rINQNjow5aEb1OmihMFssavK9zOQfshumU62a1tiNGBPKovEsECCOyzru6/vAdjcbmvNk7Z3RVIp8THc/wC+tNxYiRWGpO43J0IsbG9xy2opcCw+Ej0phi6+PuKoR6A6MzZ8HAf7tLjw7I0/pVkazvQmQycOw7jRgmTxvkZksfEdn2q7hxAYlToy7qd7HYjxU8j7aEED1E8HnvY6aSaUaSaZIRoqM0VAwqOioUy7EK7z63ZIvK4eQeu6IfLU+I1FWsMpUADQDQACwAGwAGwquEMrbyhR8kYB/NywP+Wl/wBmoe/mk/GxYf5Ccv5CsaCyYeMxgkZgWG6pd2HqqAkUP7Sc9yI+sjBBbyC5m9iBSkhAFlAAHICw/KlZNKXVD7MQ2du9K3ogVF/UFv8AqpoYCJj21L/4jvIPZXJA/KnaF6aihdmDKALAAAchoKKlUKskKhQoUCGMdiOrS4F2JCovi7Gyi/IcyeQBPKue9K8CrzwJNnmL2lbtHVRLHCojQ3UftHbLbWyg33O64iftsNfbrHt+IwS2/TMPesh0sxXVTYNjYGOZIWJ8OuieM+hjWQ+otyNRPWTWGyg4/wDRc7WkwTROpF8pYrcHVSpN1/UDawFc8xWAkiZ1eN0aM5Xup7J5AnYX5ePKvRvEYjCjyRNlIuTGVzo7E8luCrMTbssBdrkGs90h4fnzfWmZJ5V6uJ4mCRXJ7mawY5RdiHJuocrbtAZT4U9YLhyvycMEnjStDW26VdDo45AMOQVsgLLnZSzOQosxYhsqsxsxvbRRfTH43h7xBSw0YAqwOhB10vr/APlc8oOJupJgwEkqSBoS4dbkFL5hYakW1ta9/K9aPjvSDHT4VUxSuY8yuspjK3JVgBnACsCCfO435VTcMkeG0okWNgeyWViSdj3VPpZvGuoYP6QcAcMFxTdZJlHWJ1croz21CdYLD3sP61cEqpuiZt+FZj+jGChOG62KUDiCSMUhYZlljAH2RS3aDdrW/wCW4d6TzgvFxHBXgZ79YgZQ6TLdZDkBvl5NcAEkGxzGm+IcEhxsubAKkcepYFnMYNr6XW6nUDKBbwOhqHwnjk3D5XV4VkWVQksco0dde69tAc2t7g8xRdYevcW8+TWcN4zjMYkckjr1QuCY0DgSJ2iZ4rFs2UXAAtbUWOtZjj3GVkkdYwjdk3cKVzHMuZmLEljYtuTTEUpjeWTh+fqmAzwOQZAl8wugN3VTqHW5AIudTVXHOTKGYLdtlVVVDfSxJuMuuv8AWpnK0kVBU7NA/DiIzHjEkWaVbwgyFFB5Mw7oAGXcX0tuKjfVZUBDPlZR8IFjTfFukEjljKQ7MEBNrgKryFQra6AsrAgkG5ol4h1kWrDMNLHU5eVv6e1Y+XWjTxkr3kf77UmXFuF3BvvpY+FCSRfHX0P+1NvYjQiqEda6CcWRcLGqtdALupIzwszElrDvQkk6/Ab307uvxOGD21IZe6w3X/cHmDoaxXAujrScPw5jZA4BkR+0rAuzMVLC+naYaAaE8iQV8L45NgXEPEFyRH9nPcGMH7pKgAA+Fhl1sMtregpUl2OKStujYwynuvYN5bMBzW/9Nx56EuGkSxq666g2IIOo8GUjY+dMQyspySak917WD+RHwv5bHccwNDMkmk0ZojTAFCioUFk0UsGmhSwazJHVNP30qKDSg1Jodi2FItR3qNJjowbZwWHwr2m/yrc/pTsCRQqKcSx7kTHzayD3B7Y/y0YWU7sieSgufZjYf9NOwokmmpsSid9lW+1yBf0HOm/qYPeeRvVyo/JMoPuKchw6J3FVb72AF/W29AiPiMkyFGRmU2+Fk1BBDKxtYggEFTcEAis90q6HHFxFRNIGA7GdlIuDdQxC5jrfUsbZj4m+tpnrr9wZvO9l/Pn7X9qTV7Gm1oyHRiRsdh2inxOIWeI5J4rQIyOpurAiLNlNgQbnbc0rFcJYIzriDMyKT10sSZI8pz51dApLgqNRn7trC5vK6UdFDiftopOqxSiyyAZVZR+7cDdTpqb2sOWlRcFjMXOiBfq83VsA62khtItiolPbHZNmypfN2SDlOs14Zd3lEGMO2Y49XzyyOVVBmRGVQuZbaqyhUQF+ypJa9SjIkqfV0KziXKJIcOLwxqHDSEyMQFvlZQARbPsbVa8P4ROW6zEmLrLFQEZygUtma4IUsWbU6gHQW0q8wuHWNcq+p0AufQaeAsNgAKaiwckZbo/0ajRWgmSImM57Ki3ZJGYozSZQxtZk0C/s/A2rT4fBRxrlSNFWwFlUAWHkB50yw/4pSP4T39pI8v8AV6m1SwRJ2V2I4DhZDd8NAx8WhjJ/MiqHpX0Kw8mElGHw8McwGaMpGiksuuXQahrFbeda6hQ0msgm1o5DJ0HTF4ePGcOOUsAzQFyMrg2dY5DqhBBAzeWoqgTo0JZTF1zRSi94MSpEmbnlYaSqbHVRmP3TvXScYG4XiXnVS2CxDZpgoucPMdDKAN425/8A4Dd8U4XheIQAOElRhdJFIJF+aONj/wCmsPlRf5NvmNfg49/YTRpNHKU+yFzkYNeTKCoJtcafDodr1XcFkClgRpa/+la/jfCTgg0BfrOsyurnvFVKrZ787IBcbjw2rM8eTJMXUWDoLDzuFI8jua4nak0zpVOKaK7EnXbU628jzPhUeSPQXp2NdDSZWuB6UxnYvounzcPAJuUeRd72F7j03v71qcRCrqUdQysLFWAII8CDoa45wfA8QwsQxmFBMb95B28yqSLtHzW99R2hrtW66LdPIMXZH+ymOmVj2WPyPz9DY+td/HPCTOKcMtoKbCTcPkBwoMmFbQ4dmJMbk/uXPdB5KdL6XBYVe8O4lDioyYyGF8rqRZlYbq6nVWFTnUEEEAg6EHYg7gisxxTgDK/XQSFJhtLa915R4hf3sfLN3l033q8x0Raey/aTJ3j2fvHl5MfD5vz8S6ap+D8cErGGZOqnAuUJurr/ABIW2kQ/mOdTCDFtcx+A1Kfh8U8txy00FJ2KiZQpKOCAQQQdQRqCPEGhVDJMkyqLswUeJIA/Wmxjl+HM/wCFCR/mtl/WhFhUU3VFB8bC/ud6kA1ADImkO0YX8bgH8kDA/mKMRSHvSW/AgX882b9LU8DSr0gGfqSHvAv+Ni4/JiQPYVIQACwFh4DQUV6MGgA70dJvUX67m/ZLn+a9o/8APY5v5QfO1AEuo4xeb9mM/wA17J/m5/y387U1JEAM07gjwPZjH8t+1/MT5WpX1h3/AGa2H35AQPaPRj75aLCh14ha8huBvfRB5kf73pr62W/ZLmH327KextdvYW8xSlwYvdyZGGoLWsD8qjsj1tfzqTQBD+p5v2rZ/ltZP8nP+YtScXgbsJIzklAy5rXVlGoSRfiXU25i5sRc3mUKYrICcUC6Tr1LcyTeM/hlta3k2VvKnf7Ti+F1c+CHO3+VLmpV6IUAR8KpLM7CxawC6XVFva9tLksxNvIcqk0VCgA6KhRUxBMLix1B3HlWbl6F4cMWgafDFjc/V5mjUn8Gq/pWkqHxLiUUCZpXCjW3Mm3JVGrH0qZV5KV+DnPTThQgcASzSkoCTNIXbVmGh5Ds7eZrH8bxGcL5C59Ta5HsCfer/pl0tjxEwaJWAVct3sCe0TfKLm2orJSY4Odrbi2+nr6V581c20d0LUUmJ5U050H/ALzpaNpSZRe3p/rUlHQuj/SLEYLDRPLF1mDctZ0N2iOdgcw/FfyNxY30NxxnothOJx9fh2VZG/eIOyx8JU8fHZh+lSvo6kSThqISrZesV10NszsQGHmCN/GqXjPRmfASNiuGscm8kGrC3Oy/Gvl3hyPh219K8o47+p+GQOGdKcXw2QYfiCM8fwve7BRpdH/eLtodRf2rpGAx8c8YkhcOjbEH9D4HyOtZbhPSDCcVi6idFEnONjzHxRPvf0sRWe4hwLFcJkOIwbGSD41OpC8xIo7w+cWI8ubjJxV7QOKk6eGb/i3B0mWxFiDmUg5WV/vxsNUb9DzBvUXB8SeIiPFHmAk1sobwWQbJJ+jbjyR0Y6Vw41ex2ZALtGTqPEqfiXz/ADtVtjMIkqlXAIIINwDcHcEHQjyNaqnlGeVhjb8OQknti+tlkkUXO/ZVgBff3oVnv7DxSdmHFTLGO6to3sPANIcxHkb22ubXo6L+xf8AJtaMUKFIkVRihQoAOlUVCgCs4hriYUOqMHup1UkAEXGxtVpQoUkDKnhHalnLdoo9lJ1KggXCk7D0q3oUKI6QS2ChQoUxBGioUKYgqOioUAChQoUwCoUKFABVyX6Q5W+sObm4YKNTov2Zt6anShQrm+I0jfg2zFzKBewtvVaneFHQrmZ0Ikw8/Q0cmw/950KFSUXfQqVl4nh8rEZms1iRmGVjY23Fdyo6Fdnw/pOTn9Rxz6V4wmOzIArGNWJUWJcFrNcfFoNfIV0zozKz4OFnJZiupJJJ1O5O9FQo4/8AskE/QjknHPsuLv1X2eWdLZOza5W9su17n8zXbKFCnw7l+Q5dR/AKFChXQZH/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11" name="Straight Connector 10"/>
          <p:cNvCxnSpPr/>
          <p:nvPr/>
        </p:nvCxnSpPr>
        <p:spPr>
          <a:xfrm>
            <a:off x="16042" y="1143000"/>
            <a:ext cx="91440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25" name="Picture 15" descr="C:\Users\shark\Downloads\Osmose logo (blue).png"/>
          <p:cNvPicPr>
            <a:picLocks noChangeAspect="1" noChangeArrowheads="1"/>
          </p:cNvPicPr>
          <p:nvPr/>
        </p:nvPicPr>
        <p:blipFill>
          <a:blip r:embed="rId3" cstate="print">
            <a:lum bright="70000" contrast="-70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543800" y="594110"/>
            <a:ext cx="1253358" cy="259581"/>
          </a:xfrm>
          <a:prstGeom prst="rect">
            <a:avLst/>
          </a:prstGeom>
          <a:noFill/>
          <a:extLst>
            <a:ext uri="{909E8E84-426E-40DD-AFC4-6F175D3DCCD1}">
              <a14:hiddenFill xmlns:a14="http://schemas.microsoft.com/office/drawing/2010/main">
                <a:solidFill>
                  <a:srgbClr val="FFFFFF"/>
                </a:solidFill>
              </a14:hiddenFill>
            </a:ext>
          </a:extLst>
        </p:spPr>
      </p:pic>
      <p:sp>
        <p:nvSpPr>
          <p:cNvPr id="26" name="Title 1"/>
          <p:cNvSpPr>
            <a:spLocks noGrp="1"/>
          </p:cNvSpPr>
          <p:nvPr>
            <p:ph type="title"/>
          </p:nvPr>
        </p:nvSpPr>
        <p:spPr>
          <a:xfrm>
            <a:off x="457200" y="152400"/>
            <a:ext cx="8229600" cy="1143000"/>
          </a:xfrm>
        </p:spPr>
        <p:txBody>
          <a:bodyPr>
            <a:normAutofit/>
          </a:bodyPr>
          <a:lstStyle/>
          <a:p>
            <a:pPr algn="l"/>
            <a:r>
              <a:rPr lang="en-US" sz="3600" dirty="0">
                <a:solidFill>
                  <a:srgbClr val="013971"/>
                </a:solidFill>
                <a:latin typeface="Segoe UI Semibold" panose="020B0702040204020203" pitchFamily="34" charset="0"/>
              </a:rPr>
              <a:t>External Decay</a:t>
            </a:r>
          </a:p>
        </p:txBody>
      </p:sp>
      <p:sp>
        <p:nvSpPr>
          <p:cNvPr id="2" name="Content Placeholder 1"/>
          <p:cNvSpPr>
            <a:spLocks noGrp="1"/>
          </p:cNvSpPr>
          <p:nvPr>
            <p:ph idx="1"/>
          </p:nvPr>
        </p:nvSpPr>
        <p:spPr>
          <a:xfrm>
            <a:off x="427717" y="1295400"/>
            <a:ext cx="5181600" cy="2590799"/>
          </a:xfrm>
        </p:spPr>
        <p:txBody>
          <a:bodyPr>
            <a:noAutofit/>
          </a:bodyPr>
          <a:lstStyle/>
          <a:p>
            <a:pPr>
              <a:buSzPct val="80000"/>
              <a:buFont typeface="Wingdings" panose="05000000000000000000" pitchFamily="2" charset="2"/>
              <a:buChar char="Ø"/>
            </a:pPr>
            <a:r>
              <a:rPr lang="en-US" sz="2400" dirty="0">
                <a:latin typeface="Segoe UI" panose="020B0502040204020203" pitchFamily="34" charset="0"/>
                <a:ea typeface="Segoe UI" panose="020B0502040204020203" pitchFamily="34" charset="0"/>
                <a:cs typeface="Segoe UI" panose="020B0502040204020203" pitchFamily="34" charset="0"/>
              </a:rPr>
              <a:t>Generally associated with thick sapwood species (pines)</a:t>
            </a:r>
          </a:p>
          <a:p>
            <a:pPr>
              <a:buSzPct val="80000"/>
              <a:buFont typeface="Wingdings" panose="05000000000000000000" pitchFamily="2" charset="2"/>
              <a:buChar char="Ø"/>
            </a:pPr>
            <a:r>
              <a:rPr lang="en-US" sz="2400" dirty="0">
                <a:latin typeface="Segoe UI" panose="020B0502040204020203" pitchFamily="34" charset="0"/>
                <a:ea typeface="Segoe UI" panose="020B0502040204020203" pitchFamily="34" charset="0"/>
                <a:cs typeface="Segoe UI" panose="020B0502040204020203" pitchFamily="34" charset="0"/>
              </a:rPr>
              <a:t>Characterized by loose/fibrous shell</a:t>
            </a:r>
          </a:p>
          <a:p>
            <a:pPr>
              <a:buSzPct val="80000"/>
              <a:buFont typeface="Wingdings" panose="05000000000000000000" pitchFamily="2" charset="2"/>
              <a:buChar char="Ø"/>
            </a:pPr>
            <a:r>
              <a:rPr lang="en-US" sz="2400" dirty="0">
                <a:latin typeface="Segoe UI" panose="020B0502040204020203" pitchFamily="34" charset="0"/>
                <a:ea typeface="Segoe UI" panose="020B0502040204020203" pitchFamily="34" charset="0"/>
                <a:cs typeface="Segoe UI" panose="020B0502040204020203" pitchFamily="34" charset="0"/>
              </a:rPr>
              <a:t>Most often associated with soft rot decay</a:t>
            </a:r>
          </a:p>
        </p:txBody>
      </p:sp>
      <p:pic>
        <p:nvPicPr>
          <p:cNvPr id="20" name="Picture 3" descr="HECO_SYP_Wailoa St_#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775" y="3838682"/>
            <a:ext cx="5026025" cy="2629132"/>
          </a:xfrm>
          <a:prstGeom prst="rect">
            <a:avLst/>
          </a:prstGeom>
          <a:ln>
            <a:noFill/>
          </a:ln>
          <a:effectLst>
            <a:outerShdw blurRad="292100" dist="139700" dir="2700000" algn="tl" rotWithShape="0">
              <a:srgbClr val="333333">
                <a:alpha val="65000"/>
              </a:srgbClr>
            </a:outerShdw>
          </a:effectLst>
        </p:spPr>
      </p:pic>
      <p:pic>
        <p:nvPicPr>
          <p:cNvPr id="112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1371600"/>
            <a:ext cx="3323239" cy="5096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0195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2ABF9DD-DEBD-44DA-ADD4-0177B5C82A37}"/>
              </a:ext>
            </a:extLst>
          </p:cNvPr>
          <p:cNvGrpSpPr/>
          <p:nvPr/>
        </p:nvGrpSpPr>
        <p:grpSpPr>
          <a:xfrm>
            <a:off x="3505200" y="2438400"/>
            <a:ext cx="5168538" cy="3799114"/>
            <a:chOff x="1524001" y="1"/>
            <a:chExt cx="9143999" cy="6856413"/>
          </a:xfrm>
        </p:grpSpPr>
        <p:pic>
          <p:nvPicPr>
            <p:cNvPr id="6" name="Picture 2">
              <a:extLst>
                <a:ext uri="{FF2B5EF4-FFF2-40B4-BE49-F238E27FC236}">
                  <a16:creationId xmlns:a16="http://schemas.microsoft.com/office/drawing/2014/main" id="{3555445E-CE18-49B3-9ACF-7060C94B469D}"/>
                </a:ext>
              </a:extLst>
            </p:cNvPr>
            <p:cNvPicPr>
              <a:picLocks noChangeArrowheads="1"/>
            </p:cNvPicPr>
            <p:nvPr/>
          </p:nvPicPr>
          <p:blipFill>
            <a:blip r:embed="rId3" cstate="print"/>
            <a:srcRect/>
            <a:stretch>
              <a:fillRect/>
            </a:stretch>
          </p:blipFill>
          <p:spPr bwMode="auto">
            <a:xfrm>
              <a:off x="1524001" y="1"/>
              <a:ext cx="9142413" cy="6856413"/>
            </a:xfrm>
            <a:prstGeom prst="rect">
              <a:avLst/>
            </a:prstGeom>
            <a:noFill/>
            <a:ln w="9525">
              <a:noFill/>
              <a:miter lim="800000"/>
              <a:headEnd/>
              <a:tailEnd/>
            </a:ln>
          </p:spPr>
        </p:pic>
        <p:sp>
          <p:nvSpPr>
            <p:cNvPr id="7" name="Line 3">
              <a:extLst>
                <a:ext uri="{FF2B5EF4-FFF2-40B4-BE49-F238E27FC236}">
                  <a16:creationId xmlns:a16="http://schemas.microsoft.com/office/drawing/2014/main" id="{ADBFC388-E8F6-4313-92C4-0A3922C6FC27}"/>
                </a:ext>
              </a:extLst>
            </p:cNvPr>
            <p:cNvSpPr>
              <a:spLocks noChangeShapeType="1"/>
            </p:cNvSpPr>
            <p:nvPr/>
          </p:nvSpPr>
          <p:spPr bwMode="auto">
            <a:xfrm flipH="1" flipV="1">
              <a:off x="2057400" y="3429000"/>
              <a:ext cx="0" cy="1066800"/>
            </a:xfrm>
            <a:prstGeom prst="line">
              <a:avLst/>
            </a:prstGeom>
            <a:noFill/>
            <a:ln w="57150">
              <a:solidFill>
                <a:srgbClr val="009900"/>
              </a:solidFill>
              <a:round/>
              <a:headEnd type="none" w="sm" len="sm"/>
              <a:tailEnd type="none" w="sm" len="sm"/>
            </a:ln>
          </p:spPr>
          <p:txBody>
            <a:bodyPr/>
            <a:lstStyle/>
            <a:p>
              <a:endParaRPr lang="en-US" sz="1350"/>
            </a:p>
          </p:txBody>
        </p:sp>
        <p:sp>
          <p:nvSpPr>
            <p:cNvPr id="8" name="Line 4">
              <a:extLst>
                <a:ext uri="{FF2B5EF4-FFF2-40B4-BE49-F238E27FC236}">
                  <a16:creationId xmlns:a16="http://schemas.microsoft.com/office/drawing/2014/main" id="{6D355D4E-E8C2-4F31-95CE-92CD2481607C}"/>
                </a:ext>
              </a:extLst>
            </p:cNvPr>
            <p:cNvSpPr>
              <a:spLocks noChangeShapeType="1"/>
            </p:cNvSpPr>
            <p:nvPr/>
          </p:nvSpPr>
          <p:spPr bwMode="auto">
            <a:xfrm flipV="1">
              <a:off x="3886200" y="3581400"/>
              <a:ext cx="0" cy="914400"/>
            </a:xfrm>
            <a:prstGeom prst="line">
              <a:avLst/>
            </a:prstGeom>
            <a:noFill/>
            <a:ln w="38100">
              <a:solidFill>
                <a:srgbClr val="FFFF00"/>
              </a:solidFill>
              <a:round/>
              <a:headEnd type="none" w="sm" len="sm"/>
              <a:tailEnd type="none" w="sm" len="sm"/>
            </a:ln>
          </p:spPr>
          <p:txBody>
            <a:bodyPr/>
            <a:lstStyle/>
            <a:p>
              <a:endParaRPr lang="en-US" sz="1350"/>
            </a:p>
          </p:txBody>
        </p:sp>
        <p:sp>
          <p:nvSpPr>
            <p:cNvPr id="9" name="Line 5">
              <a:extLst>
                <a:ext uri="{FF2B5EF4-FFF2-40B4-BE49-F238E27FC236}">
                  <a16:creationId xmlns:a16="http://schemas.microsoft.com/office/drawing/2014/main" id="{77B0AE5B-2A19-40F7-8DDB-1223476B2FDA}"/>
                </a:ext>
              </a:extLst>
            </p:cNvPr>
            <p:cNvSpPr>
              <a:spLocks noChangeShapeType="1"/>
            </p:cNvSpPr>
            <p:nvPr/>
          </p:nvSpPr>
          <p:spPr bwMode="auto">
            <a:xfrm>
              <a:off x="2057400" y="4343400"/>
              <a:ext cx="1828800" cy="0"/>
            </a:xfrm>
            <a:prstGeom prst="line">
              <a:avLst/>
            </a:prstGeom>
            <a:noFill/>
            <a:ln w="38100">
              <a:solidFill>
                <a:srgbClr val="FFFF00"/>
              </a:solidFill>
              <a:round/>
              <a:headEnd type="triangle" w="med" len="med"/>
              <a:tailEnd type="triangle" w="med" len="med"/>
            </a:ln>
          </p:spPr>
          <p:txBody>
            <a:bodyPr/>
            <a:lstStyle/>
            <a:p>
              <a:endParaRPr lang="en-US" sz="1350"/>
            </a:p>
          </p:txBody>
        </p:sp>
        <p:sp>
          <p:nvSpPr>
            <p:cNvPr id="10" name="Text Box 6">
              <a:extLst>
                <a:ext uri="{FF2B5EF4-FFF2-40B4-BE49-F238E27FC236}">
                  <a16:creationId xmlns:a16="http://schemas.microsoft.com/office/drawing/2014/main" id="{32E9A632-5C1B-4701-BFE5-35B74A78B5F3}"/>
                </a:ext>
              </a:extLst>
            </p:cNvPr>
            <p:cNvSpPr txBox="1">
              <a:spLocks noChangeArrowheads="1"/>
            </p:cNvSpPr>
            <p:nvPr/>
          </p:nvSpPr>
          <p:spPr bwMode="auto">
            <a:xfrm>
              <a:off x="2590800" y="4343400"/>
              <a:ext cx="838200" cy="484717"/>
            </a:xfrm>
            <a:prstGeom prst="rect">
              <a:avLst/>
            </a:prstGeom>
            <a:noFill/>
            <a:ln w="12700">
              <a:noFill/>
              <a:miter lim="800000"/>
              <a:headEnd type="none" w="sm" len="sm"/>
              <a:tailEnd type="none" w="sm" len="sm"/>
            </a:ln>
          </p:spPr>
          <p:txBody>
            <a:bodyPr>
              <a:spAutoFit/>
            </a:bodyPr>
            <a:lstStyle/>
            <a:p>
              <a:pPr algn="ctr">
                <a:spcBef>
                  <a:spcPct val="50000"/>
                </a:spcBef>
              </a:pPr>
              <a:r>
                <a:rPr lang="en-US" sz="1350" b="1">
                  <a:solidFill>
                    <a:srgbClr val="FFFF00"/>
                  </a:solidFill>
                  <a:latin typeface="Arial" charset="0"/>
                </a:rPr>
                <a:t>18”</a:t>
              </a:r>
            </a:p>
          </p:txBody>
        </p:sp>
        <p:sp>
          <p:nvSpPr>
            <p:cNvPr id="11" name="Line 7">
              <a:extLst>
                <a:ext uri="{FF2B5EF4-FFF2-40B4-BE49-F238E27FC236}">
                  <a16:creationId xmlns:a16="http://schemas.microsoft.com/office/drawing/2014/main" id="{D506DBD3-96CC-47C9-AD87-7A2E0B2C449F}"/>
                </a:ext>
              </a:extLst>
            </p:cNvPr>
            <p:cNvSpPr>
              <a:spLocks noChangeShapeType="1"/>
            </p:cNvSpPr>
            <p:nvPr/>
          </p:nvSpPr>
          <p:spPr bwMode="auto">
            <a:xfrm flipH="1">
              <a:off x="9601200" y="3733800"/>
              <a:ext cx="381000" cy="762000"/>
            </a:xfrm>
            <a:prstGeom prst="line">
              <a:avLst/>
            </a:prstGeom>
            <a:noFill/>
            <a:ln w="57150">
              <a:solidFill>
                <a:schemeClr val="bg1"/>
              </a:solidFill>
              <a:round/>
              <a:headEnd type="triangle" w="med" len="med"/>
              <a:tailEnd/>
            </a:ln>
          </p:spPr>
          <p:txBody>
            <a:bodyPr/>
            <a:lstStyle/>
            <a:p>
              <a:endParaRPr lang="en-US" sz="1350"/>
            </a:p>
          </p:txBody>
        </p:sp>
        <p:sp>
          <p:nvSpPr>
            <p:cNvPr id="12" name="Text Box 8">
              <a:extLst>
                <a:ext uri="{FF2B5EF4-FFF2-40B4-BE49-F238E27FC236}">
                  <a16:creationId xmlns:a16="http://schemas.microsoft.com/office/drawing/2014/main" id="{DA9F15F2-4D1F-4721-9DF9-C206C1F510A1}"/>
                </a:ext>
              </a:extLst>
            </p:cNvPr>
            <p:cNvSpPr txBox="1">
              <a:spLocks noChangeArrowheads="1"/>
            </p:cNvSpPr>
            <p:nvPr/>
          </p:nvSpPr>
          <p:spPr bwMode="auto">
            <a:xfrm>
              <a:off x="8153400" y="4495800"/>
              <a:ext cx="2514600" cy="745718"/>
            </a:xfrm>
            <a:prstGeom prst="rect">
              <a:avLst/>
            </a:prstGeom>
            <a:noFill/>
            <a:ln w="12700">
              <a:noFill/>
              <a:miter lim="800000"/>
              <a:headEnd type="none" w="sm" len="sm"/>
              <a:tailEnd type="none" w="sm" len="sm"/>
            </a:ln>
          </p:spPr>
          <p:txBody>
            <a:bodyPr>
              <a:spAutoFit/>
            </a:bodyPr>
            <a:lstStyle/>
            <a:p>
              <a:pPr algn="ctr">
                <a:spcBef>
                  <a:spcPct val="50000"/>
                </a:spcBef>
              </a:pPr>
              <a:r>
                <a:rPr lang="en-US" sz="2400" b="1">
                  <a:solidFill>
                    <a:schemeClr val="bg1"/>
                  </a:solidFill>
                  <a:latin typeface="Arial" charset="0"/>
                </a:rPr>
                <a:t>Pole Butt</a:t>
              </a:r>
            </a:p>
          </p:txBody>
        </p:sp>
        <p:sp>
          <p:nvSpPr>
            <p:cNvPr id="13" name="Text Box 9">
              <a:extLst>
                <a:ext uri="{FF2B5EF4-FFF2-40B4-BE49-F238E27FC236}">
                  <a16:creationId xmlns:a16="http://schemas.microsoft.com/office/drawing/2014/main" id="{D9AA6BD8-D6E5-4807-B6E5-52E145FA3D6D}"/>
                </a:ext>
              </a:extLst>
            </p:cNvPr>
            <p:cNvSpPr txBox="1">
              <a:spLocks noChangeArrowheads="1"/>
            </p:cNvSpPr>
            <p:nvPr/>
          </p:nvSpPr>
          <p:spPr bwMode="auto">
            <a:xfrm>
              <a:off x="1739900" y="1457326"/>
              <a:ext cx="1127125" cy="671146"/>
            </a:xfrm>
            <a:prstGeom prst="rect">
              <a:avLst/>
            </a:prstGeom>
            <a:noFill/>
            <a:ln w="9525">
              <a:noFill/>
              <a:miter lim="800000"/>
              <a:headEnd/>
              <a:tailEnd/>
            </a:ln>
            <a:effectLst/>
          </p:spPr>
          <p:txBody>
            <a:bodyPr>
              <a:spAutoFit/>
            </a:bodyPr>
            <a:lstStyle/>
            <a:p>
              <a:pPr eaLnBrk="1" hangingPunct="1">
                <a:spcBef>
                  <a:spcPct val="50000"/>
                </a:spcBef>
                <a:defRPr/>
              </a:pPr>
              <a:r>
                <a:rPr lang="en-US" sz="2100" b="1" dirty="0">
                  <a:solidFill>
                    <a:srgbClr val="009900"/>
                  </a:solidFill>
                  <a:effectLst>
                    <a:outerShdw blurRad="38100" dist="38100" dir="2700000" algn="tl">
                      <a:srgbClr val="C0C0C0"/>
                    </a:outerShdw>
                  </a:effectLst>
                  <a:latin typeface="Arial" charset="0"/>
                </a:rPr>
                <a:t>G/L</a:t>
              </a:r>
            </a:p>
          </p:txBody>
        </p:sp>
        <p:sp>
          <p:nvSpPr>
            <p:cNvPr id="14" name="Line 10">
              <a:extLst>
                <a:ext uri="{FF2B5EF4-FFF2-40B4-BE49-F238E27FC236}">
                  <a16:creationId xmlns:a16="http://schemas.microsoft.com/office/drawing/2014/main" id="{1CCB0943-5FAD-4CA2-AE25-2D94EC957830}"/>
                </a:ext>
              </a:extLst>
            </p:cNvPr>
            <p:cNvSpPr>
              <a:spLocks noChangeShapeType="1"/>
            </p:cNvSpPr>
            <p:nvPr/>
          </p:nvSpPr>
          <p:spPr bwMode="auto">
            <a:xfrm flipH="1" flipV="1">
              <a:off x="2074863" y="1971675"/>
              <a:ext cx="12700" cy="914400"/>
            </a:xfrm>
            <a:prstGeom prst="line">
              <a:avLst/>
            </a:prstGeom>
            <a:noFill/>
            <a:ln w="57150">
              <a:solidFill>
                <a:srgbClr val="009900"/>
              </a:solidFill>
              <a:round/>
              <a:headEnd type="none" w="sm" len="sm"/>
              <a:tailEnd type="none" w="sm" len="sm"/>
            </a:ln>
          </p:spPr>
          <p:txBody>
            <a:bodyPr/>
            <a:lstStyle/>
            <a:p>
              <a:endParaRPr lang="en-US" sz="1350"/>
            </a:p>
          </p:txBody>
        </p:sp>
      </p:grpSp>
      <p:graphicFrame>
        <p:nvGraphicFramePr>
          <p:cNvPr id="15" name="Object 4" descr="Green marble">
            <a:extLst>
              <a:ext uri="{FF2B5EF4-FFF2-40B4-BE49-F238E27FC236}">
                <a16:creationId xmlns:a16="http://schemas.microsoft.com/office/drawing/2014/main" id="{FAB5B1D3-0AF9-40E1-B8CE-AEBFC762EA45}"/>
              </a:ext>
            </a:extLst>
          </p:cNvPr>
          <p:cNvGraphicFramePr>
            <a:graphicFrameLocks noChangeAspect="1"/>
          </p:cNvGraphicFramePr>
          <p:nvPr>
            <p:extLst>
              <p:ext uri="{D42A27DB-BD31-4B8C-83A1-F6EECF244321}">
                <p14:modId xmlns:p14="http://schemas.microsoft.com/office/powerpoint/2010/main" val="2860327283"/>
              </p:ext>
            </p:extLst>
          </p:nvPr>
        </p:nvGraphicFramePr>
        <p:xfrm>
          <a:off x="609600" y="2659402"/>
          <a:ext cx="2244262" cy="3411850"/>
        </p:xfrm>
        <a:graphic>
          <a:graphicData uri="http://schemas.openxmlformats.org/presentationml/2006/ole">
            <mc:AlternateContent xmlns:mc="http://schemas.openxmlformats.org/markup-compatibility/2006">
              <mc:Choice xmlns:v="urn:schemas-microsoft-com:vml" Requires="v">
                <p:oleObj spid="_x0000_s1030" name="Bitmap Image" r:id="rId4" imgW="1448002" imgH="2057143" progId="Paint.Picture">
                  <p:embed/>
                </p:oleObj>
              </mc:Choice>
              <mc:Fallback>
                <p:oleObj name="Bitmap Image" r:id="rId4" imgW="1448002" imgH="2057143" progId="Paint.Picture">
                  <p:embed/>
                  <p:pic>
                    <p:nvPicPr>
                      <p:cNvPr id="10244" name="Object 4" descr="Green marble">
                        <a:extLst>
                          <a:ext uri="{FF2B5EF4-FFF2-40B4-BE49-F238E27FC236}">
                            <a16:creationId xmlns:a16="http://schemas.microsoft.com/office/drawing/2014/main" id="{85AE35D7-AAFA-43B7-AF14-9D1111545D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659402"/>
                        <a:ext cx="2244262" cy="3411850"/>
                      </a:xfrm>
                      <a:prstGeom prst="rect">
                        <a:avLst/>
                      </a:prstGeom>
                      <a:noFill/>
                      <a:ln>
                        <a:noFill/>
                      </a:ln>
                      <a:effectLst/>
                    </p:spPr>
                  </p:pic>
                </p:oleObj>
              </mc:Fallback>
            </mc:AlternateContent>
          </a:graphicData>
        </a:graphic>
      </p:graphicFrame>
      <p:sp>
        <p:nvSpPr>
          <p:cNvPr id="16" name="Title 1">
            <a:extLst>
              <a:ext uri="{FF2B5EF4-FFF2-40B4-BE49-F238E27FC236}">
                <a16:creationId xmlns:a16="http://schemas.microsoft.com/office/drawing/2014/main" id="{A7E65121-3DDD-44BF-ADD4-9242B0A32276}"/>
              </a:ext>
            </a:extLst>
          </p:cNvPr>
          <p:cNvSpPr>
            <a:spLocks noGrp="1"/>
          </p:cNvSpPr>
          <p:nvPr>
            <p:ph type="title"/>
          </p:nvPr>
        </p:nvSpPr>
        <p:spPr>
          <a:xfrm>
            <a:off x="457200" y="152400"/>
            <a:ext cx="8229600" cy="1143000"/>
          </a:xfrm>
        </p:spPr>
        <p:txBody>
          <a:bodyPr>
            <a:normAutofit/>
          </a:bodyPr>
          <a:lstStyle/>
          <a:p>
            <a:pPr algn="l"/>
            <a:r>
              <a:rPr lang="en-US" sz="3600" dirty="0">
                <a:solidFill>
                  <a:srgbClr val="013971"/>
                </a:solidFill>
                <a:latin typeface="Segoe UI Semibold" panose="020B0702040204020203" pitchFamily="34" charset="0"/>
              </a:rPr>
              <a:t>External Decay</a:t>
            </a:r>
          </a:p>
        </p:txBody>
      </p:sp>
      <p:sp>
        <p:nvSpPr>
          <p:cNvPr id="18" name="Rectangle 17">
            <a:extLst>
              <a:ext uri="{FF2B5EF4-FFF2-40B4-BE49-F238E27FC236}">
                <a16:creationId xmlns:a16="http://schemas.microsoft.com/office/drawing/2014/main" id="{A55DBAB9-6C45-4DF5-A1D1-9EBEFB8EF06F}"/>
              </a:ext>
            </a:extLst>
          </p:cNvPr>
          <p:cNvSpPr/>
          <p:nvPr/>
        </p:nvSpPr>
        <p:spPr>
          <a:xfrm>
            <a:off x="0" y="1147227"/>
            <a:ext cx="9144000" cy="1138773"/>
          </a:xfrm>
          <a:prstGeom prst="rect">
            <a:avLst/>
          </a:prstGeom>
        </p:spPr>
        <p:txBody>
          <a:bodyPr wrap="square">
            <a:spAutoFit/>
          </a:bodyPr>
          <a:lstStyle/>
          <a:p>
            <a:pPr>
              <a:buFont typeface="Arial" pitchFamily="34" charset="0"/>
              <a:buChar char="•"/>
            </a:pPr>
            <a:r>
              <a:rPr lang="en-US" sz="2400" dirty="0">
                <a:latin typeface="Times New Roman" pitchFamily="18" charset="0"/>
              </a:rPr>
              <a:t>Southern Pine Poles tend to decay below ground from the outside in.</a:t>
            </a:r>
            <a:br>
              <a:rPr lang="en-US" sz="2400" dirty="0">
                <a:latin typeface="Times New Roman" pitchFamily="18" charset="0"/>
              </a:rPr>
            </a:br>
            <a:endParaRPr lang="en-US" sz="1600" dirty="0">
              <a:latin typeface="Times New Roman" pitchFamily="18" charset="0"/>
            </a:endParaRPr>
          </a:p>
          <a:p>
            <a:pPr>
              <a:buFont typeface="Arial" pitchFamily="34" charset="0"/>
              <a:buChar char="•"/>
            </a:pPr>
            <a:r>
              <a:rPr lang="en-US" sz="2800" dirty="0"/>
              <a:t> </a:t>
            </a:r>
            <a:r>
              <a:rPr lang="en-US" sz="2400" dirty="0"/>
              <a:t>90% of the poles strength in the outer 2 – 3 inches of shell.</a:t>
            </a:r>
            <a:endParaRPr lang="en-US" sz="2400" dirty="0">
              <a:latin typeface="+mn-lt"/>
            </a:endParaRPr>
          </a:p>
        </p:txBody>
      </p:sp>
    </p:spTree>
    <p:extLst>
      <p:ext uri="{BB962C8B-B14F-4D97-AF65-F5344CB8AC3E}">
        <p14:creationId xmlns:p14="http://schemas.microsoft.com/office/powerpoint/2010/main" val="2298495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t>Reject Pole Examples</a:t>
            </a:r>
          </a:p>
        </p:txBody>
      </p:sp>
      <p:pic>
        <p:nvPicPr>
          <p:cNvPr id="19458" name="Picture 2" descr="C:\Users\CNewton\Pictures\Photos from marketing folder\Tom's Photos\100_025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839" t="20692" r="14138" b="22498"/>
          <a:stretch/>
        </p:blipFill>
        <p:spPr bwMode="auto">
          <a:xfrm>
            <a:off x="914400" y="1267814"/>
            <a:ext cx="7529394" cy="517236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93486435"/>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t>Reject Pole Examples</a:t>
            </a:r>
          </a:p>
        </p:txBody>
      </p:sp>
      <p:pic>
        <p:nvPicPr>
          <p:cNvPr id="18434" name="Picture 2" descr="C:\Users\CNewton\Pictures\Photos from marketing folder\IMGP09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082621" y="1899248"/>
            <a:ext cx="5283558" cy="3962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79157487"/>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t>Reject Pole Examples</a:t>
            </a:r>
          </a:p>
        </p:txBody>
      </p:sp>
      <p:pic>
        <p:nvPicPr>
          <p:cNvPr id="4" name="Content Placeholder 3" descr="HECO_SYP_Wailoa St_#5">
            <a:extLst>
              <a:ext uri="{FF2B5EF4-FFF2-40B4-BE49-F238E27FC236}">
                <a16:creationId xmlns:a16="http://schemas.microsoft.com/office/drawing/2014/main" id="{3D7E6504-D66D-442E-A8AD-1D215DC52919}"/>
              </a:ext>
            </a:extLst>
          </p:cNvPr>
          <p:cNvPicPr>
            <a:picLocks noGrp="1" noChangeAspect="1" noChangeArrowheads="1"/>
          </p:cNvPicPr>
          <p:nvPr>
            <p:ph sz="half" idx="1"/>
          </p:nvPr>
        </p:nvPicPr>
        <p:blipFill>
          <a:blip r:embed="rId4" cstate="print"/>
          <a:srcRect/>
          <a:stretch>
            <a:fillRect/>
          </a:stretch>
        </p:blipFill>
        <p:spPr>
          <a:xfrm>
            <a:off x="609600" y="4114800"/>
            <a:ext cx="4030663" cy="2254250"/>
          </a:xfrm>
        </p:spPr>
      </p:pic>
      <p:graphicFrame>
        <p:nvGraphicFramePr>
          <p:cNvPr id="5" name="Object 4">
            <a:extLst>
              <a:ext uri="{FF2B5EF4-FFF2-40B4-BE49-F238E27FC236}">
                <a16:creationId xmlns:a16="http://schemas.microsoft.com/office/drawing/2014/main" id="{49893834-F5C1-4B37-9A28-83CAB8814813}"/>
              </a:ext>
            </a:extLst>
          </p:cNvPr>
          <p:cNvGraphicFramePr>
            <a:graphicFrameLocks noChangeAspect="1"/>
          </p:cNvGraphicFramePr>
          <p:nvPr>
            <p:extLst>
              <p:ext uri="{D42A27DB-BD31-4B8C-83A1-F6EECF244321}">
                <p14:modId xmlns:p14="http://schemas.microsoft.com/office/powerpoint/2010/main" val="3788968409"/>
              </p:ext>
            </p:extLst>
          </p:nvPr>
        </p:nvGraphicFramePr>
        <p:xfrm>
          <a:off x="5791200" y="4191000"/>
          <a:ext cx="2478088" cy="2289175"/>
        </p:xfrm>
        <a:graphic>
          <a:graphicData uri="http://schemas.openxmlformats.org/presentationml/2006/ole">
            <mc:AlternateContent xmlns:mc="http://schemas.openxmlformats.org/markup-compatibility/2006">
              <mc:Choice xmlns:v="urn:schemas-microsoft-com:vml" Requires="v">
                <p:oleObj spid="_x0000_s3076" name="Photo Editor Photo" r:id="rId5" imgW="6095238" imgH="3943901" progId="MSPhotoEd.3">
                  <p:embed/>
                </p:oleObj>
              </mc:Choice>
              <mc:Fallback>
                <p:oleObj name="Photo Editor Photo" r:id="rId5" imgW="6095238" imgH="3943901" progId="MSPhotoEd.3">
                  <p:embed/>
                  <p:pic>
                    <p:nvPicPr>
                      <p:cNvPr id="2050" name="Object 4"/>
                      <p:cNvPicPr>
                        <a:picLocks noChangeAspect="1" noChangeArrowheads="1"/>
                      </p:cNvPicPr>
                      <p:nvPr/>
                    </p:nvPicPr>
                    <p:blipFill>
                      <a:blip r:embed="rId6">
                        <a:extLst>
                          <a:ext uri="{28A0092B-C50C-407E-A947-70E740481C1C}">
                            <a14:useLocalDpi xmlns:a14="http://schemas.microsoft.com/office/drawing/2010/main" val="0"/>
                          </a:ext>
                        </a:extLst>
                      </a:blip>
                      <a:srcRect l="15002" r="15002"/>
                      <a:stretch>
                        <a:fillRect/>
                      </a:stretch>
                    </p:blipFill>
                    <p:spPr bwMode="auto">
                      <a:xfrm>
                        <a:off x="5791200" y="4191000"/>
                        <a:ext cx="2478088"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 name="Picture 5" descr="100_0218">
            <a:extLst>
              <a:ext uri="{FF2B5EF4-FFF2-40B4-BE49-F238E27FC236}">
                <a16:creationId xmlns:a16="http://schemas.microsoft.com/office/drawing/2014/main" id="{9FFC1B2D-4113-4159-9017-399FC32B07F8}"/>
              </a:ext>
            </a:extLst>
          </p:cNvPr>
          <p:cNvPicPr>
            <a:picLocks noChangeAspect="1" noChangeArrowheads="1"/>
          </p:cNvPicPr>
          <p:nvPr/>
        </p:nvPicPr>
        <p:blipFill>
          <a:blip r:embed="rId7" cstate="print"/>
          <a:srcRect/>
          <a:stretch>
            <a:fillRect/>
          </a:stretch>
        </p:blipFill>
        <p:spPr bwMode="auto">
          <a:xfrm>
            <a:off x="838200" y="1295400"/>
            <a:ext cx="3200400" cy="2400300"/>
          </a:xfrm>
          <a:prstGeom prst="rect">
            <a:avLst/>
          </a:prstGeom>
          <a:noFill/>
          <a:ln w="9525">
            <a:noFill/>
            <a:miter lim="800000"/>
            <a:headEnd/>
            <a:tailEnd/>
          </a:ln>
        </p:spPr>
      </p:pic>
      <p:pic>
        <p:nvPicPr>
          <p:cNvPr id="7" name="Picture 6" descr="100_0191">
            <a:extLst>
              <a:ext uri="{FF2B5EF4-FFF2-40B4-BE49-F238E27FC236}">
                <a16:creationId xmlns:a16="http://schemas.microsoft.com/office/drawing/2014/main" id="{DCD2849F-8C72-468A-836D-2F7E6E886E65}"/>
              </a:ext>
            </a:extLst>
          </p:cNvPr>
          <p:cNvPicPr>
            <a:picLocks noChangeAspect="1" noChangeArrowheads="1"/>
          </p:cNvPicPr>
          <p:nvPr/>
        </p:nvPicPr>
        <p:blipFill>
          <a:blip r:embed="rId8" cstate="print"/>
          <a:srcRect/>
          <a:stretch>
            <a:fillRect/>
          </a:stretch>
        </p:blipFill>
        <p:spPr bwMode="auto">
          <a:xfrm>
            <a:off x="5181600" y="1295400"/>
            <a:ext cx="3733800" cy="2800350"/>
          </a:xfrm>
          <a:prstGeom prst="rect">
            <a:avLst/>
          </a:prstGeom>
          <a:noFill/>
          <a:ln w="9525">
            <a:noFill/>
            <a:miter lim="800000"/>
            <a:headEnd/>
            <a:tailEnd/>
          </a:ln>
        </p:spPr>
      </p:pic>
    </p:spTree>
    <p:custDataLst>
      <p:tags r:id="rId2"/>
    </p:custDataLst>
    <p:extLst>
      <p:ext uri="{BB962C8B-B14F-4D97-AF65-F5344CB8AC3E}">
        <p14:creationId xmlns:p14="http://schemas.microsoft.com/office/powerpoint/2010/main" val="1855386938"/>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t>Reject Pole Examples</a:t>
            </a:r>
          </a:p>
        </p:txBody>
      </p:sp>
      <p:pic>
        <p:nvPicPr>
          <p:cNvPr id="4" name="Shell Rot Up Close.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1104900"/>
            <a:ext cx="9144000" cy="5143500"/>
          </a:xfrm>
          <a:prstGeom prst="rect">
            <a:avLst/>
          </a:prstGeom>
        </p:spPr>
      </p:pic>
    </p:spTree>
    <p:custDataLst>
      <p:tags r:id="rId1"/>
    </p:custDataLst>
    <p:extLst>
      <p:ext uri="{BB962C8B-B14F-4D97-AF65-F5344CB8AC3E}">
        <p14:creationId xmlns:p14="http://schemas.microsoft.com/office/powerpoint/2010/main" val="36721447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rrowheads="1"/>
          </p:cNvPicPr>
          <p:nvPr/>
        </p:nvPicPr>
        <p:blipFill rotWithShape="1">
          <a:blip r:embed="rId3" cstate="screen">
            <a:extLst>
              <a:ext uri="{28A0092B-C50C-407E-A947-70E740481C1C}">
                <a14:useLocalDpi xmlns:a14="http://schemas.microsoft.com/office/drawing/2010/main"/>
              </a:ext>
            </a:extLst>
          </a:blip>
          <a:srcRect l="7529" t="7839"/>
          <a:stretch/>
        </p:blipFill>
        <p:spPr bwMode="auto">
          <a:xfrm>
            <a:off x="175490" y="1209964"/>
            <a:ext cx="6834909" cy="526703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1139" name="Text Box 4"/>
          <p:cNvSpPr txBox="1">
            <a:spLocks noChangeArrowheads="1"/>
          </p:cNvSpPr>
          <p:nvPr/>
        </p:nvSpPr>
        <p:spPr bwMode="auto">
          <a:xfrm>
            <a:off x="3886200" y="1445836"/>
            <a:ext cx="4953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ahoma" pitchFamily="34" charset="0"/>
              </a:defRPr>
            </a:lvl1pPr>
            <a:lvl2pPr marL="742950" indent="-285750">
              <a:defRPr sz="2400">
                <a:solidFill>
                  <a:schemeClr val="tx1"/>
                </a:solidFill>
                <a:latin typeface="Tahoma" pitchFamily="34" charset="0"/>
              </a:defRPr>
            </a:lvl2pPr>
            <a:lvl3pPr marL="1143000" indent="-228600">
              <a:defRPr sz="2400">
                <a:solidFill>
                  <a:schemeClr val="tx1"/>
                </a:solidFill>
                <a:latin typeface="Tahoma" pitchFamily="34" charset="0"/>
              </a:defRPr>
            </a:lvl3pPr>
            <a:lvl4pPr marL="1600200" indent="-228600">
              <a:defRPr sz="2400">
                <a:solidFill>
                  <a:schemeClr val="tx1"/>
                </a:solidFill>
                <a:latin typeface="Tahoma" pitchFamily="34" charset="0"/>
              </a:defRPr>
            </a:lvl4pPr>
            <a:lvl5pPr marL="2057400" indent="-22860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spcBef>
                <a:spcPct val="50000"/>
              </a:spcBef>
            </a:pPr>
            <a:r>
              <a:rPr lang="en-US" sz="2800" b="1" dirty="0">
                <a:latin typeface="Segoe UI" panose="020B0502040204020203" pitchFamily="34" charset="0"/>
                <a:ea typeface="Segoe UI" panose="020B0502040204020203" pitchFamily="34" charset="0"/>
                <a:cs typeface="Segoe UI" panose="020B0502040204020203" pitchFamily="34" charset="0"/>
              </a:rPr>
              <a:t>Load</a:t>
            </a:r>
          </a:p>
          <a:p>
            <a:r>
              <a:rPr lang="en-US" sz="2000" dirty="0">
                <a:latin typeface="Segoe UI" panose="020B0502040204020203" pitchFamily="34" charset="0"/>
                <a:ea typeface="Segoe UI" panose="020B0502040204020203" pitchFamily="34" charset="0"/>
                <a:cs typeface="Segoe UI" panose="020B0502040204020203" pitchFamily="34" charset="0"/>
              </a:rPr>
              <a:t>(Wind Force on Wires, Equip., etc.) </a:t>
            </a:r>
            <a:r>
              <a:rPr lang="en-US" sz="2000" baseline="-25000" dirty="0">
                <a:latin typeface="Segoe UI" panose="020B0502040204020203" pitchFamily="34" charset="0"/>
                <a:ea typeface="Segoe UI" panose="020B0502040204020203" pitchFamily="34" charset="0"/>
                <a:cs typeface="Segoe UI" panose="020B0502040204020203" pitchFamily="34" charset="0"/>
              </a:rPr>
              <a:t>   </a:t>
            </a:r>
            <a:endParaRPr lang="en-US" sz="2000" dirty="0">
              <a:latin typeface="Segoe UI" panose="020B0502040204020203" pitchFamily="34" charset="0"/>
              <a:ea typeface="Segoe UI" panose="020B0502040204020203" pitchFamily="34" charset="0"/>
              <a:cs typeface="Segoe UI" panose="020B0502040204020203" pitchFamily="34" charset="0"/>
            </a:endParaRPr>
          </a:p>
        </p:txBody>
      </p:sp>
      <p:sp>
        <p:nvSpPr>
          <p:cNvPr id="91141" name="Text Box 4"/>
          <p:cNvSpPr txBox="1">
            <a:spLocks noChangeArrowheads="1"/>
          </p:cNvSpPr>
          <p:nvPr/>
        </p:nvSpPr>
        <p:spPr bwMode="auto">
          <a:xfrm>
            <a:off x="3276600" y="4576386"/>
            <a:ext cx="4953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ahoma" pitchFamily="34" charset="0"/>
              </a:defRPr>
            </a:lvl1pPr>
            <a:lvl2pPr marL="742950" indent="-285750">
              <a:defRPr sz="2400">
                <a:solidFill>
                  <a:schemeClr val="tx1"/>
                </a:solidFill>
                <a:latin typeface="Tahoma" pitchFamily="34" charset="0"/>
              </a:defRPr>
            </a:lvl2pPr>
            <a:lvl3pPr marL="1143000" indent="-228600">
              <a:defRPr sz="2400">
                <a:solidFill>
                  <a:schemeClr val="tx1"/>
                </a:solidFill>
                <a:latin typeface="Tahoma" pitchFamily="34" charset="0"/>
              </a:defRPr>
            </a:lvl3pPr>
            <a:lvl4pPr marL="1600200" indent="-228600">
              <a:defRPr sz="2400">
                <a:solidFill>
                  <a:schemeClr val="tx1"/>
                </a:solidFill>
                <a:latin typeface="Tahoma" pitchFamily="34" charset="0"/>
              </a:defRPr>
            </a:lvl4pPr>
            <a:lvl5pPr marL="2057400" indent="-22860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spcBef>
                <a:spcPct val="50000"/>
              </a:spcBef>
            </a:pPr>
            <a:r>
              <a:rPr lang="en-US" sz="2800" b="1" dirty="0">
                <a:latin typeface="Segoe UI" panose="020B0502040204020203" pitchFamily="34" charset="0"/>
                <a:ea typeface="Segoe UI" panose="020B0502040204020203" pitchFamily="34" charset="0"/>
                <a:cs typeface="Segoe UI" panose="020B0502040204020203" pitchFamily="34" charset="0"/>
              </a:rPr>
              <a:t>Maximum Stress</a:t>
            </a:r>
          </a:p>
          <a:p>
            <a:r>
              <a:rPr lang="en-US" sz="2000" dirty="0">
                <a:latin typeface="Segoe UI" panose="020B0502040204020203" pitchFamily="34" charset="0"/>
                <a:ea typeface="Segoe UI" panose="020B0502040204020203" pitchFamily="34" charset="0"/>
                <a:cs typeface="Segoe UI" panose="020B0502040204020203" pitchFamily="34" charset="0"/>
              </a:rPr>
              <a:t>(Location Where Likely to Break) </a:t>
            </a:r>
            <a:r>
              <a:rPr lang="en-US" sz="2000" baseline="-25000" dirty="0">
                <a:latin typeface="Segoe UI" panose="020B0502040204020203" pitchFamily="34" charset="0"/>
                <a:ea typeface="Segoe UI" panose="020B0502040204020203" pitchFamily="34" charset="0"/>
                <a:cs typeface="Segoe UI" panose="020B0502040204020203" pitchFamily="34" charset="0"/>
              </a:rPr>
              <a:t>   </a:t>
            </a:r>
            <a:endParaRPr lang="en-US" sz="2000" dirty="0">
              <a:latin typeface="Segoe UI" panose="020B0502040204020203" pitchFamily="34" charset="0"/>
              <a:ea typeface="Segoe UI" panose="020B0502040204020203" pitchFamily="34" charset="0"/>
              <a:cs typeface="Segoe UI" panose="020B0502040204020203" pitchFamily="34" charset="0"/>
            </a:endParaRPr>
          </a:p>
        </p:txBody>
      </p:sp>
      <p:cxnSp>
        <p:nvCxnSpPr>
          <p:cNvPr id="9" name="Straight Connector 8"/>
          <p:cNvCxnSpPr/>
          <p:nvPr/>
        </p:nvCxnSpPr>
        <p:spPr>
          <a:xfrm>
            <a:off x="990600" y="6109911"/>
            <a:ext cx="1828800" cy="1587"/>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1562101" y="6301998"/>
            <a:ext cx="381000" cy="3175"/>
          </a:xfrm>
          <a:prstGeom prst="line">
            <a:avLst/>
          </a:prstGeom>
          <a:ln w="3492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1789907" y="6301204"/>
            <a:ext cx="381000" cy="1587"/>
          </a:xfrm>
          <a:prstGeom prst="line">
            <a:avLst/>
          </a:prstGeom>
          <a:ln w="3492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0" name="Picture 12" descr="Shell Rot Chippe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4400" y="4898648"/>
            <a:ext cx="1981200"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a:stCxn id="91141" idx="1"/>
          </p:cNvCxnSpPr>
          <p:nvPr/>
        </p:nvCxnSpPr>
        <p:spPr>
          <a:xfrm flipH="1">
            <a:off x="2286000" y="4991885"/>
            <a:ext cx="990600" cy="891013"/>
          </a:xfrm>
          <a:prstGeom prst="straightConnector1">
            <a:avLst/>
          </a:prstGeom>
          <a:ln w="50800">
            <a:solidFill>
              <a:srgbClr val="005696"/>
            </a:solidFill>
            <a:tailEnd type="arrow"/>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76200"/>
            <a:ext cx="8229600" cy="1143000"/>
          </a:xfrm>
        </p:spPr>
        <p:txBody>
          <a:bodyPr/>
          <a:lstStyle/>
          <a:p>
            <a:r>
              <a:rPr lang="en-US" dirty="0"/>
              <a:t>Decay @ Most Critical Location</a:t>
            </a:r>
          </a:p>
        </p:txBody>
      </p:sp>
      <p:sp>
        <p:nvSpPr>
          <p:cNvPr id="14" name="Slide Number Placeholder 4"/>
          <p:cNvSpPr>
            <a:spLocks noGrp="1"/>
          </p:cNvSpPr>
          <p:nvPr>
            <p:ph type="sldNum" sz="quarter" idx="12"/>
          </p:nvPr>
        </p:nvSpPr>
        <p:spPr>
          <a:xfrm>
            <a:off x="6609863" y="6547645"/>
            <a:ext cx="2133600" cy="365125"/>
          </a:xfrm>
        </p:spPr>
        <p:txBody>
          <a:bodyPr/>
          <a:lstStyle/>
          <a:p>
            <a:fld id="{2D3C28AF-D117-4178-B3EF-0E20DC71E89D}" type="slidenum">
              <a:rPr lang="en-US" smtClean="0"/>
              <a:t>28</a:t>
            </a:fld>
            <a:endParaRPr lang="en-US" dirty="0"/>
          </a:p>
        </p:txBody>
      </p:sp>
    </p:spTree>
    <p:custDataLst>
      <p:tags r:id="rId1"/>
    </p:custDataLst>
    <p:extLst>
      <p:ext uri="{BB962C8B-B14F-4D97-AF65-F5344CB8AC3E}">
        <p14:creationId xmlns:p14="http://schemas.microsoft.com/office/powerpoint/2010/main" val="26299120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814394-8B88-4189-BA48-DBF88ADB70EE}"/>
              </a:ext>
            </a:extLst>
          </p:cNvPr>
          <p:cNvSpPr>
            <a:spLocks noGrp="1"/>
          </p:cNvSpPr>
          <p:nvPr>
            <p:ph type="sldNum" sz="quarter" idx="12"/>
          </p:nvPr>
        </p:nvSpPr>
        <p:spPr/>
        <p:txBody>
          <a:bodyPr/>
          <a:lstStyle/>
          <a:p>
            <a:fld id="{E31441E2-C158-43B7-8DED-CEE956235907}" type="slidenum">
              <a:rPr lang="en-US" smtClean="0"/>
              <a:pPr/>
              <a:t>29</a:t>
            </a:fld>
            <a:endParaRPr lang="en-US" dirty="0"/>
          </a:p>
        </p:txBody>
      </p:sp>
      <p:sp>
        <p:nvSpPr>
          <p:cNvPr id="14" name="Title 1">
            <a:extLst>
              <a:ext uri="{FF2B5EF4-FFF2-40B4-BE49-F238E27FC236}">
                <a16:creationId xmlns:a16="http://schemas.microsoft.com/office/drawing/2014/main" id="{53A1EDD1-4807-46C3-B779-92C069EC3908}"/>
              </a:ext>
            </a:extLst>
          </p:cNvPr>
          <p:cNvSpPr txBox="1">
            <a:spLocks/>
          </p:cNvSpPr>
          <p:nvPr/>
        </p:nvSpPr>
        <p:spPr bwMode="auto">
          <a:xfrm>
            <a:off x="838200" y="0"/>
            <a:ext cx="7772400" cy="767444"/>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spcBef>
                <a:spcPct val="0"/>
              </a:spcBef>
              <a:spcAft>
                <a:spcPct val="0"/>
              </a:spcAft>
              <a:defRPr sz="2700" b="1">
                <a:solidFill>
                  <a:srgbClr val="024494"/>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sz="2100" b="1">
                <a:solidFill>
                  <a:schemeClr val="tx2"/>
                </a:solidFill>
                <a:latin typeface="Verdana" pitchFamily="34" charset="0"/>
                <a:ea typeface="ＭＳ Ｐゴシック" pitchFamily="34" charset="-128"/>
                <a:cs typeface="ＭＳ Ｐゴシック" pitchFamily="-112" charset="-128"/>
              </a:defRPr>
            </a:lvl2pPr>
            <a:lvl3pPr algn="l" rtl="0" eaLnBrk="1" fontAlgn="base" hangingPunct="1">
              <a:spcBef>
                <a:spcPct val="0"/>
              </a:spcBef>
              <a:spcAft>
                <a:spcPct val="0"/>
              </a:spcAft>
              <a:defRPr sz="2100" b="1">
                <a:solidFill>
                  <a:schemeClr val="tx2"/>
                </a:solidFill>
                <a:latin typeface="Verdana" pitchFamily="34" charset="0"/>
                <a:ea typeface="ＭＳ Ｐゴシック" pitchFamily="34" charset="-128"/>
                <a:cs typeface="ＭＳ Ｐゴシック" pitchFamily="-112" charset="-128"/>
              </a:defRPr>
            </a:lvl3pPr>
            <a:lvl4pPr algn="l" rtl="0" eaLnBrk="1" fontAlgn="base" hangingPunct="1">
              <a:spcBef>
                <a:spcPct val="0"/>
              </a:spcBef>
              <a:spcAft>
                <a:spcPct val="0"/>
              </a:spcAft>
              <a:defRPr sz="2100" b="1">
                <a:solidFill>
                  <a:schemeClr val="tx2"/>
                </a:solidFill>
                <a:latin typeface="Verdana" pitchFamily="34" charset="0"/>
                <a:ea typeface="ＭＳ Ｐゴシック" pitchFamily="34" charset="-128"/>
                <a:cs typeface="ＭＳ Ｐゴシック" pitchFamily="-112" charset="-128"/>
              </a:defRPr>
            </a:lvl4pPr>
            <a:lvl5pPr algn="l" rtl="0" eaLnBrk="1" fontAlgn="base" hangingPunct="1">
              <a:spcBef>
                <a:spcPct val="0"/>
              </a:spcBef>
              <a:spcAft>
                <a:spcPct val="0"/>
              </a:spcAft>
              <a:defRPr sz="2100" b="1">
                <a:solidFill>
                  <a:schemeClr val="tx2"/>
                </a:solidFill>
                <a:latin typeface="Verdana" pitchFamily="34" charset="0"/>
                <a:ea typeface="ＭＳ Ｐゴシック" pitchFamily="34" charset="-128"/>
                <a:cs typeface="ＭＳ Ｐゴシック" pitchFamily="-112" charset="-128"/>
              </a:defRPr>
            </a:lvl5pPr>
            <a:lvl6pPr marL="342900" algn="l" rtl="0" eaLnBrk="1" fontAlgn="base" hangingPunct="1">
              <a:spcBef>
                <a:spcPct val="0"/>
              </a:spcBef>
              <a:spcAft>
                <a:spcPct val="0"/>
              </a:spcAft>
              <a:defRPr sz="2100" b="1">
                <a:solidFill>
                  <a:schemeClr val="tx2"/>
                </a:solidFill>
                <a:latin typeface="Verdana" pitchFamily="34" charset="0"/>
                <a:ea typeface="ＭＳ Ｐゴシック" pitchFamily="34" charset="-128"/>
              </a:defRPr>
            </a:lvl6pPr>
            <a:lvl7pPr marL="685800" algn="l" rtl="0" eaLnBrk="1" fontAlgn="base" hangingPunct="1">
              <a:spcBef>
                <a:spcPct val="0"/>
              </a:spcBef>
              <a:spcAft>
                <a:spcPct val="0"/>
              </a:spcAft>
              <a:defRPr sz="2100" b="1">
                <a:solidFill>
                  <a:schemeClr val="tx2"/>
                </a:solidFill>
                <a:latin typeface="Verdana" pitchFamily="34" charset="0"/>
                <a:ea typeface="ＭＳ Ｐゴシック" pitchFamily="34" charset="-128"/>
              </a:defRPr>
            </a:lvl7pPr>
            <a:lvl8pPr marL="1028700" algn="l" rtl="0" eaLnBrk="1" fontAlgn="base" hangingPunct="1">
              <a:spcBef>
                <a:spcPct val="0"/>
              </a:spcBef>
              <a:spcAft>
                <a:spcPct val="0"/>
              </a:spcAft>
              <a:defRPr sz="2100" b="1">
                <a:solidFill>
                  <a:schemeClr val="tx2"/>
                </a:solidFill>
                <a:latin typeface="Verdana" pitchFamily="34" charset="0"/>
                <a:ea typeface="ＭＳ Ｐゴシック" pitchFamily="34" charset="-128"/>
              </a:defRPr>
            </a:lvl8pPr>
            <a:lvl9pPr marL="1371600" algn="l" rtl="0" eaLnBrk="1" fontAlgn="base" hangingPunct="1">
              <a:spcBef>
                <a:spcPct val="0"/>
              </a:spcBef>
              <a:spcAft>
                <a:spcPct val="0"/>
              </a:spcAft>
              <a:defRPr sz="2100" b="1">
                <a:solidFill>
                  <a:schemeClr val="tx2"/>
                </a:solidFill>
                <a:latin typeface="Verdana" pitchFamily="34" charset="0"/>
                <a:ea typeface="ＭＳ Ｐゴシック" pitchFamily="34" charset="-128"/>
              </a:defRPr>
            </a:lvl9pPr>
          </a:lstStyle>
          <a:p>
            <a:pPr defTabSz="914400"/>
            <a:r>
              <a:rPr lang="en-US" sz="3200" kern="0" dirty="0"/>
              <a:t>Evaluating Pole Strength</a:t>
            </a:r>
          </a:p>
        </p:txBody>
      </p:sp>
      <p:sp>
        <p:nvSpPr>
          <p:cNvPr id="5" name="Title 1">
            <a:extLst>
              <a:ext uri="{FF2B5EF4-FFF2-40B4-BE49-F238E27FC236}">
                <a16:creationId xmlns:a16="http://schemas.microsoft.com/office/drawing/2014/main" id="{93CE1215-FE23-4D0E-8BF5-5E9B03E53364}"/>
              </a:ext>
            </a:extLst>
          </p:cNvPr>
          <p:cNvSpPr>
            <a:spLocks noGrp="1"/>
          </p:cNvSpPr>
          <p:nvPr>
            <p:ph type="title"/>
          </p:nvPr>
        </p:nvSpPr>
        <p:spPr>
          <a:xfrm>
            <a:off x="0" y="990600"/>
            <a:ext cx="9144000" cy="1371600"/>
          </a:xfrm>
        </p:spPr>
        <p:txBody>
          <a:bodyPr>
            <a:normAutofit/>
          </a:bodyPr>
          <a:lstStyle/>
          <a:p>
            <a:pPr algn="ctr"/>
            <a:r>
              <a:rPr lang="en-US" sz="2400" dirty="0"/>
              <a:t>13% Loss of Required </a:t>
            </a:r>
            <a:r>
              <a:rPr lang="en-US" sz="2400" dirty="0">
                <a:solidFill>
                  <a:srgbClr val="FF0000"/>
                </a:solidFill>
              </a:rPr>
              <a:t>Circumference</a:t>
            </a:r>
            <a:r>
              <a:rPr lang="en-US" sz="2400" dirty="0"/>
              <a:t> = NESC Reject</a:t>
            </a:r>
            <a:br>
              <a:rPr lang="en-US" sz="2400" dirty="0"/>
            </a:br>
            <a:r>
              <a:rPr lang="en-US" sz="2400" dirty="0"/>
              <a:t>33% of Required </a:t>
            </a:r>
            <a:r>
              <a:rPr lang="en-US" sz="2400" dirty="0">
                <a:solidFill>
                  <a:srgbClr val="FF0000"/>
                </a:solidFill>
              </a:rPr>
              <a:t>Strength </a:t>
            </a:r>
            <a:r>
              <a:rPr lang="en-US" sz="2400" dirty="0"/>
              <a:t>Loss = NESC Reject</a:t>
            </a:r>
          </a:p>
        </p:txBody>
      </p:sp>
      <p:pic>
        <p:nvPicPr>
          <p:cNvPr id="6" name="Picture 2" descr="\\buffile01\GroupFolders\Images for PowerPoint\Pole Inspection &amp; Treatment\determining effective circumference.jpg">
            <a:extLst>
              <a:ext uri="{FF2B5EF4-FFF2-40B4-BE49-F238E27FC236}">
                <a16:creationId xmlns:a16="http://schemas.microsoft.com/office/drawing/2014/main" id="{20C8C048-5E29-49EA-9F26-F6F1F114930F}"/>
              </a:ext>
            </a:extLst>
          </p:cNvPr>
          <p:cNvPicPr>
            <a:picLocks noGrp="1" noChangeAspect="1" noChangeArrowheads="1"/>
          </p:cNvPicPr>
          <p:nvPr>
            <p:ph idx="1"/>
          </p:nvPr>
        </p:nvPicPr>
        <p:blipFill>
          <a:blip r:embed="rId2" cstate="print"/>
          <a:srcRect/>
          <a:stretch>
            <a:fillRect/>
          </a:stretch>
        </p:blipFill>
        <p:spPr>
          <a:xfrm>
            <a:off x="1463040" y="2286000"/>
            <a:ext cx="6309360" cy="4114800"/>
          </a:xfrm>
          <a:noFill/>
        </p:spPr>
      </p:pic>
    </p:spTree>
    <p:extLst>
      <p:ext uri="{BB962C8B-B14F-4D97-AF65-F5344CB8AC3E}">
        <p14:creationId xmlns:p14="http://schemas.microsoft.com/office/powerpoint/2010/main" val="2242497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Text Box 2"/>
          <p:cNvSpPr txBox="1">
            <a:spLocks noChangeArrowheads="1"/>
          </p:cNvSpPr>
          <p:nvPr/>
        </p:nvSpPr>
        <p:spPr bwMode="auto">
          <a:xfrm>
            <a:off x="5256847" y="5798220"/>
            <a:ext cx="3048953" cy="584771"/>
          </a:xfrm>
          <a:prstGeom prst="rect">
            <a:avLst/>
          </a:prstGeom>
          <a:noFill/>
          <a:ln w="12700">
            <a:noFill/>
            <a:miter lim="800000"/>
            <a:headEnd type="none" w="sm" len="sm"/>
            <a:tailEnd type="none" w="sm" len="sm"/>
          </a:ln>
          <a:effectLst/>
        </p:spPr>
        <p:txBody>
          <a:bodyPr lIns="91436" tIns="45718" rIns="91436" bIns="45718">
            <a:spAutoFit/>
          </a:bodyPr>
          <a:lstStyle/>
          <a:p>
            <a:pPr>
              <a:defRPr/>
            </a:pPr>
            <a:r>
              <a:rPr lang="en-US" sz="3200" b="1" u="sng" dirty="0">
                <a:solidFill>
                  <a:srgbClr val="000099"/>
                </a:solidFill>
                <a:latin typeface="Segoe UI" panose="020B0502040204020203" pitchFamily="34" charset="0"/>
                <a:ea typeface="Segoe UI" panose="020B0502040204020203" pitchFamily="34" charset="0"/>
                <a:cs typeface="Segoe UI" panose="020B0502040204020203" pitchFamily="34" charset="0"/>
              </a:rPr>
              <a:t>Bending Load</a:t>
            </a:r>
            <a:r>
              <a:rPr lang="en-US" sz="3200" dirty="0">
                <a:solidFill>
                  <a:srgbClr val="000099"/>
                </a:solidFill>
                <a:latin typeface="Segoe UI" panose="020B0502040204020203" pitchFamily="34" charset="0"/>
                <a:ea typeface="Segoe UI" panose="020B0502040204020203" pitchFamily="34" charset="0"/>
                <a:cs typeface="Segoe UI" panose="020B0502040204020203" pitchFamily="34" charset="0"/>
              </a:rPr>
              <a:t> </a:t>
            </a:r>
          </a:p>
        </p:txBody>
      </p:sp>
      <p:sp>
        <p:nvSpPr>
          <p:cNvPr id="437251" name="Text Box 3"/>
          <p:cNvSpPr txBox="1">
            <a:spLocks noChangeArrowheads="1"/>
          </p:cNvSpPr>
          <p:nvPr/>
        </p:nvSpPr>
        <p:spPr bwMode="auto">
          <a:xfrm>
            <a:off x="-762000" y="5816029"/>
            <a:ext cx="5867663" cy="584771"/>
          </a:xfrm>
          <a:prstGeom prst="rect">
            <a:avLst/>
          </a:prstGeom>
          <a:noFill/>
          <a:ln w="76200" cmpd="tri">
            <a:noFill/>
            <a:miter lim="800000"/>
            <a:headEnd type="none" w="sm" len="sm"/>
            <a:tailEnd type="none" w="sm" len="sm"/>
          </a:ln>
          <a:effectLst/>
        </p:spPr>
        <p:txBody>
          <a:bodyPr lIns="91436" tIns="45718" rIns="91436" bIns="45718">
            <a:spAutoFit/>
          </a:bodyPr>
          <a:lstStyle/>
          <a:p>
            <a:pPr algn="ctr">
              <a:spcBef>
                <a:spcPct val="50000"/>
              </a:spcBef>
              <a:defRPr/>
            </a:pPr>
            <a:r>
              <a:rPr lang="en-US" sz="3200" b="1" dirty="0">
                <a:solidFill>
                  <a:schemeClr val="accent6">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en-US" sz="3200" b="1" u="sng" dirty="0">
                <a:solidFill>
                  <a:srgbClr val="000099"/>
                </a:solidFill>
                <a:latin typeface="Segoe UI" panose="020B0502040204020203" pitchFamily="34" charset="0"/>
                <a:ea typeface="Segoe UI" panose="020B0502040204020203" pitchFamily="34" charset="0"/>
                <a:cs typeface="Segoe UI" panose="020B0502040204020203" pitchFamily="34" charset="0"/>
              </a:rPr>
              <a:t>Bending Capacity</a:t>
            </a:r>
            <a:r>
              <a:rPr lang="en-US" sz="3200" dirty="0">
                <a:solidFill>
                  <a:srgbClr val="000099"/>
                </a:solidFill>
                <a:latin typeface="Segoe UI" panose="020B0502040204020203" pitchFamily="34" charset="0"/>
                <a:ea typeface="Segoe UI" panose="020B0502040204020203" pitchFamily="34" charset="0"/>
                <a:cs typeface="Segoe UI" panose="020B0502040204020203" pitchFamily="34" charset="0"/>
              </a:rPr>
              <a:t>  </a:t>
            </a:r>
            <a:endParaRPr lang="en-US" dirty="0">
              <a:solidFill>
                <a:srgbClr val="000099"/>
              </a:solidFill>
              <a:latin typeface="Segoe UI" panose="020B0502040204020203" pitchFamily="34" charset="0"/>
              <a:ea typeface="Segoe UI" panose="020B0502040204020203" pitchFamily="34" charset="0"/>
              <a:cs typeface="Segoe UI" panose="020B0502040204020203" pitchFamily="34" charset="0"/>
            </a:endParaRPr>
          </a:p>
        </p:txBody>
      </p:sp>
      <p:grpSp>
        <p:nvGrpSpPr>
          <p:cNvPr id="4" name="Group 14"/>
          <p:cNvGrpSpPr>
            <a:grpSpLocks/>
          </p:cNvGrpSpPr>
          <p:nvPr/>
        </p:nvGrpSpPr>
        <p:grpSpPr bwMode="auto">
          <a:xfrm>
            <a:off x="4114800" y="5651659"/>
            <a:ext cx="584347" cy="1367392"/>
            <a:chOff x="2950" y="2320"/>
            <a:chExt cx="890" cy="1723"/>
          </a:xfrm>
        </p:grpSpPr>
        <p:sp>
          <p:nvSpPr>
            <p:cNvPr id="12298" name="Text Box 4"/>
            <p:cNvSpPr txBox="1">
              <a:spLocks noChangeArrowheads="1"/>
            </p:cNvSpPr>
            <p:nvPr/>
          </p:nvSpPr>
          <p:spPr bwMode="auto">
            <a:xfrm>
              <a:off x="3312" y="2880"/>
              <a:ext cx="528" cy="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spcBef>
                  <a:spcPct val="50000"/>
                </a:spcBef>
              </a:pPr>
              <a:endParaRPr lang="en-US" sz="5400" b="1" dirty="0">
                <a:solidFill>
                  <a:srgbClr val="FF9900"/>
                </a:solidFill>
                <a:latin typeface="Segoe UI" panose="020B0502040204020203" pitchFamily="34" charset="0"/>
                <a:ea typeface="Segoe UI" panose="020B0502040204020203" pitchFamily="34" charset="0"/>
                <a:cs typeface="Segoe UI" panose="020B0502040204020203" pitchFamily="34" charset="0"/>
              </a:endParaRPr>
            </a:p>
          </p:txBody>
        </p:sp>
        <p:sp>
          <p:nvSpPr>
            <p:cNvPr id="12299" name="Text Box 13"/>
            <p:cNvSpPr txBox="1">
              <a:spLocks noChangeArrowheads="1"/>
            </p:cNvSpPr>
            <p:nvPr/>
          </p:nvSpPr>
          <p:spPr bwMode="auto">
            <a:xfrm>
              <a:off x="2950" y="2320"/>
              <a:ext cx="528" cy="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spcBef>
                  <a:spcPct val="50000"/>
                </a:spcBef>
              </a:pPr>
              <a:r>
                <a:rPr lang="en-US" sz="5400" b="1" dirty="0">
                  <a:solidFill>
                    <a:srgbClr val="FF9900"/>
                  </a:solidFill>
                  <a:latin typeface="Segoe UI" panose="020B0502040204020203" pitchFamily="34" charset="0"/>
                  <a:ea typeface="Segoe UI" panose="020B0502040204020203" pitchFamily="34" charset="0"/>
                  <a:cs typeface="Segoe UI" panose="020B0502040204020203" pitchFamily="34" charset="0"/>
                </a:rPr>
                <a:t>&gt;</a:t>
              </a:r>
            </a:p>
          </p:txBody>
        </p:sp>
      </p:grpSp>
      <p:pic>
        <p:nvPicPr>
          <p:cNvPr id="21" name="Picture 6"/>
          <p:cNvPicPr>
            <a:picLocks noGrp="1" noChangeArrowheads="1"/>
          </p:cNvPicPr>
          <p:nvPr>
            <p:ph idx="1"/>
          </p:nvPr>
        </p:nvPicPr>
        <p:blipFill rotWithShape="1">
          <a:blip r:embed="rId3">
            <a:extLst>
              <a:ext uri="{28A0092B-C50C-407E-A947-70E740481C1C}">
                <a14:useLocalDpi xmlns:a14="http://schemas.microsoft.com/office/drawing/2010/main" val="0"/>
              </a:ext>
            </a:extLst>
          </a:blip>
          <a:srcRect l="23974" t="4786" r="39887" b="5512"/>
          <a:stretch/>
        </p:blipFill>
        <p:spPr>
          <a:xfrm>
            <a:off x="1219200" y="1386673"/>
            <a:ext cx="2291024" cy="4264986"/>
          </a:xfrm>
          <a:solidFill>
            <a:schemeClr val="bg2"/>
          </a:solidFill>
          <a:ln/>
        </p:spPr>
      </p:pic>
      <p:pic>
        <p:nvPicPr>
          <p:cNvPr id="22" name="Picture 9"/>
          <p:cNvPicPr>
            <a:picLocks noGrp="1" noChangeArrowheads="1"/>
          </p:cNvPicPr>
          <p:nvPr>
            <p:ph sz="half" idx="4294967295"/>
          </p:nvPr>
        </p:nvPicPr>
        <p:blipFill rotWithShape="1">
          <a:blip r:embed="rId4" cstate="print">
            <a:extLst>
              <a:ext uri="{28A0092B-C50C-407E-A947-70E740481C1C}">
                <a14:useLocalDpi xmlns:a14="http://schemas.microsoft.com/office/drawing/2010/main" val="0"/>
              </a:ext>
            </a:extLst>
          </a:blip>
          <a:srcRect l="20102" t="6887" r="2198" b="3578"/>
          <a:stretch/>
        </p:blipFill>
        <p:spPr>
          <a:xfrm>
            <a:off x="5211763" y="1676400"/>
            <a:ext cx="3932237" cy="3924300"/>
          </a:xfrm>
          <a:noFill/>
          <a:ln/>
        </p:spPr>
      </p:pic>
      <p:cxnSp>
        <p:nvCxnSpPr>
          <p:cNvPr id="3" name="Straight Connector 2"/>
          <p:cNvCxnSpPr/>
          <p:nvPr/>
        </p:nvCxnSpPr>
        <p:spPr>
          <a:xfrm>
            <a:off x="4343400" y="1219200"/>
            <a:ext cx="0" cy="45848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0" y="5791200"/>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itle 6"/>
          <p:cNvSpPr>
            <a:spLocks noGrp="1"/>
          </p:cNvSpPr>
          <p:nvPr>
            <p:ph type="title"/>
          </p:nvPr>
        </p:nvSpPr>
        <p:spPr>
          <a:xfrm>
            <a:off x="457200" y="76200"/>
            <a:ext cx="8229600" cy="1143000"/>
          </a:xfrm>
        </p:spPr>
        <p:txBody>
          <a:bodyPr/>
          <a:lstStyle/>
          <a:p>
            <a:r>
              <a:rPr lang="en-US" dirty="0"/>
              <a:t>Design for Bending Loads</a:t>
            </a:r>
          </a:p>
        </p:txBody>
      </p:sp>
      <p:grpSp>
        <p:nvGrpSpPr>
          <p:cNvPr id="2" name="Group 1"/>
          <p:cNvGrpSpPr/>
          <p:nvPr/>
        </p:nvGrpSpPr>
        <p:grpSpPr>
          <a:xfrm>
            <a:off x="6177952" y="2395527"/>
            <a:ext cx="1211422" cy="728673"/>
            <a:chOff x="6177952" y="2819400"/>
            <a:chExt cx="1211422" cy="728673"/>
          </a:xfrm>
        </p:grpSpPr>
        <p:pic>
          <p:nvPicPr>
            <p:cNvPr id="15" name="Picture 16"/>
            <p:cNvPicPr>
              <a:picLocks noChangeArrowheads="1"/>
            </p:cNvPicPr>
            <p:nvPr/>
          </p:nvPicPr>
          <p:blipFill>
            <a:blip r:embed="rId5" cstate="print">
              <a:extLst>
                <a:ext uri="{28A0092B-C50C-407E-A947-70E740481C1C}">
                  <a14:useLocalDpi xmlns:a14="http://schemas.microsoft.com/office/drawing/2010/main" val="0"/>
                </a:ext>
              </a:extLst>
            </a:blip>
            <a:srcRect l="23149" t="14310" r="17610" b="16020"/>
            <a:stretch>
              <a:fillRect/>
            </a:stretch>
          </p:blipFill>
          <p:spPr bwMode="auto">
            <a:xfrm>
              <a:off x="6477000" y="2819400"/>
              <a:ext cx="562666" cy="517718"/>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6177952" y="3240296"/>
              <a:ext cx="1211422" cy="307777"/>
            </a:xfrm>
            <a:prstGeom prst="rect">
              <a:avLst/>
            </a:prstGeom>
            <a:noFill/>
          </p:spPr>
          <p:txBody>
            <a:bodyPr wrap="none" rtlCol="0">
              <a:spAutoFit/>
            </a:bodyPr>
            <a:lstStyle/>
            <a:p>
              <a:r>
                <a:rPr lang="en-US" sz="1400" dirty="0">
                  <a:latin typeface="Segoe UI" panose="020B0502040204020203" pitchFamily="34" charset="0"/>
                  <a:ea typeface="Segoe UI" panose="020B0502040204020203" pitchFamily="34" charset="0"/>
                  <a:cs typeface="Segoe UI" panose="020B0502040204020203" pitchFamily="34" charset="0"/>
                </a:rPr>
                <a:t>Wire with Ice</a:t>
              </a:r>
            </a:p>
          </p:txBody>
        </p:sp>
      </p:grpSp>
    </p:spTree>
    <p:extLst>
      <p:ext uri="{BB962C8B-B14F-4D97-AF65-F5344CB8AC3E}">
        <p14:creationId xmlns:p14="http://schemas.microsoft.com/office/powerpoint/2010/main" val="23730393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data:image/jpeg;base64,/9j/4AAQSkZJRgABAQAAAQABAAD/2wCEAAkGBxQSEBUUEhQVFhUUGRUYFxcYFBcYGBgVGBQWFhcXFxcYHCkgGRolHBQUITEiJSkrLi4uFx8zODMsNygtLiwBCgoKDg0OGhAQGywkICQsLCwsLywsLCwvLCwsLCwsLCwsLCwsLCwvLCwsLCwsLCwsLCwsLCwsLCw0LCwsLCwsLP/AABEIAMIBAwMBIgACEQEDEQH/xAAcAAAABwEBAAAAAAAAAAAAAAAAAQIDBAUGBwj/xABEEAACAQIEAggCBwUGBgMBAAABAgMAEQQSITEFQQYTIjJRYXGBQmIHFCNScpGhM0NTgrEVY3OSwdEkNKKy4fCDs/Gj/8QAGQEAAwEBAQAAAAAAAAAAAAAAAAECAwQF/8QAKxEAAgICAgECBgICAwAAAAAAAAECESExAxJBMlEEEyJhcaGB8JHhIzNS/9oADAMBAAIRAxEAPwDbUdV8HExmCSqYpDoAx7Ln+7k2fY6aN4gVYV6x57wHR0VHQFh0KFCgLDoUKOmFgrOY7o88chnwDiGU6vEf2E34lHcb5lrR0KTVlKTRScH6SJK/UzIcPiQNYXt2vmifaRfMVd1W8f4dh5of+KC5F1Dk5SjcmV91PpWVTj2KwiuAkuNw6DsztG8bpra0l1+2UDXOg5a1Ll12Ul20byqbicy4ckxE9YdeoVS/Wa6nq11U3+MWGtzeonDMNJi4xLLiw8b7JhSY47eBk/aMfdfSrzBYGOFcsSKgOpsNSfFjux8zRl6FaWykw2NxU8mWQLg15IbSTuLbq/7MedgxHO1WeH4PCj5wgaT+I93f2d7kDyGlTJ4FdcrgEeB8RsR4EeIqLaSLxlT/APovvtIPWzafEaaXuHb2GeJcLV7sqgk6lblQxGzBhqkg5ONeRuLWh/2oYIy8jF4U0ctZZojp2ZF2fcaixsQe0Dmq7gnVxdDcbeh5gg6g+R1qDxfg0eIF3VSwBALKG0PwsOa+4I5EGk0/AKXuPYfErKiywsrqQbEHQg2O/I6bH9KzPS7EF8rRLYxZ1dm0y9YrKimx1UyKmoJHZI86UyiOTqovsJFAUm/2RsoAjZtA+liNpQB4EGpqcRWOyMAuI3Cg3Wa4AORgO7YDs2BXINLDVPKplJ07BFw54S/1NrJGQOockxMcoYhDvFutiLre+lHiOLrLaEqUdivWRSCzdWZFRgvJwc1rqSLA1ZYXCGJAI2DDex0BJ1JVh3QSSbWIGwsKreK4VJ+tWRcsgWMxG4DK69YytE42N7+fiKbVISlbyYf6RuKhpJoIkVmjy3JHc0jBVAe9fsaDwOm1Q+M8RHWoUGZAMjOB2b+AbZreVM9NcBiI5RJiHzwSWIdMozrZb5lAH2lgtzax0t5IwGDkB6liDkvoddPAHwrzOZvu2zt466qiu4lFGzaSr5aj/emMDhmimikADhZEIUG2YhgcuvjtTnGoLMBa2+lVeGkKSKVJFmBtyuCDttyog8oJHoHA41XG9xewJ0YMN0cHVXHgd96lmqnHcOIOePewuLXBA1COu7KORHaQ7XHZqt6KcYxE086ToEVLdWpa721Gh/eL2W7XiOdep2p0zg2rRpzSTSjSTVE2JNJNKNJNMLBQoUKdlEqeBXUq6hlbQqwBBHmDUEYSWH9i2dP4UjHQf3cupHPRsw2AKirKlCsyLIeD4ikjZNUkAuY3FnA5kcmHzKSPOptMYvBpKuWRQwGo3BU+KsNVbzBBqJknh2Jnj8CQJl32bRZBto2U6d5jTAsqOo+CxyS3yNqveUgq6nwZDqvuKVjMZHCueV0jX7zsFH5mgB+jtVW3EJXH/Dw5gfjlYxJ6gZS7f5QD41FfgMk3/N4h2X+FDmhj9GKtnf3YelTfsOvcsMRxeFHyGQGT+Gl3k/yJdredqi4oYqbSIrhk5uwEkv8AKl8i+pJ9KsMDgI4EyQxpGo5IoUfpuak0U3sdpaKjAdH4o2DsXmlH7yZi7A+Kg9lP5QKtqOhTSoltszeN6ONHIZ8A4glbV4yLwTH50Hdb5l19aSnS1YuzjYpMK45speFvNJUBFvI2Naahal1rRXa9mbPS2OTTCRy4pj/DQrGPxSvZR+tH9Tx82smIjww5JDGJW/mll0PstaO1Cin5YWvCMfiYsbh2zvbEoN5YUEeIUD78V8k6+QsdTaxpzCdKo8SOrilUMSAZFuLA7nI+sZt94WuQoLEm11E7zqCrBI2ANwLsb2Ngx02308gedYvpt0UXDocbg+tSdCCwjAKsCe0zIBYDxAGUi9xvUybjnwXGm6ezdDDrGFAU5QGFtz2iCWN9WOhudSb0T4OKSMrkUo24At/TUMDz3BFcMg6b42N8yTWF7iOwMdvuhdgvpa3Kuy9G+LLiY1kAymSOKRk10ZgwNrgXXsgBtjalx8kZ6CcJRyMRR4jDCyEzxR6ZG/bKlgVKPtJYaWaxOXflT0OMSY9ZDaUEBJY9A4sSVuj2ysCzAq1r38rGzH7Vvwp/3P8A71E4nwlZSHUmOZO5Klsw+VuToeatp6HWrpoi7OU9NOPpIUw0SsRFIylmuQPtLBFU7WAUHW2m1aHi+GAbMBqikHxIzH/asl0j4diYscOvVQXl7DKoWN80l8ygX1u1zckgn0rXYzEh8zA+Xvr/AOa8nnbcrZ6PGko0jE8exF2H5iqXCsesTLq2Zbc7tcW331qfxg3kNReGf8xD/ixf/YtVBaFI7twviolJSRTHMvejYEXAt2oyQM6a7jbnUfjXAjO8bpM8RjbN2Qvaa1r3OoNtDyOlwbCmOlGOgBVZVZshzBlbK8bDmp5H+tTMBxK6IZDdJApjmtZXDC6hx8Dm48idrHsj0Yzjyfc4XGUM6HMJi2zdXMAsnIjuyAfEl/1XceYsTMNIxeGWRcrDzBBsVI2ZSNQR41EixLRkJMdzZJbWVydlYbI/6HlbujUzJhpNLNJqhCaOhQoLJ1GKh8R4nFh1zTSKg5ZjqT4KN2PkKi4Xisk+sMLqnKSYdWCPFY++3uFHnUWiaZb1XPx6AOUV+scWBSIGVhf7wjByerWFMTcC67TEzSSqf3YtFF7qnaYeTMRVpg8IkSBIkVFGyqoUfkKMjwiqx/D5MTlNvq5XuyaGdRe5ClTlUGw0uwPMVEwXBBhZDK6NimuT17XfEIPDI2hA/u7H5TWno6XVD7MZwmKSVc0bBhci4OxG4I3BHMHUU9UPFcNR2zgmOTbrENmsNg2lnGp0YEU19bki/brmX+LGpI/ni1ZfVcw5nLVCr2LKhSIJVdQyMGVtQykEEeII3pdAgUKOhQAVCjpLsFBJIAAJJOgAGpJPhQAdVs8vX3jjJy6q7g8tmVWHPcabf1VCXn7RukJ2XZ5B4sd1XyGp56aVPjjCgBQABoABYAeAA2o2PQAtttKS6BgQRcEEEeIOhFLqLxSQrC5XvEZV/G3ZT/qIoEZfA9CMDJEzvCLy9YwbMwyo0jNHkF7LZCouByrOYOKXBpI2HV8ThFylJZLq0S5mzSQ9WczR2OpAAO4BF63vEoM5iwq6RkEyf4MYA6u/zsVH4Q9WCi0hHIotv5Wa/wD3LWfRXjBr3fnJlcD0glQwviQjRSkpHiIGMiNm1USLlBD3W2gtckaGtZFIGAZSCDsQbg+hFYvpRwVsKkk2GAMDsjYjDcjaRSZIR8Lm1iuxvV3wSZMRho54ZQGZFzsNVLhQGEqaXIPPRvO1VF+GTJKrRTfSAQZ8BHYdue5NtQqGNiL+ZC1m8cvVFr6hybHz9Pc/lTn0hceBxOHAKZ4Q7XSRXGdgQtvu6gE5gOfIXMBOMK0bDGRtnHdCA2bxOYabEa3trXnfE5mdnBiBl+JHtmkcGW+JhH97F/3rUrEcShv+wa3na/8AWrLgrI2KwhjjVQWQgHvFllYmwB8tz/4pJFNl/wBOcMoxLHmbajTlyNy361t+ApnwUIdQQYlBBAIIy21HgRr71hel8imdrHTl6eFaXhvHkw8eHjnZQHRQhBsy9lbCRNwuujjQ87Wrr4HGKyc3KnLRb5mg3u8P3tS8Y+bm6ee4533EuRFkQggMjDbQqyn9CKeNVz4doiWhF1OrRaD1Md9FPy7HyOp6dHPsaLth++S0PJzctGPnO7J8+4531ap4N9qRh8Ssi3Q3HPkQfBgdVPkahtA0JvGM0fxRjdfmi8vFPytsTQE+hTcM6uoZSCDsf/dj5UKuiij6LdIMDimDA2xH99YyX55GOlvJbegrX1y3pF9Fu74J/PqpD/2Sf6N+dU/DOmGO4fJ1WIV2A/dy3zW8Uc8vMXFcqm4YkjRwU8xZ2ujFUPR3pbhsYAI3yvzjfR/bk3tV9WyaejFprYdHQoUwDo6KjoAgzcMGYvExic6kqOyx/vIzo2w10bwIpH9otHpiVCD+KtzEfNjvF/Np8xqyoUDsIG4uNjR1XHhmQ3w7dUdyls0TeN47jKd9UK673o14mFOXEL1R5MTeJj8stgAfJgpPIGixV7E8m29V8Tmdr2+wG1xrK33rcoxy+8fADUspxB7QKwjYHQy+ZG4j8ufpVkBRsegUKOhTEJqPj8OZEKg2N0YE7ZkdXF/K6ipNCkBUYOBkxTtI12mjW1rhVETtdVB8OuU33JJOg0E9x9ov4X/qn+1DGYbOBYlWU5lYa2axG3MEEgjmDy3qM31i47EVx8XWOBY6E5Mlx42zct6Q9kTpLGZVjw6/vXUyH7sMZDu2/iEUHxcVjsTwqSWRsXhkDxs9/q3bVMRGmZRKxXsGRtxsLZb3JNaObCkYfF4q5kkeKTqydskaOUyINFUsWYbmxW5Juas4fsMPDElgRGqrfZVRBmdvJR+ZIGl6hx7PJon1WDD8b4jgcXFFFDEFZpGjYGDI0RyHOD2e8BppezWPKslGCkTI0qhoiQEY2uu4ynkbDb02rVdOejy50miBWVixdjcswKOc8o2AuoBAAsHAsSQBz7GK2zrktlGt2BbKLsc18pNgbcuQFcHOn3dnXxV1wMy67U3hHZJAyNkI2a9raWuD468taelxznvENa9jl120sRbTakw4jM4Mh3tqFUW1HMC4FqhK8FF5wvo9PisqxBCxuzOzhStyLXHeJGhNhpnANq7DHwiPLD1iJI8KhVdlF9FCm3gD4VW4Do3FHDbCscjN1qhy2ZXKgXSTvobAbhuYI1tT0XGuqdIsVZWc2VuyLnlmAOhOnaGhv8J7I9DjhHjVPycc5ubwSeqaDuAvFzTdkHjH95fk3HLktTIpVdQykEHYinTUGfClWLxWDHvIdFfzP3W+Ye99LbaMdiMRgbMZIrLIbZtOzIBoBJbnbQMNR5jQrwuKD3BBV17yHcX2Pmp5EaU5hcUJAbXBGjKdGU+BH+o0PKkYvCh7G5Vl7rjvL4+oPMHQ0fdD/IzPwmB2LPFGzHclQSfWhSfrMy6GEuR8SOgU+YDG49OXid6FH0/1GmTHcB+kVowBjB1iaATxC9v8RdCPcA+Rrayw4TiUGvVzx8iDqp8iO0jfkaoOK/R/hpvtcI/UOwuDGbxMD8t9AflIHkawfEuD47h0nWhTHb99BcxkfOBoB5MoFc7lKPqVorrCXpwzQcc+ix1u+ClLW1Echs38sg0v6getQuF9OcbgHEONjdwOUnZkA8VfZx639asuA/SpoFxkf/yxf1ZD7bH2rfMmGx0GojniaxFxcagHS+qnXyIoiovMHQNyWJqyNwHpbhcWAIpQHP7t+y49j3vUXq+rlnHPoqYMXwUvmI5CQR+GQfpce9QMB0z4hw5hDjYmdBoBJo9vklFw4/P1FX8xx9aJ+WpehnYqVWd6P9MsJjLCOTLJ/Dksr+2tm/lJrRVomnoyaa2CjoqRPMqLmY2At+ZNgABqSSQABqSaYCnYKCSbAak1AXCtM2aYfZjuRHY/PKPibwU6L5nZaQPJIHk7KLqkfzffk8SOS7DfU2yz6Wx6K0YBov8Al2sP4T3Mfoh70XtdR92nMPxJSwSQGKQ7K9u1v+zcdl9r2BuBuBU6kTwK6lXUMp3DAEH2NML9xdCq/wCqyxfsmzr/AA5GJI/BLqw9GzeF1p3DcQV2yEFJP4bizeeXUhwL7qSPOixUSqFHRUwCqFxIlgsQNjLcEjcRi3WEeBsQoPIuDypziHEIoEzzSKi+LG35Dc+1ZiPi+JxUztgogqWROunuoXd2KR95iQ6HkCANazlNLG2XGDeTRcVZEw752VEyMtycoF1IAvyrE8P6QTTlUw8fWuqqBLISkRjRSTJtmYl8uYKDrGBV8vRmJbz4x2xToC15P2a5Rc5IR2RtzuaXgMKvVwwSIueFtQLrYOkmV0I1AJYC45gjlU1OTzgpOKWMmU49hZYp4pMTOzySBrqqhYwAjZEVNbtmNr761U8T4f1cY6wqZGu7A2OpAuPEgbe1afjmUY+IICwRHuzOz2c6WDOx0s1jbmfI01x7hUghMjrkVh3nIUtfTY6n8q83nVclI7eJ/RbOSYlRc2Fh4U2OV/Lar7EcBsf+ZwZueWIBI15i29V+N4c8LC9mW4s66qffl71cU7E2jtPCsdE+ZsG6sQbyYduwwOxIRtY202Iyk+BJapzYWDEkO8au0d17ajMhI1VgdtDtsdCORocU4HBiLNInbXuyKSki/hkWzD+lZ/iPDsbA6SRu2JjjuTbKuJy2IyE6LOlzmsbHTQ31r0m62jgWdMve1h98zw+OrPF683T/AKh5jacjhgCCCDqCDcEeINVfBOkMWIFgQGuVtqO0N1IbVH+RtdDbMBen5MK0ZLQi4Ju0V7BjzZDsr/oedjrTsX5HMXhMxDKcrr3XHh91h8S+R9rHWm4MZ2urkAWTWw5OBuUPPzG458iZGGxKyC6nY2IIsynwZTqDSMXg0ktnF7ba2Kn7ykbN50/ugXsx6iqFlxC6AxOBszFlYjzCi1/Tfy2oqfZFUZl+BcRwLF8LL9aj5xucslvfsufPfwFTuF/SFAzdVi1bDSbESKQvvfVR66edbOoXFuDwYpMk8SyDlcdpfNWGqn0NZdWvSw7p+pGd430AweLHWRWhdtQ8VijeZTukeYsfOspHgcdwdszL12G5tGT2R4jnGedmBQ8/Grpuh+MwLF+GYjMl7mCUix8h8JPn2T51O4d0/VX6niELYWXxIJjbzB5Dz1HnWbSu3hmibrGUWvAelMWJW8TiXS5AGWZR80R734kvfkKuJYosRGVdUlQ6FWAYX8CDsf1FY7pT0HixQGIwLJHN3gUIEcnndO6/zD38RmuE9KMdCzpPE0zw6OAcmKjUfEbA9bHre5VhzJGlX3axInopZiXXSL6Konu2Efqm36t7tGfIHvJ/1DyrPYTpHxLhLCPEIzRg2CyXKn/DmF7emvoK3HDen2HkjDAs+2ZVQ9cg5lohfMo5shPoK0eFx8GJhzo8csR0NrMD8pXx8iL0ukXmDofaSxJWUPA/pCweIXVzC9u5JufJGGjnwG58KvcHh2dhNMLML9XHcERg6XNtDIRudbXIB3JxPFPo3gxWaTD/APDX7igZo28WK37IPLKQOdiLE5yTFcV4PYMc0PIm8sHoG0aP0utHeUfUv8B0i/SztVCsR0f+kzCz2Wb/AIdz943jJ8pBt/MBW2RwQCCCDqCDcEeINaqSloylFrYqn4sI7ahT/T+tV+J41hcMQcTKqcwu7N6INSKq+J/S9h4yBDBLIL7myD+UG5Pvaubm+JUHSN+LgclbL+dchs2h8yKYxOGSRcrqGG9iNiNiPAjxGtc26XdOjjYzHHC0ebW5KlrDkCNuVVPDelmJcQYZGZO2kbSlmdzmYoLA6AANtv2R4U+P4hyWVkqXw9aZ0bifEBggC0odDoIpG+2PgIm3c+TAkk94VXtxnEYp+qhAwgOzTgiZha/2UOl9Od6vOG8ChgYuq5pD3pXOeQ/znb0FhUzF4VJVyyKGU8j48iDuCORGorbq3tmPaK0ip4f0YhjfrJM0838WY52B+Ve6nsKm4Dvz+PW6+8URH6W/Kmuqmh7h66P7jG0qj5ZCbP6PY/MaYj4gplLpmuVAliKkSplJyv1e7DtMCVvfs2vamko6JdskcVmFuqO8mUW8UMscb/l1g/OhxmBGjLMLsvcINmzkgKFPm2UWOh5g1Hx8scvVtG6M8L58mYBiMjKUIJBB7QIB5qvhUiGTrir5WVF7QDKVYuRpcHkoJ9yPu0XmgrBmuIF4MRhlkCFgmJKyAWV3JjNyh2YFna2o2I5gUPHcNiMSxYLJISD2ze3s7aW9K3XGlHWRNk6xwJcqWJBvk3A3AsDbnWO6WYfEyG2MnSPNYrG8uyGwBESCy+lq874iP/KdvC/oMXxLoviEsyqHuL9hrlTpodtdeV9qqM8kLnOGF+8rg9oc7g76c6ucVw7YLjoTlFlBeRMo00BI02H5VGxXXRj7YiaE7nN1i28Q+6mnFeQb8HeozcA+IH9KBrNcI45iQyJisMEUgWmVvs7W0LXuF+Ed65LDTw0xr0k7OBqii470bjxB6xSYp7WEqgajkJF2kXbQ+xFVOH6Qy4RxFj1sp0Sdbsje+/se1+LcbE0xi8MkiFJFDowsVYXBHmDUuPlDUvDIOMwolXrIZMjkDLKtmBXezDZ1/pfS1LwuNu2SQZJAL2vcMB8SH4h+o5isvPwvEcNYyYPNNhr3fDEksni0R3Ppv433F5w/iEGOhDRm4BGmzxv7aq3mKE8/cbX+C4oVWD6yug6pwNmYsrEfMqqRf038BtQq+w6L6jFEKMVJAqovEeGxYhMk0ayL4ML28wdwfMVKFHQBz/FdC8TgyZOFYhlB1MDkFT+Et2SfxC/zVDm4zFjGWPGK+Cx8X7KVQQytysDqyE/Dre5t4102qvpDwrD4iLJiIhJuEHx5iNkbdT53t46Vm4Vo0U73/swWLwuGnfq+IouHxW8eLg0jxFviUgWMlwOyRe+1r2qm4vwnGYIiRyWzgiORNJ2IHdmRf2nYDEh8+gtcairji3Q7FQw7DGQW7UJY9bHvbqnI7ZUGwJX0UXqD0c4+0eIjcvLikgV0SF7LioQ1szBDpOQFy9libHZdqyaznH9/ZstYz/f0XfRz6TEICYgZgLDrUU5tP4kNyb+cZYeQroGCxkU8eeJ0kjbmpDKfEH/asviODcO4shlTKX5yR9iVT4SKRv5MDWO4n0ZxfCmOIixI6vXti4ckAlUkjN1cEgC5v7Vp2lFW8oz6xk60zX8a6C4DFs4jywzJbP1JUZSRcdZENNQb7AnxrHS8G4pwi7wOZIBqcgLpbxeE6r6r+dF0A6ZxQTzNiywM1rOFJVe07vmAJPaZ73AOw2AFuv4LFpKgeJ1dDsysGB9xSSjPKwxtyhh5R57Xi4lkaSUnPIbsxNwT/oPKp7zdkWIIXWuq9IOgeDxd2MfVSH95F2TfxZe63uL+dcx490MxfDznss8A+JQ1gP7xAcyDzBt5iuXk+GadnRx/EJ4KfHYtnGULYc/E/wDij4TgJWlRYQxkJGXLvcHQjwt48q1/RXiPCZrDEQ9RJ880hhb0ct2fRvzNdT4fw+GFfsY0QH7igX8Dcb1tx8P3I5OavA/ACFXMbtYZiNi1tT+dKo6Kuw4wqjY3AxygCRb21U3IZTa10dbMh1OoINSaFJgVEsUsejr9Zj81Xrl9QbLIPTKdPiJo8Jh8NKC0IUWNmMd4nU2ByuFyspsR2W/KrWqbjccd86Mq4lB2O0QzAfu3CXZkNyLWNr3GoFJ4KWSs6RdbFImWZ9Y5wGFlcAvDmGdba7WIsRrcmsJxVCxsoLNvoCTf/WrubjcmJxD5erkEYsI2fKUuwupYKbk5dTc93Twqp4zx2Ugoy9So2SI2T81ALfzXNeTyz78lo9Dij1jRkcXg5QdY5P8AI3+1RYJ3jYlTY21B2I8GHMVIxk7XuHb/ADNTQxTbP2x4Mbn2bcGqQmeicIbxp5qv/aKctUTg06yYaF0N1aNCD/KKlmvWPNEmiNKNJY0gEPWT430ZJk+s4NupxA3/AIcvlIvn4/nyI1LGk2pOKZUXRiR0+6vsYjCzrKujhQCt/lJOxFj77nehW5C0KVT9/wBf7NLj7fslilCk0oUGQdHRCmZsSAcq9p7XC32G2Zj8K+fkbXOlMAYrFBLCxZm0VBux/wBAOZOgpWHhI7TkFzuRsB91fLz3P5AN4LB5CWY55H7zkW05Io+FByHubkk1LpDBVLx3ophcZrNEM/KRTlceHaG/veruhTaT2CbWjlHGehOOwz9dhJTMV2cHJiANNG5TDTncnwrMdKOlmJxSJDiBlaK+YZShYm1i6HYiw8K7/VdxjgWHxS2xESv4EizD8LjtD2NYy4f/ACzWPL7ow3QToZhcRw0GdVd5WZ86sM8Y7qqGGo0W5U8ybio+I+j/ABmDYy8OxJb5LhHI8De8cn8wFZbjmGn4PjSIJXUEBkksB1ieDLqrWOh/OwuKtuFfSniVlzTBJENgUChMvzIwub76G/tWXaGpKmjSp7i7Re8L+kmSF+p4jAyMN3VSp9Wibceak+Qrf8L4pDiUzwSLIvMqdj4MN1PkaocFxrh/FIxGwRif3UoAcH5T4+amszxvoBJhX+scPxHVW+GSTIR5CU6MPlfTzNaqUkrWUZtRbp4Zoek30fYXFXZAIJt86KMrH549m9RY+dYuLiHEeCMElXrcNey6kxn8Elrxn5SPHQ71Y8J+kuWE9XxCBr2NpEUKzW0vkJyuCfiQ28q3OExv1yHNEcO0T6G95rjmrp2Qp8iTVJxl6dh9UcSyhroz0rw+OT7JrSAXaJtHX0+8vmP0q3xOKSPvuq32zMBf0vvXN+kf0aMp67AORIpLdXcJr/csLZOehPuKi9Fenow7mDHQiORSVaUJZ7jlKLan5v050/mViQuieYnSf7UQmyrK3pDJb2ZlC/rQzzPsqxD5+25/lU5R65j6VIwuJSVA8bK6nZlIIPuKcqzMiHAA993f1bKvoVSwI9QaehhVBZFVR4KAB+Qp2ipgZPjOAiTEXjjVWkU9YyqBnbMtgbbmwY+9YzjkerIfEg+FbDpZxWJFvnUyJJmyBhm0shBA20BNZLijK+RmOTrS5W7Rd0WAJUSXF+WnjXk88f8AlbR6HC6grMNi1sxtrUdhV/PwQtlKvqxOlgbfiKsbVVT4J1uLX3OgOwNjoRcW9KdMLVnfeAKBhMPYWHVRWH/xrU41A6Pf8nh/8GL/AOtanmvVPOEmkNSzSSKBDJFGopdqFAwqFChTKJIpQqVHhAedRZ8O7nLCbcmktcJ4hB8b/oOe2U490HRjE2J7XVpq+58EU7M/+g3PoCQvC4VUvYasczNzZrWux9AB5AADQVZ4Phcca5VHmSSSzMd2Y8yfGhLhRyPtSU0ynBoh0dSThNL86ZMZq1JMlpoTQqK/EIwSA2YjcIDIw9QgJHvRfWZG7kRHnIwQH0C5m9iBTsVEygTYXOg8aifV5G78lh92MZB7sSW9wVoxw2LQlAxGxe7kfzPc0wOSfShPiWZgzxz4XNmjdEU9SdsjSKOyTtqTm9qwEcNwT4cudvH0rv3Tjg2IxMIGGkAKa9U1gj765rEhhpa1hqbmuGcU4XNh3KzxvE99ivZPPRhow1GxNcPNFqVnXxSTVENbg3BrV9G+nc+Fe8ipMOZcDrAPll73sbismH8aXcGs4yayjRpPDO6YHpLw7iidVKFzH91KLG/92/M+akGqXGfR7iMK5m4ZiGVv4bEAkclzd1x5OPeuR5fCtZ0d+kHFYWylutjHwSEnT5W3X9R5VsuVS9S/ky+W16X/AAbbhn0jtE/U8TgaGT76obHzKam3mpYelW3Sjo9h+K4frIWjaQD7OZSDsdUYjccrHakcL6TYHiqiCWMF2v8AZSKDqBclHHOwJ5HSs50l6JnhgbF4LEyRLs0d7kkg5QCdHF+Tg87GtW/p91+zNL6vZlR0V41Jg8R9SxbPGA4AcNYxt8KuDo0J00INrkiwJNdTxvGPqwvigFjuF65blcx0HWLa8dzpftDXcVxODELiMGYGw7vLEGaOdLM4UEuY3S1zFYtrc23tpatj9HvSGTFdVh5PtGwysyBmADjsqju2pORWcWCndSdRcTxTr6SuSN5OmxzqyB1ZShFwwIKld7g7W86ifXS5+yW685GuEA+UbyeosvnyqFieBaFxL1b3DaKOpGXXtQk5TzJYnNzuKxPTbpZOydQiWvmDvG5KSJawtcBlQg310PIsNa1nydVbMoQ7OkRelvFEkj6nrGIJY5Qt88kRGRdrKGMhIygk2XMSTYUGGaN4rINQNjow5aEb1OmihMFssavK9zOQfshumU62a1tiNGBPKovEsECCOyzru6/vAdjcbmvNk7Z3RVIp8THc/wC+tNxYiRWGpO43J0IsbG9xy2opcCw+Ej0phi6+PuKoR6A6MzZ8HAf7tLjw7I0/pVkazvQmQycOw7jRgmTxvkZksfEdn2q7hxAYlToy7qd7HYjxU8j7aEED1E8HnvY6aSaUaSaZIRoqM0VAwqOioUy7EK7z63ZIvK4eQeu6IfLU+I1FWsMpUADQDQACwAGwAGwquEMrbyhR8kYB/NywP+Wl/wBmoe/mk/GxYf5Ccv5CsaCyYeMxgkZgWG6pd2HqqAkUP7Sc9yI+sjBBbyC5m9iBSkhAFlAAHICw/KlZNKXVD7MQ2du9K3ogVF/UFv8AqpoYCJj21L/4jvIPZXJA/KnaF6aihdmDKALAAAchoKKlUKskKhQoUCGMdiOrS4F2JCovi7Gyi/IcyeQBPKue9K8CrzwJNnmL2lbtHVRLHCojQ3UftHbLbWyg33O64iftsNfbrHt+IwS2/TMPesh0sxXVTYNjYGOZIWJ8OuieM+hjWQ+otyNRPWTWGyg4/wDRc7WkwTROpF8pYrcHVSpN1/UDawFc8xWAkiZ1eN0aM5Xup7J5AnYX5ePKvRvEYjCjyRNlIuTGVzo7E8luCrMTbssBdrkGs90h4fnzfWmZJ5V6uJ4mCRXJ7mawY5RdiHJuocrbtAZT4U9YLhyvycMEnjStDW26VdDo45AMOQVsgLLnZSzOQosxYhsqsxsxvbRRfTH43h7xBSw0YAqwOhB10vr/APlc8oOJupJgwEkqSBoS4dbkFL5hYakW1ta9/K9aPjvSDHT4VUxSuY8yuspjK3JVgBnACsCCfO435VTcMkeG0okWNgeyWViSdj3VPpZvGuoYP6QcAcMFxTdZJlHWJ1croz21CdYLD3sP61cEqpuiZt+FZj+jGChOG62KUDiCSMUhYZlljAH2RS3aDdrW/wCW4d6TzgvFxHBXgZ79YgZQ6TLdZDkBvl5NcAEkGxzGm+IcEhxsubAKkcepYFnMYNr6XW6nUDKBbwOhqHwnjk3D5XV4VkWVQksco0dde69tAc2t7g8xRdYevcW8+TWcN4zjMYkckjr1QuCY0DgSJ2iZ4rFs2UXAAtbUWOtZjj3GVkkdYwjdk3cKVzHMuZmLEljYtuTTEUpjeWTh+fqmAzwOQZAl8wugN3VTqHW5AIudTVXHOTKGYLdtlVVVDfSxJuMuuv8AWpnK0kVBU7NA/DiIzHjEkWaVbwgyFFB5Mw7oAGXcX0tuKjfVZUBDPlZR8IFjTfFukEjljKQ7MEBNrgKryFQra6AsrAgkG5ol4h1kWrDMNLHU5eVv6e1Y+XWjTxkr3kf77UmXFuF3BvvpY+FCSRfHX0P+1NvYjQiqEda6CcWRcLGqtdALupIzwszElrDvQkk6/Ab307uvxOGD21IZe6w3X/cHmDoaxXAujrScPw5jZA4BkR+0rAuzMVLC+naYaAaE8iQV8L45NgXEPEFyRH9nPcGMH7pKgAA+Fhl1sMtregpUl2OKStujYwynuvYN5bMBzW/9Nx56EuGkSxq666g2IIOo8GUjY+dMQyspySak917WD+RHwv5bHccwNDMkmk0ZojTAFCioUFk0UsGmhSwazJHVNP30qKDSg1Jodi2FItR3qNJjowbZwWHwr2m/yrc/pTsCRQqKcSx7kTHzayD3B7Y/y0YWU7sieSgufZjYf9NOwokmmpsSid9lW+1yBf0HOm/qYPeeRvVyo/JMoPuKchw6J3FVb72AF/W29AiPiMkyFGRmU2+Fk1BBDKxtYggEFTcEAis90q6HHFxFRNIGA7GdlIuDdQxC5jrfUsbZj4m+tpnrr9wZvO9l/Pn7X9qTV7Gm1oyHRiRsdh2inxOIWeI5J4rQIyOpurAiLNlNgQbnbc0rFcJYIzriDMyKT10sSZI8pz51dApLgqNRn7trC5vK6UdFDiftopOqxSiyyAZVZR+7cDdTpqb2sOWlRcFjMXOiBfq83VsA62khtItiolPbHZNmypfN2SDlOs14Zd3lEGMO2Y49XzyyOVVBmRGVQuZbaqyhUQF+ypJa9SjIkqfV0KziXKJIcOLwxqHDSEyMQFvlZQARbPsbVa8P4ROW6zEmLrLFQEZygUtma4IUsWbU6gHQW0q8wuHWNcq+p0AufQaeAsNgAKaiwckZbo/0ajRWgmSImM57Ki3ZJGYozSZQxtZk0C/s/A2rT4fBRxrlSNFWwFlUAWHkB50yw/4pSP4T39pI8v8AV6m1SwRJ2V2I4DhZDd8NAx8WhjJ/MiqHpX0Kw8mElGHw8McwGaMpGiksuuXQahrFbeda6hQ0msgm1o5DJ0HTF4ePGcOOUsAzQFyMrg2dY5DqhBBAzeWoqgTo0JZTF1zRSi94MSpEmbnlYaSqbHVRmP3TvXScYG4XiXnVS2CxDZpgoucPMdDKAN425/8A4Dd8U4XheIQAOElRhdJFIJF+aONj/wCmsPlRf5NvmNfg49/YTRpNHKU+yFzkYNeTKCoJtcafDodr1XcFkClgRpa/+la/jfCTgg0BfrOsyurnvFVKrZ787IBcbjw2rM8eTJMXUWDoLDzuFI8jua4nak0zpVOKaK7EnXbU628jzPhUeSPQXp2NdDSZWuB6UxnYvounzcPAJuUeRd72F7j03v71qcRCrqUdQysLFWAII8CDoa45wfA8QwsQxmFBMb95B28yqSLtHzW99R2hrtW66LdPIMXZH+ymOmVj2WPyPz9DY+td/HPCTOKcMtoKbCTcPkBwoMmFbQ4dmJMbk/uXPdB5KdL6XBYVe8O4lDioyYyGF8rqRZlYbq6nVWFTnUEEEAg6EHYg7gisxxTgDK/XQSFJhtLa915R4hf3sfLN3l033q8x0Raey/aTJ3j2fvHl5MfD5vz8S6ap+D8cErGGZOqnAuUJurr/ABIW2kQ/mOdTCDFtcx+A1Kfh8U8txy00FJ2KiZQpKOCAQQQdQRqCPEGhVDJMkyqLswUeJIA/Wmxjl+HM/wCFCR/mtl/WhFhUU3VFB8bC/ud6kA1ADImkO0YX8bgH8kDA/mKMRSHvSW/AgX882b9LU8DSr0gGfqSHvAv+Ni4/JiQPYVIQACwFh4DQUV6MGgA70dJvUX67m/ZLn+a9o/8APY5v5QfO1AEuo4xeb9mM/wA17J/m5/y387U1JEAM07gjwPZjH8t+1/MT5WpX1h3/AGa2H35AQPaPRj75aLCh14ha8huBvfRB5kf73pr62W/ZLmH327KextdvYW8xSlwYvdyZGGoLWsD8qjsj1tfzqTQBD+p5v2rZ/ltZP8nP+YtScXgbsJIzklAy5rXVlGoSRfiXU25i5sRc3mUKYrICcUC6Tr1LcyTeM/hlta3k2VvKnf7Ti+F1c+CHO3+VLmpV6IUAR8KpLM7CxawC6XVFva9tLksxNvIcqk0VCgA6KhRUxBMLix1B3HlWbl6F4cMWgafDFjc/V5mjUn8Gq/pWkqHxLiUUCZpXCjW3Mm3JVGrH0qZV5KV+DnPTThQgcASzSkoCTNIXbVmGh5Ds7eZrH8bxGcL5C59Ta5HsCfer/pl0tjxEwaJWAVct3sCe0TfKLm2orJSY4Odrbi2+nr6V581c20d0LUUmJ5U050H/ALzpaNpSZRe3p/rUlHQuj/SLEYLDRPLF1mDctZ0N2iOdgcw/FfyNxY30NxxnothOJx9fh2VZG/eIOyx8JU8fHZh+lSvo6kSThqISrZesV10NszsQGHmCN/GqXjPRmfASNiuGscm8kGrC3Oy/Gvl3hyPh219K8o47+p+GQOGdKcXw2QYfiCM8fwve7BRpdH/eLtodRf2rpGAx8c8YkhcOjbEH9D4HyOtZbhPSDCcVi6idFEnONjzHxRPvf0sRWe4hwLFcJkOIwbGSD41OpC8xIo7w+cWI8ubjJxV7QOKk6eGb/i3B0mWxFiDmUg5WV/vxsNUb9DzBvUXB8SeIiPFHmAk1sobwWQbJJ+jbjyR0Y6Vw41ex2ZALtGTqPEqfiXz/ADtVtjMIkqlXAIIINwDcHcEHQjyNaqnlGeVhjb8OQknti+tlkkUXO/ZVgBff3oVnv7DxSdmHFTLGO6to3sPANIcxHkb22ubXo6L+xf8AJtaMUKFIkVRihQoAOlUVCgCs4hriYUOqMHup1UkAEXGxtVpQoUkDKnhHalnLdoo9lJ1KggXCk7D0q3oUKI6QS2ChQoUxBGioUKYgqOioUAChQoUwCoUKFABVyX6Q5W+sObm4YKNTov2Zt6anShQrm+I0jfg2zFzKBewtvVaneFHQrmZ0Ikw8/Q0cmw/950KFSUXfQqVl4nh8rEZms1iRmGVjY23Fdyo6Fdnw/pOTn9Rxz6V4wmOzIArGNWJUWJcFrNcfFoNfIV0zozKz4OFnJZiupJJJ1O5O9FQo4/8AskE/QjknHPsuLv1X2eWdLZOza5W9su17n8zXbKFCnw7l+Q5dR/AKFChXQZ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31376" y="0"/>
            <a:ext cx="9144000" cy="6858000"/>
          </a:xfrm>
          <a:prstGeom prst="rect">
            <a:avLst/>
          </a:prstGeom>
          <a:solidFill>
            <a:srgbClr val="013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752600" y="3124200"/>
            <a:ext cx="6934200" cy="523220"/>
          </a:xfrm>
          <a:prstGeom prst="rect">
            <a:avLst/>
          </a:prstGeom>
          <a:noFill/>
        </p:spPr>
        <p:txBody>
          <a:bodyPr wrap="square" rtlCol="0">
            <a:spAutoFit/>
          </a:bodyPr>
          <a:lstStyle/>
          <a:p>
            <a:r>
              <a:rPr lang="en-US" sz="2800" dirty="0">
                <a:solidFill>
                  <a:schemeClr val="bg1"/>
                </a:solidFill>
                <a:latin typeface="Segoe UI Semibold" panose="020B0702040204020203" pitchFamily="34" charset="0"/>
              </a:rPr>
              <a:t>Inspection Programs</a:t>
            </a:r>
            <a:endParaRPr lang="en-US" sz="2000" dirty="0">
              <a:solidFill>
                <a:schemeClr val="bg1"/>
              </a:solidFill>
              <a:latin typeface="Segoe UI Light" panose="020B0502040204020203" pitchFamily="34" charset="0"/>
            </a:endParaRPr>
          </a:p>
        </p:txBody>
      </p:sp>
      <p:cxnSp>
        <p:nvCxnSpPr>
          <p:cNvPr id="3" name="Straight Connector 2"/>
          <p:cNvCxnSpPr/>
          <p:nvPr/>
        </p:nvCxnSpPr>
        <p:spPr>
          <a:xfrm>
            <a:off x="1372394" y="1099810"/>
            <a:ext cx="0" cy="4572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03236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814394-8B88-4189-BA48-DBF88ADB70EE}"/>
              </a:ext>
            </a:extLst>
          </p:cNvPr>
          <p:cNvSpPr>
            <a:spLocks noGrp="1"/>
          </p:cNvSpPr>
          <p:nvPr>
            <p:ph type="sldNum" sz="quarter" idx="12"/>
          </p:nvPr>
        </p:nvSpPr>
        <p:spPr/>
        <p:txBody>
          <a:bodyPr/>
          <a:lstStyle/>
          <a:p>
            <a:fld id="{E31441E2-C158-43B7-8DED-CEE956235907}" type="slidenum">
              <a:rPr lang="en-US" smtClean="0"/>
              <a:pPr/>
              <a:t>31</a:t>
            </a:fld>
            <a:endParaRPr lang="en-US" dirty="0"/>
          </a:p>
        </p:txBody>
      </p:sp>
      <p:pic>
        <p:nvPicPr>
          <p:cNvPr id="13" name="Content Placeholder 3">
            <a:extLst>
              <a:ext uri="{FF2B5EF4-FFF2-40B4-BE49-F238E27FC236}">
                <a16:creationId xmlns:a16="http://schemas.microsoft.com/office/drawing/2014/main" id="{53D51A4F-0656-4E8A-91F7-3D699CB55015}"/>
              </a:ext>
            </a:extLst>
          </p:cNvPr>
          <p:cNvPicPr>
            <a:picLocks noGrp="1" noChangeAspect="1"/>
          </p:cNvPicPr>
          <p:nvPr>
            <p:ph idx="1"/>
          </p:nvPr>
        </p:nvPicPr>
        <p:blipFill>
          <a:blip r:embed="rId2"/>
          <a:stretch>
            <a:fillRect/>
          </a:stretch>
        </p:blipFill>
        <p:spPr>
          <a:xfrm>
            <a:off x="692982" y="1737364"/>
            <a:ext cx="7575743" cy="4362554"/>
          </a:xfrm>
          <a:prstGeom prst="rect">
            <a:avLst/>
          </a:prstGeom>
        </p:spPr>
      </p:pic>
      <p:sp>
        <p:nvSpPr>
          <p:cNvPr id="14" name="Title 1">
            <a:extLst>
              <a:ext uri="{FF2B5EF4-FFF2-40B4-BE49-F238E27FC236}">
                <a16:creationId xmlns:a16="http://schemas.microsoft.com/office/drawing/2014/main" id="{53A1EDD1-4807-46C3-B779-92C069EC3908}"/>
              </a:ext>
            </a:extLst>
          </p:cNvPr>
          <p:cNvSpPr txBox="1">
            <a:spLocks/>
          </p:cNvSpPr>
          <p:nvPr/>
        </p:nvSpPr>
        <p:spPr bwMode="auto">
          <a:xfrm>
            <a:off x="838200" y="0"/>
            <a:ext cx="7772400" cy="767444"/>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1" fontAlgn="base" hangingPunct="1">
              <a:spcBef>
                <a:spcPct val="0"/>
              </a:spcBef>
              <a:spcAft>
                <a:spcPct val="0"/>
              </a:spcAft>
              <a:defRPr sz="2700" b="1">
                <a:solidFill>
                  <a:srgbClr val="024494"/>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sz="2100" b="1">
                <a:solidFill>
                  <a:schemeClr val="tx2"/>
                </a:solidFill>
                <a:latin typeface="Verdana" pitchFamily="34" charset="0"/>
                <a:ea typeface="ＭＳ Ｐゴシック" pitchFamily="34" charset="-128"/>
                <a:cs typeface="ＭＳ Ｐゴシック" pitchFamily="-112" charset="-128"/>
              </a:defRPr>
            </a:lvl2pPr>
            <a:lvl3pPr algn="l" rtl="0" eaLnBrk="1" fontAlgn="base" hangingPunct="1">
              <a:spcBef>
                <a:spcPct val="0"/>
              </a:spcBef>
              <a:spcAft>
                <a:spcPct val="0"/>
              </a:spcAft>
              <a:defRPr sz="2100" b="1">
                <a:solidFill>
                  <a:schemeClr val="tx2"/>
                </a:solidFill>
                <a:latin typeface="Verdana" pitchFamily="34" charset="0"/>
                <a:ea typeface="ＭＳ Ｐゴシック" pitchFamily="34" charset="-128"/>
                <a:cs typeface="ＭＳ Ｐゴシック" pitchFamily="-112" charset="-128"/>
              </a:defRPr>
            </a:lvl3pPr>
            <a:lvl4pPr algn="l" rtl="0" eaLnBrk="1" fontAlgn="base" hangingPunct="1">
              <a:spcBef>
                <a:spcPct val="0"/>
              </a:spcBef>
              <a:spcAft>
                <a:spcPct val="0"/>
              </a:spcAft>
              <a:defRPr sz="2100" b="1">
                <a:solidFill>
                  <a:schemeClr val="tx2"/>
                </a:solidFill>
                <a:latin typeface="Verdana" pitchFamily="34" charset="0"/>
                <a:ea typeface="ＭＳ Ｐゴシック" pitchFamily="34" charset="-128"/>
                <a:cs typeface="ＭＳ Ｐゴシック" pitchFamily="-112" charset="-128"/>
              </a:defRPr>
            </a:lvl4pPr>
            <a:lvl5pPr algn="l" rtl="0" eaLnBrk="1" fontAlgn="base" hangingPunct="1">
              <a:spcBef>
                <a:spcPct val="0"/>
              </a:spcBef>
              <a:spcAft>
                <a:spcPct val="0"/>
              </a:spcAft>
              <a:defRPr sz="2100" b="1">
                <a:solidFill>
                  <a:schemeClr val="tx2"/>
                </a:solidFill>
                <a:latin typeface="Verdana" pitchFamily="34" charset="0"/>
                <a:ea typeface="ＭＳ Ｐゴシック" pitchFamily="34" charset="-128"/>
                <a:cs typeface="ＭＳ Ｐゴシック" pitchFamily="-112" charset="-128"/>
              </a:defRPr>
            </a:lvl5pPr>
            <a:lvl6pPr marL="342900" algn="l" rtl="0" eaLnBrk="1" fontAlgn="base" hangingPunct="1">
              <a:spcBef>
                <a:spcPct val="0"/>
              </a:spcBef>
              <a:spcAft>
                <a:spcPct val="0"/>
              </a:spcAft>
              <a:defRPr sz="2100" b="1">
                <a:solidFill>
                  <a:schemeClr val="tx2"/>
                </a:solidFill>
                <a:latin typeface="Verdana" pitchFamily="34" charset="0"/>
                <a:ea typeface="ＭＳ Ｐゴシック" pitchFamily="34" charset="-128"/>
              </a:defRPr>
            </a:lvl6pPr>
            <a:lvl7pPr marL="685800" algn="l" rtl="0" eaLnBrk="1" fontAlgn="base" hangingPunct="1">
              <a:spcBef>
                <a:spcPct val="0"/>
              </a:spcBef>
              <a:spcAft>
                <a:spcPct val="0"/>
              </a:spcAft>
              <a:defRPr sz="2100" b="1">
                <a:solidFill>
                  <a:schemeClr val="tx2"/>
                </a:solidFill>
                <a:latin typeface="Verdana" pitchFamily="34" charset="0"/>
                <a:ea typeface="ＭＳ Ｐゴシック" pitchFamily="34" charset="-128"/>
              </a:defRPr>
            </a:lvl7pPr>
            <a:lvl8pPr marL="1028700" algn="l" rtl="0" eaLnBrk="1" fontAlgn="base" hangingPunct="1">
              <a:spcBef>
                <a:spcPct val="0"/>
              </a:spcBef>
              <a:spcAft>
                <a:spcPct val="0"/>
              </a:spcAft>
              <a:defRPr sz="2100" b="1">
                <a:solidFill>
                  <a:schemeClr val="tx2"/>
                </a:solidFill>
                <a:latin typeface="Verdana" pitchFamily="34" charset="0"/>
                <a:ea typeface="ＭＳ Ｐゴシック" pitchFamily="34" charset="-128"/>
              </a:defRPr>
            </a:lvl8pPr>
            <a:lvl9pPr marL="1371600" algn="l" rtl="0" eaLnBrk="1" fontAlgn="base" hangingPunct="1">
              <a:spcBef>
                <a:spcPct val="0"/>
              </a:spcBef>
              <a:spcAft>
                <a:spcPct val="0"/>
              </a:spcAft>
              <a:defRPr sz="2100" b="1">
                <a:solidFill>
                  <a:schemeClr val="tx2"/>
                </a:solidFill>
                <a:latin typeface="Verdana" pitchFamily="34" charset="0"/>
                <a:ea typeface="ＭＳ Ｐゴシック" pitchFamily="34" charset="-128"/>
              </a:defRPr>
            </a:lvl9pPr>
          </a:lstStyle>
          <a:p>
            <a:pPr defTabSz="914400"/>
            <a:r>
              <a:rPr lang="en-US" sz="3200" kern="0" dirty="0"/>
              <a:t>Pole Inspection Techniques</a:t>
            </a:r>
          </a:p>
        </p:txBody>
      </p:sp>
    </p:spTree>
    <p:extLst>
      <p:ext uri="{BB962C8B-B14F-4D97-AF65-F5344CB8AC3E}">
        <p14:creationId xmlns:p14="http://schemas.microsoft.com/office/powerpoint/2010/main" val="18155848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Inspection Methods</a:t>
            </a:r>
          </a:p>
        </p:txBody>
      </p:sp>
      <p:sp>
        <p:nvSpPr>
          <p:cNvPr id="3" name="Content Placeholder 2"/>
          <p:cNvSpPr>
            <a:spLocks noGrp="1"/>
          </p:cNvSpPr>
          <p:nvPr>
            <p:ph idx="1"/>
          </p:nvPr>
        </p:nvSpPr>
        <p:spPr>
          <a:xfrm>
            <a:off x="381000" y="1143000"/>
            <a:ext cx="8305800" cy="4983163"/>
          </a:xfrm>
        </p:spPr>
        <p:txBody>
          <a:bodyPr/>
          <a:lstStyle/>
          <a:p>
            <a:pPr marL="91440" indent="0">
              <a:buNone/>
            </a:pPr>
            <a:r>
              <a:rPr lang="en-US" dirty="0"/>
              <a:t>Visual Only</a:t>
            </a:r>
          </a:p>
          <a:p>
            <a:pPr marL="91440" indent="0">
              <a:buNone/>
            </a:pPr>
            <a:endParaRPr lang="en-US" dirty="0"/>
          </a:p>
          <a:p>
            <a:pPr marL="91440" indent="0">
              <a:buNone/>
            </a:pPr>
            <a:endParaRPr lang="en-US" dirty="0"/>
          </a:p>
          <a:p>
            <a:endParaRPr lang="en-US" dirty="0"/>
          </a:p>
          <a:p>
            <a:endParaRPr lang="en-US" dirty="0"/>
          </a:p>
        </p:txBody>
      </p:sp>
      <p:sp>
        <p:nvSpPr>
          <p:cNvPr id="5" name="Slide Number Placeholder 4"/>
          <p:cNvSpPr>
            <a:spLocks noGrp="1"/>
          </p:cNvSpPr>
          <p:nvPr>
            <p:ph type="sldNum" sz="quarter" idx="12"/>
          </p:nvPr>
        </p:nvSpPr>
        <p:spPr/>
        <p:txBody>
          <a:bodyPr/>
          <a:lstStyle/>
          <a:p>
            <a:fld id="{2D3C28AF-D117-4178-B3EF-0E20DC71E89D}" type="slidenum">
              <a:rPr lang="en-US" smtClean="0"/>
              <a:t>32</a:t>
            </a:fld>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895474"/>
            <a:ext cx="2279438" cy="450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276600" y="1524000"/>
            <a:ext cx="5410200" cy="4417107"/>
          </a:xfrm>
          <a:prstGeom prst="rect">
            <a:avLst/>
          </a:prstGeom>
        </p:spPr>
        <p:txBody>
          <a:bodyPr wrap="square">
            <a:spAutoFit/>
          </a:bodyPr>
          <a:lstStyle/>
          <a:p>
            <a:pPr fontAlgn="base"/>
            <a:r>
              <a:rPr lang="en-US" b="1" u="sng" dirty="0">
                <a:solidFill>
                  <a:srgbClr val="000000"/>
                </a:solidFill>
                <a:latin typeface="Segoe UI" panose="020B0502040204020203" pitchFamily="34" charset="0"/>
                <a:ea typeface="Segoe UI" panose="020B0502040204020203" pitchFamily="34" charset="0"/>
                <a:cs typeface="Segoe UI" panose="020B0502040204020203" pitchFamily="34" charset="0"/>
              </a:rPr>
              <a:t>Advantages</a:t>
            </a:r>
            <a:endParaRPr lang="en-US" sz="1100" dirty="0">
              <a:latin typeface="Segoe UI" panose="020B0502040204020203" pitchFamily="34" charset="0"/>
              <a:ea typeface="Segoe UI" panose="020B0502040204020203" pitchFamily="34" charset="0"/>
              <a:cs typeface="Segoe UI" panose="020B0502040204020203" pitchFamily="34" charset="0"/>
            </a:endParaRPr>
          </a:p>
          <a:p>
            <a:pPr marL="342900" marR="0" lvl="0" indent="-342900" fontAlgn="base">
              <a:spcBef>
                <a:spcPts val="0"/>
              </a:spcBef>
              <a:spcAft>
                <a:spcPts val="0"/>
              </a:spcAft>
              <a:buFont typeface="Wingdings"/>
              <a:buChar char=""/>
              <a:tabLst>
                <a:tab pos="628650" algn="l"/>
              </a:tabLst>
            </a:pP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Lowest cost per pole.  Go through system faster with less money. </a:t>
            </a:r>
            <a:endParaRPr lang="en-US" sz="1100" dirty="0">
              <a:latin typeface="Segoe UI" panose="020B0502040204020203" pitchFamily="34" charset="0"/>
              <a:ea typeface="Segoe UI" panose="020B0502040204020203" pitchFamily="34" charset="0"/>
              <a:cs typeface="Segoe UI" panose="020B0502040204020203" pitchFamily="34" charset="0"/>
            </a:endParaRPr>
          </a:p>
          <a:p>
            <a:pPr marL="342900" marR="0" lvl="0" indent="-342900" fontAlgn="base">
              <a:spcBef>
                <a:spcPts val="0"/>
              </a:spcBef>
              <a:spcAft>
                <a:spcPts val="0"/>
              </a:spcAft>
              <a:buFont typeface="Wingdings"/>
              <a:buChar char=""/>
              <a:tabLst>
                <a:tab pos="457200" algn="l"/>
              </a:tabLst>
            </a:pP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Culls out the obvious above ground rejects quicker with less money being spent.</a:t>
            </a:r>
            <a:endParaRPr lang="en-US" sz="1100" dirty="0">
              <a:latin typeface="Segoe UI" panose="020B0502040204020203" pitchFamily="34" charset="0"/>
              <a:ea typeface="Segoe UI" panose="020B0502040204020203" pitchFamily="34" charset="0"/>
              <a:cs typeface="Segoe UI" panose="020B0502040204020203" pitchFamily="34" charset="0"/>
            </a:endParaRPr>
          </a:p>
          <a:p>
            <a:pPr marL="228600" marR="0" fontAlgn="base">
              <a:lnSpc>
                <a:spcPct val="115000"/>
              </a:lnSpc>
              <a:spcBef>
                <a:spcPts val="0"/>
              </a:spcBef>
              <a:spcAft>
                <a:spcPts val="1000"/>
              </a:spcAft>
            </a:pP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endParaRPr lang="en-US" sz="1050" dirty="0">
              <a:latin typeface="Segoe UI" panose="020B0502040204020203" pitchFamily="34" charset="0"/>
              <a:ea typeface="Segoe UI" panose="020B0502040204020203" pitchFamily="34" charset="0"/>
              <a:cs typeface="Segoe UI" panose="020B0502040204020203" pitchFamily="34" charset="0"/>
            </a:endParaRPr>
          </a:p>
          <a:p>
            <a:pPr fontAlgn="base"/>
            <a:r>
              <a:rPr lang="en-US" b="1" u="sng" dirty="0">
                <a:solidFill>
                  <a:srgbClr val="000000"/>
                </a:solidFill>
                <a:latin typeface="Segoe UI" panose="020B0502040204020203" pitchFamily="34" charset="0"/>
                <a:ea typeface="Segoe UI" panose="020B0502040204020203" pitchFamily="34" charset="0"/>
                <a:cs typeface="Segoe UI" panose="020B0502040204020203" pitchFamily="34" charset="0"/>
              </a:rPr>
              <a:t>Disadvantages</a:t>
            </a:r>
            <a:endParaRPr lang="en-US" sz="1100" dirty="0">
              <a:latin typeface="Segoe UI" panose="020B0502040204020203" pitchFamily="34" charset="0"/>
              <a:ea typeface="Segoe UI" panose="020B0502040204020203" pitchFamily="34" charset="0"/>
              <a:cs typeface="Segoe UI" panose="020B0502040204020203" pitchFamily="34" charset="0"/>
            </a:endParaRPr>
          </a:p>
          <a:p>
            <a:pPr marL="342900" marR="0" lvl="0" indent="-342900" fontAlgn="base">
              <a:spcBef>
                <a:spcPts val="0"/>
              </a:spcBef>
              <a:spcAft>
                <a:spcPts val="0"/>
              </a:spcAft>
              <a:buFont typeface="Wingdings"/>
              <a:buChar char=""/>
              <a:tabLst>
                <a:tab pos="457200" algn="l"/>
              </a:tabLst>
            </a:pP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Least accurate inspection.  Leaves a considerable number of undetected rejects in the system, along with liability and reliability risks.  Will miss priority poles with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groundline</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decay.</a:t>
            </a:r>
            <a:endParaRPr lang="en-US" sz="1100" dirty="0">
              <a:latin typeface="Segoe UI" panose="020B0502040204020203" pitchFamily="34" charset="0"/>
              <a:ea typeface="Segoe UI" panose="020B0502040204020203" pitchFamily="34" charset="0"/>
              <a:cs typeface="Segoe UI" panose="020B0502040204020203" pitchFamily="34" charset="0"/>
            </a:endParaRPr>
          </a:p>
          <a:p>
            <a:pPr marL="342900" marR="0" lvl="0" indent="-342900" fontAlgn="base">
              <a:spcBef>
                <a:spcPts val="0"/>
              </a:spcBef>
              <a:spcAft>
                <a:spcPts val="0"/>
              </a:spcAft>
              <a:buFont typeface="Wingdings"/>
              <a:buChar char=""/>
              <a:tabLst>
                <a:tab pos="457200" algn="l"/>
              </a:tabLst>
            </a:pP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Annual inspection cycles are recommended.</a:t>
            </a:r>
            <a:endParaRPr lang="en-US" sz="1100" dirty="0">
              <a:latin typeface="Segoe UI" panose="020B0502040204020203" pitchFamily="34" charset="0"/>
              <a:ea typeface="Segoe UI" panose="020B0502040204020203" pitchFamily="34" charset="0"/>
              <a:cs typeface="Segoe UI" panose="020B0502040204020203" pitchFamily="34" charset="0"/>
            </a:endParaRPr>
          </a:p>
          <a:p>
            <a:pPr marL="342900" marR="0" lvl="0" indent="-342900" fontAlgn="base">
              <a:spcBef>
                <a:spcPts val="0"/>
              </a:spcBef>
              <a:spcAft>
                <a:spcPts val="0"/>
              </a:spcAft>
              <a:buFont typeface="Wingdings"/>
              <a:buChar char=""/>
              <a:tabLst>
                <a:tab pos="457200" algn="l"/>
              </a:tabLst>
            </a:pP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Rejects ratios remain high in future cycles.</a:t>
            </a:r>
            <a:endParaRPr lang="en-US" sz="1100" dirty="0">
              <a:latin typeface="Segoe UI" panose="020B0502040204020203" pitchFamily="34" charset="0"/>
              <a:ea typeface="Segoe UI" panose="020B0502040204020203" pitchFamily="34" charset="0"/>
              <a:cs typeface="Segoe UI" panose="020B0502040204020203" pitchFamily="34" charset="0"/>
            </a:endParaRPr>
          </a:p>
          <a:p>
            <a:pPr marL="342900" marR="0" lvl="0" indent="-342900" fontAlgn="base">
              <a:spcBef>
                <a:spcPts val="0"/>
              </a:spcBef>
              <a:spcAft>
                <a:spcPts val="0"/>
              </a:spcAft>
              <a:buFont typeface="Wingdings"/>
              <a:buChar char=""/>
              <a:tabLst>
                <a:tab pos="457200" algn="l"/>
              </a:tabLst>
            </a:pP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100% cost, no return as earnings.</a:t>
            </a:r>
            <a:endParaRPr lang="en-US" sz="1100" dirty="0">
              <a:effectLst/>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1518160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Inspection Methods</a:t>
            </a:r>
          </a:p>
        </p:txBody>
      </p:sp>
      <p:sp>
        <p:nvSpPr>
          <p:cNvPr id="3" name="Content Placeholder 2"/>
          <p:cNvSpPr>
            <a:spLocks noGrp="1"/>
          </p:cNvSpPr>
          <p:nvPr>
            <p:ph idx="1"/>
          </p:nvPr>
        </p:nvSpPr>
        <p:spPr>
          <a:xfrm>
            <a:off x="381000" y="1143000"/>
            <a:ext cx="8305800" cy="4983163"/>
          </a:xfrm>
        </p:spPr>
        <p:txBody>
          <a:bodyPr/>
          <a:lstStyle/>
          <a:p>
            <a:pPr marL="91440" indent="0">
              <a:buNone/>
            </a:pPr>
            <a:r>
              <a:rPr lang="en-US" dirty="0"/>
              <a:t>Visual &amp; Sound</a:t>
            </a:r>
          </a:p>
          <a:p>
            <a:pPr marL="91440" indent="0">
              <a:buNone/>
            </a:pPr>
            <a:endParaRPr lang="en-US" dirty="0"/>
          </a:p>
          <a:p>
            <a:endParaRPr lang="en-US" dirty="0"/>
          </a:p>
          <a:p>
            <a:endParaRPr lang="en-US" dirty="0"/>
          </a:p>
        </p:txBody>
      </p:sp>
      <p:sp>
        <p:nvSpPr>
          <p:cNvPr id="5" name="Slide Number Placeholder 4"/>
          <p:cNvSpPr>
            <a:spLocks noGrp="1"/>
          </p:cNvSpPr>
          <p:nvPr>
            <p:ph type="sldNum" sz="quarter" idx="12"/>
          </p:nvPr>
        </p:nvSpPr>
        <p:spPr/>
        <p:txBody>
          <a:bodyPr/>
          <a:lstStyle/>
          <a:p>
            <a:fld id="{2D3C28AF-D117-4178-B3EF-0E20DC71E89D}" type="slidenum">
              <a:rPr lang="en-US" smtClean="0"/>
              <a:t>33</a:t>
            </a:fld>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895474"/>
            <a:ext cx="2279438" cy="450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458066" y="1828800"/>
            <a:ext cx="5257800" cy="4247317"/>
          </a:xfrm>
          <a:prstGeom prst="rect">
            <a:avLst/>
          </a:prstGeom>
          <a:noFill/>
        </p:spPr>
        <p:txBody>
          <a:bodyPr wrap="square" rtlCol="0">
            <a:spAutoFit/>
          </a:bodyPr>
          <a:lstStyle/>
          <a:p>
            <a:pPr fontAlgn="base"/>
            <a:r>
              <a:rPr lang="en-US" b="1" u="sng" dirty="0">
                <a:solidFill>
                  <a:srgbClr val="000000"/>
                </a:solidFill>
                <a:latin typeface="Segoe UI" panose="020B0502040204020203" pitchFamily="34" charset="0"/>
                <a:ea typeface="Segoe UI" panose="020B0502040204020203" pitchFamily="34" charset="0"/>
                <a:cs typeface="Segoe UI" panose="020B0502040204020203" pitchFamily="34" charset="0"/>
              </a:rPr>
              <a:t>Advantages</a:t>
            </a:r>
            <a:endParaRPr lang="en-US" sz="1200" dirty="0">
              <a:latin typeface="Segoe UI" panose="020B0502040204020203" pitchFamily="34" charset="0"/>
              <a:ea typeface="Segoe UI" panose="020B0502040204020203" pitchFamily="34" charset="0"/>
              <a:cs typeface="Segoe UI" panose="020B0502040204020203" pitchFamily="34" charset="0"/>
            </a:endParaRPr>
          </a:p>
          <a:p>
            <a:pPr marL="342900" marR="0" lvl="0" indent="-342900" fontAlgn="base">
              <a:spcBef>
                <a:spcPts val="0"/>
              </a:spcBef>
              <a:spcAft>
                <a:spcPts val="0"/>
              </a:spcAft>
              <a:buFont typeface="Wingdings"/>
              <a:buChar char=""/>
              <a:tabLst>
                <a:tab pos="457200" algn="l"/>
                <a:tab pos="628650" algn="l"/>
              </a:tabLst>
            </a:pP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Lower cost per pole.  Go through system faster with less money. </a:t>
            </a:r>
            <a:endParaRPr lang="en-US" sz="1200" dirty="0">
              <a:latin typeface="Segoe UI" panose="020B0502040204020203" pitchFamily="34" charset="0"/>
              <a:ea typeface="Segoe UI" panose="020B0502040204020203" pitchFamily="34" charset="0"/>
              <a:cs typeface="Segoe UI" panose="020B0502040204020203" pitchFamily="34" charset="0"/>
            </a:endParaRPr>
          </a:p>
          <a:p>
            <a:pPr marL="342900" marR="0" lvl="0" indent="-342900" fontAlgn="base">
              <a:spcBef>
                <a:spcPts val="0"/>
              </a:spcBef>
              <a:spcAft>
                <a:spcPts val="0"/>
              </a:spcAft>
              <a:buFont typeface="Wingdings"/>
              <a:buChar char=""/>
              <a:tabLst>
                <a:tab pos="457200" algn="l"/>
              </a:tabLst>
            </a:pP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Culls out the obvious above ground rejects quicker with less money being spent. </a:t>
            </a:r>
            <a:endParaRPr lang="en-US" sz="1200" dirty="0">
              <a:latin typeface="Segoe UI" panose="020B0502040204020203" pitchFamily="34" charset="0"/>
              <a:ea typeface="Segoe UI" panose="020B0502040204020203" pitchFamily="34" charset="0"/>
              <a:cs typeface="Segoe UI" panose="020B0502040204020203" pitchFamily="34" charset="0"/>
            </a:endParaRPr>
          </a:p>
          <a:p>
            <a:pPr fontAlgn="base"/>
            <a:r>
              <a:rPr lang="en-US" b="1" u="sng" dirty="0">
                <a:solidFill>
                  <a:srgbClr val="000000"/>
                </a:solidFill>
                <a:latin typeface="Segoe UI" panose="020B0502040204020203" pitchFamily="34" charset="0"/>
                <a:ea typeface="Segoe UI" panose="020B0502040204020203" pitchFamily="34" charset="0"/>
                <a:cs typeface="Segoe UI" panose="020B0502040204020203" pitchFamily="34" charset="0"/>
              </a:rPr>
              <a:t>Disadvantages</a:t>
            </a:r>
            <a:endParaRPr lang="en-US" sz="1200" dirty="0">
              <a:latin typeface="Segoe UI" panose="020B0502040204020203" pitchFamily="34" charset="0"/>
              <a:ea typeface="Segoe UI" panose="020B0502040204020203" pitchFamily="34" charset="0"/>
              <a:cs typeface="Segoe UI" panose="020B0502040204020203" pitchFamily="34" charset="0"/>
            </a:endParaRPr>
          </a:p>
          <a:p>
            <a:pPr marL="342900" marR="0" lvl="0" indent="-342900" fontAlgn="base">
              <a:spcBef>
                <a:spcPts val="0"/>
              </a:spcBef>
              <a:spcAft>
                <a:spcPts val="0"/>
              </a:spcAft>
              <a:buFont typeface="Wingdings"/>
              <a:buChar char=""/>
              <a:tabLst>
                <a:tab pos="457200" algn="l"/>
              </a:tabLst>
            </a:pP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Less accurate inspection.  Leaves a considerable number of undetected rejects in the system, along with liability and reliability risks.  May miss priority poles with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groundline</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decay. Locates 15-25% of rejects.</a:t>
            </a:r>
            <a:endParaRPr lang="en-US" sz="1200" dirty="0">
              <a:latin typeface="Segoe UI" panose="020B0502040204020203" pitchFamily="34" charset="0"/>
              <a:ea typeface="Segoe UI" panose="020B0502040204020203" pitchFamily="34" charset="0"/>
              <a:cs typeface="Segoe UI" panose="020B0502040204020203" pitchFamily="34" charset="0"/>
            </a:endParaRPr>
          </a:p>
          <a:p>
            <a:pPr marL="342900" marR="0" lvl="0" indent="-342900" fontAlgn="base">
              <a:spcBef>
                <a:spcPts val="0"/>
              </a:spcBef>
              <a:spcAft>
                <a:spcPts val="0"/>
              </a:spcAft>
              <a:buFont typeface="Wingdings"/>
              <a:buChar char=""/>
              <a:tabLst>
                <a:tab pos="457200" algn="l"/>
              </a:tabLst>
            </a:pP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Nothing is done to extend service life, so 2-4 year inspection cycles are recommended.</a:t>
            </a:r>
            <a:endParaRPr lang="en-US" sz="1200" dirty="0">
              <a:latin typeface="Segoe UI" panose="020B0502040204020203" pitchFamily="34" charset="0"/>
              <a:ea typeface="Segoe UI" panose="020B0502040204020203" pitchFamily="34" charset="0"/>
              <a:cs typeface="Segoe UI" panose="020B0502040204020203" pitchFamily="34" charset="0"/>
            </a:endParaRPr>
          </a:p>
          <a:p>
            <a:pPr marL="342900" marR="0" lvl="0" indent="-342900" fontAlgn="base">
              <a:spcBef>
                <a:spcPts val="0"/>
              </a:spcBef>
              <a:spcAft>
                <a:spcPts val="0"/>
              </a:spcAft>
              <a:buFont typeface="Wingdings"/>
              <a:buChar char=""/>
              <a:tabLst>
                <a:tab pos="457200" algn="l"/>
              </a:tabLst>
            </a:pP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Rejects ratios remain high in future cycles.</a:t>
            </a:r>
            <a:endParaRPr lang="en-US" sz="1200" dirty="0">
              <a:latin typeface="Segoe UI" panose="020B0502040204020203" pitchFamily="34" charset="0"/>
              <a:ea typeface="Segoe UI" panose="020B0502040204020203" pitchFamily="34" charset="0"/>
              <a:cs typeface="Segoe UI" panose="020B0502040204020203" pitchFamily="34" charset="0"/>
            </a:endParaRPr>
          </a:p>
          <a:p>
            <a:pPr marL="342900" marR="0" lvl="0" indent="-342900" fontAlgn="base">
              <a:spcBef>
                <a:spcPts val="0"/>
              </a:spcBef>
              <a:spcAft>
                <a:spcPts val="0"/>
              </a:spcAft>
              <a:buFont typeface="Wingdings"/>
              <a:buChar char=""/>
              <a:tabLst>
                <a:tab pos="457200" algn="l"/>
              </a:tabLst>
            </a:pP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100% cost, no return as earnings.</a:t>
            </a:r>
            <a:endParaRPr lang="en-US" sz="1200" dirty="0">
              <a:effectLst/>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6121170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Inspection Methods</a:t>
            </a:r>
          </a:p>
        </p:txBody>
      </p:sp>
      <p:sp>
        <p:nvSpPr>
          <p:cNvPr id="3" name="Content Placeholder 2"/>
          <p:cNvSpPr>
            <a:spLocks noGrp="1"/>
          </p:cNvSpPr>
          <p:nvPr>
            <p:ph idx="1"/>
          </p:nvPr>
        </p:nvSpPr>
        <p:spPr>
          <a:xfrm>
            <a:off x="381000" y="1143000"/>
            <a:ext cx="8305800" cy="4983163"/>
          </a:xfrm>
        </p:spPr>
        <p:txBody>
          <a:bodyPr/>
          <a:lstStyle/>
          <a:p>
            <a:pPr marL="91440" indent="0">
              <a:buNone/>
            </a:pPr>
            <a:r>
              <a:rPr lang="en-US" dirty="0"/>
              <a:t>Sound &amp; Bore Inspection</a:t>
            </a:r>
          </a:p>
          <a:p>
            <a:pPr marL="91440" indent="0">
              <a:buNone/>
            </a:pPr>
            <a:endParaRPr lang="en-US" dirty="0"/>
          </a:p>
          <a:p>
            <a:pPr marL="91440" indent="0">
              <a:buNone/>
            </a:pPr>
            <a:endParaRPr lang="en-US" dirty="0"/>
          </a:p>
          <a:p>
            <a:endParaRPr lang="en-US" dirty="0"/>
          </a:p>
          <a:p>
            <a:endParaRPr lang="en-US" dirty="0"/>
          </a:p>
        </p:txBody>
      </p:sp>
      <p:sp>
        <p:nvSpPr>
          <p:cNvPr id="5" name="Slide Number Placeholder 4"/>
          <p:cNvSpPr>
            <a:spLocks noGrp="1"/>
          </p:cNvSpPr>
          <p:nvPr>
            <p:ph type="sldNum" sz="quarter" idx="12"/>
          </p:nvPr>
        </p:nvSpPr>
        <p:spPr/>
        <p:txBody>
          <a:bodyPr/>
          <a:lstStyle/>
          <a:p>
            <a:fld id="{2D3C28AF-D117-4178-B3EF-0E20DC71E89D}" type="slidenum">
              <a:rPr lang="en-US" smtClean="0"/>
              <a:t>34</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676400"/>
            <a:ext cx="5200650" cy="479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00200"/>
            <a:ext cx="2438400" cy="4557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95801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Inspection Methods</a:t>
            </a:r>
          </a:p>
        </p:txBody>
      </p:sp>
      <p:sp>
        <p:nvSpPr>
          <p:cNvPr id="3" name="Content Placeholder 2"/>
          <p:cNvSpPr>
            <a:spLocks noGrp="1"/>
          </p:cNvSpPr>
          <p:nvPr>
            <p:ph idx="1"/>
          </p:nvPr>
        </p:nvSpPr>
        <p:spPr>
          <a:xfrm>
            <a:off x="381000" y="1143000"/>
            <a:ext cx="8305800" cy="4983163"/>
          </a:xfrm>
        </p:spPr>
        <p:txBody>
          <a:bodyPr/>
          <a:lstStyle/>
          <a:p>
            <a:pPr marL="91440" indent="0">
              <a:buNone/>
            </a:pPr>
            <a:r>
              <a:rPr lang="en-US" dirty="0"/>
              <a:t>Sound &amp; Bore/Partial Excavate/Selective Treat</a:t>
            </a:r>
          </a:p>
          <a:p>
            <a:pPr marL="91440" indent="0">
              <a:buNone/>
            </a:pPr>
            <a:endParaRPr lang="en-US" dirty="0"/>
          </a:p>
          <a:p>
            <a:endParaRPr lang="en-US" dirty="0"/>
          </a:p>
          <a:p>
            <a:endParaRPr lang="en-US" dirty="0"/>
          </a:p>
        </p:txBody>
      </p:sp>
      <p:sp>
        <p:nvSpPr>
          <p:cNvPr id="5" name="Slide Number Placeholder 4"/>
          <p:cNvSpPr>
            <a:spLocks noGrp="1"/>
          </p:cNvSpPr>
          <p:nvPr>
            <p:ph type="sldNum" sz="quarter" idx="12"/>
          </p:nvPr>
        </p:nvSpPr>
        <p:spPr/>
        <p:txBody>
          <a:bodyPr/>
          <a:lstStyle/>
          <a:p>
            <a:fld id="{2D3C28AF-D117-4178-B3EF-0E20DC71E89D}" type="slidenum">
              <a:rPr lang="en-US" smtClean="0"/>
              <a:t>35</a:t>
            </a:fld>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8484" y="1828800"/>
            <a:ext cx="6072187" cy="482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453" y="1752599"/>
            <a:ext cx="2636070" cy="4419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458200" y="4038600"/>
            <a:ext cx="533400" cy="400110"/>
          </a:xfrm>
          <a:prstGeom prst="rect">
            <a:avLst/>
          </a:prstGeom>
          <a:solidFill>
            <a:schemeClr val="bg1"/>
          </a:solidFill>
        </p:spPr>
        <p:txBody>
          <a:bodyPr wrap="square" rtlCol="0">
            <a:spAutoFit/>
          </a:bodyPr>
          <a:lstStyle/>
          <a:p>
            <a:r>
              <a:rPr lang="en-US" sz="2000" dirty="0"/>
              <a:t>70</a:t>
            </a:r>
            <a:r>
              <a:rPr lang="en-US" dirty="0"/>
              <a:t>-</a:t>
            </a:r>
          </a:p>
        </p:txBody>
      </p:sp>
    </p:spTree>
    <p:extLst>
      <p:ext uri="{BB962C8B-B14F-4D97-AF65-F5344CB8AC3E}">
        <p14:creationId xmlns:p14="http://schemas.microsoft.com/office/powerpoint/2010/main" val="6243875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Inspection Methods</a:t>
            </a:r>
          </a:p>
        </p:txBody>
      </p:sp>
      <p:sp>
        <p:nvSpPr>
          <p:cNvPr id="3" name="Content Placeholder 2"/>
          <p:cNvSpPr>
            <a:spLocks noGrp="1"/>
          </p:cNvSpPr>
          <p:nvPr>
            <p:ph idx="1"/>
          </p:nvPr>
        </p:nvSpPr>
        <p:spPr>
          <a:xfrm>
            <a:off x="381000" y="1143000"/>
            <a:ext cx="8305800" cy="4983163"/>
          </a:xfrm>
        </p:spPr>
        <p:txBody>
          <a:bodyPr/>
          <a:lstStyle/>
          <a:p>
            <a:pPr marL="91440" indent="0">
              <a:buNone/>
            </a:pPr>
            <a:r>
              <a:rPr lang="en-US" dirty="0"/>
              <a:t>Full Excavate &amp; </a:t>
            </a:r>
            <a:r>
              <a:rPr lang="en-US" dirty="0" err="1"/>
              <a:t>Groundline</a:t>
            </a:r>
            <a:r>
              <a:rPr lang="en-US" dirty="0"/>
              <a:t> Treat</a:t>
            </a:r>
          </a:p>
          <a:p>
            <a:pPr marL="91440" indent="0">
              <a:buNone/>
            </a:pPr>
            <a:endParaRPr lang="en-US" dirty="0"/>
          </a:p>
          <a:p>
            <a:endParaRPr lang="en-US" dirty="0"/>
          </a:p>
          <a:p>
            <a:endParaRPr lang="en-US" dirty="0"/>
          </a:p>
        </p:txBody>
      </p:sp>
      <p:sp>
        <p:nvSpPr>
          <p:cNvPr id="5" name="Slide Number Placeholder 4"/>
          <p:cNvSpPr>
            <a:spLocks noGrp="1"/>
          </p:cNvSpPr>
          <p:nvPr>
            <p:ph type="sldNum" sz="quarter" idx="12"/>
          </p:nvPr>
        </p:nvSpPr>
        <p:spPr/>
        <p:txBody>
          <a:bodyPr/>
          <a:lstStyle/>
          <a:p>
            <a:fld id="{2D3C28AF-D117-4178-B3EF-0E20DC71E89D}" type="slidenum">
              <a:rPr lang="en-US" smtClean="0"/>
              <a:t>36</a:t>
            </a:fld>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6467" y="1737069"/>
            <a:ext cx="6164263" cy="461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856" y="1739244"/>
            <a:ext cx="2435004" cy="4432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934200" y="2057400"/>
            <a:ext cx="1981200" cy="400110"/>
          </a:xfrm>
          <a:prstGeom prst="rect">
            <a:avLst/>
          </a:prstGeom>
          <a:solidFill>
            <a:schemeClr val="bg1"/>
          </a:solidFill>
        </p:spPr>
        <p:txBody>
          <a:bodyPr wrap="square" rtlCol="0">
            <a:spAutoFit/>
          </a:bodyPr>
          <a:lstStyle/>
          <a:p>
            <a:r>
              <a:rPr lang="en-US" sz="2000" dirty="0"/>
              <a:t>98 % of rejects.</a:t>
            </a:r>
          </a:p>
        </p:txBody>
      </p:sp>
    </p:spTree>
    <p:extLst>
      <p:ext uri="{BB962C8B-B14F-4D97-AF65-F5344CB8AC3E}">
        <p14:creationId xmlns:p14="http://schemas.microsoft.com/office/powerpoint/2010/main" val="26977462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469197" y="2924899"/>
            <a:ext cx="1193600" cy="523220"/>
          </a:xfrm>
          <a:prstGeom prst="rect">
            <a:avLst/>
          </a:prstGeom>
          <a:solidFill>
            <a:schemeClr val="bg1"/>
          </a:solidFill>
          <a:ln>
            <a:solidFill>
              <a:schemeClr val="bg1"/>
            </a:solidFill>
          </a:ln>
          <a:effectLst>
            <a:outerShdw blurRad="50800" dist="38100" algn="l" rotWithShape="0">
              <a:prstClr val="black">
                <a:alpha val="40000"/>
              </a:prstClr>
            </a:outerShdw>
          </a:effectLst>
          <a:scene3d>
            <a:camera prst="orthographicFront"/>
            <a:lightRig rig="threePt" dir="t"/>
          </a:scene3d>
          <a:sp3d>
            <a:bevelT/>
          </a:sp3d>
        </p:spPr>
        <p:txBody>
          <a:bodyPr wrap="square" rtlCol="0">
            <a:spAutoFit/>
          </a:bodyPr>
          <a:lstStyle/>
          <a:p>
            <a:pPr algn="ctr"/>
            <a:r>
              <a:rPr lang="en-US" sz="2800" b="1" dirty="0">
                <a:solidFill>
                  <a:srgbClr val="024494"/>
                </a:solidFill>
                <a:latin typeface="Calibri" panose="020F0502020204030204" pitchFamily="34" charset="0"/>
                <a:cs typeface="Calibri" panose="020F0502020204030204" pitchFamily="34" charset="0"/>
              </a:rPr>
              <a:t>From</a:t>
            </a:r>
          </a:p>
        </p:txBody>
      </p:sp>
      <p:sp>
        <p:nvSpPr>
          <p:cNvPr id="9" name="TextBox 8"/>
          <p:cNvSpPr txBox="1"/>
          <p:nvPr/>
        </p:nvSpPr>
        <p:spPr>
          <a:xfrm>
            <a:off x="370562" y="1299214"/>
            <a:ext cx="7010400" cy="1077218"/>
          </a:xfrm>
          <a:prstGeom prst="rect">
            <a:avLst/>
          </a:prstGeom>
          <a:solidFill>
            <a:srgbClr val="024494"/>
          </a:solidFill>
          <a:ln>
            <a:solidFill>
              <a:schemeClr val="bg1"/>
            </a:solidFill>
          </a:ln>
          <a:effectLst>
            <a:outerShdw blurRad="50800" dist="38100" algn="l" rotWithShape="0">
              <a:prstClr val="black">
                <a:alpha val="40000"/>
              </a:prstClr>
            </a:outerShdw>
          </a:effectLst>
          <a:scene3d>
            <a:camera prst="orthographicFront"/>
            <a:lightRig rig="threePt" dir="t"/>
          </a:scene3d>
          <a:sp3d>
            <a:bevelT/>
          </a:sp3d>
        </p:spPr>
        <p:txBody>
          <a:bodyPr wrap="square" rtlCol="0">
            <a:spAutoFit/>
          </a:bodyPr>
          <a:lstStyle/>
          <a:p>
            <a:pPr algn="ctr"/>
            <a:r>
              <a:rPr lang="en-US" sz="3200" b="1" dirty="0">
                <a:solidFill>
                  <a:schemeClr val="bg1"/>
                </a:solidFill>
                <a:latin typeface="Calibri" panose="020F0502020204030204" pitchFamily="34" charset="0"/>
                <a:cs typeface="Calibri" panose="020F0502020204030204" pitchFamily="34" charset="0"/>
              </a:rPr>
              <a:t>The </a:t>
            </a:r>
            <a:r>
              <a:rPr lang="en-US" sz="3200" b="1" dirty="0">
                <a:solidFill>
                  <a:srgbClr val="FFC000"/>
                </a:solidFill>
                <a:latin typeface="Calibri" panose="020F0502020204030204" pitchFamily="34" charset="0"/>
                <a:cs typeface="Calibri" panose="020F0502020204030204" pitchFamily="34" charset="0"/>
              </a:rPr>
              <a:t>Effectiveness</a:t>
            </a:r>
            <a:r>
              <a:rPr lang="en-US" sz="3200" b="1" dirty="0">
                <a:solidFill>
                  <a:schemeClr val="bg1"/>
                </a:solidFill>
                <a:latin typeface="Calibri" panose="020F0502020204030204" pitchFamily="34" charset="0"/>
                <a:cs typeface="Calibri" panose="020F0502020204030204" pitchFamily="34" charset="0"/>
              </a:rPr>
              <a:t> of Pole Maintenance Programs </a:t>
            </a:r>
            <a:r>
              <a:rPr lang="en-US" sz="3200" b="1" dirty="0">
                <a:solidFill>
                  <a:srgbClr val="FFC000"/>
                </a:solidFill>
                <a:latin typeface="Calibri" panose="020F0502020204030204" pitchFamily="34" charset="0"/>
                <a:cs typeface="Calibri" panose="020F0502020204030204" pitchFamily="34" charset="0"/>
              </a:rPr>
              <a:t>Varies Greatly</a:t>
            </a:r>
          </a:p>
        </p:txBody>
      </p:sp>
      <p:sp>
        <p:nvSpPr>
          <p:cNvPr id="10" name="TextBox 9"/>
          <p:cNvSpPr txBox="1"/>
          <p:nvPr/>
        </p:nvSpPr>
        <p:spPr>
          <a:xfrm>
            <a:off x="1827235" y="3467835"/>
            <a:ext cx="5553728" cy="954107"/>
          </a:xfrm>
          <a:prstGeom prst="rect">
            <a:avLst/>
          </a:prstGeom>
          <a:solidFill>
            <a:schemeClr val="bg1"/>
          </a:solidFill>
          <a:ln>
            <a:solidFill>
              <a:schemeClr val="bg1"/>
            </a:solidFill>
          </a:ln>
          <a:effectLst>
            <a:outerShdw blurRad="50800" dist="38100" algn="l" rotWithShape="0">
              <a:prstClr val="black">
                <a:alpha val="40000"/>
              </a:prstClr>
            </a:outerShdw>
          </a:effectLst>
          <a:scene3d>
            <a:camera prst="orthographicFront"/>
            <a:lightRig rig="threePt" dir="t"/>
          </a:scene3d>
          <a:sp3d>
            <a:bevelT/>
          </a:sp3d>
        </p:spPr>
        <p:txBody>
          <a:bodyPr wrap="square" rtlCol="0">
            <a:spAutoFit/>
          </a:bodyPr>
          <a:lstStyle/>
          <a:p>
            <a:pPr algn="ctr"/>
            <a:r>
              <a:rPr lang="en-US" sz="2800" dirty="0">
                <a:solidFill>
                  <a:srgbClr val="024494"/>
                </a:solidFill>
                <a:latin typeface="Calibri" panose="020F0502020204030204" pitchFamily="34" charset="0"/>
                <a:cs typeface="Calibri" panose="020F0502020204030204" pitchFamily="34" charset="0"/>
              </a:rPr>
              <a:t>Finding a Small Portion of the Poles</a:t>
            </a:r>
          </a:p>
          <a:p>
            <a:pPr algn="ctr"/>
            <a:r>
              <a:rPr lang="en-US" sz="2800" dirty="0">
                <a:solidFill>
                  <a:srgbClr val="024494"/>
                </a:solidFill>
                <a:latin typeface="Calibri" panose="020F0502020204030204" pitchFamily="34" charset="0"/>
                <a:cs typeface="Calibri" panose="020F0502020204030204" pitchFamily="34" charset="0"/>
              </a:rPr>
              <a:t>Below Code Strength</a:t>
            </a:r>
            <a:endParaRPr lang="en-US" sz="2000" i="1" dirty="0">
              <a:solidFill>
                <a:srgbClr val="024494"/>
              </a:solidFill>
              <a:latin typeface="Calibri" panose="020F0502020204030204" pitchFamily="34" charset="0"/>
              <a:cs typeface="Calibri" panose="020F0502020204030204" pitchFamily="34" charset="0"/>
            </a:endParaRPr>
          </a:p>
        </p:txBody>
      </p:sp>
      <p:sp>
        <p:nvSpPr>
          <p:cNvPr id="11" name="TextBox 10"/>
          <p:cNvSpPr txBox="1"/>
          <p:nvPr/>
        </p:nvSpPr>
        <p:spPr>
          <a:xfrm>
            <a:off x="2469197" y="4728501"/>
            <a:ext cx="1193600" cy="523220"/>
          </a:xfrm>
          <a:prstGeom prst="rect">
            <a:avLst/>
          </a:prstGeom>
          <a:solidFill>
            <a:schemeClr val="bg1"/>
          </a:solidFill>
          <a:ln>
            <a:solidFill>
              <a:schemeClr val="bg1"/>
            </a:solidFill>
          </a:ln>
          <a:effectLst>
            <a:outerShdw blurRad="50800" dist="38100" algn="l" rotWithShape="0">
              <a:prstClr val="black">
                <a:alpha val="40000"/>
              </a:prstClr>
            </a:outerShdw>
          </a:effectLst>
          <a:scene3d>
            <a:camera prst="orthographicFront"/>
            <a:lightRig rig="threePt" dir="t"/>
          </a:scene3d>
          <a:sp3d>
            <a:bevelT/>
          </a:sp3d>
        </p:spPr>
        <p:txBody>
          <a:bodyPr wrap="square" rtlCol="0">
            <a:spAutoFit/>
          </a:bodyPr>
          <a:lstStyle/>
          <a:p>
            <a:pPr algn="ctr"/>
            <a:r>
              <a:rPr lang="en-US" sz="2800" b="1" dirty="0">
                <a:solidFill>
                  <a:srgbClr val="024494"/>
                </a:solidFill>
                <a:latin typeface="Calibri" panose="020F0502020204030204" pitchFamily="34" charset="0"/>
                <a:cs typeface="Calibri" panose="020F0502020204030204" pitchFamily="34" charset="0"/>
              </a:rPr>
              <a:t>To</a:t>
            </a:r>
          </a:p>
        </p:txBody>
      </p:sp>
      <p:sp>
        <p:nvSpPr>
          <p:cNvPr id="12" name="TextBox 11"/>
          <p:cNvSpPr txBox="1"/>
          <p:nvPr/>
        </p:nvSpPr>
        <p:spPr>
          <a:xfrm>
            <a:off x="1827234" y="5267314"/>
            <a:ext cx="5553728" cy="954107"/>
          </a:xfrm>
          <a:prstGeom prst="rect">
            <a:avLst/>
          </a:prstGeom>
          <a:solidFill>
            <a:schemeClr val="bg1"/>
          </a:solidFill>
          <a:ln>
            <a:solidFill>
              <a:schemeClr val="bg1"/>
            </a:solidFill>
          </a:ln>
          <a:effectLst>
            <a:outerShdw blurRad="50800" dist="38100" algn="l" rotWithShape="0">
              <a:prstClr val="black">
                <a:alpha val="40000"/>
              </a:prstClr>
            </a:outerShdw>
          </a:effectLst>
          <a:scene3d>
            <a:camera prst="orthographicFront"/>
            <a:lightRig rig="threePt" dir="t"/>
          </a:scene3d>
          <a:sp3d>
            <a:bevelT/>
          </a:sp3d>
        </p:spPr>
        <p:txBody>
          <a:bodyPr wrap="square" rtlCol="0">
            <a:spAutoFit/>
          </a:bodyPr>
          <a:lstStyle/>
          <a:p>
            <a:pPr algn="ctr"/>
            <a:r>
              <a:rPr lang="en-US" sz="2800" dirty="0">
                <a:solidFill>
                  <a:srgbClr val="024494"/>
                </a:solidFill>
                <a:latin typeface="Calibri" panose="020F0502020204030204" pitchFamily="34" charset="0"/>
                <a:cs typeface="Calibri" panose="020F0502020204030204" pitchFamily="34" charset="0"/>
              </a:rPr>
              <a:t>Finding 98% of all Decayed Poles and Extending Pole Service Life</a:t>
            </a:r>
            <a:endParaRPr lang="en-US" sz="2000" i="1" dirty="0">
              <a:solidFill>
                <a:srgbClr val="024494"/>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54814394-8B88-4189-BA48-DBF88ADB70EE}"/>
              </a:ext>
            </a:extLst>
          </p:cNvPr>
          <p:cNvSpPr>
            <a:spLocks noGrp="1"/>
          </p:cNvSpPr>
          <p:nvPr>
            <p:ph type="sldNum" sz="quarter" idx="12"/>
          </p:nvPr>
        </p:nvSpPr>
        <p:spPr/>
        <p:txBody>
          <a:bodyPr/>
          <a:lstStyle/>
          <a:p>
            <a:fld id="{E31441E2-C158-43B7-8DED-CEE956235907}" type="slidenum">
              <a:rPr lang="en-US" smtClean="0"/>
              <a:pPr/>
              <a:t>37</a:t>
            </a:fld>
            <a:endParaRPr lang="en-US" dirty="0"/>
          </a:p>
        </p:txBody>
      </p:sp>
    </p:spTree>
    <p:extLst>
      <p:ext uri="{BB962C8B-B14F-4D97-AF65-F5344CB8AC3E}">
        <p14:creationId xmlns:p14="http://schemas.microsoft.com/office/powerpoint/2010/main" val="14808731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data:image/jpeg;base64,/9j/4AAQSkZJRgABAQAAAQABAAD/2wCEAAkGBxQSEBUUEhQVFhUUGRUYFxcYFBcYGBgVGBQWFhcXFxcYHCkgGRolHBQUITEiJSkrLi4uFx8zODMsNygtLiwBCgoKDg0OGhAQGywkICQsLCwsLywsLCwvLCwsLCwsLCwsLCwsLCwvLCwsLCwsLCwsLCwsLCwsLCw0LCwsLCwsLP/AABEIAMIBAwMBIgACEQEDEQH/xAAcAAAABwEBAAAAAAAAAAAAAAAAAQIDBAUGBwj/xABEEAACAQIEAggCBwUGBgMBAAABAgMAEQQSITEFQQYTIjJRYXGBQmIHFCNScpGhM0NTgrEVY3OSwdEkNKKy4fCDs/Gj/8QAGQEAAwEBAQAAAAAAAAAAAAAAAAECAwQF/8QAKxEAAgICAgECBgICAwAAAAAAAAECESExAxJBMlEEEyJhcaGB8JHhIzNS/9oADAMBAAIRAxEAPwDbUdV8HExmCSqYpDoAx7Ln+7k2fY6aN4gVYV6x57wHR0VHQFh0KFCgLDoUKOmFgrOY7o88chnwDiGU6vEf2E34lHcb5lrR0KTVlKTRScH6SJK/UzIcPiQNYXt2vmifaRfMVd1W8f4dh5of+KC5F1Dk5SjcmV91PpWVTj2KwiuAkuNw6DsztG8bpra0l1+2UDXOg5a1Ll12Ul20byqbicy4ckxE9YdeoVS/Wa6nq11U3+MWGtzeonDMNJi4xLLiw8b7JhSY47eBk/aMfdfSrzBYGOFcsSKgOpsNSfFjux8zRl6FaWykw2NxU8mWQLg15IbSTuLbq/7MedgxHO1WeH4PCj5wgaT+I93f2d7kDyGlTJ4FdcrgEeB8RsR4EeIqLaSLxlT/APovvtIPWzafEaaXuHb2GeJcLV7sqgk6lblQxGzBhqkg5ONeRuLWh/2oYIy8jF4U0ctZZojp2ZF2fcaixsQe0Dmq7gnVxdDcbeh5gg6g+R1qDxfg0eIF3VSwBALKG0PwsOa+4I5EGk0/AKXuPYfErKiywsrqQbEHQg2O/I6bH9KzPS7EF8rRLYxZ1dm0y9YrKimx1UyKmoJHZI86UyiOTqovsJFAUm/2RsoAjZtA+liNpQB4EGpqcRWOyMAuI3Cg3Wa4AORgO7YDs2BXINLDVPKplJ07BFw54S/1NrJGQOockxMcoYhDvFutiLre+lHiOLrLaEqUdivWRSCzdWZFRgvJwc1rqSLA1ZYXCGJAI2DDex0BJ1JVh3QSSbWIGwsKreK4VJ+tWRcsgWMxG4DK69YytE42N7+fiKbVISlbyYf6RuKhpJoIkVmjy3JHc0jBVAe9fsaDwOm1Q+M8RHWoUGZAMjOB2b+AbZreVM9NcBiI5RJiHzwSWIdMozrZb5lAH2lgtzax0t5IwGDkB6liDkvoddPAHwrzOZvu2zt466qiu4lFGzaSr5aj/emMDhmimikADhZEIUG2YhgcuvjtTnGoLMBa2+lVeGkKSKVJFmBtyuCDttyog8oJHoHA41XG9xewJ0YMN0cHVXHgd96lmqnHcOIOePewuLXBA1COu7KORHaQ7XHZqt6KcYxE086ToEVLdWpa721Gh/eL2W7XiOdep2p0zg2rRpzSTSjSTVE2JNJNKNJNMLBQoUKdlEqeBXUq6hlbQqwBBHmDUEYSWH9i2dP4UjHQf3cupHPRsw2AKirKlCsyLIeD4ikjZNUkAuY3FnA5kcmHzKSPOptMYvBpKuWRQwGo3BU+KsNVbzBBqJknh2Jnj8CQJl32bRZBto2U6d5jTAsqOo+CxyS3yNqveUgq6nwZDqvuKVjMZHCueV0jX7zsFH5mgB+jtVW3EJXH/Dw5gfjlYxJ6gZS7f5QD41FfgMk3/N4h2X+FDmhj9GKtnf3YelTfsOvcsMRxeFHyGQGT+Gl3k/yJdredqi4oYqbSIrhk5uwEkv8AKl8i+pJ9KsMDgI4EyQxpGo5IoUfpuak0U3sdpaKjAdH4o2DsXmlH7yZi7A+Kg9lP5QKtqOhTSoltszeN6ONHIZ8A4glbV4yLwTH50Hdb5l19aSnS1YuzjYpMK45speFvNJUBFvI2Naahal1rRXa9mbPS2OTTCRy4pj/DQrGPxSvZR+tH9Tx82smIjww5JDGJW/mll0PstaO1Cin5YWvCMfiYsbh2zvbEoN5YUEeIUD78V8k6+QsdTaxpzCdKo8SOrilUMSAZFuLA7nI+sZt94WuQoLEm11E7zqCrBI2ANwLsb2Ngx02308gedYvpt0UXDocbg+tSdCCwjAKsCe0zIBYDxAGUi9xvUybjnwXGm6ezdDDrGFAU5QGFtz2iCWN9WOhudSb0T4OKSMrkUo24At/TUMDz3BFcMg6b42N8yTWF7iOwMdvuhdgvpa3Kuy9G+LLiY1kAymSOKRk10ZgwNrgXXsgBtjalx8kZ6CcJRyMRR4jDCyEzxR6ZG/bKlgVKPtJYaWaxOXflT0OMSY9ZDaUEBJY9A4sSVuj2ysCzAq1r38rGzH7Vvwp/3P8A71E4nwlZSHUmOZO5Klsw+VuToeatp6HWrpoi7OU9NOPpIUw0SsRFIylmuQPtLBFU7WAUHW2m1aHi+GAbMBqikHxIzH/asl0j4diYscOvVQXl7DKoWN80l8ygX1u1zckgn0rXYzEh8zA+Xvr/AOa8nnbcrZ6PGko0jE8exF2H5iqXCsesTLq2Zbc7tcW331qfxg3kNReGf8xD/ixf/YtVBaFI7twviolJSRTHMvejYEXAt2oyQM6a7jbnUfjXAjO8bpM8RjbN2Qvaa1r3OoNtDyOlwbCmOlGOgBVZVZshzBlbK8bDmp5H+tTMBxK6IZDdJApjmtZXDC6hx8Dm48idrHsj0Yzjyfc4XGUM6HMJi2zdXMAsnIjuyAfEl/1XceYsTMNIxeGWRcrDzBBsVI2ZSNQR41EixLRkJMdzZJbWVydlYbI/6HlbujUzJhpNLNJqhCaOhQoLJ1GKh8R4nFh1zTSKg5ZjqT4KN2PkKi4Xisk+sMLqnKSYdWCPFY++3uFHnUWiaZb1XPx6AOUV+scWBSIGVhf7wjByerWFMTcC67TEzSSqf3YtFF7qnaYeTMRVpg8IkSBIkVFGyqoUfkKMjwiqx/D5MTlNvq5XuyaGdRe5ClTlUGw0uwPMVEwXBBhZDK6NimuT17XfEIPDI2hA/u7H5TWno6XVD7MZwmKSVc0bBhci4OxG4I3BHMHUU9UPFcNR2zgmOTbrENmsNg2lnGp0YEU19bki/brmX+LGpI/ni1ZfVcw5nLVCr2LKhSIJVdQyMGVtQykEEeII3pdAgUKOhQAVCjpLsFBJIAAJJOgAGpJPhQAdVs8vX3jjJy6q7g8tmVWHPcabf1VCXn7RukJ2XZ5B4sd1XyGp56aVPjjCgBQABoABYAeAA2o2PQAtttKS6BgQRcEEEeIOhFLqLxSQrC5XvEZV/G3ZT/qIoEZfA9CMDJEzvCLy9YwbMwyo0jNHkF7LZCouByrOYOKXBpI2HV8ThFylJZLq0S5mzSQ9WczR2OpAAO4BF63vEoM5iwq6RkEyf4MYA6u/zsVH4Q9WCi0hHIotv5Wa/wD3LWfRXjBr3fnJlcD0glQwviQjRSkpHiIGMiNm1USLlBD3W2gtckaGtZFIGAZSCDsQbg+hFYvpRwVsKkk2GAMDsjYjDcjaRSZIR8Lm1iuxvV3wSZMRho54ZQGZFzsNVLhQGEqaXIPPRvO1VF+GTJKrRTfSAQZ8BHYdue5NtQqGNiL+ZC1m8cvVFr6hybHz9Pc/lTn0hceBxOHAKZ4Q7XSRXGdgQtvu6gE5gOfIXMBOMK0bDGRtnHdCA2bxOYabEa3trXnfE5mdnBiBl+JHtmkcGW+JhH97F/3rUrEcShv+wa3na/8AWrLgrI2KwhjjVQWQgHvFllYmwB8tz/4pJFNl/wBOcMoxLHmbajTlyNy361t+ApnwUIdQQYlBBAIIy21HgRr71hel8imdrHTl6eFaXhvHkw8eHjnZQHRQhBsy9lbCRNwuujjQ87Wrr4HGKyc3KnLRb5mg3u8P3tS8Y+bm6ee4533EuRFkQggMjDbQqyn9CKeNVz4doiWhF1OrRaD1Md9FPy7HyOp6dHPsaLth++S0PJzctGPnO7J8+4531ap4N9qRh8Ssi3Q3HPkQfBgdVPkahtA0JvGM0fxRjdfmi8vFPytsTQE+hTcM6uoZSCDsf/dj5UKuiij6LdIMDimDA2xH99YyX55GOlvJbegrX1y3pF9Fu74J/PqpD/2Sf6N+dU/DOmGO4fJ1WIV2A/dy3zW8Uc8vMXFcqm4YkjRwU8xZ2ujFUPR3pbhsYAI3yvzjfR/bk3tV9WyaejFprYdHQoUwDo6KjoAgzcMGYvExic6kqOyx/vIzo2w10bwIpH9otHpiVCD+KtzEfNjvF/Np8xqyoUDsIG4uNjR1XHhmQ3w7dUdyls0TeN47jKd9UK673o14mFOXEL1R5MTeJj8stgAfJgpPIGixV7E8m29V8Tmdr2+wG1xrK33rcoxy+8fADUspxB7QKwjYHQy+ZG4j8ufpVkBRsegUKOhTEJqPj8OZEKg2N0YE7ZkdXF/K6ipNCkBUYOBkxTtI12mjW1rhVETtdVB8OuU33JJOg0E9x9ov4X/qn+1DGYbOBYlWU5lYa2axG3MEEgjmDy3qM31i47EVx8XWOBY6E5Mlx42zct6Q9kTpLGZVjw6/vXUyH7sMZDu2/iEUHxcVjsTwqSWRsXhkDxs9/q3bVMRGmZRKxXsGRtxsLZb3JNaObCkYfF4q5kkeKTqydskaOUyINFUsWYbmxW5Juas4fsMPDElgRGqrfZVRBmdvJR+ZIGl6hx7PJon1WDD8b4jgcXFFFDEFZpGjYGDI0RyHOD2e8BppezWPKslGCkTI0qhoiQEY2uu4ynkbDb02rVdOejy50miBWVixdjcswKOc8o2AuoBAAsHAsSQBz7GK2zrktlGt2BbKLsc18pNgbcuQFcHOn3dnXxV1wMy67U3hHZJAyNkI2a9raWuD468taelxznvENa9jl120sRbTakw4jM4Mh3tqFUW1HMC4FqhK8FF5wvo9PisqxBCxuzOzhStyLXHeJGhNhpnANq7DHwiPLD1iJI8KhVdlF9FCm3gD4VW4Do3FHDbCscjN1qhy2ZXKgXSTvobAbhuYI1tT0XGuqdIsVZWc2VuyLnlmAOhOnaGhv8J7I9DjhHjVPycc5ubwSeqaDuAvFzTdkHjH95fk3HLktTIpVdQykEHYinTUGfClWLxWDHvIdFfzP3W+Ye99LbaMdiMRgbMZIrLIbZtOzIBoBJbnbQMNR5jQrwuKD3BBV17yHcX2Pmp5EaU5hcUJAbXBGjKdGU+BH+o0PKkYvCh7G5Vl7rjvL4+oPMHQ0fdD/IzPwmB2LPFGzHclQSfWhSfrMy6GEuR8SOgU+YDG49OXid6FH0/1GmTHcB+kVowBjB1iaATxC9v8RdCPcA+Rrayw4TiUGvVzx8iDqp8iO0jfkaoOK/R/hpvtcI/UOwuDGbxMD8t9AflIHkawfEuD47h0nWhTHb99BcxkfOBoB5MoFc7lKPqVorrCXpwzQcc+ix1u+ClLW1Echs38sg0v6getQuF9OcbgHEONjdwOUnZkA8VfZx639asuA/SpoFxkf/yxf1ZD7bH2rfMmGx0GojniaxFxcagHS+qnXyIoiovMHQNyWJqyNwHpbhcWAIpQHP7t+y49j3vUXq+rlnHPoqYMXwUvmI5CQR+GQfpce9QMB0z4hw5hDjYmdBoBJo9vklFw4/P1FX8xx9aJ+WpehnYqVWd6P9MsJjLCOTLJ/Dksr+2tm/lJrRVomnoyaa2CjoqRPMqLmY2At+ZNgABqSSQABqSaYCnYKCSbAak1AXCtM2aYfZjuRHY/PKPibwU6L5nZaQPJIHk7KLqkfzffk8SOS7DfU2yz6Wx6K0YBov8Al2sP4T3Mfoh70XtdR92nMPxJSwSQGKQ7K9u1v+zcdl9r2BuBuBU6kTwK6lXUMp3DAEH2NML9xdCq/wCqyxfsmzr/AA5GJI/BLqw9GzeF1p3DcQV2yEFJP4bizeeXUhwL7qSPOixUSqFHRUwCqFxIlgsQNjLcEjcRi3WEeBsQoPIuDypziHEIoEzzSKi+LG35Dc+1ZiPi+JxUztgogqWROunuoXd2KR95iQ6HkCANazlNLG2XGDeTRcVZEw752VEyMtycoF1IAvyrE8P6QTTlUw8fWuqqBLISkRjRSTJtmYl8uYKDrGBV8vRmJbz4x2xToC15P2a5Rc5IR2RtzuaXgMKvVwwSIueFtQLrYOkmV0I1AJYC45gjlU1OTzgpOKWMmU49hZYp4pMTOzySBrqqhYwAjZEVNbtmNr761U8T4f1cY6wqZGu7A2OpAuPEgbe1afjmUY+IICwRHuzOz2c6WDOx0s1jbmfI01x7hUghMjrkVh3nIUtfTY6n8q83nVclI7eJ/RbOSYlRc2Fh4U2OV/Lar7EcBsf+ZwZueWIBI15i29V+N4c8LC9mW4s66qffl71cU7E2jtPCsdE+ZsG6sQbyYduwwOxIRtY202Iyk+BJapzYWDEkO8au0d17ajMhI1VgdtDtsdCORocU4HBiLNInbXuyKSki/hkWzD+lZ/iPDsbA6SRu2JjjuTbKuJy2IyE6LOlzmsbHTQ31r0m62jgWdMve1h98zw+OrPF683T/AKh5jacjhgCCCDqCDcEeINVfBOkMWIFgQGuVtqO0N1IbVH+RtdDbMBen5MK0ZLQi4Ju0V7BjzZDsr/oedjrTsX5HMXhMxDKcrr3XHh91h8S+R9rHWm4MZ2urkAWTWw5OBuUPPzG458iZGGxKyC6nY2IIsynwZTqDSMXg0ktnF7ba2Kn7ykbN50/ugXsx6iqFlxC6AxOBszFlYjzCi1/Tfy2oqfZFUZl+BcRwLF8LL9aj5xucslvfsufPfwFTuF/SFAzdVi1bDSbESKQvvfVR66edbOoXFuDwYpMk8SyDlcdpfNWGqn0NZdWvSw7p+pGd430AweLHWRWhdtQ8VijeZTukeYsfOspHgcdwdszL12G5tGT2R4jnGedmBQ8/Grpuh+MwLF+GYjMl7mCUix8h8JPn2T51O4d0/VX6niELYWXxIJjbzB5Dz1HnWbSu3hmibrGUWvAelMWJW8TiXS5AGWZR80R734kvfkKuJYosRGVdUlQ6FWAYX8CDsf1FY7pT0HixQGIwLJHN3gUIEcnndO6/zD38RmuE9KMdCzpPE0zw6OAcmKjUfEbA9bHre5VhzJGlX3axInopZiXXSL6Konu2Efqm36t7tGfIHvJ/1DyrPYTpHxLhLCPEIzRg2CyXKn/DmF7emvoK3HDen2HkjDAs+2ZVQ9cg5lohfMo5shPoK0eFx8GJhzo8csR0NrMD8pXx8iL0ukXmDofaSxJWUPA/pCweIXVzC9u5JufJGGjnwG58KvcHh2dhNMLML9XHcERg6XNtDIRudbXIB3JxPFPo3gxWaTD/APDX7igZo28WK37IPLKQOdiLE5yTFcV4PYMc0PIm8sHoG0aP0utHeUfUv8B0i/SztVCsR0f+kzCz2Wb/AIdz943jJ8pBt/MBW2RwQCCCDqCDcEeINaqSloylFrYqn4sI7ahT/T+tV+J41hcMQcTKqcwu7N6INSKq+J/S9h4yBDBLIL7myD+UG5Pvaubm+JUHSN+LgclbL+dchs2h8yKYxOGSRcrqGG9iNiNiPAjxGtc26XdOjjYzHHC0ebW5KlrDkCNuVVPDelmJcQYZGZO2kbSlmdzmYoLA6AANtv2R4U+P4hyWVkqXw9aZ0bifEBggC0odDoIpG+2PgIm3c+TAkk94VXtxnEYp+qhAwgOzTgiZha/2UOl9Od6vOG8ChgYuq5pD3pXOeQ/znb0FhUzF4VJVyyKGU8j48iDuCORGorbq3tmPaK0ip4f0YhjfrJM0838WY52B+Ve6nsKm4Dvz+PW6+8URH6W/Kmuqmh7h66P7jG0qj5ZCbP6PY/MaYj4gplLpmuVAliKkSplJyv1e7DtMCVvfs2vamko6JdskcVmFuqO8mUW8UMscb/l1g/OhxmBGjLMLsvcINmzkgKFPm2UWOh5g1Hx8scvVtG6M8L58mYBiMjKUIJBB7QIB5qvhUiGTrir5WVF7QDKVYuRpcHkoJ9yPu0XmgrBmuIF4MRhlkCFgmJKyAWV3JjNyh2YFna2o2I5gUPHcNiMSxYLJISD2ze3s7aW9K3XGlHWRNk6xwJcqWJBvk3A3AsDbnWO6WYfEyG2MnSPNYrG8uyGwBESCy+lq874iP/KdvC/oMXxLoviEsyqHuL9hrlTpodtdeV9qqM8kLnOGF+8rg9oc7g76c6ucVw7YLjoTlFlBeRMo00BI02H5VGxXXRj7YiaE7nN1i28Q+6mnFeQb8HeozcA+IH9KBrNcI45iQyJisMEUgWmVvs7W0LXuF+Ed65LDTw0xr0k7OBqii470bjxB6xSYp7WEqgajkJF2kXbQ+xFVOH6Qy4RxFj1sp0Sdbsje+/se1+LcbE0xi8MkiFJFDowsVYXBHmDUuPlDUvDIOMwolXrIZMjkDLKtmBXezDZ1/pfS1LwuNu2SQZJAL2vcMB8SH4h+o5isvPwvEcNYyYPNNhr3fDEksni0R3Ppv433F5w/iEGOhDRm4BGmzxv7aq3mKE8/cbX+C4oVWD6yug6pwNmYsrEfMqqRf038BtQq+w6L6jFEKMVJAqovEeGxYhMk0ayL4ML28wdwfMVKFHQBz/FdC8TgyZOFYhlB1MDkFT+Et2SfxC/zVDm4zFjGWPGK+Cx8X7KVQQytysDqyE/Dre5t4102qvpDwrD4iLJiIhJuEHx5iNkbdT53t46Vm4Vo0U73/swWLwuGnfq+IouHxW8eLg0jxFviUgWMlwOyRe+1r2qm4vwnGYIiRyWzgiORNJ2IHdmRf2nYDEh8+gtcairji3Q7FQw7DGQW7UJY9bHvbqnI7ZUGwJX0UXqD0c4+0eIjcvLikgV0SF7LioQ1szBDpOQFy9libHZdqyaznH9/ZstYz/f0XfRz6TEICYgZgLDrUU5tP4kNyb+cZYeQroGCxkU8eeJ0kjbmpDKfEH/asviODcO4shlTKX5yR9iVT4SKRv5MDWO4n0ZxfCmOIixI6vXti4ckAlUkjN1cEgC5v7Vp2lFW8oz6xk60zX8a6C4DFs4jywzJbP1JUZSRcdZENNQb7AnxrHS8G4pwi7wOZIBqcgLpbxeE6r6r+dF0A6ZxQTzNiywM1rOFJVe07vmAJPaZ73AOw2AFuv4LFpKgeJ1dDsysGB9xSSjPKwxtyhh5R57Xi4lkaSUnPIbsxNwT/oPKp7zdkWIIXWuq9IOgeDxd2MfVSH95F2TfxZe63uL+dcx490MxfDznss8A+JQ1gP7xAcyDzBt5iuXk+GadnRx/EJ4KfHYtnGULYc/E/wDij4TgJWlRYQxkJGXLvcHQjwt48q1/RXiPCZrDEQ9RJ880hhb0ct2fRvzNdT4fw+GFfsY0QH7igX8Dcb1tx8P3I5OavA/ACFXMbtYZiNi1tT+dKo6Kuw4wqjY3AxygCRb21U3IZTa10dbMh1OoINSaFJgVEsUsejr9Zj81Xrl9QbLIPTKdPiJo8Jh8NKC0IUWNmMd4nU2ByuFyspsR2W/KrWqbjccd86Mq4lB2O0QzAfu3CXZkNyLWNr3GoFJ4KWSs6RdbFImWZ9Y5wGFlcAvDmGdba7WIsRrcmsJxVCxsoLNvoCTf/WrubjcmJxD5erkEYsI2fKUuwupYKbk5dTc93Twqp4zx2Ugoy9So2SI2T81ALfzXNeTyz78lo9Dij1jRkcXg5QdY5P8AI3+1RYJ3jYlTY21B2I8GHMVIxk7XuHb/ADNTQxTbP2x4Mbn2bcGqQmeicIbxp5qv/aKctUTg06yYaF0N1aNCD/KKlmvWPNEmiNKNJY0gEPWT430ZJk+s4NupxA3/AIcvlIvn4/nyI1LGk2pOKZUXRiR0+6vsYjCzrKujhQCt/lJOxFj77nehW5C0KVT9/wBf7NLj7fslilCk0oUGQdHRCmZsSAcq9p7XC32G2Zj8K+fkbXOlMAYrFBLCxZm0VBux/wBAOZOgpWHhI7TkFzuRsB91fLz3P5AN4LB5CWY55H7zkW05Io+FByHubkk1LpDBVLx3ophcZrNEM/KRTlceHaG/veruhTaT2CbWjlHGehOOwz9dhJTMV2cHJiANNG5TDTncnwrMdKOlmJxSJDiBlaK+YZShYm1i6HYiw8K7/VdxjgWHxS2xESv4EizD8LjtD2NYy4f/ACzWPL7ow3QToZhcRw0GdVd5WZ86sM8Y7qqGGo0W5U8ybio+I+j/ABmDYy8OxJb5LhHI8De8cn8wFZbjmGn4PjSIJXUEBkksB1ieDLqrWOh/OwuKtuFfSniVlzTBJENgUChMvzIwub76G/tWXaGpKmjSp7i7Re8L+kmSF+p4jAyMN3VSp9Wibceak+Qrf8L4pDiUzwSLIvMqdj4MN1PkaocFxrh/FIxGwRif3UoAcH5T4+amszxvoBJhX+scPxHVW+GSTIR5CU6MPlfTzNaqUkrWUZtRbp4Zoek30fYXFXZAIJt86KMrH549m9RY+dYuLiHEeCMElXrcNey6kxn8Elrxn5SPHQ71Y8J+kuWE9XxCBr2NpEUKzW0vkJyuCfiQ28q3OExv1yHNEcO0T6G95rjmrp2Qp8iTVJxl6dh9UcSyhroz0rw+OT7JrSAXaJtHX0+8vmP0q3xOKSPvuq32zMBf0vvXN+kf0aMp67AORIpLdXcJr/csLZOehPuKi9Fenow7mDHQiORSVaUJZ7jlKLan5v050/mViQuieYnSf7UQmyrK3pDJb2ZlC/rQzzPsqxD5+25/lU5R65j6VIwuJSVA8bK6nZlIIPuKcqzMiHAA993f1bKvoVSwI9QaehhVBZFVR4KAB+Qp2ipgZPjOAiTEXjjVWkU9YyqBnbMtgbbmwY+9YzjkerIfEg+FbDpZxWJFvnUyJJmyBhm0shBA20BNZLijK+RmOTrS5W7Rd0WAJUSXF+WnjXk88f8AlbR6HC6grMNi1sxtrUdhV/PwQtlKvqxOlgbfiKsbVVT4J1uLX3OgOwNjoRcW9KdMLVnfeAKBhMPYWHVRWH/xrU41A6Pf8nh/8GL/AOtanmvVPOEmkNSzSSKBDJFGopdqFAwqFChTKJIpQqVHhAedRZ8O7nLCbcmktcJ4hB8b/oOe2U490HRjE2J7XVpq+58EU7M/+g3PoCQvC4VUvYasczNzZrWux9AB5AADQVZ4Phcca5VHmSSSzMd2Y8yfGhLhRyPtSU0ynBoh0dSThNL86ZMZq1JMlpoTQqK/EIwSA2YjcIDIw9QgJHvRfWZG7kRHnIwQH0C5m9iBTsVEygTYXOg8aifV5G78lh92MZB7sSW9wVoxw2LQlAxGxe7kfzPc0wOSfShPiWZgzxz4XNmjdEU9SdsjSKOyTtqTm9qwEcNwT4cudvH0rv3Tjg2IxMIGGkAKa9U1gj765rEhhpa1hqbmuGcU4XNh3KzxvE99ivZPPRhow1GxNcPNFqVnXxSTVENbg3BrV9G+nc+Fe8ipMOZcDrAPll73sbismH8aXcGs4yayjRpPDO6YHpLw7iidVKFzH91KLG/92/M+akGqXGfR7iMK5m4ZiGVv4bEAkclzd1x5OPeuR5fCtZ0d+kHFYWylutjHwSEnT5W3X9R5VsuVS9S/ky+W16X/AAbbhn0jtE/U8TgaGT76obHzKam3mpYelW3Sjo9h+K4frIWjaQD7OZSDsdUYjccrHakcL6TYHiqiCWMF2v8AZSKDqBclHHOwJ5HSs50l6JnhgbF4LEyRLs0d7kkg5QCdHF+Tg87GtW/p91+zNL6vZlR0V41Jg8R9SxbPGA4AcNYxt8KuDo0J00INrkiwJNdTxvGPqwvigFjuF65blcx0HWLa8dzpftDXcVxODELiMGYGw7vLEGaOdLM4UEuY3S1zFYtrc23tpatj9HvSGTFdVh5PtGwysyBmADjsqju2pORWcWCndSdRcTxTr6SuSN5OmxzqyB1ZShFwwIKld7g7W86ifXS5+yW685GuEA+UbyeosvnyqFieBaFxL1b3DaKOpGXXtQk5TzJYnNzuKxPTbpZOydQiWvmDvG5KSJawtcBlQg310PIsNa1nydVbMoQ7OkRelvFEkj6nrGIJY5Qt88kRGRdrKGMhIygk2XMSTYUGGaN4rINQNjow5aEb1OmihMFssavK9zOQfshumU62a1tiNGBPKovEsECCOyzru6/vAdjcbmvNk7Z3RVIp8THc/wC+tNxYiRWGpO43J0IsbG9xy2opcCw+Ej0phi6+PuKoR6A6MzZ8HAf7tLjw7I0/pVkazvQmQycOw7jRgmTxvkZksfEdn2q7hxAYlToy7qd7HYjxU8j7aEED1E8HnvY6aSaUaSaZIRoqM0VAwqOioUy7EK7z63ZIvK4eQeu6IfLU+I1FWsMpUADQDQACwAGwAGwquEMrbyhR8kYB/NywP+Wl/wBmoe/mk/GxYf5Ccv5CsaCyYeMxgkZgWG6pd2HqqAkUP7Sc9yI+sjBBbyC5m9iBSkhAFlAAHICw/KlZNKXVD7MQ2du9K3ogVF/UFv8AqpoYCJj21L/4jvIPZXJA/KnaF6aihdmDKALAAAchoKKlUKskKhQoUCGMdiOrS4F2JCovi7Gyi/IcyeQBPKue9K8CrzwJNnmL2lbtHVRLHCojQ3UftHbLbWyg33O64iftsNfbrHt+IwS2/TMPesh0sxXVTYNjYGOZIWJ8OuieM+hjWQ+otyNRPWTWGyg4/wDRc7WkwTROpF8pYrcHVSpN1/UDawFc8xWAkiZ1eN0aM5Xup7J5AnYX5ePKvRvEYjCjyRNlIuTGVzo7E8luCrMTbssBdrkGs90h4fnzfWmZJ5V6uJ4mCRXJ7mawY5RdiHJuocrbtAZT4U9YLhyvycMEnjStDW26VdDo45AMOQVsgLLnZSzOQosxYhsqsxsxvbRRfTH43h7xBSw0YAqwOhB10vr/APlc8oOJupJgwEkqSBoS4dbkFL5hYakW1ta9/K9aPjvSDHT4VUxSuY8yuspjK3JVgBnACsCCfO435VTcMkeG0okWNgeyWViSdj3VPpZvGuoYP6QcAcMFxTdZJlHWJ1croz21CdYLD3sP61cEqpuiZt+FZj+jGChOG62KUDiCSMUhYZlljAH2RS3aDdrW/wCW4d6TzgvFxHBXgZ79YgZQ6TLdZDkBvl5NcAEkGxzGm+IcEhxsubAKkcepYFnMYNr6XW6nUDKBbwOhqHwnjk3D5XV4VkWVQksco0dde69tAc2t7g8xRdYevcW8+TWcN4zjMYkckjr1QuCY0DgSJ2iZ4rFs2UXAAtbUWOtZjj3GVkkdYwjdk3cKVzHMuZmLEljYtuTTEUpjeWTh+fqmAzwOQZAl8wugN3VTqHW5AIudTVXHOTKGYLdtlVVVDfSxJuMuuv8AWpnK0kVBU7NA/DiIzHjEkWaVbwgyFFB5Mw7oAGXcX0tuKjfVZUBDPlZR8IFjTfFukEjljKQ7MEBNrgKryFQra6AsrAgkG5ol4h1kWrDMNLHU5eVv6e1Y+XWjTxkr3kf77UmXFuF3BvvpY+FCSRfHX0P+1NvYjQiqEda6CcWRcLGqtdALupIzwszElrDvQkk6/Ab307uvxOGD21IZe6w3X/cHmDoaxXAujrScPw5jZA4BkR+0rAuzMVLC+naYaAaE8iQV8L45NgXEPEFyRH9nPcGMH7pKgAA+Fhl1sMtregpUl2OKStujYwynuvYN5bMBzW/9Nx56EuGkSxq666g2IIOo8GUjY+dMQyspySak917WD+RHwv5bHccwNDMkmk0ZojTAFCioUFk0UsGmhSwazJHVNP30qKDSg1Jodi2FItR3qNJjowbZwWHwr2m/yrc/pTsCRQqKcSx7kTHzayD3B7Y/y0YWU7sieSgufZjYf9NOwokmmpsSid9lW+1yBf0HOm/qYPeeRvVyo/JMoPuKchw6J3FVb72AF/W29AiPiMkyFGRmU2+Fk1BBDKxtYggEFTcEAis90q6HHFxFRNIGA7GdlIuDdQxC5jrfUsbZj4m+tpnrr9wZvO9l/Pn7X9qTV7Gm1oyHRiRsdh2inxOIWeI5J4rQIyOpurAiLNlNgQbnbc0rFcJYIzriDMyKT10sSZI8pz51dApLgqNRn7trC5vK6UdFDiftopOqxSiyyAZVZR+7cDdTpqb2sOWlRcFjMXOiBfq83VsA62khtItiolPbHZNmypfN2SDlOs14Zd3lEGMO2Y49XzyyOVVBmRGVQuZbaqyhUQF+ypJa9SjIkqfV0KziXKJIcOLwxqHDSEyMQFvlZQARbPsbVa8P4ROW6zEmLrLFQEZygUtma4IUsWbU6gHQW0q8wuHWNcq+p0AufQaeAsNgAKaiwckZbo/0ajRWgmSImM57Ki3ZJGYozSZQxtZk0C/s/A2rT4fBRxrlSNFWwFlUAWHkB50yw/4pSP4T39pI8v8AV6m1SwRJ2V2I4DhZDd8NAx8WhjJ/MiqHpX0Kw8mElGHw8McwGaMpGiksuuXQahrFbeda6hQ0msgm1o5DJ0HTF4ePGcOOUsAzQFyMrg2dY5DqhBBAzeWoqgTo0JZTF1zRSi94MSpEmbnlYaSqbHVRmP3TvXScYG4XiXnVS2CxDZpgoucPMdDKAN425/8A4Dd8U4XheIQAOElRhdJFIJF+aONj/wCmsPlRf5NvmNfg49/YTRpNHKU+yFzkYNeTKCoJtcafDodr1XcFkClgRpa/+la/jfCTgg0BfrOsyurnvFVKrZ787IBcbjw2rM8eTJMXUWDoLDzuFI8jua4nak0zpVOKaK7EnXbU628jzPhUeSPQXp2NdDSZWuB6UxnYvounzcPAJuUeRd72F7j03v71qcRCrqUdQysLFWAII8CDoa45wfA8QwsQxmFBMb95B28yqSLtHzW99R2hrtW66LdPIMXZH+ymOmVj2WPyPz9DY+td/HPCTOKcMtoKbCTcPkBwoMmFbQ4dmJMbk/uXPdB5KdL6XBYVe8O4lDioyYyGF8rqRZlYbq6nVWFTnUEEEAg6EHYg7gisxxTgDK/XQSFJhtLa915R4hf3sfLN3l033q8x0Raey/aTJ3j2fvHl5MfD5vz8S6ap+D8cErGGZOqnAuUJurr/ABIW2kQ/mOdTCDFtcx+A1Kfh8U8txy00FJ2KiZQpKOCAQQQdQRqCPEGhVDJMkyqLswUeJIA/Wmxjl+HM/wCFCR/mtl/WhFhUU3VFB8bC/ud6kA1ADImkO0YX8bgH8kDA/mKMRSHvSW/AgX882b9LU8DSr0gGfqSHvAv+Ni4/JiQPYVIQACwFh4DQUV6MGgA70dJvUX67m/ZLn+a9o/8APY5v5QfO1AEuo4xeb9mM/wA17J/m5/y387U1JEAM07gjwPZjH8t+1/MT5WpX1h3/AGa2H35AQPaPRj75aLCh14ha8huBvfRB5kf73pr62W/ZLmH327KextdvYW8xSlwYvdyZGGoLWsD8qjsj1tfzqTQBD+p5v2rZ/ltZP8nP+YtScXgbsJIzklAy5rXVlGoSRfiXU25i5sRc3mUKYrICcUC6Tr1LcyTeM/hlta3k2VvKnf7Ti+F1c+CHO3+VLmpV6IUAR8KpLM7CxawC6XVFva9tLksxNvIcqk0VCgA6KhRUxBMLix1B3HlWbl6F4cMWgafDFjc/V5mjUn8Gq/pWkqHxLiUUCZpXCjW3Mm3JVGrH0qZV5KV+DnPTThQgcASzSkoCTNIXbVmGh5Ds7eZrH8bxGcL5C59Ta5HsCfer/pl0tjxEwaJWAVct3sCe0TfKLm2orJSY4Odrbi2+nr6V581c20d0LUUmJ5U050H/ALzpaNpSZRe3p/rUlHQuj/SLEYLDRPLF1mDctZ0N2iOdgcw/FfyNxY30NxxnothOJx9fh2VZG/eIOyx8JU8fHZh+lSvo6kSThqISrZesV10NszsQGHmCN/GqXjPRmfASNiuGscm8kGrC3Oy/Gvl3hyPh219K8o47+p+GQOGdKcXw2QYfiCM8fwve7BRpdH/eLtodRf2rpGAx8c8YkhcOjbEH9D4HyOtZbhPSDCcVi6idFEnONjzHxRPvf0sRWe4hwLFcJkOIwbGSD41OpC8xIo7w+cWI8ubjJxV7QOKk6eGb/i3B0mWxFiDmUg5WV/vxsNUb9DzBvUXB8SeIiPFHmAk1sobwWQbJJ+jbjyR0Y6Vw41ex2ZALtGTqPEqfiXz/ADtVtjMIkqlXAIIINwDcHcEHQjyNaqnlGeVhjb8OQknti+tlkkUXO/ZVgBff3oVnv7DxSdmHFTLGO6to3sPANIcxHkb22ubXo6L+xf8AJtaMUKFIkVRihQoAOlUVCgCs4hriYUOqMHup1UkAEXGxtVpQoUkDKnhHalnLdoo9lJ1KggXCk7D0q3oUKI6QS2ChQoUxBGioUKYgqOioUAChQoUwCoUKFABVyX6Q5W+sObm4YKNTov2Zt6anShQrm+I0jfg2zFzKBewtvVaneFHQrmZ0Ikw8/Q0cmw/950KFSUXfQqVl4nh8rEZms1iRmGVjY23Fdyo6Fdnw/pOTn9Rxz6V4wmOzIArGNWJUWJcFrNcfFoNfIV0zozKz4OFnJZiupJJJ1O5O9FQo4/8AskE/QjknHPsuLv1X2eWdLZOza5W9su17n8zXbKFCnw7l+Q5dR/AKFChXQZ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31376" y="0"/>
            <a:ext cx="9144000" cy="6858000"/>
          </a:xfrm>
          <a:prstGeom prst="rect">
            <a:avLst/>
          </a:prstGeom>
          <a:solidFill>
            <a:srgbClr val="013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600200" y="3167390"/>
            <a:ext cx="6934200" cy="523220"/>
          </a:xfrm>
          <a:prstGeom prst="rect">
            <a:avLst/>
          </a:prstGeom>
          <a:noFill/>
        </p:spPr>
        <p:txBody>
          <a:bodyPr wrap="square" rtlCol="0">
            <a:spAutoFit/>
          </a:bodyPr>
          <a:lstStyle/>
          <a:p>
            <a:r>
              <a:rPr lang="en-US" sz="2800" dirty="0">
                <a:solidFill>
                  <a:schemeClr val="bg1"/>
                </a:solidFill>
                <a:latin typeface="Segoe UI Semibold" panose="020B0702040204020203" pitchFamily="34" charset="0"/>
              </a:rPr>
              <a:t>So What Should I do Before I Climb???</a:t>
            </a:r>
            <a:endParaRPr lang="en-US" sz="2000" dirty="0">
              <a:solidFill>
                <a:schemeClr val="bg1"/>
              </a:solidFill>
              <a:latin typeface="Segoe UI Light" panose="020B0502040204020203" pitchFamily="34" charset="0"/>
            </a:endParaRPr>
          </a:p>
        </p:txBody>
      </p:sp>
      <p:cxnSp>
        <p:nvCxnSpPr>
          <p:cNvPr id="3" name="Straight Connector 2"/>
          <p:cNvCxnSpPr/>
          <p:nvPr/>
        </p:nvCxnSpPr>
        <p:spPr>
          <a:xfrm>
            <a:off x="1372394" y="1099810"/>
            <a:ext cx="0" cy="4572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44602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Pre-Climb Inspection</a:t>
            </a:r>
          </a:p>
        </p:txBody>
      </p:sp>
      <p:sp>
        <p:nvSpPr>
          <p:cNvPr id="5" name="Content Placeholder 2"/>
          <p:cNvSpPr>
            <a:spLocks noGrp="1"/>
          </p:cNvSpPr>
          <p:nvPr>
            <p:ph idx="1"/>
          </p:nvPr>
        </p:nvSpPr>
        <p:spPr>
          <a:xfrm>
            <a:off x="304800" y="1371600"/>
            <a:ext cx="5029200" cy="5029200"/>
          </a:xfrm>
        </p:spPr>
        <p:txBody>
          <a:bodyPr>
            <a:normAutofit/>
          </a:bodyPr>
          <a:lstStyle/>
          <a:p>
            <a:pPr marL="0" indent="0">
              <a:buNone/>
            </a:pPr>
            <a:endParaRPr lang="en-US" b="1" dirty="0"/>
          </a:p>
          <a:p>
            <a:pPr lvl="1"/>
            <a:endParaRPr lang="en-US" b="1" dirty="0"/>
          </a:p>
        </p:txBody>
      </p:sp>
      <p:sp>
        <p:nvSpPr>
          <p:cNvPr id="6" name="Content Placeholder 2"/>
          <p:cNvSpPr>
            <a:spLocks noGrp="1"/>
          </p:cNvSpPr>
          <p:nvPr>
            <p:ph idx="1"/>
          </p:nvPr>
        </p:nvSpPr>
        <p:spPr>
          <a:xfrm>
            <a:off x="0" y="1371600"/>
            <a:ext cx="5886832" cy="5029200"/>
          </a:xfrm>
        </p:spPr>
        <p:txBody>
          <a:bodyPr>
            <a:normAutofit/>
          </a:bodyPr>
          <a:lstStyle/>
          <a:p>
            <a:pPr marL="365760" lvl="2" indent="0">
              <a:buNone/>
            </a:pPr>
            <a:endParaRPr lang="en-US" dirty="0"/>
          </a:p>
          <a:p>
            <a:pPr marL="457200" indent="-398463">
              <a:buFont typeface="Arial" panose="020B0604020202020204" pitchFamily="34" charset="0"/>
              <a:buChar char="•"/>
            </a:pPr>
            <a:r>
              <a:rPr lang="en-US" sz="2400" dirty="0">
                <a:solidFill>
                  <a:schemeClr val="tx2">
                    <a:lumMod val="60000"/>
                    <a:lumOff val="40000"/>
                  </a:schemeClr>
                </a:solidFill>
              </a:rPr>
              <a:t>Follow Company approved pre-climb inspection procedures</a:t>
            </a:r>
          </a:p>
          <a:p>
            <a:pPr marL="548640" lvl="1" indent="-457200"/>
            <a:endParaRPr lang="en-US" dirty="0"/>
          </a:p>
          <a:p>
            <a:pPr marL="548640" lvl="1" indent="-457200"/>
            <a:endParaRPr lang="en-US" dirty="0"/>
          </a:p>
          <a:p>
            <a:pPr marL="548640" lvl="1" indent="-457200"/>
            <a:endParaRPr lang="en-US" dirty="0"/>
          </a:p>
        </p:txBody>
      </p:sp>
    </p:spTree>
    <p:extLst>
      <p:ext uri="{BB962C8B-B14F-4D97-AF65-F5344CB8AC3E}">
        <p14:creationId xmlns:p14="http://schemas.microsoft.com/office/powerpoint/2010/main" val="205349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Text Box 2"/>
          <p:cNvSpPr txBox="1">
            <a:spLocks noChangeArrowheads="1"/>
          </p:cNvSpPr>
          <p:nvPr/>
        </p:nvSpPr>
        <p:spPr bwMode="auto">
          <a:xfrm>
            <a:off x="5256847" y="5798220"/>
            <a:ext cx="3048953" cy="584771"/>
          </a:xfrm>
          <a:prstGeom prst="rect">
            <a:avLst/>
          </a:prstGeom>
          <a:noFill/>
          <a:ln w="12700">
            <a:noFill/>
            <a:miter lim="800000"/>
            <a:headEnd type="none" w="sm" len="sm"/>
            <a:tailEnd type="none" w="sm" len="sm"/>
          </a:ln>
          <a:effectLst/>
        </p:spPr>
        <p:txBody>
          <a:bodyPr lIns="91436" tIns="45718" rIns="91436" bIns="45718">
            <a:spAutoFit/>
          </a:bodyPr>
          <a:lstStyle/>
          <a:p>
            <a:pPr>
              <a:defRPr/>
            </a:pPr>
            <a:r>
              <a:rPr lang="en-US" sz="3200" b="1" u="sng" dirty="0">
                <a:solidFill>
                  <a:srgbClr val="000099"/>
                </a:solidFill>
                <a:latin typeface="Segoe UI" panose="020B0502040204020203" pitchFamily="34" charset="0"/>
                <a:ea typeface="Segoe UI" panose="020B0502040204020203" pitchFamily="34" charset="0"/>
                <a:cs typeface="Segoe UI" panose="020B0502040204020203" pitchFamily="34" charset="0"/>
              </a:rPr>
              <a:t>Bending Load</a:t>
            </a:r>
            <a:r>
              <a:rPr lang="en-US" sz="3200" dirty="0">
                <a:solidFill>
                  <a:srgbClr val="000099"/>
                </a:solidFill>
                <a:latin typeface="Segoe UI" panose="020B0502040204020203" pitchFamily="34" charset="0"/>
                <a:ea typeface="Segoe UI" panose="020B0502040204020203" pitchFamily="34" charset="0"/>
                <a:cs typeface="Segoe UI" panose="020B0502040204020203" pitchFamily="34" charset="0"/>
              </a:rPr>
              <a:t> </a:t>
            </a:r>
          </a:p>
        </p:txBody>
      </p:sp>
      <p:sp>
        <p:nvSpPr>
          <p:cNvPr id="437251" name="Text Box 3"/>
          <p:cNvSpPr txBox="1">
            <a:spLocks noChangeArrowheads="1"/>
          </p:cNvSpPr>
          <p:nvPr/>
        </p:nvSpPr>
        <p:spPr bwMode="auto">
          <a:xfrm>
            <a:off x="-762000" y="5816029"/>
            <a:ext cx="5867663" cy="584771"/>
          </a:xfrm>
          <a:prstGeom prst="rect">
            <a:avLst/>
          </a:prstGeom>
          <a:noFill/>
          <a:ln w="76200" cmpd="tri">
            <a:noFill/>
            <a:miter lim="800000"/>
            <a:headEnd type="none" w="sm" len="sm"/>
            <a:tailEnd type="none" w="sm" len="sm"/>
          </a:ln>
          <a:effectLst/>
        </p:spPr>
        <p:txBody>
          <a:bodyPr lIns="91436" tIns="45718" rIns="91436" bIns="45718">
            <a:spAutoFit/>
          </a:bodyPr>
          <a:lstStyle/>
          <a:p>
            <a:pPr algn="ctr">
              <a:spcBef>
                <a:spcPct val="50000"/>
              </a:spcBef>
              <a:defRPr/>
            </a:pPr>
            <a:r>
              <a:rPr lang="en-US" sz="3200" b="1" dirty="0">
                <a:solidFill>
                  <a:schemeClr val="accent6">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en-US" sz="3200" b="1" u="sng" dirty="0">
                <a:solidFill>
                  <a:srgbClr val="000099"/>
                </a:solidFill>
                <a:latin typeface="Segoe UI" panose="020B0502040204020203" pitchFamily="34" charset="0"/>
                <a:ea typeface="Segoe UI" panose="020B0502040204020203" pitchFamily="34" charset="0"/>
                <a:cs typeface="Segoe UI" panose="020B0502040204020203" pitchFamily="34" charset="0"/>
              </a:rPr>
              <a:t>Bending Capacity</a:t>
            </a:r>
            <a:r>
              <a:rPr lang="en-US" sz="3200" dirty="0">
                <a:solidFill>
                  <a:srgbClr val="000099"/>
                </a:solidFill>
                <a:latin typeface="Segoe UI" panose="020B0502040204020203" pitchFamily="34" charset="0"/>
                <a:ea typeface="Segoe UI" panose="020B0502040204020203" pitchFamily="34" charset="0"/>
                <a:cs typeface="Segoe UI" panose="020B0502040204020203" pitchFamily="34" charset="0"/>
              </a:rPr>
              <a:t>  </a:t>
            </a:r>
            <a:endParaRPr lang="en-US" dirty="0">
              <a:solidFill>
                <a:srgbClr val="000099"/>
              </a:solidFill>
              <a:latin typeface="Segoe UI" panose="020B0502040204020203" pitchFamily="34" charset="0"/>
              <a:ea typeface="Segoe UI" panose="020B0502040204020203" pitchFamily="34" charset="0"/>
              <a:cs typeface="Segoe UI" panose="020B0502040204020203" pitchFamily="34" charset="0"/>
            </a:endParaRPr>
          </a:p>
        </p:txBody>
      </p:sp>
      <p:grpSp>
        <p:nvGrpSpPr>
          <p:cNvPr id="4" name="Group 14"/>
          <p:cNvGrpSpPr>
            <a:grpSpLocks/>
          </p:cNvGrpSpPr>
          <p:nvPr/>
        </p:nvGrpSpPr>
        <p:grpSpPr bwMode="auto">
          <a:xfrm>
            <a:off x="4114800" y="5651659"/>
            <a:ext cx="584347" cy="1367392"/>
            <a:chOff x="2950" y="2320"/>
            <a:chExt cx="890" cy="1723"/>
          </a:xfrm>
        </p:grpSpPr>
        <p:sp>
          <p:nvSpPr>
            <p:cNvPr id="12298" name="Text Box 4"/>
            <p:cNvSpPr txBox="1">
              <a:spLocks noChangeArrowheads="1"/>
            </p:cNvSpPr>
            <p:nvPr/>
          </p:nvSpPr>
          <p:spPr bwMode="auto">
            <a:xfrm>
              <a:off x="3312" y="2880"/>
              <a:ext cx="528" cy="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spcBef>
                  <a:spcPct val="50000"/>
                </a:spcBef>
              </a:pPr>
              <a:endParaRPr lang="en-US" sz="5400" b="1" dirty="0">
                <a:solidFill>
                  <a:srgbClr val="FF9900"/>
                </a:solidFill>
                <a:latin typeface="Segoe UI" panose="020B0502040204020203" pitchFamily="34" charset="0"/>
                <a:ea typeface="Segoe UI" panose="020B0502040204020203" pitchFamily="34" charset="0"/>
                <a:cs typeface="Segoe UI" panose="020B0502040204020203" pitchFamily="34" charset="0"/>
              </a:endParaRPr>
            </a:p>
          </p:txBody>
        </p:sp>
        <p:sp>
          <p:nvSpPr>
            <p:cNvPr id="12299" name="Text Box 13"/>
            <p:cNvSpPr txBox="1">
              <a:spLocks noChangeArrowheads="1"/>
            </p:cNvSpPr>
            <p:nvPr/>
          </p:nvSpPr>
          <p:spPr bwMode="auto">
            <a:xfrm>
              <a:off x="2950" y="2320"/>
              <a:ext cx="528" cy="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spcBef>
                  <a:spcPct val="50000"/>
                </a:spcBef>
              </a:pPr>
              <a:r>
                <a:rPr lang="en-US" sz="5400" b="1" dirty="0">
                  <a:solidFill>
                    <a:srgbClr val="FF9900"/>
                  </a:solidFill>
                  <a:latin typeface="Segoe UI" panose="020B0502040204020203" pitchFamily="34" charset="0"/>
                  <a:ea typeface="Segoe UI" panose="020B0502040204020203" pitchFamily="34" charset="0"/>
                  <a:cs typeface="Segoe UI" panose="020B0502040204020203" pitchFamily="34" charset="0"/>
                </a:rPr>
                <a:t>&gt;</a:t>
              </a:r>
            </a:p>
          </p:txBody>
        </p:sp>
      </p:grpSp>
      <p:pic>
        <p:nvPicPr>
          <p:cNvPr id="21" name="Picture 6"/>
          <p:cNvPicPr>
            <a:picLocks noGrp="1" noChangeArrowheads="1"/>
          </p:cNvPicPr>
          <p:nvPr>
            <p:ph idx="1"/>
          </p:nvPr>
        </p:nvPicPr>
        <p:blipFill rotWithShape="1">
          <a:blip r:embed="rId3">
            <a:extLst>
              <a:ext uri="{28A0092B-C50C-407E-A947-70E740481C1C}">
                <a14:useLocalDpi xmlns:a14="http://schemas.microsoft.com/office/drawing/2010/main" val="0"/>
              </a:ext>
            </a:extLst>
          </a:blip>
          <a:srcRect l="23974" t="4786" r="39887" b="5512"/>
          <a:stretch/>
        </p:blipFill>
        <p:spPr>
          <a:xfrm>
            <a:off x="1219200" y="1386673"/>
            <a:ext cx="2291024" cy="4264986"/>
          </a:xfrm>
          <a:solidFill>
            <a:schemeClr val="bg2"/>
          </a:solidFill>
          <a:ln/>
        </p:spPr>
      </p:pic>
      <p:pic>
        <p:nvPicPr>
          <p:cNvPr id="22" name="Picture 9"/>
          <p:cNvPicPr>
            <a:picLocks noGrp="1" noChangeArrowheads="1"/>
          </p:cNvPicPr>
          <p:nvPr>
            <p:ph sz="half" idx="4294967295"/>
          </p:nvPr>
        </p:nvPicPr>
        <p:blipFill rotWithShape="1">
          <a:blip r:embed="rId4" cstate="print">
            <a:extLst>
              <a:ext uri="{28A0092B-C50C-407E-A947-70E740481C1C}">
                <a14:useLocalDpi xmlns:a14="http://schemas.microsoft.com/office/drawing/2010/main" val="0"/>
              </a:ext>
            </a:extLst>
          </a:blip>
          <a:srcRect l="20102" t="6887" r="2198" b="3578"/>
          <a:stretch/>
        </p:blipFill>
        <p:spPr>
          <a:xfrm>
            <a:off x="5211763" y="1676400"/>
            <a:ext cx="3932237" cy="3924300"/>
          </a:xfrm>
          <a:noFill/>
          <a:ln/>
        </p:spPr>
      </p:pic>
      <p:cxnSp>
        <p:nvCxnSpPr>
          <p:cNvPr id="3" name="Straight Connector 2"/>
          <p:cNvCxnSpPr/>
          <p:nvPr/>
        </p:nvCxnSpPr>
        <p:spPr>
          <a:xfrm>
            <a:off x="4343400" y="1219200"/>
            <a:ext cx="0" cy="45848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0" y="5791200"/>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itle 6"/>
          <p:cNvSpPr>
            <a:spLocks noGrp="1"/>
          </p:cNvSpPr>
          <p:nvPr>
            <p:ph type="title"/>
          </p:nvPr>
        </p:nvSpPr>
        <p:spPr>
          <a:xfrm>
            <a:off x="457200" y="76200"/>
            <a:ext cx="8229600" cy="1143000"/>
          </a:xfrm>
        </p:spPr>
        <p:txBody>
          <a:bodyPr/>
          <a:lstStyle/>
          <a:p>
            <a:r>
              <a:rPr lang="en-US" dirty="0"/>
              <a:t>Design for Bending Loads</a:t>
            </a:r>
          </a:p>
        </p:txBody>
      </p:sp>
      <p:grpSp>
        <p:nvGrpSpPr>
          <p:cNvPr id="2" name="Group 1"/>
          <p:cNvGrpSpPr/>
          <p:nvPr/>
        </p:nvGrpSpPr>
        <p:grpSpPr>
          <a:xfrm>
            <a:off x="6177952" y="2395527"/>
            <a:ext cx="1211422" cy="728673"/>
            <a:chOff x="6177952" y="2819400"/>
            <a:chExt cx="1211422" cy="728673"/>
          </a:xfrm>
        </p:grpSpPr>
        <p:pic>
          <p:nvPicPr>
            <p:cNvPr id="15" name="Picture 16"/>
            <p:cNvPicPr>
              <a:picLocks noChangeArrowheads="1"/>
            </p:cNvPicPr>
            <p:nvPr/>
          </p:nvPicPr>
          <p:blipFill>
            <a:blip r:embed="rId5" cstate="print">
              <a:extLst>
                <a:ext uri="{28A0092B-C50C-407E-A947-70E740481C1C}">
                  <a14:useLocalDpi xmlns:a14="http://schemas.microsoft.com/office/drawing/2010/main" val="0"/>
                </a:ext>
              </a:extLst>
            </a:blip>
            <a:srcRect l="23149" t="14310" r="17610" b="16020"/>
            <a:stretch>
              <a:fillRect/>
            </a:stretch>
          </p:blipFill>
          <p:spPr bwMode="auto">
            <a:xfrm>
              <a:off x="6477000" y="2819400"/>
              <a:ext cx="562666" cy="517718"/>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6177952" y="3240296"/>
              <a:ext cx="1211422" cy="307777"/>
            </a:xfrm>
            <a:prstGeom prst="rect">
              <a:avLst/>
            </a:prstGeom>
            <a:noFill/>
          </p:spPr>
          <p:txBody>
            <a:bodyPr wrap="none" rtlCol="0">
              <a:spAutoFit/>
            </a:bodyPr>
            <a:lstStyle/>
            <a:p>
              <a:r>
                <a:rPr lang="en-US" sz="1400" dirty="0">
                  <a:latin typeface="Segoe UI" panose="020B0502040204020203" pitchFamily="34" charset="0"/>
                  <a:ea typeface="Segoe UI" panose="020B0502040204020203" pitchFamily="34" charset="0"/>
                  <a:cs typeface="Segoe UI" panose="020B0502040204020203" pitchFamily="34" charset="0"/>
                </a:rPr>
                <a:t>Wire with Ice</a:t>
              </a:r>
            </a:p>
          </p:txBody>
        </p:sp>
      </p:grpSp>
      <p:pic>
        <p:nvPicPr>
          <p:cNvPr id="1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738" y="1926948"/>
            <a:ext cx="2545062" cy="34510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4842619" y="1975644"/>
            <a:ext cx="3953767" cy="3375895"/>
            <a:chOff x="4842619" y="1975644"/>
            <a:chExt cx="3953767" cy="3375895"/>
          </a:xfrm>
        </p:grpSpPr>
        <p:pic>
          <p:nvPicPr>
            <p:cNvPr id="23" name="Picture 22"/>
            <p:cNvPicPr>
              <a:picLocks noChangeAspect="1"/>
            </p:cNvPicPr>
            <p:nvPr/>
          </p:nvPicPr>
          <p:blipFill>
            <a:blip r:embed="rId7"/>
            <a:stretch>
              <a:fillRect/>
            </a:stretch>
          </p:blipFill>
          <p:spPr>
            <a:xfrm>
              <a:off x="4842619" y="1975644"/>
              <a:ext cx="2582069" cy="3375895"/>
            </a:xfrm>
            <a:prstGeom prst="rect">
              <a:avLst/>
            </a:prstGeom>
          </p:spPr>
        </p:pic>
        <p:pic>
          <p:nvPicPr>
            <p:cNvPr id="19" name="Picture 2" descr="http://sfappeal.com/wp-content/uploads/2013/10/cpuc.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863" t="-1" r="2799" b="2125"/>
            <a:stretch/>
          </p:blipFill>
          <p:spPr bwMode="auto">
            <a:xfrm>
              <a:off x="6911342" y="2803030"/>
              <a:ext cx="1885044" cy="1928389"/>
            </a:xfrm>
            <a:prstGeom prst="ellipse">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218131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Pre-Climb Inspection</a:t>
            </a:r>
          </a:p>
        </p:txBody>
      </p:sp>
      <p:sp>
        <p:nvSpPr>
          <p:cNvPr id="5" name="Content Placeholder 2"/>
          <p:cNvSpPr>
            <a:spLocks noGrp="1"/>
          </p:cNvSpPr>
          <p:nvPr>
            <p:ph idx="1"/>
          </p:nvPr>
        </p:nvSpPr>
        <p:spPr>
          <a:xfrm>
            <a:off x="304800" y="1371600"/>
            <a:ext cx="5029200" cy="5029200"/>
          </a:xfrm>
        </p:spPr>
        <p:txBody>
          <a:bodyPr>
            <a:normAutofit/>
          </a:bodyPr>
          <a:lstStyle/>
          <a:p>
            <a:pPr marL="0" indent="0">
              <a:buNone/>
            </a:pPr>
            <a:endParaRPr lang="en-US" b="1" dirty="0"/>
          </a:p>
          <a:p>
            <a:pPr lvl="1"/>
            <a:endParaRPr lang="en-US" b="1" dirty="0"/>
          </a:p>
        </p:txBody>
      </p:sp>
      <p:sp>
        <p:nvSpPr>
          <p:cNvPr id="6" name="Content Placeholder 2"/>
          <p:cNvSpPr>
            <a:spLocks noGrp="1"/>
          </p:cNvSpPr>
          <p:nvPr>
            <p:ph idx="1"/>
          </p:nvPr>
        </p:nvSpPr>
        <p:spPr>
          <a:xfrm>
            <a:off x="0" y="1371600"/>
            <a:ext cx="5886832" cy="5029200"/>
          </a:xfrm>
        </p:spPr>
        <p:txBody>
          <a:bodyPr>
            <a:normAutofit/>
          </a:bodyPr>
          <a:lstStyle/>
          <a:p>
            <a:pPr marL="365760" lvl="2" indent="0">
              <a:buNone/>
            </a:pPr>
            <a:endParaRPr lang="en-US" dirty="0"/>
          </a:p>
          <a:p>
            <a:pPr marL="457200" indent="-398463">
              <a:buFont typeface="Arial" panose="020B0604020202020204" pitchFamily="34" charset="0"/>
              <a:buChar char="•"/>
            </a:pPr>
            <a:r>
              <a:rPr lang="en-US" sz="2400" dirty="0"/>
              <a:t>Follow Company approved pre-climb inspection procedures</a:t>
            </a:r>
          </a:p>
          <a:p>
            <a:pPr marL="548640" lvl="1" indent="-457200"/>
            <a:endParaRPr lang="en-US" dirty="0"/>
          </a:p>
          <a:p>
            <a:pPr marL="548640" lvl="1" indent="-457200"/>
            <a:r>
              <a:rPr lang="en-US" dirty="0">
                <a:solidFill>
                  <a:srgbClr val="0070C0"/>
                </a:solidFill>
              </a:rPr>
              <a:t>Visually Inspect the pole from top to bottom</a:t>
            </a:r>
          </a:p>
          <a:p>
            <a:pPr marL="1097280" lvl="3" indent="-457200"/>
            <a:r>
              <a:rPr lang="en-US" dirty="0">
                <a:solidFill>
                  <a:srgbClr val="0070C0"/>
                </a:solidFill>
              </a:rPr>
              <a:t>Decayed Tops</a:t>
            </a:r>
          </a:p>
          <a:p>
            <a:pPr marL="1097280" lvl="3" indent="-457200"/>
            <a:r>
              <a:rPr lang="en-US" dirty="0">
                <a:solidFill>
                  <a:srgbClr val="0070C0"/>
                </a:solidFill>
              </a:rPr>
              <a:t>Split Tops</a:t>
            </a:r>
          </a:p>
          <a:p>
            <a:pPr marL="1097280" lvl="3" indent="-457200"/>
            <a:r>
              <a:rPr lang="en-US" dirty="0">
                <a:solidFill>
                  <a:srgbClr val="0070C0"/>
                </a:solidFill>
              </a:rPr>
              <a:t>Wood Pecker Damage</a:t>
            </a:r>
          </a:p>
          <a:p>
            <a:pPr marL="1097280" lvl="3" indent="-457200"/>
            <a:r>
              <a:rPr lang="en-US" dirty="0">
                <a:solidFill>
                  <a:srgbClr val="0070C0"/>
                </a:solidFill>
              </a:rPr>
              <a:t>Animal Damage</a:t>
            </a:r>
          </a:p>
          <a:p>
            <a:pPr marL="1097280" lvl="3" indent="-457200"/>
            <a:r>
              <a:rPr lang="en-US" dirty="0">
                <a:solidFill>
                  <a:srgbClr val="0070C0"/>
                </a:solidFill>
              </a:rPr>
              <a:t>Loose Equipment</a:t>
            </a:r>
          </a:p>
          <a:p>
            <a:pPr marL="1097280" lvl="3" indent="-457200"/>
            <a:r>
              <a:rPr lang="en-US" dirty="0">
                <a:solidFill>
                  <a:srgbClr val="0070C0"/>
                </a:solidFill>
              </a:rPr>
              <a:t>Mechanical Damage</a:t>
            </a:r>
          </a:p>
          <a:p>
            <a:pPr marL="1097280" lvl="3" indent="-457200"/>
            <a:r>
              <a:rPr lang="en-US" dirty="0">
                <a:solidFill>
                  <a:srgbClr val="0070C0"/>
                </a:solidFill>
              </a:rPr>
              <a:t>Previous Inspection Tags</a:t>
            </a:r>
            <a:endParaRPr lang="en-US" dirty="0"/>
          </a:p>
          <a:p>
            <a:pPr marL="548640" lvl="1" indent="-457200"/>
            <a:endParaRPr lang="en-US" dirty="0"/>
          </a:p>
          <a:p>
            <a:pPr marL="548640" lvl="1" indent="-457200"/>
            <a:endParaRPr lang="en-US" dirty="0"/>
          </a:p>
        </p:txBody>
      </p:sp>
      <p:pic>
        <p:nvPicPr>
          <p:cNvPr id="7" name="Picture 6"/>
          <p:cNvPicPr>
            <a:picLocks noChangeAspect="1"/>
          </p:cNvPicPr>
          <p:nvPr/>
        </p:nvPicPr>
        <p:blipFill>
          <a:blip r:embed="rId2"/>
          <a:stretch>
            <a:fillRect/>
          </a:stretch>
        </p:blipFill>
        <p:spPr>
          <a:xfrm>
            <a:off x="6191632" y="1252728"/>
            <a:ext cx="2743200" cy="5266944"/>
          </a:xfrm>
          <a:prstGeom prst="rect">
            <a:avLst/>
          </a:prstGeom>
        </p:spPr>
      </p:pic>
      <p:pic>
        <p:nvPicPr>
          <p:cNvPr id="4" name="Picture 3">
            <a:extLst>
              <a:ext uri="{FF2B5EF4-FFF2-40B4-BE49-F238E27FC236}">
                <a16:creationId xmlns:a16="http://schemas.microsoft.com/office/drawing/2014/main" id="{9BCAB178-555A-462A-B5F5-E808CB854A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486" y="3498112"/>
            <a:ext cx="2395537" cy="1683488"/>
          </a:xfrm>
          <a:prstGeom prst="rect">
            <a:avLst/>
          </a:prstGeom>
        </p:spPr>
      </p:pic>
      <p:pic>
        <p:nvPicPr>
          <p:cNvPr id="11" name="Picture 10">
            <a:extLst>
              <a:ext uri="{FF2B5EF4-FFF2-40B4-BE49-F238E27FC236}">
                <a16:creationId xmlns:a16="http://schemas.microsoft.com/office/drawing/2014/main" id="{CCED11F3-54DB-47C2-9080-5B842044DAD5}"/>
              </a:ext>
            </a:extLst>
          </p:cNvPr>
          <p:cNvPicPr>
            <a:picLocks noChangeAspect="1"/>
          </p:cNvPicPr>
          <p:nvPr/>
        </p:nvPicPr>
        <p:blipFill rotWithShape="1">
          <a:blip r:embed="rId4">
            <a:extLst>
              <a:ext uri="{28A0092B-C50C-407E-A947-70E740481C1C}">
                <a14:useLocalDpi xmlns:a14="http://schemas.microsoft.com/office/drawing/2010/main" val="0"/>
              </a:ext>
            </a:extLst>
          </a:blip>
          <a:srcRect r="51394"/>
          <a:stretch/>
        </p:blipFill>
        <p:spPr>
          <a:xfrm>
            <a:off x="4038884" y="4943475"/>
            <a:ext cx="2161984" cy="1609725"/>
          </a:xfrm>
          <a:prstGeom prst="rect">
            <a:avLst/>
          </a:prstGeom>
        </p:spPr>
      </p:pic>
    </p:spTree>
    <p:extLst>
      <p:ext uri="{BB962C8B-B14F-4D97-AF65-F5344CB8AC3E}">
        <p14:creationId xmlns:p14="http://schemas.microsoft.com/office/powerpoint/2010/main" val="33678025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D33FC-5DCF-49D3-9EB1-6972507156E2}"/>
              </a:ext>
            </a:extLst>
          </p:cNvPr>
          <p:cNvSpPr>
            <a:spLocks noGrp="1"/>
          </p:cNvSpPr>
          <p:nvPr>
            <p:ph type="title"/>
          </p:nvPr>
        </p:nvSpPr>
        <p:spPr/>
        <p:txBody>
          <a:bodyPr/>
          <a:lstStyle/>
          <a:p>
            <a:r>
              <a:rPr lang="en-US" dirty="0"/>
              <a:t>Reject Tags</a:t>
            </a:r>
          </a:p>
        </p:txBody>
      </p:sp>
      <p:pic>
        <p:nvPicPr>
          <p:cNvPr id="7" name="Content Placeholder 6">
            <a:extLst>
              <a:ext uri="{FF2B5EF4-FFF2-40B4-BE49-F238E27FC236}">
                <a16:creationId xmlns:a16="http://schemas.microsoft.com/office/drawing/2014/main" id="{CC46B65C-9F00-4978-9268-B843631B4F9D}"/>
              </a:ext>
            </a:extLst>
          </p:cNvPr>
          <p:cNvPicPr>
            <a:picLocks noGrp="1" noChangeAspect="1"/>
          </p:cNvPicPr>
          <p:nvPr>
            <p:ph sz="half" idx="1"/>
          </p:nvPr>
        </p:nvPicPr>
        <p:blipFill>
          <a:blip r:embed="rId2"/>
          <a:stretch>
            <a:fillRect/>
          </a:stretch>
        </p:blipFill>
        <p:spPr>
          <a:xfrm>
            <a:off x="776507" y="1371600"/>
            <a:ext cx="3399986" cy="4754563"/>
          </a:xfrm>
          <a:prstGeom prst="rect">
            <a:avLst/>
          </a:prstGeom>
        </p:spPr>
      </p:pic>
      <p:pic>
        <p:nvPicPr>
          <p:cNvPr id="8" name="Content Placeholder 7">
            <a:extLst>
              <a:ext uri="{FF2B5EF4-FFF2-40B4-BE49-F238E27FC236}">
                <a16:creationId xmlns:a16="http://schemas.microsoft.com/office/drawing/2014/main" id="{181298C1-16EC-4840-9474-581DA8839CBE}"/>
              </a:ext>
            </a:extLst>
          </p:cNvPr>
          <p:cNvPicPr>
            <a:picLocks noGrp="1" noChangeAspect="1"/>
          </p:cNvPicPr>
          <p:nvPr>
            <p:ph sz="half" idx="2"/>
          </p:nvPr>
        </p:nvPicPr>
        <p:blipFill>
          <a:blip r:embed="rId3"/>
          <a:stretch>
            <a:fillRect/>
          </a:stretch>
        </p:blipFill>
        <p:spPr>
          <a:xfrm>
            <a:off x="5169530" y="1371600"/>
            <a:ext cx="2995939" cy="4754563"/>
          </a:xfrm>
          <a:prstGeom prst="rect">
            <a:avLst/>
          </a:prstGeom>
        </p:spPr>
      </p:pic>
      <p:sp>
        <p:nvSpPr>
          <p:cNvPr id="5" name="Footer Placeholder 4">
            <a:extLst>
              <a:ext uri="{FF2B5EF4-FFF2-40B4-BE49-F238E27FC236}">
                <a16:creationId xmlns:a16="http://schemas.microsoft.com/office/drawing/2014/main" id="{6C04EFF6-2BE2-4DFD-BDCE-8993BE3ACEF6}"/>
              </a:ext>
            </a:extLst>
          </p:cNvPr>
          <p:cNvSpPr>
            <a:spLocks noGrp="1"/>
          </p:cNvSpPr>
          <p:nvPr>
            <p:ph type="ftr" sz="quarter" idx="11"/>
          </p:nvPr>
        </p:nvSpPr>
        <p:spPr/>
        <p:txBody>
          <a:bodyPr/>
          <a:lstStyle/>
          <a:p>
            <a:r>
              <a:rPr lang="en-US"/>
              <a:t>www.osmoseutilities.com</a:t>
            </a:r>
          </a:p>
          <a:p>
            <a:endParaRPr lang="en-US" dirty="0"/>
          </a:p>
        </p:txBody>
      </p:sp>
      <p:sp>
        <p:nvSpPr>
          <p:cNvPr id="6" name="Slide Number Placeholder 5">
            <a:extLst>
              <a:ext uri="{FF2B5EF4-FFF2-40B4-BE49-F238E27FC236}">
                <a16:creationId xmlns:a16="http://schemas.microsoft.com/office/drawing/2014/main" id="{79F27E08-2887-4DC2-8868-1359286D140A}"/>
              </a:ext>
            </a:extLst>
          </p:cNvPr>
          <p:cNvSpPr>
            <a:spLocks noGrp="1"/>
          </p:cNvSpPr>
          <p:nvPr>
            <p:ph type="sldNum" sz="quarter" idx="12"/>
          </p:nvPr>
        </p:nvSpPr>
        <p:spPr/>
        <p:txBody>
          <a:bodyPr/>
          <a:lstStyle/>
          <a:p>
            <a:fld id="{2D3C28AF-D117-4178-B3EF-0E20DC71E89D}" type="slidenum">
              <a:rPr lang="en-US" smtClean="0"/>
              <a:t>41</a:t>
            </a:fld>
            <a:endParaRPr lang="en-US"/>
          </a:p>
        </p:txBody>
      </p:sp>
    </p:spTree>
    <p:extLst>
      <p:ext uri="{BB962C8B-B14F-4D97-AF65-F5344CB8AC3E}">
        <p14:creationId xmlns:p14="http://schemas.microsoft.com/office/powerpoint/2010/main" val="23976483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F53B8-C294-401A-97EB-BB9E125A367A}"/>
              </a:ext>
            </a:extLst>
          </p:cNvPr>
          <p:cNvSpPr>
            <a:spLocks noGrp="1"/>
          </p:cNvSpPr>
          <p:nvPr>
            <p:ph type="title"/>
          </p:nvPr>
        </p:nvSpPr>
        <p:spPr/>
        <p:txBody>
          <a:bodyPr/>
          <a:lstStyle/>
          <a:p>
            <a:r>
              <a:rPr lang="en-US" dirty="0"/>
              <a:t>Inspection Tags</a:t>
            </a:r>
          </a:p>
        </p:txBody>
      </p:sp>
      <p:pic>
        <p:nvPicPr>
          <p:cNvPr id="7" name="Content Placeholder 6">
            <a:extLst>
              <a:ext uri="{FF2B5EF4-FFF2-40B4-BE49-F238E27FC236}">
                <a16:creationId xmlns:a16="http://schemas.microsoft.com/office/drawing/2014/main" id="{D566B509-552A-4EBE-8C78-C626884D3280}"/>
              </a:ext>
            </a:extLst>
          </p:cNvPr>
          <p:cNvPicPr>
            <a:picLocks noGrp="1" noChangeAspect="1"/>
          </p:cNvPicPr>
          <p:nvPr>
            <p:ph sz="half" idx="1"/>
          </p:nvPr>
        </p:nvPicPr>
        <p:blipFill>
          <a:blip r:embed="rId2"/>
          <a:stretch>
            <a:fillRect/>
          </a:stretch>
        </p:blipFill>
        <p:spPr>
          <a:xfrm>
            <a:off x="457200" y="2324133"/>
            <a:ext cx="4038600" cy="2849496"/>
          </a:xfrm>
          <a:prstGeom prst="rect">
            <a:avLst/>
          </a:prstGeom>
        </p:spPr>
      </p:pic>
      <p:pic>
        <p:nvPicPr>
          <p:cNvPr id="8" name="Content Placeholder 7">
            <a:extLst>
              <a:ext uri="{FF2B5EF4-FFF2-40B4-BE49-F238E27FC236}">
                <a16:creationId xmlns:a16="http://schemas.microsoft.com/office/drawing/2014/main" id="{620CA11B-4375-4001-B70A-AF27FD9AD812}"/>
              </a:ext>
            </a:extLst>
          </p:cNvPr>
          <p:cNvPicPr>
            <a:picLocks noGrp="1" noChangeAspect="1"/>
          </p:cNvPicPr>
          <p:nvPr>
            <p:ph sz="half" idx="2"/>
          </p:nvPr>
        </p:nvPicPr>
        <p:blipFill>
          <a:blip r:embed="rId3"/>
          <a:stretch>
            <a:fillRect/>
          </a:stretch>
        </p:blipFill>
        <p:spPr>
          <a:xfrm>
            <a:off x="4648200" y="2569610"/>
            <a:ext cx="4038600" cy="2358542"/>
          </a:xfrm>
          <a:prstGeom prst="rect">
            <a:avLst/>
          </a:prstGeom>
        </p:spPr>
      </p:pic>
      <p:sp>
        <p:nvSpPr>
          <p:cNvPr id="5" name="Footer Placeholder 4">
            <a:extLst>
              <a:ext uri="{FF2B5EF4-FFF2-40B4-BE49-F238E27FC236}">
                <a16:creationId xmlns:a16="http://schemas.microsoft.com/office/drawing/2014/main" id="{173CCB90-AE56-47A4-9F18-014124010A50}"/>
              </a:ext>
            </a:extLst>
          </p:cNvPr>
          <p:cNvSpPr>
            <a:spLocks noGrp="1"/>
          </p:cNvSpPr>
          <p:nvPr>
            <p:ph type="ftr" sz="quarter" idx="11"/>
          </p:nvPr>
        </p:nvSpPr>
        <p:spPr/>
        <p:txBody>
          <a:bodyPr/>
          <a:lstStyle/>
          <a:p>
            <a:r>
              <a:rPr lang="en-US"/>
              <a:t>www.osmoseutilities.com</a:t>
            </a:r>
          </a:p>
          <a:p>
            <a:endParaRPr lang="en-US" dirty="0"/>
          </a:p>
        </p:txBody>
      </p:sp>
      <p:sp>
        <p:nvSpPr>
          <p:cNvPr id="6" name="Slide Number Placeholder 5">
            <a:extLst>
              <a:ext uri="{FF2B5EF4-FFF2-40B4-BE49-F238E27FC236}">
                <a16:creationId xmlns:a16="http://schemas.microsoft.com/office/drawing/2014/main" id="{CD0011EB-6907-4148-A18C-B67CB3F8FFAF}"/>
              </a:ext>
            </a:extLst>
          </p:cNvPr>
          <p:cNvSpPr>
            <a:spLocks noGrp="1"/>
          </p:cNvSpPr>
          <p:nvPr>
            <p:ph type="sldNum" sz="quarter" idx="12"/>
          </p:nvPr>
        </p:nvSpPr>
        <p:spPr/>
        <p:txBody>
          <a:bodyPr/>
          <a:lstStyle/>
          <a:p>
            <a:fld id="{2D3C28AF-D117-4178-B3EF-0E20DC71E89D}" type="slidenum">
              <a:rPr lang="en-US" smtClean="0"/>
              <a:t>42</a:t>
            </a:fld>
            <a:endParaRPr lang="en-US"/>
          </a:p>
        </p:txBody>
      </p:sp>
    </p:spTree>
    <p:extLst>
      <p:ext uri="{BB962C8B-B14F-4D97-AF65-F5344CB8AC3E}">
        <p14:creationId xmlns:p14="http://schemas.microsoft.com/office/powerpoint/2010/main" val="33097224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Pre-Climb Inspection</a:t>
            </a:r>
          </a:p>
        </p:txBody>
      </p:sp>
      <p:sp>
        <p:nvSpPr>
          <p:cNvPr id="5" name="Content Placeholder 2"/>
          <p:cNvSpPr>
            <a:spLocks noGrp="1"/>
          </p:cNvSpPr>
          <p:nvPr>
            <p:ph idx="1"/>
          </p:nvPr>
        </p:nvSpPr>
        <p:spPr>
          <a:xfrm>
            <a:off x="304800" y="1371600"/>
            <a:ext cx="5029200" cy="5029200"/>
          </a:xfrm>
        </p:spPr>
        <p:txBody>
          <a:bodyPr>
            <a:normAutofit/>
          </a:bodyPr>
          <a:lstStyle/>
          <a:p>
            <a:pPr marL="0" indent="0">
              <a:buNone/>
            </a:pPr>
            <a:endParaRPr lang="en-US" b="1" dirty="0"/>
          </a:p>
          <a:p>
            <a:pPr lvl="1"/>
            <a:endParaRPr lang="en-US" b="1" dirty="0"/>
          </a:p>
        </p:txBody>
      </p:sp>
      <p:sp>
        <p:nvSpPr>
          <p:cNvPr id="6" name="Content Placeholder 2"/>
          <p:cNvSpPr>
            <a:spLocks noGrp="1"/>
          </p:cNvSpPr>
          <p:nvPr>
            <p:ph idx="1"/>
          </p:nvPr>
        </p:nvSpPr>
        <p:spPr>
          <a:xfrm>
            <a:off x="-12290" y="1143000"/>
            <a:ext cx="6184490" cy="5029200"/>
          </a:xfrm>
        </p:spPr>
        <p:txBody>
          <a:bodyPr>
            <a:normAutofit/>
          </a:bodyPr>
          <a:lstStyle/>
          <a:p>
            <a:pPr marL="457200" indent="-398463">
              <a:buFont typeface="Arial" panose="020B0604020202020204" pitchFamily="34" charset="0"/>
              <a:buChar char="•"/>
            </a:pPr>
            <a:r>
              <a:rPr lang="en-US" sz="2400" dirty="0"/>
              <a:t>Follow Company approved pre-climb inspection procedures</a:t>
            </a:r>
          </a:p>
          <a:p>
            <a:pPr marL="548640" lvl="1" indent="-457200"/>
            <a:endParaRPr lang="en-US" dirty="0"/>
          </a:p>
          <a:p>
            <a:pPr marL="548640" lvl="1" indent="-457200"/>
            <a:r>
              <a:rPr lang="en-US" dirty="0"/>
              <a:t>Visually Inspect the pole from top to bottom</a:t>
            </a:r>
          </a:p>
          <a:p>
            <a:pPr marL="548640" lvl="1" indent="-457200"/>
            <a:endParaRPr lang="en-US" dirty="0">
              <a:solidFill>
                <a:srgbClr val="0070C0"/>
              </a:solidFill>
            </a:endParaRPr>
          </a:p>
          <a:p>
            <a:pPr marL="548640" lvl="1" indent="-457200"/>
            <a:r>
              <a:rPr lang="en-US" dirty="0">
                <a:solidFill>
                  <a:srgbClr val="0070C0"/>
                </a:solidFill>
              </a:rPr>
              <a:t>Sound pole</a:t>
            </a:r>
          </a:p>
          <a:p>
            <a:pPr marL="1097280" lvl="3" indent="-457200"/>
            <a:r>
              <a:rPr lang="en-US" dirty="0">
                <a:solidFill>
                  <a:srgbClr val="0070C0"/>
                </a:solidFill>
              </a:rPr>
              <a:t>Sound all sides and from </a:t>
            </a:r>
            <a:r>
              <a:rPr lang="en-US" dirty="0" err="1">
                <a:solidFill>
                  <a:srgbClr val="0070C0"/>
                </a:solidFill>
              </a:rPr>
              <a:t>groundline</a:t>
            </a:r>
            <a:r>
              <a:rPr lang="en-US" dirty="0">
                <a:solidFill>
                  <a:srgbClr val="0070C0"/>
                </a:solidFill>
              </a:rPr>
              <a:t> </a:t>
            </a:r>
          </a:p>
          <a:p>
            <a:pPr marL="640080" lvl="3" indent="0">
              <a:buNone/>
            </a:pPr>
            <a:r>
              <a:rPr lang="en-US" dirty="0">
                <a:solidFill>
                  <a:srgbClr val="0070C0"/>
                </a:solidFill>
              </a:rPr>
              <a:t>	   to as high as you can reach.</a:t>
            </a:r>
          </a:p>
          <a:p>
            <a:pPr marL="548640" lvl="1" indent="-457200"/>
            <a:endParaRPr lang="en-US" dirty="0"/>
          </a:p>
          <a:p>
            <a:pPr marL="548640" lvl="1" indent="-457200"/>
            <a:endParaRPr lang="en-US" dirty="0"/>
          </a:p>
          <a:p>
            <a:pPr marL="548640" lvl="1" indent="-457200"/>
            <a:endParaRPr lang="en-US" dirty="0"/>
          </a:p>
        </p:txBody>
      </p:sp>
      <p:pic>
        <p:nvPicPr>
          <p:cNvPr id="7" name="Picture 2" descr="\\buffile01\GroupFolders\Images for PowerPoint\Pole Inspection &amp; Treatment\sounding pole.JPG">
            <a:extLst>
              <a:ext uri="{FF2B5EF4-FFF2-40B4-BE49-F238E27FC236}">
                <a16:creationId xmlns:a16="http://schemas.microsoft.com/office/drawing/2014/main" id="{B29C08ED-EA0F-4683-90CB-3C855410EAD8}"/>
              </a:ext>
            </a:extLst>
          </p:cNvPr>
          <p:cNvPicPr>
            <a:picLocks noChangeAspect="1" noChangeArrowheads="1"/>
          </p:cNvPicPr>
          <p:nvPr/>
        </p:nvPicPr>
        <p:blipFill>
          <a:blip r:embed="rId2" cstate="print"/>
          <a:srcRect/>
          <a:stretch>
            <a:fillRect/>
          </a:stretch>
        </p:blipFill>
        <p:spPr>
          <a:xfrm>
            <a:off x="5029200" y="3103418"/>
            <a:ext cx="3789304" cy="3048000"/>
          </a:xfrm>
          <a:prstGeom prst="rect">
            <a:avLst/>
          </a:prstGeom>
          <a:noFill/>
        </p:spPr>
      </p:pic>
    </p:spTree>
    <p:extLst>
      <p:ext uri="{BB962C8B-B14F-4D97-AF65-F5344CB8AC3E}">
        <p14:creationId xmlns:p14="http://schemas.microsoft.com/office/powerpoint/2010/main" val="21096534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Pre-Climb Inspection</a:t>
            </a:r>
          </a:p>
        </p:txBody>
      </p:sp>
      <p:sp>
        <p:nvSpPr>
          <p:cNvPr id="5" name="Content Placeholder 2"/>
          <p:cNvSpPr>
            <a:spLocks noGrp="1"/>
          </p:cNvSpPr>
          <p:nvPr>
            <p:ph idx="1"/>
          </p:nvPr>
        </p:nvSpPr>
        <p:spPr>
          <a:xfrm>
            <a:off x="304800" y="1371600"/>
            <a:ext cx="5029200" cy="5029200"/>
          </a:xfrm>
        </p:spPr>
        <p:txBody>
          <a:bodyPr>
            <a:normAutofit/>
          </a:bodyPr>
          <a:lstStyle/>
          <a:p>
            <a:pPr marL="0" indent="0">
              <a:buNone/>
            </a:pPr>
            <a:endParaRPr lang="en-US" b="1" dirty="0"/>
          </a:p>
          <a:p>
            <a:pPr lvl="1"/>
            <a:endParaRPr lang="en-US" b="1" dirty="0"/>
          </a:p>
        </p:txBody>
      </p:sp>
      <p:sp>
        <p:nvSpPr>
          <p:cNvPr id="6" name="Content Placeholder 2"/>
          <p:cNvSpPr>
            <a:spLocks noGrp="1"/>
          </p:cNvSpPr>
          <p:nvPr>
            <p:ph idx="1"/>
          </p:nvPr>
        </p:nvSpPr>
        <p:spPr>
          <a:xfrm>
            <a:off x="-12290" y="1143000"/>
            <a:ext cx="6184490" cy="5029200"/>
          </a:xfrm>
        </p:spPr>
        <p:txBody>
          <a:bodyPr>
            <a:normAutofit/>
          </a:bodyPr>
          <a:lstStyle/>
          <a:p>
            <a:pPr marL="457200" indent="-398463">
              <a:buFont typeface="Arial" panose="020B0604020202020204" pitchFamily="34" charset="0"/>
              <a:buChar char="•"/>
            </a:pPr>
            <a:r>
              <a:rPr lang="en-US" sz="2400" dirty="0"/>
              <a:t>Follow Company approved pre-climb inspection procedures</a:t>
            </a:r>
          </a:p>
          <a:p>
            <a:pPr marL="548640" lvl="1" indent="-457200"/>
            <a:endParaRPr lang="en-US" dirty="0"/>
          </a:p>
          <a:p>
            <a:pPr marL="548640" lvl="1" indent="-457200"/>
            <a:r>
              <a:rPr lang="en-US" dirty="0"/>
              <a:t>Visually Inspect the pole from top to bottom</a:t>
            </a:r>
          </a:p>
          <a:p>
            <a:pPr marL="548640" lvl="1" indent="-457200"/>
            <a:endParaRPr lang="en-US" dirty="0">
              <a:solidFill>
                <a:srgbClr val="0070C0"/>
              </a:solidFill>
            </a:endParaRPr>
          </a:p>
          <a:p>
            <a:pPr marL="548640" lvl="1" indent="-457200"/>
            <a:r>
              <a:rPr lang="en-US" dirty="0"/>
              <a:t>Sound pole. Sound all sides and from </a:t>
            </a:r>
            <a:r>
              <a:rPr lang="en-US" dirty="0" err="1"/>
              <a:t>groundline</a:t>
            </a:r>
            <a:r>
              <a:rPr lang="en-US" dirty="0"/>
              <a:t> to as high as you can reach</a:t>
            </a:r>
          </a:p>
          <a:p>
            <a:pPr marL="91440" lvl="1" indent="0">
              <a:buNone/>
            </a:pPr>
            <a:endParaRPr lang="en-US" dirty="0"/>
          </a:p>
          <a:p>
            <a:pPr marL="548640" lvl="1" indent="-457200"/>
            <a:r>
              <a:rPr lang="en-US" dirty="0">
                <a:solidFill>
                  <a:srgbClr val="0070C0"/>
                </a:solidFill>
              </a:rPr>
              <a:t>Evaluate </a:t>
            </a:r>
            <a:r>
              <a:rPr lang="en-US" dirty="0" err="1">
                <a:solidFill>
                  <a:srgbClr val="0070C0"/>
                </a:solidFill>
              </a:rPr>
              <a:t>Groundline</a:t>
            </a:r>
            <a:r>
              <a:rPr lang="en-US" dirty="0">
                <a:solidFill>
                  <a:srgbClr val="0070C0"/>
                </a:solidFill>
              </a:rPr>
              <a:t>. Look for mold mold, decaying wood, and below ground rot.</a:t>
            </a:r>
          </a:p>
          <a:p>
            <a:pPr marL="548640" lvl="1" indent="-457200"/>
            <a:endParaRPr lang="en-US" dirty="0"/>
          </a:p>
          <a:p>
            <a:pPr marL="548640" lvl="1" indent="-457200"/>
            <a:endParaRPr lang="en-US" dirty="0"/>
          </a:p>
        </p:txBody>
      </p:sp>
      <p:pic>
        <p:nvPicPr>
          <p:cNvPr id="4" name="Picture 3">
            <a:extLst>
              <a:ext uri="{FF2B5EF4-FFF2-40B4-BE49-F238E27FC236}">
                <a16:creationId xmlns:a16="http://schemas.microsoft.com/office/drawing/2014/main" id="{3BF33C85-762F-4559-B766-44BE465194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6452" y="1676400"/>
            <a:ext cx="2729566" cy="1762125"/>
          </a:xfrm>
          <a:prstGeom prst="rect">
            <a:avLst/>
          </a:prstGeom>
        </p:spPr>
      </p:pic>
      <p:pic>
        <p:nvPicPr>
          <p:cNvPr id="9" name="Picture 8">
            <a:extLst>
              <a:ext uri="{FF2B5EF4-FFF2-40B4-BE49-F238E27FC236}">
                <a16:creationId xmlns:a16="http://schemas.microsoft.com/office/drawing/2014/main" id="{CEB0A622-8B61-40B2-8DAA-480F96D35E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1581" y="2938622"/>
            <a:ext cx="2528887" cy="1895156"/>
          </a:xfrm>
          <a:prstGeom prst="rect">
            <a:avLst/>
          </a:prstGeom>
        </p:spPr>
      </p:pic>
      <p:pic>
        <p:nvPicPr>
          <p:cNvPr id="11" name="Picture 10">
            <a:extLst>
              <a:ext uri="{FF2B5EF4-FFF2-40B4-BE49-F238E27FC236}">
                <a16:creationId xmlns:a16="http://schemas.microsoft.com/office/drawing/2014/main" id="{3CAC0CDD-6F6D-401A-B022-97239EBD29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4926" y="4476750"/>
            <a:ext cx="3435212" cy="2000250"/>
          </a:xfrm>
          <a:prstGeom prst="rect">
            <a:avLst/>
          </a:prstGeom>
        </p:spPr>
      </p:pic>
    </p:spTree>
    <p:extLst>
      <p:ext uri="{BB962C8B-B14F-4D97-AF65-F5344CB8AC3E}">
        <p14:creationId xmlns:p14="http://schemas.microsoft.com/office/powerpoint/2010/main" val="10563841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Pre-Climb Inspection</a:t>
            </a:r>
          </a:p>
        </p:txBody>
      </p:sp>
      <p:sp>
        <p:nvSpPr>
          <p:cNvPr id="5" name="Content Placeholder 2"/>
          <p:cNvSpPr>
            <a:spLocks noGrp="1"/>
          </p:cNvSpPr>
          <p:nvPr>
            <p:ph idx="1"/>
          </p:nvPr>
        </p:nvSpPr>
        <p:spPr>
          <a:xfrm>
            <a:off x="304800" y="1371600"/>
            <a:ext cx="5029200" cy="5029200"/>
          </a:xfrm>
        </p:spPr>
        <p:txBody>
          <a:bodyPr>
            <a:normAutofit/>
          </a:bodyPr>
          <a:lstStyle/>
          <a:p>
            <a:pPr marL="0" indent="0">
              <a:buNone/>
            </a:pPr>
            <a:endParaRPr lang="en-US" b="1" dirty="0"/>
          </a:p>
          <a:p>
            <a:pPr lvl="1"/>
            <a:endParaRPr lang="en-US" b="1" dirty="0"/>
          </a:p>
        </p:txBody>
      </p:sp>
      <p:sp>
        <p:nvSpPr>
          <p:cNvPr id="6" name="Content Placeholder 2"/>
          <p:cNvSpPr>
            <a:spLocks noGrp="1"/>
          </p:cNvSpPr>
          <p:nvPr>
            <p:ph idx="1"/>
          </p:nvPr>
        </p:nvSpPr>
        <p:spPr>
          <a:xfrm>
            <a:off x="-12290" y="1143000"/>
            <a:ext cx="6184490" cy="5029200"/>
          </a:xfrm>
        </p:spPr>
        <p:txBody>
          <a:bodyPr>
            <a:normAutofit/>
          </a:bodyPr>
          <a:lstStyle/>
          <a:p>
            <a:pPr marL="457200" indent="-398463">
              <a:buFont typeface="Arial" panose="020B0604020202020204" pitchFamily="34" charset="0"/>
              <a:buChar char="•"/>
            </a:pPr>
            <a:r>
              <a:rPr lang="en-US" sz="2400" dirty="0"/>
              <a:t>Follow Company approved pre-climb inspection procedures</a:t>
            </a:r>
          </a:p>
          <a:p>
            <a:pPr marL="548640" lvl="1" indent="-457200"/>
            <a:endParaRPr lang="en-US" dirty="0"/>
          </a:p>
          <a:p>
            <a:pPr marL="548640" lvl="1" indent="-457200"/>
            <a:r>
              <a:rPr lang="en-US" dirty="0"/>
              <a:t>Visually Inspect the pole from top to bottom</a:t>
            </a:r>
          </a:p>
          <a:p>
            <a:pPr marL="548640" lvl="1" indent="-457200"/>
            <a:endParaRPr lang="en-US" dirty="0">
              <a:solidFill>
                <a:srgbClr val="0070C0"/>
              </a:solidFill>
            </a:endParaRPr>
          </a:p>
          <a:p>
            <a:pPr marL="548640" lvl="1" indent="-457200"/>
            <a:r>
              <a:rPr lang="en-US" dirty="0"/>
              <a:t>Sound pole. </a:t>
            </a:r>
          </a:p>
          <a:p>
            <a:pPr marL="91440" lvl="1" indent="0">
              <a:buNone/>
            </a:pPr>
            <a:endParaRPr lang="en-US" dirty="0"/>
          </a:p>
          <a:p>
            <a:pPr marL="548640" lvl="1" indent="-457200"/>
            <a:r>
              <a:rPr lang="en-US" dirty="0"/>
              <a:t>Evaluate </a:t>
            </a:r>
            <a:r>
              <a:rPr lang="en-US" dirty="0" err="1"/>
              <a:t>Groundline</a:t>
            </a:r>
            <a:endParaRPr lang="en-US" dirty="0"/>
          </a:p>
          <a:p>
            <a:pPr marL="548640" lvl="1" indent="-457200"/>
            <a:endParaRPr lang="en-US" dirty="0">
              <a:solidFill>
                <a:srgbClr val="0070C0"/>
              </a:solidFill>
            </a:endParaRPr>
          </a:p>
          <a:p>
            <a:pPr marL="548640" lvl="1" indent="-457200"/>
            <a:r>
              <a:rPr lang="en-US" dirty="0">
                <a:solidFill>
                  <a:srgbClr val="0070C0"/>
                </a:solidFill>
              </a:rPr>
              <a:t>Look below </a:t>
            </a:r>
            <a:r>
              <a:rPr lang="en-US" dirty="0" err="1">
                <a:solidFill>
                  <a:srgbClr val="0070C0"/>
                </a:solidFill>
              </a:rPr>
              <a:t>Groundline</a:t>
            </a:r>
            <a:endParaRPr lang="en-US" dirty="0">
              <a:solidFill>
                <a:srgbClr val="0070C0"/>
              </a:solidFill>
            </a:endParaRPr>
          </a:p>
          <a:p>
            <a:pPr marL="1097280" lvl="3" indent="-457200"/>
            <a:r>
              <a:rPr lang="en-US" dirty="0">
                <a:solidFill>
                  <a:srgbClr val="0070C0"/>
                </a:solidFill>
              </a:rPr>
              <a:t>One or Two sided Pull Back</a:t>
            </a:r>
            <a:endParaRPr lang="en-US" dirty="0"/>
          </a:p>
        </p:txBody>
      </p:sp>
      <p:pic>
        <p:nvPicPr>
          <p:cNvPr id="8" name="Picture 2">
            <a:extLst>
              <a:ext uri="{FF2B5EF4-FFF2-40B4-BE49-F238E27FC236}">
                <a16:creationId xmlns:a16="http://schemas.microsoft.com/office/drawing/2014/main" id="{20CA404D-52F0-4BCA-9931-A98A83F4AA0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3657600"/>
            <a:ext cx="2592742" cy="2419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a:extLst>
              <a:ext uri="{FF2B5EF4-FFF2-40B4-BE49-F238E27FC236}">
                <a16:creationId xmlns:a16="http://schemas.microsoft.com/office/drawing/2014/main" id="{F762FD8C-84EE-4BDB-AE9B-5AD22440CD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0521" y="2971800"/>
            <a:ext cx="2298700" cy="2433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a:extLst>
              <a:ext uri="{FF2B5EF4-FFF2-40B4-BE49-F238E27FC236}">
                <a16:creationId xmlns:a16="http://schemas.microsoft.com/office/drawing/2014/main" id="{CEF9FFE9-3AE6-4303-997E-6E509C6004B5}"/>
              </a:ext>
            </a:extLst>
          </p:cNvPr>
          <p:cNvSpPr txBox="1"/>
          <p:nvPr/>
        </p:nvSpPr>
        <p:spPr>
          <a:xfrm>
            <a:off x="4407871" y="5443817"/>
            <a:ext cx="1524000" cy="381000"/>
          </a:xfrm>
          <a:prstGeom prst="rect">
            <a:avLst/>
          </a:prstGeom>
          <a:noFill/>
        </p:spPr>
        <p:txBody>
          <a:bodyPr wrap="square" rtlCol="0">
            <a:spAutoFit/>
          </a:bodyPr>
          <a:lstStyle/>
          <a:p>
            <a:r>
              <a:rPr lang="en-US" dirty="0">
                <a:latin typeface="Segoe UI" panose="020B0502040204020203" pitchFamily="34" charset="0"/>
                <a:ea typeface="Segoe UI" panose="020B0502040204020203" pitchFamily="34" charset="0"/>
                <a:cs typeface="Segoe UI" panose="020B0502040204020203" pitchFamily="34" charset="0"/>
              </a:rPr>
              <a:t>One Sided</a:t>
            </a:r>
          </a:p>
        </p:txBody>
      </p:sp>
      <p:sp>
        <p:nvSpPr>
          <p:cNvPr id="13" name="TextBox 12">
            <a:extLst>
              <a:ext uri="{FF2B5EF4-FFF2-40B4-BE49-F238E27FC236}">
                <a16:creationId xmlns:a16="http://schemas.microsoft.com/office/drawing/2014/main" id="{046AC773-C26B-45E1-B052-1DD9403FF538}"/>
              </a:ext>
            </a:extLst>
          </p:cNvPr>
          <p:cNvSpPr txBox="1"/>
          <p:nvPr/>
        </p:nvSpPr>
        <p:spPr>
          <a:xfrm>
            <a:off x="6896100" y="6133317"/>
            <a:ext cx="1524000" cy="369332"/>
          </a:xfrm>
          <a:prstGeom prst="rect">
            <a:avLst/>
          </a:prstGeom>
          <a:noFill/>
        </p:spPr>
        <p:txBody>
          <a:bodyPr wrap="square" rtlCol="0">
            <a:spAutoFit/>
          </a:bodyPr>
          <a:lstStyle/>
          <a:p>
            <a:r>
              <a:rPr lang="en-US" dirty="0">
                <a:latin typeface="Segoe UI" panose="020B0502040204020203" pitchFamily="34" charset="0"/>
                <a:ea typeface="Segoe UI" panose="020B0502040204020203" pitchFamily="34" charset="0"/>
                <a:cs typeface="Segoe UI" panose="020B0502040204020203" pitchFamily="34" charset="0"/>
              </a:rPr>
              <a:t>Two Sided</a:t>
            </a:r>
          </a:p>
        </p:txBody>
      </p:sp>
    </p:spTree>
    <p:extLst>
      <p:ext uri="{BB962C8B-B14F-4D97-AF65-F5344CB8AC3E}">
        <p14:creationId xmlns:p14="http://schemas.microsoft.com/office/powerpoint/2010/main" val="10096496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Pre-Climb Inspection</a:t>
            </a:r>
          </a:p>
        </p:txBody>
      </p:sp>
      <p:sp>
        <p:nvSpPr>
          <p:cNvPr id="5" name="Content Placeholder 2"/>
          <p:cNvSpPr>
            <a:spLocks noGrp="1"/>
          </p:cNvSpPr>
          <p:nvPr>
            <p:ph idx="1"/>
          </p:nvPr>
        </p:nvSpPr>
        <p:spPr>
          <a:xfrm>
            <a:off x="304800" y="1371600"/>
            <a:ext cx="5029200" cy="5029200"/>
          </a:xfrm>
        </p:spPr>
        <p:txBody>
          <a:bodyPr>
            <a:normAutofit/>
          </a:bodyPr>
          <a:lstStyle/>
          <a:p>
            <a:pPr marL="0" indent="0">
              <a:buNone/>
            </a:pPr>
            <a:endParaRPr lang="en-US" b="1" dirty="0"/>
          </a:p>
          <a:p>
            <a:pPr lvl="1"/>
            <a:endParaRPr lang="en-US" b="1" dirty="0"/>
          </a:p>
        </p:txBody>
      </p:sp>
      <p:sp>
        <p:nvSpPr>
          <p:cNvPr id="6" name="Content Placeholder 2"/>
          <p:cNvSpPr>
            <a:spLocks noGrp="1"/>
          </p:cNvSpPr>
          <p:nvPr>
            <p:ph idx="1"/>
          </p:nvPr>
        </p:nvSpPr>
        <p:spPr>
          <a:xfrm>
            <a:off x="0" y="1066800"/>
            <a:ext cx="8915400" cy="5029200"/>
          </a:xfrm>
        </p:spPr>
        <p:txBody>
          <a:bodyPr>
            <a:normAutofit fontScale="85000" lnSpcReduction="20000"/>
          </a:bodyPr>
          <a:lstStyle/>
          <a:p>
            <a:pPr marL="365760" lvl="2" indent="0">
              <a:buNone/>
            </a:pPr>
            <a:endParaRPr lang="en-US" dirty="0"/>
          </a:p>
          <a:p>
            <a:pPr marL="457200" indent="-398463">
              <a:buFont typeface="Arial" panose="020B0604020202020204" pitchFamily="34" charset="0"/>
              <a:buChar char="•"/>
            </a:pPr>
            <a:r>
              <a:rPr lang="en-US" sz="2400" dirty="0"/>
              <a:t>Follow Company approved pre-climb inspection procedures</a:t>
            </a:r>
          </a:p>
          <a:p>
            <a:pPr marL="548640" lvl="1" indent="-457200"/>
            <a:endParaRPr lang="en-US" dirty="0"/>
          </a:p>
          <a:p>
            <a:pPr marL="548640" lvl="1" indent="-457200"/>
            <a:r>
              <a:rPr lang="en-US" dirty="0"/>
              <a:t>Visually Inspect the pole from top to bottom</a:t>
            </a:r>
          </a:p>
          <a:p>
            <a:pPr marL="548640" lvl="1" indent="-457200"/>
            <a:endParaRPr lang="en-US" dirty="0"/>
          </a:p>
          <a:p>
            <a:pPr marL="548640" lvl="1" indent="-457200"/>
            <a:r>
              <a:rPr lang="en-US" dirty="0"/>
              <a:t>Inspection condition of banding and truss</a:t>
            </a:r>
          </a:p>
          <a:p>
            <a:pPr marL="548640" lvl="1" indent="-457200"/>
            <a:endParaRPr lang="en-US" dirty="0"/>
          </a:p>
          <a:p>
            <a:pPr marL="548640" lvl="1" indent="-457200"/>
            <a:r>
              <a:rPr lang="en-US" dirty="0"/>
              <a:t>Sound pole. Concentrate around lower banding area and near of the truss</a:t>
            </a:r>
          </a:p>
          <a:p>
            <a:pPr marL="548640" lvl="1" indent="-457200"/>
            <a:endParaRPr lang="en-US" dirty="0"/>
          </a:p>
          <a:p>
            <a:pPr marL="548640" lvl="1" indent="-457200"/>
            <a:r>
              <a:rPr lang="en-US" dirty="0"/>
              <a:t>Bore inspection holes in lower banding area and top of truss for min shell requirements</a:t>
            </a:r>
          </a:p>
          <a:p>
            <a:pPr marL="548640" lvl="1" indent="-457200"/>
            <a:endParaRPr lang="en-US" dirty="0"/>
          </a:p>
          <a:p>
            <a:pPr marL="548640" lvl="1" indent="-457200"/>
            <a:r>
              <a:rPr lang="en-US" dirty="0">
                <a:solidFill>
                  <a:srgbClr val="0070C0"/>
                </a:solidFill>
              </a:rPr>
              <a:t>If inspection finds any one area falls below minimum requirements, the pole should not be climbed and reported to appropriate utility leadership for further evaluation or replacement</a:t>
            </a:r>
          </a:p>
        </p:txBody>
      </p:sp>
    </p:spTree>
    <p:extLst>
      <p:ext uri="{BB962C8B-B14F-4D97-AF65-F5344CB8AC3E}">
        <p14:creationId xmlns:p14="http://schemas.microsoft.com/office/powerpoint/2010/main" val="22235231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Climbing A Trussed Pole</a:t>
            </a:r>
          </a:p>
        </p:txBody>
      </p:sp>
      <p:sp>
        <p:nvSpPr>
          <p:cNvPr id="5" name="Content Placeholder 2"/>
          <p:cNvSpPr>
            <a:spLocks noGrp="1"/>
          </p:cNvSpPr>
          <p:nvPr>
            <p:ph idx="1"/>
          </p:nvPr>
        </p:nvSpPr>
        <p:spPr>
          <a:xfrm>
            <a:off x="304800" y="1371600"/>
            <a:ext cx="5029200" cy="5029200"/>
          </a:xfrm>
        </p:spPr>
        <p:txBody>
          <a:bodyPr>
            <a:normAutofit/>
          </a:bodyPr>
          <a:lstStyle/>
          <a:p>
            <a:pPr marL="0" indent="0">
              <a:buNone/>
            </a:pPr>
            <a:endParaRPr lang="en-US" b="1" dirty="0"/>
          </a:p>
          <a:p>
            <a:pPr lvl="1"/>
            <a:endParaRPr lang="en-US" b="1"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200" y="3142021"/>
            <a:ext cx="1701429" cy="335280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05000" y="3048000"/>
            <a:ext cx="1622257" cy="350520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57600" y="2514600"/>
            <a:ext cx="1752600" cy="4038600"/>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stretch>
            <a:fillRect/>
          </a:stretch>
        </p:blipFill>
        <p:spPr>
          <a:xfrm>
            <a:off x="5529875" y="1314450"/>
            <a:ext cx="1937725" cy="5238750"/>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543800" y="1153636"/>
            <a:ext cx="1524000" cy="53995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83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data:image/jpeg;base64,/9j/4AAQSkZJRgABAQAAAQABAAD/2wCEAAkGBxQSEBUUEhQVFhUUGRUYFxcYFBcYGBgVGBQWFhcXFxcYHCkgGRolHBQUITEiJSkrLi4uFx8zODMsNygtLiwBCgoKDg0OGhAQGywkICQsLCwsLywsLCwvLCwsLCwsLCwsLCwsLCwvLCwsLCwsLCwsLCwsLCwsLCw0LCwsLCwsLP/AABEIAMIBAwMBIgACEQEDEQH/xAAcAAAABwEBAAAAAAAAAAAAAAAAAQIDBAUGBwj/xABEEAACAQIEAggCBwUGBgMBAAABAgMAEQQSITEFQQYTIjJRYXGBQmIHFCNScpGhM0NTgrEVY3OSwdEkNKKy4fCDs/Gj/8QAGQEAAwEBAQAAAAAAAAAAAAAAAAECAwQF/8QAKxEAAgICAgECBgICAwAAAAAAAAECESExAxJBMlEEEyJhcaGB8JHhIzNS/9oADAMBAAIRAxEAPwDbUdV8HExmCSqYpDoAx7Ln+7k2fY6aN4gVYV6x57wHR0VHQFh0KFCgLDoUKOmFgrOY7o88chnwDiGU6vEf2E34lHcb5lrR0KTVlKTRScH6SJK/UzIcPiQNYXt2vmifaRfMVd1W8f4dh5of+KC5F1Dk5SjcmV91PpWVTj2KwiuAkuNw6DsztG8bpra0l1+2UDXOg5a1Ll12Ul20byqbicy4ckxE9YdeoVS/Wa6nq11U3+MWGtzeonDMNJi4xLLiw8b7JhSY47eBk/aMfdfSrzBYGOFcsSKgOpsNSfFjux8zRl6FaWykw2NxU8mWQLg15IbSTuLbq/7MedgxHO1WeH4PCj5wgaT+I93f2d7kDyGlTJ4FdcrgEeB8RsR4EeIqLaSLxlT/APovvtIPWzafEaaXuHb2GeJcLV7sqgk6lblQxGzBhqkg5ONeRuLWh/2oYIy8jF4U0ctZZojp2ZF2fcaixsQe0Dmq7gnVxdDcbeh5gg6g+R1qDxfg0eIF3VSwBALKG0PwsOa+4I5EGk0/AKXuPYfErKiywsrqQbEHQg2O/I6bH9KzPS7EF8rRLYxZ1dm0y9YrKimx1UyKmoJHZI86UyiOTqovsJFAUm/2RsoAjZtA+liNpQB4EGpqcRWOyMAuI3Cg3Wa4AORgO7YDs2BXINLDVPKplJ07BFw54S/1NrJGQOockxMcoYhDvFutiLre+lHiOLrLaEqUdivWRSCzdWZFRgvJwc1rqSLA1ZYXCGJAI2DDex0BJ1JVh3QSSbWIGwsKreK4VJ+tWRcsgWMxG4DK69YytE42N7+fiKbVISlbyYf6RuKhpJoIkVmjy3JHc0jBVAe9fsaDwOm1Q+M8RHWoUGZAMjOB2b+AbZreVM9NcBiI5RJiHzwSWIdMozrZb5lAH2lgtzax0t5IwGDkB6liDkvoddPAHwrzOZvu2zt466qiu4lFGzaSr5aj/emMDhmimikADhZEIUG2YhgcuvjtTnGoLMBa2+lVeGkKSKVJFmBtyuCDttyog8oJHoHA41XG9xewJ0YMN0cHVXHgd96lmqnHcOIOePewuLXBA1COu7KORHaQ7XHZqt6KcYxE086ToEVLdWpa721Gh/eL2W7XiOdep2p0zg2rRpzSTSjSTVE2JNJNKNJNMLBQoUKdlEqeBXUq6hlbQqwBBHmDUEYSWH9i2dP4UjHQf3cupHPRsw2AKirKlCsyLIeD4ikjZNUkAuY3FnA5kcmHzKSPOptMYvBpKuWRQwGo3BU+KsNVbzBBqJknh2Jnj8CQJl32bRZBto2U6d5jTAsqOo+CxyS3yNqveUgq6nwZDqvuKVjMZHCueV0jX7zsFH5mgB+jtVW3EJXH/Dw5gfjlYxJ6gZS7f5QD41FfgMk3/N4h2X+FDmhj9GKtnf3YelTfsOvcsMRxeFHyGQGT+Gl3k/yJdredqi4oYqbSIrhk5uwEkv8AKl8i+pJ9KsMDgI4EyQxpGo5IoUfpuak0U3sdpaKjAdH4o2DsXmlH7yZi7A+Kg9lP5QKtqOhTSoltszeN6ONHIZ8A4glbV4yLwTH50Hdb5l19aSnS1YuzjYpMK45speFvNJUBFvI2Naahal1rRXa9mbPS2OTTCRy4pj/DQrGPxSvZR+tH9Tx82smIjww5JDGJW/mll0PstaO1Cin5YWvCMfiYsbh2zvbEoN5YUEeIUD78V8k6+QsdTaxpzCdKo8SOrilUMSAZFuLA7nI+sZt94WuQoLEm11E7zqCrBI2ANwLsb2Ngx02308gedYvpt0UXDocbg+tSdCCwjAKsCe0zIBYDxAGUi9xvUybjnwXGm6ezdDDrGFAU5QGFtz2iCWN9WOhudSb0T4OKSMrkUo24At/TUMDz3BFcMg6b42N8yTWF7iOwMdvuhdgvpa3Kuy9G+LLiY1kAymSOKRk10ZgwNrgXXsgBtjalx8kZ6CcJRyMRR4jDCyEzxR6ZG/bKlgVKPtJYaWaxOXflT0OMSY9ZDaUEBJY9A4sSVuj2ysCzAq1r38rGzH7Vvwp/3P8A71E4nwlZSHUmOZO5Klsw+VuToeatp6HWrpoi7OU9NOPpIUw0SsRFIylmuQPtLBFU7WAUHW2m1aHi+GAbMBqikHxIzH/asl0j4diYscOvVQXl7DKoWN80l8ygX1u1zckgn0rXYzEh8zA+Xvr/AOa8nnbcrZ6PGko0jE8exF2H5iqXCsesTLq2Zbc7tcW331qfxg3kNReGf8xD/ixf/YtVBaFI7twviolJSRTHMvejYEXAt2oyQM6a7jbnUfjXAjO8bpM8RjbN2Qvaa1r3OoNtDyOlwbCmOlGOgBVZVZshzBlbK8bDmp5H+tTMBxK6IZDdJApjmtZXDC6hx8Dm48idrHsj0Yzjyfc4XGUM6HMJi2zdXMAsnIjuyAfEl/1XceYsTMNIxeGWRcrDzBBsVI2ZSNQR41EixLRkJMdzZJbWVydlYbI/6HlbujUzJhpNLNJqhCaOhQoLJ1GKh8R4nFh1zTSKg5ZjqT4KN2PkKi4Xisk+sMLqnKSYdWCPFY++3uFHnUWiaZb1XPx6AOUV+scWBSIGVhf7wjByerWFMTcC67TEzSSqf3YtFF7qnaYeTMRVpg8IkSBIkVFGyqoUfkKMjwiqx/D5MTlNvq5XuyaGdRe5ClTlUGw0uwPMVEwXBBhZDK6NimuT17XfEIPDI2hA/u7H5TWno6XVD7MZwmKSVc0bBhci4OxG4I3BHMHUU9UPFcNR2zgmOTbrENmsNg2lnGp0YEU19bki/brmX+LGpI/ni1ZfVcw5nLVCr2LKhSIJVdQyMGVtQykEEeII3pdAgUKOhQAVCjpLsFBJIAAJJOgAGpJPhQAdVs8vX3jjJy6q7g8tmVWHPcabf1VCXn7RukJ2XZ5B4sd1XyGp56aVPjjCgBQABoABYAeAA2o2PQAtttKS6BgQRcEEEeIOhFLqLxSQrC5XvEZV/G3ZT/qIoEZfA9CMDJEzvCLy9YwbMwyo0jNHkF7LZCouByrOYOKXBpI2HV8ThFylJZLq0S5mzSQ9WczR2OpAAO4BF63vEoM5iwq6RkEyf4MYA6u/zsVH4Q9WCi0hHIotv5Wa/wD3LWfRXjBr3fnJlcD0glQwviQjRSkpHiIGMiNm1USLlBD3W2gtckaGtZFIGAZSCDsQbg+hFYvpRwVsKkk2GAMDsjYjDcjaRSZIR8Lm1iuxvV3wSZMRho54ZQGZFzsNVLhQGEqaXIPPRvO1VF+GTJKrRTfSAQZ8BHYdue5NtQqGNiL+ZC1m8cvVFr6hybHz9Pc/lTn0hceBxOHAKZ4Q7XSRXGdgQtvu6gE5gOfIXMBOMK0bDGRtnHdCA2bxOYabEa3trXnfE5mdnBiBl+JHtmkcGW+JhH97F/3rUrEcShv+wa3na/8AWrLgrI2KwhjjVQWQgHvFllYmwB8tz/4pJFNl/wBOcMoxLHmbajTlyNy361t+ApnwUIdQQYlBBAIIy21HgRr71hel8imdrHTl6eFaXhvHkw8eHjnZQHRQhBsy9lbCRNwuujjQ87Wrr4HGKyc3KnLRb5mg3u8P3tS8Y+bm6ee4533EuRFkQggMjDbQqyn9CKeNVz4doiWhF1OrRaD1Md9FPy7HyOp6dHPsaLth++S0PJzctGPnO7J8+4531ap4N9qRh8Ssi3Q3HPkQfBgdVPkahtA0JvGM0fxRjdfmi8vFPytsTQE+hTcM6uoZSCDsf/dj5UKuiij6LdIMDimDA2xH99YyX55GOlvJbegrX1y3pF9Fu74J/PqpD/2Sf6N+dU/DOmGO4fJ1WIV2A/dy3zW8Uc8vMXFcqm4YkjRwU8xZ2ujFUPR3pbhsYAI3yvzjfR/bk3tV9WyaejFprYdHQoUwDo6KjoAgzcMGYvExic6kqOyx/vIzo2w10bwIpH9otHpiVCD+KtzEfNjvF/Np8xqyoUDsIG4uNjR1XHhmQ3w7dUdyls0TeN47jKd9UK673o14mFOXEL1R5MTeJj8stgAfJgpPIGixV7E8m29V8Tmdr2+wG1xrK33rcoxy+8fADUspxB7QKwjYHQy+ZG4j8ufpVkBRsegUKOhTEJqPj8OZEKg2N0YE7ZkdXF/K6ipNCkBUYOBkxTtI12mjW1rhVETtdVB8OuU33JJOg0E9x9ov4X/qn+1DGYbOBYlWU5lYa2axG3MEEgjmDy3qM31i47EVx8XWOBY6E5Mlx42zct6Q9kTpLGZVjw6/vXUyH7sMZDu2/iEUHxcVjsTwqSWRsXhkDxs9/q3bVMRGmZRKxXsGRtxsLZb3JNaObCkYfF4q5kkeKTqydskaOUyINFUsWYbmxW5Juas4fsMPDElgRGqrfZVRBmdvJR+ZIGl6hx7PJon1WDD8b4jgcXFFFDEFZpGjYGDI0RyHOD2e8BppezWPKslGCkTI0qhoiQEY2uu4ynkbDb02rVdOejy50miBWVixdjcswKOc8o2AuoBAAsHAsSQBz7GK2zrktlGt2BbKLsc18pNgbcuQFcHOn3dnXxV1wMy67U3hHZJAyNkI2a9raWuD468taelxznvENa9jl120sRbTakw4jM4Mh3tqFUW1HMC4FqhK8FF5wvo9PisqxBCxuzOzhStyLXHeJGhNhpnANq7DHwiPLD1iJI8KhVdlF9FCm3gD4VW4Do3FHDbCscjN1qhy2ZXKgXSTvobAbhuYI1tT0XGuqdIsVZWc2VuyLnlmAOhOnaGhv8J7I9DjhHjVPycc5ubwSeqaDuAvFzTdkHjH95fk3HLktTIpVdQykEHYinTUGfClWLxWDHvIdFfzP3W+Ye99LbaMdiMRgbMZIrLIbZtOzIBoBJbnbQMNR5jQrwuKD3BBV17yHcX2Pmp5EaU5hcUJAbXBGjKdGU+BH+o0PKkYvCh7G5Vl7rjvL4+oPMHQ0fdD/IzPwmB2LPFGzHclQSfWhSfrMy6GEuR8SOgU+YDG49OXid6FH0/1GmTHcB+kVowBjB1iaATxC9v8RdCPcA+Rrayw4TiUGvVzx8iDqp8iO0jfkaoOK/R/hpvtcI/UOwuDGbxMD8t9AflIHkawfEuD47h0nWhTHb99BcxkfOBoB5MoFc7lKPqVorrCXpwzQcc+ix1u+ClLW1Echs38sg0v6getQuF9OcbgHEONjdwOUnZkA8VfZx639asuA/SpoFxkf/yxf1ZD7bH2rfMmGx0GojniaxFxcagHS+qnXyIoiovMHQNyWJqyNwHpbhcWAIpQHP7t+y49j3vUXq+rlnHPoqYMXwUvmI5CQR+GQfpce9QMB0z4hw5hDjYmdBoBJo9vklFw4/P1FX8xx9aJ+WpehnYqVWd6P9MsJjLCOTLJ/Dksr+2tm/lJrRVomnoyaa2CjoqRPMqLmY2At+ZNgABqSSQABqSaYCnYKCSbAak1AXCtM2aYfZjuRHY/PKPibwU6L5nZaQPJIHk7KLqkfzffk8SOS7DfU2yz6Wx6K0YBov8Al2sP4T3Mfoh70XtdR92nMPxJSwSQGKQ7K9u1v+zcdl9r2BuBuBU6kTwK6lXUMp3DAEH2NML9xdCq/wCqyxfsmzr/AA5GJI/BLqw9GzeF1p3DcQV2yEFJP4bizeeXUhwL7qSPOixUSqFHRUwCqFxIlgsQNjLcEjcRi3WEeBsQoPIuDypziHEIoEzzSKi+LG35Dc+1ZiPi+JxUztgogqWROunuoXd2KR95iQ6HkCANazlNLG2XGDeTRcVZEw752VEyMtycoF1IAvyrE8P6QTTlUw8fWuqqBLISkRjRSTJtmYl8uYKDrGBV8vRmJbz4x2xToC15P2a5Rc5IR2RtzuaXgMKvVwwSIueFtQLrYOkmV0I1AJYC45gjlU1OTzgpOKWMmU49hZYp4pMTOzySBrqqhYwAjZEVNbtmNr761U8T4f1cY6wqZGu7A2OpAuPEgbe1afjmUY+IICwRHuzOz2c6WDOx0s1jbmfI01x7hUghMjrkVh3nIUtfTY6n8q83nVclI7eJ/RbOSYlRc2Fh4U2OV/Lar7EcBsf+ZwZueWIBI15i29V+N4c8LC9mW4s66qffl71cU7E2jtPCsdE+ZsG6sQbyYduwwOxIRtY202Iyk+BJapzYWDEkO8au0d17ajMhI1VgdtDtsdCORocU4HBiLNInbXuyKSki/hkWzD+lZ/iPDsbA6SRu2JjjuTbKuJy2IyE6LOlzmsbHTQ31r0m62jgWdMve1h98zw+OrPF683T/AKh5jacjhgCCCDqCDcEeINVfBOkMWIFgQGuVtqO0N1IbVH+RtdDbMBen5MK0ZLQi4Ju0V7BjzZDsr/oedjrTsX5HMXhMxDKcrr3XHh91h8S+R9rHWm4MZ2urkAWTWw5OBuUPPzG458iZGGxKyC6nY2IIsynwZTqDSMXg0ktnF7ba2Kn7ykbN50/ugXsx6iqFlxC6AxOBszFlYjzCi1/Tfy2oqfZFUZl+BcRwLF8LL9aj5xucslvfsufPfwFTuF/SFAzdVi1bDSbESKQvvfVR66edbOoXFuDwYpMk8SyDlcdpfNWGqn0NZdWvSw7p+pGd430AweLHWRWhdtQ8VijeZTukeYsfOspHgcdwdszL12G5tGT2R4jnGedmBQ8/Grpuh+MwLF+GYjMl7mCUix8h8JPn2T51O4d0/VX6niELYWXxIJjbzB5Dz1HnWbSu3hmibrGUWvAelMWJW8TiXS5AGWZR80R734kvfkKuJYosRGVdUlQ6FWAYX8CDsf1FY7pT0HixQGIwLJHN3gUIEcnndO6/zD38RmuE9KMdCzpPE0zw6OAcmKjUfEbA9bHre5VhzJGlX3axInopZiXXSL6Konu2Efqm36t7tGfIHvJ/1DyrPYTpHxLhLCPEIzRg2CyXKn/DmF7emvoK3HDen2HkjDAs+2ZVQ9cg5lohfMo5shPoK0eFx8GJhzo8csR0NrMD8pXx8iL0ukXmDofaSxJWUPA/pCweIXVzC9u5JufJGGjnwG58KvcHh2dhNMLML9XHcERg6XNtDIRudbXIB3JxPFPo3gxWaTD/APDX7igZo28WK37IPLKQOdiLE5yTFcV4PYMc0PIm8sHoG0aP0utHeUfUv8B0i/SztVCsR0f+kzCz2Wb/AIdz943jJ8pBt/MBW2RwQCCCDqCDcEeINaqSloylFrYqn4sI7ahT/T+tV+J41hcMQcTKqcwu7N6INSKq+J/S9h4yBDBLIL7myD+UG5Pvaubm+JUHSN+LgclbL+dchs2h8yKYxOGSRcrqGG9iNiNiPAjxGtc26XdOjjYzHHC0ebW5KlrDkCNuVVPDelmJcQYZGZO2kbSlmdzmYoLA6AANtv2R4U+P4hyWVkqXw9aZ0bifEBggC0odDoIpG+2PgIm3c+TAkk94VXtxnEYp+qhAwgOzTgiZha/2UOl9Od6vOG8ChgYuq5pD3pXOeQ/znb0FhUzF4VJVyyKGU8j48iDuCORGorbq3tmPaK0ip4f0YhjfrJM0838WY52B+Ve6nsKm4Dvz+PW6+8URH6W/Kmuqmh7h66P7jG0qj5ZCbP6PY/MaYj4gplLpmuVAliKkSplJyv1e7DtMCVvfs2vamko6JdskcVmFuqO8mUW8UMscb/l1g/OhxmBGjLMLsvcINmzkgKFPm2UWOh5g1Hx8scvVtG6M8L58mYBiMjKUIJBB7QIB5qvhUiGTrir5WVF7QDKVYuRpcHkoJ9yPu0XmgrBmuIF4MRhlkCFgmJKyAWV3JjNyh2YFna2o2I5gUPHcNiMSxYLJISD2ze3s7aW9K3XGlHWRNk6xwJcqWJBvk3A3AsDbnWO6WYfEyG2MnSPNYrG8uyGwBESCy+lq874iP/KdvC/oMXxLoviEsyqHuL9hrlTpodtdeV9qqM8kLnOGF+8rg9oc7g76c6ucVw7YLjoTlFlBeRMo00BI02H5VGxXXRj7YiaE7nN1i28Q+6mnFeQb8HeozcA+IH9KBrNcI45iQyJisMEUgWmVvs7W0LXuF+Ed65LDTw0xr0k7OBqii470bjxB6xSYp7WEqgajkJF2kXbQ+xFVOH6Qy4RxFj1sp0Sdbsje+/se1+LcbE0xi8MkiFJFDowsVYXBHmDUuPlDUvDIOMwolXrIZMjkDLKtmBXezDZ1/pfS1LwuNu2SQZJAL2vcMB8SH4h+o5isvPwvEcNYyYPNNhr3fDEksni0R3Ppv433F5w/iEGOhDRm4BGmzxv7aq3mKE8/cbX+C4oVWD6yug6pwNmYsrEfMqqRf038BtQq+w6L6jFEKMVJAqovEeGxYhMk0ayL4ML28wdwfMVKFHQBz/FdC8TgyZOFYhlB1MDkFT+Et2SfxC/zVDm4zFjGWPGK+Cx8X7KVQQytysDqyE/Dre5t4102qvpDwrD4iLJiIhJuEHx5iNkbdT53t46Vm4Vo0U73/swWLwuGnfq+IouHxW8eLg0jxFviUgWMlwOyRe+1r2qm4vwnGYIiRyWzgiORNJ2IHdmRf2nYDEh8+gtcairji3Q7FQw7DGQW7UJY9bHvbqnI7ZUGwJX0UXqD0c4+0eIjcvLikgV0SF7LioQ1szBDpOQFy9libHZdqyaznH9/ZstYz/f0XfRz6TEICYgZgLDrUU5tP4kNyb+cZYeQroGCxkU8eeJ0kjbmpDKfEH/asviODcO4shlTKX5yR9iVT4SKRv5MDWO4n0ZxfCmOIixI6vXti4ckAlUkjN1cEgC5v7Vp2lFW8oz6xk60zX8a6C4DFs4jywzJbP1JUZSRcdZENNQb7AnxrHS8G4pwi7wOZIBqcgLpbxeE6r6r+dF0A6ZxQTzNiywM1rOFJVe07vmAJPaZ73AOw2AFuv4LFpKgeJ1dDsysGB9xSSjPKwxtyhh5R57Xi4lkaSUnPIbsxNwT/oPKp7zdkWIIXWuq9IOgeDxd2MfVSH95F2TfxZe63uL+dcx490MxfDznss8A+JQ1gP7xAcyDzBt5iuXk+GadnRx/EJ4KfHYtnGULYc/E/wDij4TgJWlRYQxkJGXLvcHQjwt48q1/RXiPCZrDEQ9RJ880hhb0ct2fRvzNdT4fw+GFfsY0QH7igX8Dcb1tx8P3I5OavA/ACFXMbtYZiNi1tT+dKo6Kuw4wqjY3AxygCRb21U3IZTa10dbMh1OoINSaFJgVEsUsejr9Zj81Xrl9QbLIPTKdPiJo8Jh8NKC0IUWNmMd4nU2ByuFyspsR2W/KrWqbjccd86Mq4lB2O0QzAfu3CXZkNyLWNr3GoFJ4KWSs6RdbFImWZ9Y5wGFlcAvDmGdba7WIsRrcmsJxVCxsoLNvoCTf/WrubjcmJxD5erkEYsI2fKUuwupYKbk5dTc93Twqp4zx2Ugoy9So2SI2T81ALfzXNeTyz78lo9Dij1jRkcXg5QdY5P8AI3+1RYJ3jYlTY21B2I8GHMVIxk7XuHb/ADNTQxTbP2x4Mbn2bcGqQmeicIbxp5qv/aKctUTg06yYaF0N1aNCD/KKlmvWPNEmiNKNJY0gEPWT430ZJk+s4NupxA3/AIcvlIvn4/nyI1LGk2pOKZUXRiR0+6vsYjCzrKujhQCt/lJOxFj77nehW5C0KVT9/wBf7NLj7fslilCk0oUGQdHRCmZsSAcq9p7XC32G2Zj8K+fkbXOlMAYrFBLCxZm0VBux/wBAOZOgpWHhI7TkFzuRsB91fLz3P5AN4LB5CWY55H7zkW05Io+FByHubkk1LpDBVLx3ophcZrNEM/KRTlceHaG/veruhTaT2CbWjlHGehOOwz9dhJTMV2cHJiANNG5TDTncnwrMdKOlmJxSJDiBlaK+YZShYm1i6HYiw8K7/VdxjgWHxS2xESv4EizD8LjtD2NYy4f/ACzWPL7ow3QToZhcRw0GdVd5WZ86sM8Y7qqGGo0W5U8ybio+I+j/ABmDYy8OxJb5LhHI8De8cn8wFZbjmGn4PjSIJXUEBkksB1ieDLqrWOh/OwuKtuFfSniVlzTBJENgUChMvzIwub76G/tWXaGpKmjSp7i7Re8L+kmSF+p4jAyMN3VSp9Wibceak+Qrf8L4pDiUzwSLIvMqdj4MN1PkaocFxrh/FIxGwRif3UoAcH5T4+amszxvoBJhX+scPxHVW+GSTIR5CU6MPlfTzNaqUkrWUZtRbp4Zoek30fYXFXZAIJt86KMrH549m9RY+dYuLiHEeCMElXrcNey6kxn8Elrxn5SPHQ71Y8J+kuWE9XxCBr2NpEUKzW0vkJyuCfiQ28q3OExv1yHNEcO0T6G95rjmrp2Qp8iTVJxl6dh9UcSyhroz0rw+OT7JrSAXaJtHX0+8vmP0q3xOKSPvuq32zMBf0vvXN+kf0aMp67AORIpLdXcJr/csLZOehPuKi9Fenow7mDHQiORSVaUJZ7jlKLan5v050/mViQuieYnSf7UQmyrK3pDJb2ZlC/rQzzPsqxD5+25/lU5R65j6VIwuJSVA8bK6nZlIIPuKcqzMiHAA993f1bKvoVSwI9QaehhVBZFVR4KAB+Qp2ipgZPjOAiTEXjjVWkU9YyqBnbMtgbbmwY+9YzjkerIfEg+FbDpZxWJFvnUyJJmyBhm0shBA20BNZLijK+RmOTrS5W7Rd0WAJUSXF+WnjXk88f8AlbR6HC6grMNi1sxtrUdhV/PwQtlKvqxOlgbfiKsbVVT4J1uLX3OgOwNjoRcW9KdMLVnfeAKBhMPYWHVRWH/xrU41A6Pf8nh/8GL/AOtanmvVPOEmkNSzSSKBDJFGopdqFAwqFChTKJIpQqVHhAedRZ8O7nLCbcmktcJ4hB8b/oOe2U490HRjE2J7XVpq+58EU7M/+g3PoCQvC4VUvYasczNzZrWux9AB5AADQVZ4Phcca5VHmSSSzMd2Y8yfGhLhRyPtSU0ynBoh0dSThNL86ZMZq1JMlpoTQqK/EIwSA2YjcIDIw9QgJHvRfWZG7kRHnIwQH0C5m9iBTsVEygTYXOg8aifV5G78lh92MZB7sSW9wVoxw2LQlAxGxe7kfzPc0wOSfShPiWZgzxz4XNmjdEU9SdsjSKOyTtqTm9qwEcNwT4cudvH0rv3Tjg2IxMIGGkAKa9U1gj765rEhhpa1hqbmuGcU4XNh3KzxvE99ivZPPRhow1GxNcPNFqVnXxSTVENbg3BrV9G+nc+Fe8ipMOZcDrAPll73sbismH8aXcGs4yayjRpPDO6YHpLw7iidVKFzH91KLG/92/M+akGqXGfR7iMK5m4ZiGVv4bEAkclzd1x5OPeuR5fCtZ0d+kHFYWylutjHwSEnT5W3X9R5VsuVS9S/ky+W16X/AAbbhn0jtE/U8TgaGT76obHzKam3mpYelW3Sjo9h+K4frIWjaQD7OZSDsdUYjccrHakcL6TYHiqiCWMF2v8AZSKDqBclHHOwJ5HSs50l6JnhgbF4LEyRLs0d7kkg5QCdHF+Tg87GtW/p91+zNL6vZlR0V41Jg8R9SxbPGA4AcNYxt8KuDo0J00INrkiwJNdTxvGPqwvigFjuF65blcx0HWLa8dzpftDXcVxODELiMGYGw7vLEGaOdLM4UEuY3S1zFYtrc23tpatj9HvSGTFdVh5PtGwysyBmADjsqju2pORWcWCndSdRcTxTr6SuSN5OmxzqyB1ZShFwwIKld7g7W86ifXS5+yW685GuEA+UbyeosvnyqFieBaFxL1b3DaKOpGXXtQk5TzJYnNzuKxPTbpZOydQiWvmDvG5KSJawtcBlQg310PIsNa1nydVbMoQ7OkRelvFEkj6nrGIJY5Qt88kRGRdrKGMhIygk2XMSTYUGGaN4rINQNjow5aEb1OmihMFssavK9zOQfshumU62a1tiNGBPKovEsECCOyzru6/vAdjcbmvNk7Z3RVIp8THc/wC+tNxYiRWGpO43J0IsbG9xy2opcCw+Ej0phi6+PuKoR6A6MzZ8HAf7tLjw7I0/pVkazvQmQycOw7jRgmTxvkZksfEdn2q7hxAYlToy7qd7HYjxU8j7aEED1E8HnvY6aSaUaSaZIRoqM0VAwqOioUy7EK7z63ZIvK4eQeu6IfLU+I1FWsMpUADQDQACwAGwAGwquEMrbyhR8kYB/NywP+Wl/wBmoe/mk/GxYf5Ccv5CsaCyYeMxgkZgWG6pd2HqqAkUP7Sc9yI+sjBBbyC5m9iBSkhAFlAAHICw/KlZNKXVD7MQ2du9K3ogVF/UFv8AqpoYCJj21L/4jvIPZXJA/KnaF6aihdmDKALAAAchoKKlUKskKhQoUCGMdiOrS4F2JCovi7Gyi/IcyeQBPKue9K8CrzwJNnmL2lbtHVRLHCojQ3UftHbLbWyg33O64iftsNfbrHt+IwS2/TMPesh0sxXVTYNjYGOZIWJ8OuieM+hjWQ+otyNRPWTWGyg4/wDRc7WkwTROpF8pYrcHVSpN1/UDawFc8xWAkiZ1eN0aM5Xup7J5AnYX5ePKvRvEYjCjyRNlIuTGVzo7E8luCrMTbssBdrkGs90h4fnzfWmZJ5V6uJ4mCRXJ7mawY5RdiHJuocrbtAZT4U9YLhyvycMEnjStDW26VdDo45AMOQVsgLLnZSzOQosxYhsqsxsxvbRRfTH43h7xBSw0YAqwOhB10vr/APlc8oOJupJgwEkqSBoS4dbkFL5hYakW1ta9/K9aPjvSDHT4VUxSuY8yuspjK3JVgBnACsCCfO435VTcMkeG0okWNgeyWViSdj3VPpZvGuoYP6QcAcMFxTdZJlHWJ1croz21CdYLD3sP61cEqpuiZt+FZj+jGChOG62KUDiCSMUhYZlljAH2RS3aDdrW/wCW4d6TzgvFxHBXgZ79YgZQ6TLdZDkBvl5NcAEkGxzGm+IcEhxsubAKkcepYFnMYNr6XW6nUDKBbwOhqHwnjk3D5XV4VkWVQksco0dde69tAc2t7g8xRdYevcW8+TWcN4zjMYkckjr1QuCY0DgSJ2iZ4rFs2UXAAtbUWOtZjj3GVkkdYwjdk3cKVzHMuZmLEljYtuTTEUpjeWTh+fqmAzwOQZAl8wugN3VTqHW5AIudTVXHOTKGYLdtlVVVDfSxJuMuuv8AWpnK0kVBU7NA/DiIzHjEkWaVbwgyFFB5Mw7oAGXcX0tuKjfVZUBDPlZR8IFjTfFukEjljKQ7MEBNrgKryFQra6AsrAgkG5ol4h1kWrDMNLHU5eVv6e1Y+XWjTxkr3kf77UmXFuF3BvvpY+FCSRfHX0P+1NvYjQiqEda6CcWRcLGqtdALupIzwszElrDvQkk6/Ab307uvxOGD21IZe6w3X/cHmDoaxXAujrScPw5jZA4BkR+0rAuzMVLC+naYaAaE8iQV8L45NgXEPEFyRH9nPcGMH7pKgAA+Fhl1sMtregpUl2OKStujYwynuvYN5bMBzW/9Nx56EuGkSxq666g2IIOo8GUjY+dMQyspySak917WD+RHwv5bHccwNDMkmk0ZojTAFCioUFk0UsGmhSwazJHVNP30qKDSg1Jodi2FItR3qNJjowbZwWHwr2m/yrc/pTsCRQqKcSx7kTHzayD3B7Y/y0YWU7sieSgufZjYf9NOwokmmpsSid9lW+1yBf0HOm/qYPeeRvVyo/JMoPuKchw6J3FVb72AF/W29AiPiMkyFGRmU2+Fk1BBDKxtYggEFTcEAis90q6HHFxFRNIGA7GdlIuDdQxC5jrfUsbZj4m+tpnrr9wZvO9l/Pn7X9qTV7Gm1oyHRiRsdh2inxOIWeI5J4rQIyOpurAiLNlNgQbnbc0rFcJYIzriDMyKT10sSZI8pz51dApLgqNRn7trC5vK6UdFDiftopOqxSiyyAZVZR+7cDdTpqb2sOWlRcFjMXOiBfq83VsA62khtItiolPbHZNmypfN2SDlOs14Zd3lEGMO2Y49XzyyOVVBmRGVQuZbaqyhUQF+ypJa9SjIkqfV0KziXKJIcOLwxqHDSEyMQFvlZQARbPsbVa8P4ROW6zEmLrLFQEZygUtma4IUsWbU6gHQW0q8wuHWNcq+p0AufQaeAsNgAKaiwckZbo/0ajRWgmSImM57Ki3ZJGYozSZQxtZk0C/s/A2rT4fBRxrlSNFWwFlUAWHkB50yw/4pSP4T39pI8v8AV6m1SwRJ2V2I4DhZDd8NAx8WhjJ/MiqHpX0Kw8mElGHw8McwGaMpGiksuuXQahrFbeda6hQ0msgm1o5DJ0HTF4ePGcOOUsAzQFyMrg2dY5DqhBBAzeWoqgTo0JZTF1zRSi94MSpEmbnlYaSqbHVRmP3TvXScYG4XiXnVS2CxDZpgoucPMdDKAN425/8A4Dd8U4XheIQAOElRhdJFIJF+aONj/wCmsPlRf5NvmNfg49/YTRpNHKU+yFzkYNeTKCoJtcafDodr1XcFkClgRpa/+la/jfCTgg0BfrOsyurnvFVKrZ787IBcbjw2rM8eTJMXUWDoLDzuFI8jua4nak0zpVOKaK7EnXbU628jzPhUeSPQXp2NdDSZWuB6UxnYvounzcPAJuUeRd72F7j03v71qcRCrqUdQysLFWAII8CDoa45wfA8QwsQxmFBMb95B28yqSLtHzW99R2hrtW66LdPIMXZH+ymOmVj2WPyPz9DY+td/HPCTOKcMtoKbCTcPkBwoMmFbQ4dmJMbk/uXPdB5KdL6XBYVe8O4lDioyYyGF8rqRZlYbq6nVWFTnUEEEAg6EHYg7gisxxTgDK/XQSFJhtLa915R4hf3sfLN3l033q8x0Raey/aTJ3j2fvHl5MfD5vz8S6ap+D8cErGGZOqnAuUJurr/ABIW2kQ/mOdTCDFtcx+A1Kfh8U8txy00FJ2KiZQpKOCAQQQdQRqCPEGhVDJMkyqLswUeJIA/Wmxjl+HM/wCFCR/mtl/WhFhUU3VFB8bC/ud6kA1ADImkO0YX8bgH8kDA/mKMRSHvSW/AgX882b9LU8DSr0gGfqSHvAv+Ni4/JiQPYVIQACwFh4DQUV6MGgA70dJvUX67m/ZLn+a9o/8APY5v5QfO1AEuo4xeb9mM/wA17J/m5/y387U1JEAM07gjwPZjH8t+1/MT5WpX1h3/AGa2H35AQPaPRj75aLCh14ha8huBvfRB5kf73pr62W/ZLmH327KextdvYW8xSlwYvdyZGGoLWsD8qjsj1tfzqTQBD+p5v2rZ/ltZP8nP+YtScXgbsJIzklAy5rXVlGoSRfiXU25i5sRc3mUKYrICcUC6Tr1LcyTeM/hlta3k2VvKnf7Ti+F1c+CHO3+VLmpV6IUAR8KpLM7CxawC6XVFva9tLksxNvIcqk0VCgA6KhRUxBMLix1B3HlWbl6F4cMWgafDFjc/V5mjUn8Gq/pWkqHxLiUUCZpXCjW3Mm3JVGrH0qZV5KV+DnPTThQgcASzSkoCTNIXbVmGh5Ds7eZrH8bxGcL5C59Ta5HsCfer/pl0tjxEwaJWAVct3sCe0TfKLm2orJSY4Odrbi2+nr6V581c20d0LUUmJ5U050H/ALzpaNpSZRe3p/rUlHQuj/SLEYLDRPLF1mDctZ0N2iOdgcw/FfyNxY30NxxnothOJx9fh2VZG/eIOyx8JU8fHZh+lSvo6kSThqISrZesV10NszsQGHmCN/GqXjPRmfASNiuGscm8kGrC3Oy/Gvl3hyPh219K8o47+p+GQOGdKcXw2QYfiCM8fwve7BRpdH/eLtodRf2rpGAx8c8YkhcOjbEH9D4HyOtZbhPSDCcVi6idFEnONjzHxRPvf0sRWe4hwLFcJkOIwbGSD41OpC8xIo7w+cWI8ubjJxV7QOKk6eGb/i3B0mWxFiDmUg5WV/vxsNUb9DzBvUXB8SeIiPFHmAk1sobwWQbJJ+jbjyR0Y6Vw41ex2ZALtGTqPEqfiXz/ADtVtjMIkqlXAIIINwDcHcEHQjyNaqnlGeVhjb8OQknti+tlkkUXO/ZVgBff3oVnv7DxSdmHFTLGO6to3sPANIcxHkb22ubXo6L+xf8AJtaMUKFIkVRihQoAOlUVCgCs4hriYUOqMHup1UkAEXGxtVpQoUkDKnhHalnLdoo9lJ1KggXCk7D0q3oUKI6QS2ChQoUxBGioUKYgqOioUAChQoUwCoUKFABVyX6Q5W+sObm4YKNTov2Zt6anShQrm+I0jfg2zFzKBewtvVaneFHQrmZ0Ikw8/Q0cmw/950KFSUXfQqVl4nh8rEZms1iRmGVjY23Fdyo6Fdnw/pOTn9Rxz6V4wmOzIArGNWJUWJcFrNcfFoNfIV0zozKz4OFnJZiupJJJ1O5O9FQo4/8AskE/QjknHPsuLv1X2eWdLZOza5W9su17n8zXbKFCnw7l+Q5dR/AKFChXQZ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31376" y="0"/>
            <a:ext cx="9144000" cy="6858000"/>
          </a:xfrm>
          <a:prstGeom prst="rect">
            <a:avLst/>
          </a:prstGeom>
          <a:solidFill>
            <a:srgbClr val="013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600200" y="3276600"/>
            <a:ext cx="6934200" cy="523220"/>
          </a:xfrm>
          <a:prstGeom prst="rect">
            <a:avLst/>
          </a:prstGeom>
          <a:noFill/>
        </p:spPr>
        <p:txBody>
          <a:bodyPr wrap="square" rtlCol="0">
            <a:spAutoFit/>
          </a:bodyPr>
          <a:lstStyle/>
          <a:p>
            <a:r>
              <a:rPr lang="en-US" sz="2800" dirty="0">
                <a:solidFill>
                  <a:schemeClr val="bg1"/>
                </a:solidFill>
                <a:latin typeface="Segoe UI Semibold" panose="020B0702040204020203" pitchFamily="34" charset="0"/>
              </a:rPr>
              <a:t>Questions?</a:t>
            </a:r>
            <a:endParaRPr lang="en-US" sz="2000" dirty="0">
              <a:solidFill>
                <a:schemeClr val="bg1"/>
              </a:solidFill>
              <a:latin typeface="Segoe UI Light" panose="020B0502040204020203" pitchFamily="34" charset="0"/>
            </a:endParaRPr>
          </a:p>
        </p:txBody>
      </p:sp>
      <p:cxnSp>
        <p:nvCxnSpPr>
          <p:cNvPr id="3" name="Straight Connector 2"/>
          <p:cNvCxnSpPr/>
          <p:nvPr/>
        </p:nvCxnSpPr>
        <p:spPr>
          <a:xfrm>
            <a:off x="1372394" y="1099810"/>
            <a:ext cx="0" cy="4572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38248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733"/>
          <a:stretch/>
        </p:blipFill>
        <p:spPr>
          <a:xfrm>
            <a:off x="-29000" y="3566161"/>
            <a:ext cx="9179880" cy="3291839"/>
          </a:xfrm>
          <a:prstGeom prst="rect">
            <a:avLst/>
          </a:prstGeom>
        </p:spPr>
      </p:pic>
      <p:sp>
        <p:nvSpPr>
          <p:cNvPr id="11" name="Rectangle 10"/>
          <p:cNvSpPr/>
          <p:nvPr/>
        </p:nvSpPr>
        <p:spPr>
          <a:xfrm>
            <a:off x="-29000" y="3428999"/>
            <a:ext cx="9179880" cy="137161"/>
          </a:xfrm>
          <a:prstGeom prst="rect">
            <a:avLst/>
          </a:prstGeom>
          <a:solidFill>
            <a:srgbClr val="013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5560" y="3566158"/>
            <a:ext cx="9173000" cy="3291841"/>
          </a:xfrm>
          <a:prstGeom prst="rect">
            <a:avLst/>
          </a:prstGeom>
          <a:gradFill flip="none" rotWithShape="1">
            <a:gsLst>
              <a:gs pos="2000">
                <a:schemeClr val="tx1">
                  <a:lumMod val="95000"/>
                  <a:lumOff val="5000"/>
                </a:schemeClr>
              </a:gs>
              <a:gs pos="20000">
                <a:schemeClr val="tx1">
                  <a:lumMod val="85000"/>
                  <a:lumOff val="15000"/>
                  <a:alpha val="68000"/>
                </a:schemeClr>
              </a:gs>
              <a:gs pos="78000">
                <a:schemeClr val="accent1">
                  <a:tint val="23500"/>
                  <a:satMod val="160000"/>
                  <a:alpha val="13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5560" y="3463030"/>
            <a:ext cx="9178918" cy="3394970"/>
          </a:xfrm>
          <a:prstGeom prst="rect">
            <a:avLst/>
          </a:prstGeom>
          <a:solidFill>
            <a:srgbClr val="013971">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9000" y="4038600"/>
            <a:ext cx="9183320" cy="2000548"/>
          </a:xfrm>
          <a:prstGeom prst="rect">
            <a:avLst/>
          </a:prstGeom>
          <a:noFill/>
        </p:spPr>
        <p:txBody>
          <a:bodyPr wrap="square" rtlCol="0">
            <a:spAutoFit/>
          </a:bodyPr>
          <a:lstStyle/>
          <a:p>
            <a:pPr algn="ctr"/>
            <a:r>
              <a:rPr lang="en-US" sz="4000" b="1" dirty="0">
                <a:solidFill>
                  <a:schemeClr val="bg1"/>
                </a:solidFill>
                <a:latin typeface="Segoe UI Semibold" panose="020B0702040204020203" pitchFamily="34" charset="0"/>
              </a:rPr>
              <a:t>Osmose University</a:t>
            </a:r>
          </a:p>
          <a:p>
            <a:pPr algn="ctr"/>
            <a:endParaRPr lang="en-US" sz="2000" b="1" dirty="0">
              <a:solidFill>
                <a:schemeClr val="bg1"/>
              </a:solidFill>
              <a:latin typeface="Segoe UI Semibold" panose="020B0702040204020203" pitchFamily="34" charset="0"/>
            </a:endParaRPr>
          </a:p>
          <a:p>
            <a:pPr algn="ctr"/>
            <a:r>
              <a:rPr lang="en-US" sz="3200" b="1" dirty="0">
                <a:solidFill>
                  <a:schemeClr val="bg1"/>
                </a:solidFill>
                <a:latin typeface="Segoe UI Semibold" panose="020B0702040204020203" pitchFamily="34" charset="0"/>
              </a:rPr>
              <a:t>Wood Pole Plant Management Seminar</a:t>
            </a:r>
          </a:p>
          <a:p>
            <a:pPr algn="ctr"/>
            <a:r>
              <a:rPr lang="en-US" sz="3200" b="1" dirty="0">
                <a:solidFill>
                  <a:schemeClr val="bg1"/>
                </a:solidFill>
                <a:latin typeface="Segoe UI Semibold" panose="020B0702040204020203" pitchFamily="34" charset="0"/>
                <a:ea typeface="Segoe UI" panose="020B0502040204020203" pitchFamily="34" charset="0"/>
                <a:cs typeface="Segoe UI" panose="020B0502040204020203" pitchFamily="34" charset="0"/>
              </a:rPr>
              <a:t>Steel Structure Plant Management Seminar</a:t>
            </a:r>
            <a:endParaRPr lang="en-US" sz="16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8675" y="489682"/>
            <a:ext cx="3184525"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3716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1" name="Text Box 3"/>
          <p:cNvSpPr txBox="1">
            <a:spLocks noChangeArrowheads="1"/>
          </p:cNvSpPr>
          <p:nvPr/>
        </p:nvSpPr>
        <p:spPr bwMode="auto">
          <a:xfrm>
            <a:off x="-1066800" y="5783708"/>
            <a:ext cx="5867663" cy="584771"/>
          </a:xfrm>
          <a:prstGeom prst="rect">
            <a:avLst/>
          </a:prstGeom>
          <a:noFill/>
          <a:ln w="76200" cmpd="tri">
            <a:noFill/>
            <a:miter lim="800000"/>
            <a:headEnd type="none" w="sm" len="sm"/>
            <a:tailEnd type="none" w="sm" len="sm"/>
          </a:ln>
          <a:effectLst/>
        </p:spPr>
        <p:txBody>
          <a:bodyPr lIns="91436" tIns="45718" rIns="91436" bIns="45718">
            <a:spAutoFit/>
          </a:bodyPr>
          <a:lstStyle/>
          <a:p>
            <a:pPr algn="ctr">
              <a:spcBef>
                <a:spcPct val="50000"/>
              </a:spcBef>
              <a:defRPr/>
            </a:pPr>
            <a:r>
              <a:rPr lang="en-US" sz="3200" b="1" dirty="0">
                <a:solidFill>
                  <a:schemeClr val="accent6">
                    <a:lumMod val="50000"/>
                  </a:schemeClr>
                </a:solidFill>
                <a:latin typeface="Segoe UI" panose="020B0502040204020203" pitchFamily="34" charset="0"/>
                <a:ea typeface="Segoe UI" panose="020B0502040204020203" pitchFamily="34" charset="0"/>
                <a:cs typeface="Segoe UI" panose="020B0502040204020203" pitchFamily="34" charset="0"/>
              </a:rPr>
              <a:t>   </a:t>
            </a:r>
            <a:r>
              <a:rPr lang="en-US" sz="3200" b="1" u="sng" dirty="0">
                <a:solidFill>
                  <a:srgbClr val="000099"/>
                </a:solidFill>
                <a:latin typeface="Segoe UI" panose="020B0502040204020203" pitchFamily="34" charset="0"/>
                <a:ea typeface="Segoe UI" panose="020B0502040204020203" pitchFamily="34" charset="0"/>
                <a:cs typeface="Segoe UI" panose="020B0502040204020203" pitchFamily="34" charset="0"/>
              </a:rPr>
              <a:t>Bending Capacity</a:t>
            </a:r>
            <a:r>
              <a:rPr lang="en-US" sz="3200" dirty="0">
                <a:solidFill>
                  <a:srgbClr val="000099"/>
                </a:solidFill>
                <a:latin typeface="Segoe UI" panose="020B0502040204020203" pitchFamily="34" charset="0"/>
                <a:ea typeface="Segoe UI" panose="020B0502040204020203" pitchFamily="34" charset="0"/>
                <a:cs typeface="Segoe UI" panose="020B0502040204020203" pitchFamily="34" charset="0"/>
              </a:rPr>
              <a:t>  </a:t>
            </a:r>
            <a:endParaRPr lang="en-US" dirty="0">
              <a:solidFill>
                <a:srgbClr val="000099"/>
              </a:solidFill>
              <a:latin typeface="Segoe UI" panose="020B0502040204020203" pitchFamily="34" charset="0"/>
              <a:ea typeface="Segoe UI" panose="020B0502040204020203" pitchFamily="34" charset="0"/>
              <a:cs typeface="Segoe UI" panose="020B0502040204020203" pitchFamily="34" charset="0"/>
            </a:endParaRPr>
          </a:p>
        </p:txBody>
      </p:sp>
      <p:pic>
        <p:nvPicPr>
          <p:cNvPr id="21" name="Picture 6"/>
          <p:cNvPicPr>
            <a:picLocks noGrp="1" noChangeArrowheads="1"/>
          </p:cNvPicPr>
          <p:nvPr>
            <p:ph idx="1"/>
          </p:nvPr>
        </p:nvPicPr>
        <p:blipFill rotWithShape="1">
          <a:blip r:embed="rId3">
            <a:extLst>
              <a:ext uri="{28A0092B-C50C-407E-A947-70E740481C1C}">
                <a14:useLocalDpi xmlns:a14="http://schemas.microsoft.com/office/drawing/2010/main" val="0"/>
              </a:ext>
            </a:extLst>
          </a:blip>
          <a:srcRect l="23974" t="4786" r="39887" b="5512"/>
          <a:stretch/>
        </p:blipFill>
        <p:spPr>
          <a:xfrm>
            <a:off x="762000" y="1386673"/>
            <a:ext cx="2291024" cy="4264986"/>
          </a:xfrm>
          <a:solidFill>
            <a:schemeClr val="bg2"/>
          </a:solidFill>
          <a:ln/>
        </p:spPr>
      </p:pic>
      <p:sp>
        <p:nvSpPr>
          <p:cNvPr id="36" name="Title 6"/>
          <p:cNvSpPr>
            <a:spLocks noGrp="1"/>
          </p:cNvSpPr>
          <p:nvPr>
            <p:ph type="title"/>
          </p:nvPr>
        </p:nvSpPr>
        <p:spPr>
          <a:xfrm>
            <a:off x="457200" y="76200"/>
            <a:ext cx="8229600" cy="1143000"/>
          </a:xfrm>
        </p:spPr>
        <p:txBody>
          <a:bodyPr/>
          <a:lstStyle/>
          <a:p>
            <a:r>
              <a:rPr lang="en-US" dirty="0"/>
              <a:t>Design for Bending Loads</a:t>
            </a:r>
          </a:p>
        </p:txBody>
      </p:sp>
      <p:pic>
        <p:nvPicPr>
          <p:cNvPr id="1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1926948"/>
            <a:ext cx="2545062" cy="34510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Content Placeholder 2"/>
          <p:cNvSpPr txBox="1">
            <a:spLocks/>
          </p:cNvSpPr>
          <p:nvPr/>
        </p:nvSpPr>
        <p:spPr>
          <a:xfrm>
            <a:off x="3002262" y="1524000"/>
            <a:ext cx="6065538" cy="4754563"/>
          </a:xfrm>
          <a:prstGeom prst="rect">
            <a:avLst/>
          </a:prstGeom>
        </p:spPr>
        <p:txBody>
          <a:bodyPr vert="horz" lIns="91440" tIns="45720" rIns="91440" bIns="45720" rtlCol="0">
            <a:normAutofit/>
          </a:bodyPr>
          <a:lstStyle>
            <a:lvl1pPr marL="274320" indent="-182880" algn="l" defTabSz="914400" rtl="0" eaLnBrk="1" latinLnBrk="0" hangingPunct="1">
              <a:spcBef>
                <a:spcPts val="600"/>
              </a:spcBef>
              <a:buFont typeface="Arial" panose="020B0604020202020204" pitchFamily="34" charset="0"/>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274320" indent="-182880" algn="l" defTabSz="914400" rtl="0" eaLnBrk="1" latinLnBrk="0" hangingPunct="1">
              <a:spcBef>
                <a:spcPct val="20000"/>
              </a:spcBef>
              <a:buFont typeface="Arial" pitchFamily="34" charset="0"/>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548640" indent="-182880" algn="l" defTabSz="914400" rtl="0" eaLnBrk="1" latinLnBrk="0" hangingPunct="1">
              <a:spcBef>
                <a:spcPct val="20000"/>
              </a:spcBef>
              <a:buSzPct val="70000"/>
              <a:buFont typeface="Courier New" panose="02070309020205020404" pitchFamily="49" charset="0"/>
              <a:buChar char="o"/>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822960" indent="-228600" algn="l" defTabSz="914400" rtl="0" eaLnBrk="1" latinLnBrk="0" hangingPunct="1">
              <a:spcBef>
                <a:spcPct val="20000"/>
              </a:spcBef>
              <a:buFont typeface="Arial" pitchFamily="34" charset="0"/>
              <a:buChar char="–"/>
              <a:defRPr sz="1800" kern="1200">
                <a:solidFill>
                  <a:schemeClr val="tx1"/>
                </a:solidFill>
                <a:latin typeface="Segoe UI Light" panose="020B0502040204020203" pitchFamily="34" charset="0"/>
                <a:ea typeface="+mn-ea"/>
                <a:cs typeface="+mn-cs"/>
              </a:defRPr>
            </a:lvl4pPr>
            <a:lvl5pPr marL="1097280" indent="-228600" algn="l" defTabSz="914400" rtl="0" eaLnBrk="1" latinLnBrk="0" hangingPunct="1">
              <a:spcBef>
                <a:spcPct val="20000"/>
              </a:spcBef>
              <a:buFont typeface="Arial" pitchFamily="34" charset="0"/>
              <a:buChar char="»"/>
              <a:defRPr sz="1800" kern="1200">
                <a:solidFill>
                  <a:schemeClr val="tx1"/>
                </a:solidFill>
                <a:latin typeface="Segoe UI Light" panose="020B05020402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1440" indent="0" algn="ctr">
              <a:buNone/>
            </a:pPr>
            <a:r>
              <a:rPr lang="en-US" sz="2000" b="1" dirty="0"/>
              <a:t>Selecting a Pole with appropriate capacity </a:t>
            </a:r>
          </a:p>
          <a:p>
            <a:pPr marL="91440" indent="0" algn="ctr">
              <a:buNone/>
            </a:pPr>
            <a:endParaRPr lang="en-US" sz="2000" b="1" dirty="0"/>
          </a:p>
          <a:p>
            <a:r>
              <a:rPr lang="en-US" sz="3200" b="1" dirty="0"/>
              <a:t>Class</a:t>
            </a:r>
            <a:r>
              <a:rPr lang="en-US" sz="2400" dirty="0"/>
              <a:t> </a:t>
            </a:r>
            <a:r>
              <a:rPr lang="en-US" sz="1800" dirty="0"/>
              <a:t>is determined by the </a:t>
            </a:r>
            <a:r>
              <a:rPr lang="en-US" sz="3200" b="1" dirty="0"/>
              <a:t>load</a:t>
            </a:r>
            <a:r>
              <a:rPr lang="en-US" sz="3200" dirty="0"/>
              <a:t> </a:t>
            </a:r>
            <a:r>
              <a:rPr lang="en-US" sz="1800" dirty="0"/>
              <a:t>on the pole</a:t>
            </a:r>
          </a:p>
          <a:p>
            <a:endParaRPr lang="en-US" sz="2400" dirty="0"/>
          </a:p>
          <a:p>
            <a:endParaRPr lang="en-US" sz="2400" dirty="0"/>
          </a:p>
          <a:p>
            <a:r>
              <a:rPr lang="en-US" b="1" dirty="0"/>
              <a:t>Length</a:t>
            </a:r>
            <a:r>
              <a:rPr lang="en-US" dirty="0"/>
              <a:t> </a:t>
            </a:r>
            <a:r>
              <a:rPr lang="en-US" sz="1800" dirty="0"/>
              <a:t>is determined by required </a:t>
            </a:r>
            <a:r>
              <a:rPr lang="en-US" b="1" dirty="0"/>
              <a:t>clearance</a:t>
            </a:r>
            <a:endParaRPr lang="en-US" sz="2400" b="1" dirty="0"/>
          </a:p>
        </p:txBody>
      </p:sp>
    </p:spTree>
    <p:extLst>
      <p:ext uri="{BB962C8B-B14F-4D97-AF65-F5344CB8AC3E}">
        <p14:creationId xmlns:p14="http://schemas.microsoft.com/office/powerpoint/2010/main" val="30528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304800" y="1371600"/>
            <a:ext cx="5029200" cy="5029200"/>
          </a:xfrm>
        </p:spPr>
        <p:txBody>
          <a:bodyPr>
            <a:normAutofit/>
          </a:bodyPr>
          <a:lstStyle/>
          <a:p>
            <a:pPr marL="0" indent="0">
              <a:buNone/>
            </a:pPr>
            <a:endParaRPr lang="en-US" b="1" dirty="0"/>
          </a:p>
          <a:p>
            <a:pPr lvl="1"/>
            <a:endParaRPr lang="en-US" b="1" dirty="0"/>
          </a:p>
        </p:txBody>
      </p:sp>
      <p:pic>
        <p:nvPicPr>
          <p:cNvPr id="7" name="Picture 6">
            <a:extLst>
              <a:ext uri="{FF2B5EF4-FFF2-40B4-BE49-F238E27FC236}">
                <a16:creationId xmlns:a16="http://schemas.microsoft.com/office/drawing/2014/main" id="{2436EC7F-9779-4D6B-8DA9-76286D6E81FF}"/>
              </a:ext>
            </a:extLst>
          </p:cNvPr>
          <p:cNvPicPr>
            <a:picLocks noChangeAspect="1"/>
          </p:cNvPicPr>
          <p:nvPr/>
        </p:nvPicPr>
        <p:blipFill>
          <a:blip r:embed="rId2"/>
          <a:stretch>
            <a:fillRect/>
          </a:stretch>
        </p:blipFill>
        <p:spPr>
          <a:xfrm>
            <a:off x="1981200" y="76485"/>
            <a:ext cx="4953000" cy="6409222"/>
          </a:xfrm>
          <a:prstGeom prst="rect">
            <a:avLst/>
          </a:prstGeom>
        </p:spPr>
      </p:pic>
    </p:spTree>
    <p:extLst>
      <p:ext uri="{BB962C8B-B14F-4D97-AF65-F5344CB8AC3E}">
        <p14:creationId xmlns:p14="http://schemas.microsoft.com/office/powerpoint/2010/main" val="39333932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data:image/jpeg;base64,/9j/4AAQSkZJRgABAQAAAQABAAD/2wCEAAkGBxQSEBUUEhQVFhUUGRUYFxcYFBcYGBgVGBQWFhcXFxcYHCkgGRolHBQUITEiJSkrLi4uFx8zODMsNygtLiwBCgoKDg0OGhAQGywkICQsLCwsLywsLCwvLCwsLCwsLCwsLCwsLCwvLCwsLCwsLCwsLCwsLCwsLCw0LCwsLCwsLP/AABEIAMIBAwMBIgACEQEDEQH/xAAcAAAABwEBAAAAAAAAAAAAAAAAAQIDBAUGBwj/xABEEAACAQIEAggCBwUGBgMBAAABAgMAEQQSITEFQQYTIjJRYXGBQmIHFCNScpGhM0NTgrEVY3OSwdEkNKKy4fCDs/Gj/8QAGQEAAwEBAQAAAAAAAAAAAAAAAAECAwQF/8QAKxEAAgICAgECBgICAwAAAAAAAAECESExAxJBMlEEEyJhcaGB8JHhIzNS/9oADAMBAAIRAxEAPwDbUdV8HExmCSqYpDoAx7Ln+7k2fY6aN4gVYV6x57wHR0VHQFh0KFCgLDoUKOmFgrOY7o88chnwDiGU6vEf2E34lHcb5lrR0KTVlKTRScH6SJK/UzIcPiQNYXt2vmifaRfMVd1W8f4dh5of+KC5F1Dk5SjcmV91PpWVTj2KwiuAkuNw6DsztG8bpra0l1+2UDXOg5a1Ll12Ul20byqbicy4ckxE9YdeoVS/Wa6nq11U3+MWGtzeonDMNJi4xLLiw8b7JhSY47eBk/aMfdfSrzBYGOFcsSKgOpsNSfFjux8zRl6FaWykw2NxU8mWQLg15IbSTuLbq/7MedgxHO1WeH4PCj5wgaT+I93f2d7kDyGlTJ4FdcrgEeB8RsR4EeIqLaSLxlT/APovvtIPWzafEaaXuHb2GeJcLV7sqgk6lblQxGzBhqkg5ONeRuLWh/2oYIy8jF4U0ctZZojp2ZF2fcaixsQe0Dmq7gnVxdDcbeh5gg6g+R1qDxfg0eIF3VSwBALKG0PwsOa+4I5EGk0/AKXuPYfErKiywsrqQbEHQg2O/I6bH9KzPS7EF8rRLYxZ1dm0y9YrKimx1UyKmoJHZI86UyiOTqovsJFAUm/2RsoAjZtA+liNpQB4EGpqcRWOyMAuI3Cg3Wa4AORgO7YDs2BXINLDVPKplJ07BFw54S/1NrJGQOockxMcoYhDvFutiLre+lHiOLrLaEqUdivWRSCzdWZFRgvJwc1rqSLA1ZYXCGJAI2DDex0BJ1JVh3QSSbWIGwsKreK4VJ+tWRcsgWMxG4DK69YytE42N7+fiKbVISlbyYf6RuKhpJoIkVmjy3JHc0jBVAe9fsaDwOm1Q+M8RHWoUGZAMjOB2b+AbZreVM9NcBiI5RJiHzwSWIdMozrZb5lAH2lgtzax0t5IwGDkB6liDkvoddPAHwrzOZvu2zt466qiu4lFGzaSr5aj/emMDhmimikADhZEIUG2YhgcuvjtTnGoLMBa2+lVeGkKSKVJFmBtyuCDttyog8oJHoHA41XG9xewJ0YMN0cHVXHgd96lmqnHcOIOePewuLXBA1COu7KORHaQ7XHZqt6KcYxE086ToEVLdWpa721Gh/eL2W7XiOdep2p0zg2rRpzSTSjSTVE2JNJNKNJNMLBQoUKdlEqeBXUq6hlbQqwBBHmDUEYSWH9i2dP4UjHQf3cupHPRsw2AKirKlCsyLIeD4ikjZNUkAuY3FnA5kcmHzKSPOptMYvBpKuWRQwGo3BU+KsNVbzBBqJknh2Jnj8CQJl32bRZBto2U6d5jTAsqOo+CxyS3yNqveUgq6nwZDqvuKVjMZHCueV0jX7zsFH5mgB+jtVW3EJXH/Dw5gfjlYxJ6gZS7f5QD41FfgMk3/N4h2X+FDmhj9GKtnf3YelTfsOvcsMRxeFHyGQGT+Gl3k/yJdredqi4oYqbSIrhk5uwEkv8AKl8i+pJ9KsMDgI4EyQxpGo5IoUfpuak0U3sdpaKjAdH4o2DsXmlH7yZi7A+Kg9lP5QKtqOhTSoltszeN6ONHIZ8A4glbV4yLwTH50Hdb5l19aSnS1YuzjYpMK45speFvNJUBFvI2Naahal1rRXa9mbPS2OTTCRy4pj/DQrGPxSvZR+tH9Tx82smIjww5JDGJW/mll0PstaO1Cin5YWvCMfiYsbh2zvbEoN5YUEeIUD78V8k6+QsdTaxpzCdKo8SOrilUMSAZFuLA7nI+sZt94WuQoLEm11E7zqCrBI2ANwLsb2Ngx02308gedYvpt0UXDocbg+tSdCCwjAKsCe0zIBYDxAGUi9xvUybjnwXGm6ezdDDrGFAU5QGFtz2iCWN9WOhudSb0T4OKSMrkUo24At/TUMDz3BFcMg6b42N8yTWF7iOwMdvuhdgvpa3Kuy9G+LLiY1kAymSOKRk10ZgwNrgXXsgBtjalx8kZ6CcJRyMRR4jDCyEzxR6ZG/bKlgVKPtJYaWaxOXflT0OMSY9ZDaUEBJY9A4sSVuj2ysCzAq1r38rGzH7Vvwp/3P8A71E4nwlZSHUmOZO5Klsw+VuToeatp6HWrpoi7OU9NOPpIUw0SsRFIylmuQPtLBFU7WAUHW2m1aHi+GAbMBqikHxIzH/asl0j4diYscOvVQXl7DKoWN80l8ygX1u1zckgn0rXYzEh8zA+Xvr/AOa8nnbcrZ6PGko0jE8exF2H5iqXCsesTLq2Zbc7tcW331qfxg3kNReGf8xD/ixf/YtVBaFI7twviolJSRTHMvejYEXAt2oyQM6a7jbnUfjXAjO8bpM8RjbN2Qvaa1r3OoNtDyOlwbCmOlGOgBVZVZshzBlbK8bDmp5H+tTMBxK6IZDdJApjmtZXDC6hx8Dm48idrHsj0Yzjyfc4XGUM6HMJi2zdXMAsnIjuyAfEl/1XceYsTMNIxeGWRcrDzBBsVI2ZSNQR41EixLRkJMdzZJbWVydlYbI/6HlbujUzJhpNLNJqhCaOhQoLJ1GKh8R4nFh1zTSKg5ZjqT4KN2PkKi4Xisk+sMLqnKSYdWCPFY++3uFHnUWiaZb1XPx6AOUV+scWBSIGVhf7wjByerWFMTcC67TEzSSqf3YtFF7qnaYeTMRVpg8IkSBIkVFGyqoUfkKMjwiqx/D5MTlNvq5XuyaGdRe5ClTlUGw0uwPMVEwXBBhZDK6NimuT17XfEIPDI2hA/u7H5TWno6XVD7MZwmKSVc0bBhci4OxG4I3BHMHUU9UPFcNR2zgmOTbrENmsNg2lnGp0YEU19bki/brmX+LGpI/ni1ZfVcw5nLVCr2LKhSIJVdQyMGVtQykEEeII3pdAgUKOhQAVCjpLsFBJIAAJJOgAGpJPhQAdVs8vX3jjJy6q7g8tmVWHPcabf1VCXn7RukJ2XZ5B4sd1XyGp56aVPjjCgBQABoABYAeAA2o2PQAtttKS6BgQRcEEEeIOhFLqLxSQrC5XvEZV/G3ZT/qIoEZfA9CMDJEzvCLy9YwbMwyo0jNHkF7LZCouByrOYOKXBpI2HV8ThFylJZLq0S5mzSQ9WczR2OpAAO4BF63vEoM5iwq6RkEyf4MYA6u/zsVH4Q9WCi0hHIotv5Wa/wD3LWfRXjBr3fnJlcD0glQwviQjRSkpHiIGMiNm1USLlBD3W2gtckaGtZFIGAZSCDsQbg+hFYvpRwVsKkk2GAMDsjYjDcjaRSZIR8Lm1iuxvV3wSZMRho54ZQGZFzsNVLhQGEqaXIPPRvO1VF+GTJKrRTfSAQZ8BHYdue5NtQqGNiL+ZC1m8cvVFr6hybHz9Pc/lTn0hceBxOHAKZ4Q7XSRXGdgQtvu6gE5gOfIXMBOMK0bDGRtnHdCA2bxOYabEa3trXnfE5mdnBiBl+JHtmkcGW+JhH97F/3rUrEcShv+wa3na/8AWrLgrI2KwhjjVQWQgHvFllYmwB8tz/4pJFNl/wBOcMoxLHmbajTlyNy361t+ApnwUIdQQYlBBAIIy21HgRr71hel8imdrHTl6eFaXhvHkw8eHjnZQHRQhBsy9lbCRNwuujjQ87Wrr4HGKyc3KnLRb5mg3u8P3tS8Y+bm6ee4533EuRFkQggMjDbQqyn9CKeNVz4doiWhF1OrRaD1Md9FPy7HyOp6dHPsaLth++S0PJzctGPnO7J8+4531ap4N9qRh8Ssi3Q3HPkQfBgdVPkahtA0JvGM0fxRjdfmi8vFPytsTQE+hTcM6uoZSCDsf/dj5UKuiij6LdIMDimDA2xH99YyX55GOlvJbegrX1y3pF9Fu74J/PqpD/2Sf6N+dU/DOmGO4fJ1WIV2A/dy3zW8Uc8vMXFcqm4YkjRwU8xZ2ujFUPR3pbhsYAI3yvzjfR/bk3tV9WyaejFprYdHQoUwDo6KjoAgzcMGYvExic6kqOyx/vIzo2w10bwIpH9otHpiVCD+KtzEfNjvF/Np8xqyoUDsIG4uNjR1XHhmQ3w7dUdyls0TeN47jKd9UK673o14mFOXEL1R5MTeJj8stgAfJgpPIGixV7E8m29V8Tmdr2+wG1xrK33rcoxy+8fADUspxB7QKwjYHQy+ZG4j8ufpVkBRsegUKOhTEJqPj8OZEKg2N0YE7ZkdXF/K6ipNCkBUYOBkxTtI12mjW1rhVETtdVB8OuU33JJOg0E9x9ov4X/qn+1DGYbOBYlWU5lYa2axG3MEEgjmDy3qM31i47EVx8XWOBY6E5Mlx42zct6Q9kTpLGZVjw6/vXUyH7sMZDu2/iEUHxcVjsTwqSWRsXhkDxs9/q3bVMRGmZRKxXsGRtxsLZb3JNaObCkYfF4q5kkeKTqydskaOUyINFUsWYbmxW5Juas4fsMPDElgRGqrfZVRBmdvJR+ZIGl6hx7PJon1WDD8b4jgcXFFFDEFZpGjYGDI0RyHOD2e8BppezWPKslGCkTI0qhoiQEY2uu4ynkbDb02rVdOejy50miBWVixdjcswKOc8o2AuoBAAsHAsSQBz7GK2zrktlGt2BbKLsc18pNgbcuQFcHOn3dnXxV1wMy67U3hHZJAyNkI2a9raWuD468taelxznvENa9jl120sRbTakw4jM4Mh3tqFUW1HMC4FqhK8FF5wvo9PisqxBCxuzOzhStyLXHeJGhNhpnANq7DHwiPLD1iJI8KhVdlF9FCm3gD4VW4Do3FHDbCscjN1qhy2ZXKgXSTvobAbhuYI1tT0XGuqdIsVZWc2VuyLnlmAOhOnaGhv8J7I9DjhHjVPycc5ubwSeqaDuAvFzTdkHjH95fk3HLktTIpVdQykEHYinTUGfClWLxWDHvIdFfzP3W+Ye99LbaMdiMRgbMZIrLIbZtOzIBoBJbnbQMNR5jQrwuKD3BBV17yHcX2Pmp5EaU5hcUJAbXBGjKdGU+BH+o0PKkYvCh7G5Vl7rjvL4+oPMHQ0fdD/IzPwmB2LPFGzHclQSfWhSfrMy6GEuR8SOgU+YDG49OXid6FH0/1GmTHcB+kVowBjB1iaATxC9v8RdCPcA+Rrayw4TiUGvVzx8iDqp8iO0jfkaoOK/R/hpvtcI/UOwuDGbxMD8t9AflIHkawfEuD47h0nWhTHb99BcxkfOBoB5MoFc7lKPqVorrCXpwzQcc+ix1u+ClLW1Echs38sg0v6getQuF9OcbgHEONjdwOUnZkA8VfZx639asuA/SpoFxkf/yxf1ZD7bH2rfMmGx0GojniaxFxcagHS+qnXyIoiovMHQNyWJqyNwHpbhcWAIpQHP7t+y49j3vUXq+rlnHPoqYMXwUvmI5CQR+GQfpce9QMB0z4hw5hDjYmdBoBJo9vklFw4/P1FX8xx9aJ+WpehnYqVWd6P9MsJjLCOTLJ/Dksr+2tm/lJrRVomnoyaa2CjoqRPMqLmY2At+ZNgABqSSQABqSaYCnYKCSbAak1AXCtM2aYfZjuRHY/PKPibwU6L5nZaQPJIHk7KLqkfzffk8SOS7DfU2yz6Wx6K0YBov8Al2sP4T3Mfoh70XtdR92nMPxJSwSQGKQ7K9u1v+zcdl9r2BuBuBU6kTwK6lXUMp3DAEH2NML9xdCq/wCqyxfsmzr/AA5GJI/BLqw9GzeF1p3DcQV2yEFJP4bizeeXUhwL7qSPOixUSqFHRUwCqFxIlgsQNjLcEjcRi3WEeBsQoPIuDypziHEIoEzzSKi+LG35Dc+1ZiPi+JxUztgogqWROunuoXd2KR95iQ6HkCANazlNLG2XGDeTRcVZEw752VEyMtycoF1IAvyrE8P6QTTlUw8fWuqqBLISkRjRSTJtmYl8uYKDrGBV8vRmJbz4x2xToC15P2a5Rc5IR2RtzuaXgMKvVwwSIueFtQLrYOkmV0I1AJYC45gjlU1OTzgpOKWMmU49hZYp4pMTOzySBrqqhYwAjZEVNbtmNr761U8T4f1cY6wqZGu7A2OpAuPEgbe1afjmUY+IICwRHuzOz2c6WDOx0s1jbmfI01x7hUghMjrkVh3nIUtfTY6n8q83nVclI7eJ/RbOSYlRc2Fh4U2OV/Lar7EcBsf+ZwZueWIBI15i29V+N4c8LC9mW4s66qffl71cU7E2jtPCsdE+ZsG6sQbyYduwwOxIRtY202Iyk+BJapzYWDEkO8au0d17ajMhI1VgdtDtsdCORocU4HBiLNInbXuyKSki/hkWzD+lZ/iPDsbA6SRu2JjjuTbKuJy2IyE6LOlzmsbHTQ31r0m62jgWdMve1h98zw+OrPF683T/AKh5jacjhgCCCDqCDcEeINVfBOkMWIFgQGuVtqO0N1IbVH+RtdDbMBen5MK0ZLQi4Ju0V7BjzZDsr/oedjrTsX5HMXhMxDKcrr3XHh91h8S+R9rHWm4MZ2urkAWTWw5OBuUPPzG458iZGGxKyC6nY2IIsynwZTqDSMXg0ktnF7ba2Kn7ykbN50/ugXsx6iqFlxC6AxOBszFlYjzCi1/Tfy2oqfZFUZl+BcRwLF8LL9aj5xucslvfsufPfwFTuF/SFAzdVi1bDSbESKQvvfVR66edbOoXFuDwYpMk8SyDlcdpfNWGqn0NZdWvSw7p+pGd430AweLHWRWhdtQ8VijeZTukeYsfOspHgcdwdszL12G5tGT2R4jnGedmBQ8/Grpuh+MwLF+GYjMl7mCUix8h8JPn2T51O4d0/VX6niELYWXxIJjbzB5Dz1HnWbSu3hmibrGUWvAelMWJW8TiXS5AGWZR80R734kvfkKuJYosRGVdUlQ6FWAYX8CDsf1FY7pT0HixQGIwLJHN3gUIEcnndO6/zD38RmuE9KMdCzpPE0zw6OAcmKjUfEbA9bHre5VhzJGlX3axInopZiXXSL6Konu2Efqm36t7tGfIHvJ/1DyrPYTpHxLhLCPEIzRg2CyXKn/DmF7emvoK3HDen2HkjDAs+2ZVQ9cg5lohfMo5shPoK0eFx8GJhzo8csR0NrMD8pXx8iL0ukXmDofaSxJWUPA/pCweIXVzC9u5JufJGGjnwG58KvcHh2dhNMLML9XHcERg6XNtDIRudbXIB3JxPFPo3gxWaTD/APDX7igZo28WK37IPLKQOdiLE5yTFcV4PYMc0PIm8sHoG0aP0utHeUfUv8B0i/SztVCsR0f+kzCz2Wb/AIdz943jJ8pBt/MBW2RwQCCCDqCDcEeINaqSloylFrYqn4sI7ahT/T+tV+J41hcMQcTKqcwu7N6INSKq+J/S9h4yBDBLIL7myD+UG5Pvaubm+JUHSN+LgclbL+dchs2h8yKYxOGSRcrqGG9iNiNiPAjxGtc26XdOjjYzHHC0ebW5KlrDkCNuVVPDelmJcQYZGZO2kbSlmdzmYoLA6AANtv2R4U+P4hyWVkqXw9aZ0bifEBggC0odDoIpG+2PgIm3c+TAkk94VXtxnEYp+qhAwgOzTgiZha/2UOl9Od6vOG8ChgYuq5pD3pXOeQ/znb0FhUzF4VJVyyKGU8j48iDuCORGorbq3tmPaK0ip4f0YhjfrJM0838WY52B+Ve6nsKm4Dvz+PW6+8URH6W/Kmuqmh7h66P7jG0qj5ZCbP6PY/MaYj4gplLpmuVAliKkSplJyv1e7DtMCVvfs2vamko6JdskcVmFuqO8mUW8UMscb/l1g/OhxmBGjLMLsvcINmzkgKFPm2UWOh5g1Hx8scvVtG6M8L58mYBiMjKUIJBB7QIB5qvhUiGTrir5WVF7QDKVYuRpcHkoJ9yPu0XmgrBmuIF4MRhlkCFgmJKyAWV3JjNyh2YFna2o2I5gUPHcNiMSxYLJISD2ze3s7aW9K3XGlHWRNk6xwJcqWJBvk3A3AsDbnWO6WYfEyG2MnSPNYrG8uyGwBESCy+lq874iP/KdvC/oMXxLoviEsyqHuL9hrlTpodtdeV9qqM8kLnOGF+8rg9oc7g76c6ucVw7YLjoTlFlBeRMo00BI02H5VGxXXRj7YiaE7nN1i28Q+6mnFeQb8HeozcA+IH9KBrNcI45iQyJisMEUgWmVvs7W0LXuF+Ed65LDTw0xr0k7OBqii470bjxB6xSYp7WEqgajkJF2kXbQ+xFVOH6Qy4RxFj1sp0Sdbsje+/se1+LcbE0xi8MkiFJFDowsVYXBHmDUuPlDUvDIOMwolXrIZMjkDLKtmBXezDZ1/pfS1LwuNu2SQZJAL2vcMB8SH4h+o5isvPwvEcNYyYPNNhr3fDEksni0R3Ppv433F5w/iEGOhDRm4BGmzxv7aq3mKE8/cbX+C4oVWD6yug6pwNmYsrEfMqqRf038BtQq+w6L6jFEKMVJAqovEeGxYhMk0ayL4ML28wdwfMVKFHQBz/FdC8TgyZOFYhlB1MDkFT+Et2SfxC/zVDm4zFjGWPGK+Cx8X7KVQQytysDqyE/Dre5t4102qvpDwrD4iLJiIhJuEHx5iNkbdT53t46Vm4Vo0U73/swWLwuGnfq+IouHxW8eLg0jxFviUgWMlwOyRe+1r2qm4vwnGYIiRyWzgiORNJ2IHdmRf2nYDEh8+gtcairji3Q7FQw7DGQW7UJY9bHvbqnI7ZUGwJX0UXqD0c4+0eIjcvLikgV0SF7LioQ1szBDpOQFy9libHZdqyaznH9/ZstYz/f0XfRz6TEICYgZgLDrUU5tP4kNyb+cZYeQroGCxkU8eeJ0kjbmpDKfEH/asviODcO4shlTKX5yR9iVT4SKRv5MDWO4n0ZxfCmOIixI6vXti4ckAlUkjN1cEgC5v7Vp2lFW8oz6xk60zX8a6C4DFs4jywzJbP1JUZSRcdZENNQb7AnxrHS8G4pwi7wOZIBqcgLpbxeE6r6r+dF0A6ZxQTzNiywM1rOFJVe07vmAJPaZ73AOw2AFuv4LFpKgeJ1dDsysGB9xSSjPKwxtyhh5R57Xi4lkaSUnPIbsxNwT/oPKp7zdkWIIXWuq9IOgeDxd2MfVSH95F2TfxZe63uL+dcx490MxfDznss8A+JQ1gP7xAcyDzBt5iuXk+GadnRx/EJ4KfHYtnGULYc/E/wDij4TgJWlRYQxkJGXLvcHQjwt48q1/RXiPCZrDEQ9RJ880hhb0ct2fRvzNdT4fw+GFfsY0QH7igX8Dcb1tx8P3I5OavA/ACFXMbtYZiNi1tT+dKo6Kuw4wqjY3AxygCRb21U3IZTa10dbMh1OoINSaFJgVEsUsejr9Zj81Xrl9QbLIPTKdPiJo8Jh8NKC0IUWNmMd4nU2ByuFyspsR2W/KrWqbjccd86Mq4lB2O0QzAfu3CXZkNyLWNr3GoFJ4KWSs6RdbFImWZ9Y5wGFlcAvDmGdba7WIsRrcmsJxVCxsoLNvoCTf/WrubjcmJxD5erkEYsI2fKUuwupYKbk5dTc93Twqp4zx2Ugoy9So2SI2T81ALfzXNeTyz78lo9Dij1jRkcXg5QdY5P8AI3+1RYJ3jYlTY21B2I8GHMVIxk7XuHb/ADNTQxTbP2x4Mbn2bcGqQmeicIbxp5qv/aKctUTg06yYaF0N1aNCD/KKlmvWPNEmiNKNJY0gEPWT430ZJk+s4NupxA3/AIcvlIvn4/nyI1LGk2pOKZUXRiR0+6vsYjCzrKujhQCt/lJOxFj77nehW5C0KVT9/wBf7NLj7fslilCk0oUGQdHRCmZsSAcq9p7XC32G2Zj8K+fkbXOlMAYrFBLCxZm0VBux/wBAOZOgpWHhI7TkFzuRsB91fLz3P5AN4LB5CWY55H7zkW05Io+FByHubkk1LpDBVLx3ophcZrNEM/KRTlceHaG/veruhTaT2CbWjlHGehOOwz9dhJTMV2cHJiANNG5TDTncnwrMdKOlmJxSJDiBlaK+YZShYm1i6HYiw8K7/VdxjgWHxS2xESv4EizD8LjtD2NYy4f/ACzWPL7ow3QToZhcRw0GdVd5WZ86sM8Y7qqGGo0W5U8ybio+I+j/ABmDYy8OxJb5LhHI8De8cn8wFZbjmGn4PjSIJXUEBkksB1ieDLqrWOh/OwuKtuFfSniVlzTBJENgUChMvzIwub76G/tWXaGpKmjSp7i7Re8L+kmSF+p4jAyMN3VSp9Wibceak+Qrf8L4pDiUzwSLIvMqdj4MN1PkaocFxrh/FIxGwRif3UoAcH5T4+amszxvoBJhX+scPxHVW+GSTIR5CU6MPlfTzNaqUkrWUZtRbp4Zoek30fYXFXZAIJt86KMrH549m9RY+dYuLiHEeCMElXrcNey6kxn8Elrxn5SPHQ71Y8J+kuWE9XxCBr2NpEUKzW0vkJyuCfiQ28q3OExv1yHNEcO0T6G95rjmrp2Qp8iTVJxl6dh9UcSyhroz0rw+OT7JrSAXaJtHX0+8vmP0q3xOKSPvuq32zMBf0vvXN+kf0aMp67AORIpLdXcJr/csLZOehPuKi9Fenow7mDHQiORSVaUJZ7jlKLan5v050/mViQuieYnSf7UQmyrK3pDJb2ZlC/rQzzPsqxD5+25/lU5R65j6VIwuJSVA8bK6nZlIIPuKcqzMiHAA993f1bKvoVSwI9QaehhVBZFVR4KAB+Qp2ipgZPjOAiTEXjjVWkU9YyqBnbMtgbbmwY+9YzjkerIfEg+FbDpZxWJFvnUyJJmyBhm0shBA20BNZLijK+RmOTrS5W7Rd0WAJUSXF+WnjXk88f8AlbR6HC6grMNi1sxtrUdhV/PwQtlKvqxOlgbfiKsbVVT4J1uLX3OgOwNjoRcW9KdMLVnfeAKBhMPYWHVRWH/xrU41A6Pf8nh/8GL/AOtanmvVPOEmkNSzSSKBDJFGopdqFAwqFChTKJIpQqVHhAedRZ8O7nLCbcmktcJ4hB8b/oOe2U490HRjE2J7XVpq+58EU7M/+g3PoCQvC4VUvYasczNzZrWux9AB5AADQVZ4Phcca5VHmSSSzMd2Y8yfGhLhRyPtSU0ynBoh0dSThNL86ZMZq1JMlpoTQqK/EIwSA2YjcIDIw9QgJHvRfWZG7kRHnIwQH0C5m9iBTsVEygTYXOg8aifV5G78lh92MZB7sSW9wVoxw2LQlAxGxe7kfzPc0wOSfShPiWZgzxz4XNmjdEU9SdsjSKOyTtqTm9qwEcNwT4cudvH0rv3Tjg2IxMIGGkAKa9U1gj765rEhhpa1hqbmuGcU4XNh3KzxvE99ivZPPRhow1GxNcPNFqVnXxSTVENbg3BrV9G+nc+Fe8ipMOZcDrAPll73sbismH8aXcGs4yayjRpPDO6YHpLw7iidVKFzH91KLG/92/M+akGqXGfR7iMK5m4ZiGVv4bEAkclzd1x5OPeuR5fCtZ0d+kHFYWylutjHwSEnT5W3X9R5VsuVS9S/ky+W16X/AAbbhn0jtE/U8TgaGT76obHzKam3mpYelW3Sjo9h+K4frIWjaQD7OZSDsdUYjccrHakcL6TYHiqiCWMF2v8AZSKDqBclHHOwJ5HSs50l6JnhgbF4LEyRLs0d7kkg5QCdHF+Tg87GtW/p91+zNL6vZlR0V41Jg8R9SxbPGA4AcNYxt8KuDo0J00INrkiwJNdTxvGPqwvigFjuF65blcx0HWLa8dzpftDXcVxODELiMGYGw7vLEGaOdLM4UEuY3S1zFYtrc23tpatj9HvSGTFdVh5PtGwysyBmADjsqju2pORWcWCndSdRcTxTr6SuSN5OmxzqyB1ZShFwwIKld7g7W86ifXS5+yW685GuEA+UbyeosvnyqFieBaFxL1b3DaKOpGXXtQk5TzJYnNzuKxPTbpZOydQiWvmDvG5KSJawtcBlQg310PIsNa1nydVbMoQ7OkRelvFEkj6nrGIJY5Qt88kRGRdrKGMhIygk2XMSTYUGGaN4rINQNjow5aEb1OmihMFssavK9zOQfshumU62a1tiNGBPKovEsECCOyzru6/vAdjcbmvNk7Z3RVIp8THc/wC+tNxYiRWGpO43J0IsbG9xy2opcCw+Ej0phi6+PuKoR6A6MzZ8HAf7tLjw7I0/pVkazvQmQycOw7jRgmTxvkZksfEdn2q7hxAYlToy7qd7HYjxU8j7aEED1E8HnvY6aSaUaSaZIRoqM0VAwqOioUy7EK7z63ZIvK4eQeu6IfLU+I1FWsMpUADQDQACwAGwAGwquEMrbyhR8kYB/NywP+Wl/wBmoe/mk/GxYf5Ccv5CsaCyYeMxgkZgWG6pd2HqqAkUP7Sc9yI+sjBBbyC5m9iBSkhAFlAAHICw/KlZNKXVD7MQ2du9K3ogVF/UFv8AqpoYCJj21L/4jvIPZXJA/KnaF6aihdmDKALAAAchoKKlUKskKhQoUCGMdiOrS4F2JCovi7Gyi/IcyeQBPKue9K8CrzwJNnmL2lbtHVRLHCojQ3UftHbLbWyg33O64iftsNfbrHt+IwS2/TMPesh0sxXVTYNjYGOZIWJ8OuieM+hjWQ+otyNRPWTWGyg4/wDRc7WkwTROpF8pYrcHVSpN1/UDawFc8xWAkiZ1eN0aM5Xup7J5AnYX5ePKvRvEYjCjyRNlIuTGVzo7E8luCrMTbssBdrkGs90h4fnzfWmZJ5V6uJ4mCRXJ7mawY5RdiHJuocrbtAZT4U9YLhyvycMEnjStDW26VdDo45AMOQVsgLLnZSzOQosxYhsqsxsxvbRRfTH43h7xBSw0YAqwOhB10vr/APlc8oOJupJgwEkqSBoS4dbkFL5hYakW1ta9/K9aPjvSDHT4VUxSuY8yuspjK3JVgBnACsCCfO435VTcMkeG0okWNgeyWViSdj3VPpZvGuoYP6QcAcMFxTdZJlHWJ1croz21CdYLD3sP61cEqpuiZt+FZj+jGChOG62KUDiCSMUhYZlljAH2RS3aDdrW/wCW4d6TzgvFxHBXgZ79YgZQ6TLdZDkBvl5NcAEkGxzGm+IcEhxsubAKkcepYFnMYNr6XW6nUDKBbwOhqHwnjk3D5XV4VkWVQksco0dde69tAc2t7g8xRdYevcW8+TWcN4zjMYkckjr1QuCY0DgSJ2iZ4rFs2UXAAtbUWOtZjj3GVkkdYwjdk3cKVzHMuZmLEljYtuTTEUpjeWTh+fqmAzwOQZAl8wugN3VTqHW5AIudTVXHOTKGYLdtlVVVDfSxJuMuuv8AWpnK0kVBU7NA/DiIzHjEkWaVbwgyFFB5Mw7oAGXcX0tuKjfVZUBDPlZR8IFjTfFukEjljKQ7MEBNrgKryFQra6AsrAgkG5ol4h1kWrDMNLHU5eVv6e1Y+XWjTxkr3kf77UmXFuF3BvvpY+FCSRfHX0P+1NvYjQiqEda6CcWRcLGqtdALupIzwszElrDvQkk6/Ab307uvxOGD21IZe6w3X/cHmDoaxXAujrScPw5jZA4BkR+0rAuzMVLC+naYaAaE8iQV8L45NgXEPEFyRH9nPcGMH7pKgAA+Fhl1sMtregpUl2OKStujYwynuvYN5bMBzW/9Nx56EuGkSxq666g2IIOo8GUjY+dMQyspySak917WD+RHwv5bHccwNDMkmk0ZojTAFCioUFk0UsGmhSwazJHVNP30qKDSg1Jodi2FItR3qNJjowbZwWHwr2m/yrc/pTsCRQqKcSx7kTHzayD3B7Y/y0YWU7sieSgufZjYf9NOwokmmpsSid9lW+1yBf0HOm/qYPeeRvVyo/JMoPuKchw6J3FVb72AF/W29AiPiMkyFGRmU2+Fk1BBDKxtYggEFTcEAis90q6HHFxFRNIGA7GdlIuDdQxC5jrfUsbZj4m+tpnrr9wZvO9l/Pn7X9qTV7Gm1oyHRiRsdh2inxOIWeI5J4rQIyOpurAiLNlNgQbnbc0rFcJYIzriDMyKT10sSZI8pz51dApLgqNRn7trC5vK6UdFDiftopOqxSiyyAZVZR+7cDdTpqb2sOWlRcFjMXOiBfq83VsA62khtItiolPbHZNmypfN2SDlOs14Zd3lEGMO2Y49XzyyOVVBmRGVQuZbaqyhUQF+ypJa9SjIkqfV0KziXKJIcOLwxqHDSEyMQFvlZQARbPsbVa8P4ROW6zEmLrLFQEZygUtma4IUsWbU6gHQW0q8wuHWNcq+p0AufQaeAsNgAKaiwckZbo/0ajRWgmSImM57Ki3ZJGYozSZQxtZk0C/s/A2rT4fBRxrlSNFWwFlUAWHkB50yw/4pSP4T39pI8v8AV6m1SwRJ2V2I4DhZDd8NAx8WhjJ/MiqHpX0Kw8mElGHw8McwGaMpGiksuuXQahrFbeda6hQ0msgm1o5DJ0HTF4ePGcOOUsAzQFyMrg2dY5DqhBBAzeWoqgTo0JZTF1zRSi94MSpEmbnlYaSqbHVRmP3TvXScYG4XiXnVS2CxDZpgoucPMdDKAN425/8A4Dd8U4XheIQAOElRhdJFIJF+aONj/wCmsPlRf5NvmNfg49/YTRpNHKU+yFzkYNeTKCoJtcafDodr1XcFkClgRpa/+la/jfCTgg0BfrOsyurnvFVKrZ787IBcbjw2rM8eTJMXUWDoLDzuFI8jua4nak0zpVOKaK7EnXbU628jzPhUeSPQXp2NdDSZWuB6UxnYvounzcPAJuUeRd72F7j03v71qcRCrqUdQysLFWAII8CDoa45wfA8QwsQxmFBMb95B28yqSLtHzW99R2hrtW66LdPIMXZH+ymOmVj2WPyPz9DY+td/HPCTOKcMtoKbCTcPkBwoMmFbQ4dmJMbk/uXPdB5KdL6XBYVe8O4lDioyYyGF8rqRZlYbq6nVWFTnUEEEAg6EHYg7gisxxTgDK/XQSFJhtLa915R4hf3sfLN3l033q8x0Raey/aTJ3j2fvHl5MfD5vz8S6ap+D8cErGGZOqnAuUJurr/ABIW2kQ/mOdTCDFtcx+A1Kfh8U8txy00FJ2KiZQpKOCAQQQdQRqCPEGhVDJMkyqLswUeJIA/Wmxjl+HM/wCFCR/mtl/WhFhUU3VFB8bC/ud6kA1ADImkO0YX8bgH8kDA/mKMRSHvSW/AgX882b9LU8DSr0gGfqSHvAv+Ni4/JiQPYVIQACwFh4DQUV6MGgA70dJvUX67m/ZLn+a9o/8APY5v5QfO1AEuo4xeb9mM/wA17J/m5/y387U1JEAM07gjwPZjH8t+1/MT5WpX1h3/AGa2H35AQPaPRj75aLCh14ha8huBvfRB5kf73pr62W/ZLmH327KextdvYW8xSlwYvdyZGGoLWsD8qjsj1tfzqTQBD+p5v2rZ/ltZP8nP+YtScXgbsJIzklAy5rXVlGoSRfiXU25i5sRc3mUKYrICcUC6Tr1LcyTeM/hlta3k2VvKnf7Ti+F1c+CHO3+VLmpV6IUAR8KpLM7CxawC6XVFva9tLksxNvIcqk0VCgA6KhRUxBMLix1B3HlWbl6F4cMWgafDFjc/V5mjUn8Gq/pWkqHxLiUUCZpXCjW3Mm3JVGrH0qZV5KV+DnPTThQgcASzSkoCTNIXbVmGh5Ds7eZrH8bxGcL5C59Ta5HsCfer/pl0tjxEwaJWAVct3sCe0TfKLm2orJSY4Odrbi2+nr6V581c20d0LUUmJ5U050H/ALzpaNpSZRe3p/rUlHQuj/SLEYLDRPLF1mDctZ0N2iOdgcw/FfyNxY30NxxnothOJx9fh2VZG/eIOyx8JU8fHZh+lSvo6kSThqISrZesV10NszsQGHmCN/GqXjPRmfASNiuGscm8kGrC3Oy/Gvl3hyPh219K8o47+p+GQOGdKcXw2QYfiCM8fwve7BRpdH/eLtodRf2rpGAx8c8YkhcOjbEH9D4HyOtZbhPSDCcVi6idFEnONjzHxRPvf0sRWe4hwLFcJkOIwbGSD41OpC8xIo7w+cWI8ubjJxV7QOKk6eGb/i3B0mWxFiDmUg5WV/vxsNUb9DzBvUXB8SeIiPFHmAk1sobwWQbJJ+jbjyR0Y6Vw41ex2ZALtGTqPEqfiXz/ADtVtjMIkqlXAIIINwDcHcEHQjyNaqnlGeVhjb8OQknti+tlkkUXO/ZVgBff3oVnv7DxSdmHFTLGO6to3sPANIcxHkb22ubXo6L+xf8AJtaMUKFIkVRihQoAOlUVCgCs4hriYUOqMHup1UkAEXGxtVpQoUkDKnhHalnLdoo9lJ1KggXCk7D0q3oUKI6QS2ChQoUxBGioUKYgqOioUAChQoUwCoUKFABVyX6Q5W+sObm4YKNTov2Zt6anShQrm+I0jfg2zFzKBewtvVaneFHQrmZ0Ikw8/Q0cmw/950KFSUXfQqVl4nh8rEZms1iRmGVjY23Fdyo6Fdnw/pOTn9Rxz6V4wmOzIArGNWJUWJcFrNcfFoNfIV0zozKz4OFnJZiupJJJ1O5O9FQo4/8AskE/QjknHPsuLv1X2eWdLZOza5W9su17n8zXbKFCnw7l+Q5dR/AKFChXQZ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0" y="0"/>
            <a:ext cx="9144000" cy="6858000"/>
          </a:xfrm>
          <a:prstGeom prst="rect">
            <a:avLst/>
          </a:prstGeom>
          <a:solidFill>
            <a:srgbClr val="013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5" descr="C:\Users\shark\Downloads\Osmose logo (blue).pn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3186512" y="3154680"/>
            <a:ext cx="2649056" cy="54864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22960" y="4635787"/>
            <a:ext cx="4191000" cy="584775"/>
          </a:xfrm>
          <a:prstGeom prst="rect">
            <a:avLst/>
          </a:prstGeom>
          <a:noFill/>
        </p:spPr>
        <p:txBody>
          <a:bodyPr wrap="square" rtlCol="0">
            <a:spAutoFit/>
          </a:bodyPr>
          <a:lstStyle/>
          <a:p>
            <a:r>
              <a:rPr lang="en-US" sz="3200" dirty="0">
                <a:solidFill>
                  <a:schemeClr val="bg1"/>
                </a:solidFill>
                <a:latin typeface="Senserif"/>
              </a:rPr>
              <a:t>Rex Harris</a:t>
            </a:r>
          </a:p>
        </p:txBody>
      </p:sp>
      <p:sp>
        <p:nvSpPr>
          <p:cNvPr id="2" name="TextBox 1"/>
          <p:cNvSpPr txBox="1"/>
          <p:nvPr/>
        </p:nvSpPr>
        <p:spPr>
          <a:xfrm>
            <a:off x="0" y="5257800"/>
            <a:ext cx="4191000" cy="738664"/>
          </a:xfrm>
          <a:prstGeom prst="rect">
            <a:avLst/>
          </a:prstGeom>
          <a:noFill/>
        </p:spPr>
        <p:txBody>
          <a:bodyPr wrap="square" rtlCol="0">
            <a:spAutoFit/>
          </a:bodyPr>
          <a:lstStyle/>
          <a:p>
            <a:r>
              <a:rPr lang="en-US" sz="1400" dirty="0">
                <a:solidFill>
                  <a:schemeClr val="bg1"/>
                </a:solidFill>
                <a:latin typeface="Senserif"/>
              </a:rPr>
              <a:t>	940-782-9072</a:t>
            </a:r>
          </a:p>
          <a:p>
            <a:r>
              <a:rPr lang="en-US" sz="1400" dirty="0">
                <a:solidFill>
                  <a:schemeClr val="bg1"/>
                </a:solidFill>
                <a:latin typeface="Senserif"/>
              </a:rPr>
              <a:t>	rharris@osmose.com	www.osmoseutilities.com</a:t>
            </a:r>
          </a:p>
        </p:txBody>
      </p:sp>
    </p:spTree>
    <p:extLst>
      <p:ext uri="{BB962C8B-B14F-4D97-AF65-F5344CB8AC3E}">
        <p14:creationId xmlns:p14="http://schemas.microsoft.com/office/powerpoint/2010/main" val="2821106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Text Box 2"/>
          <p:cNvSpPr txBox="1">
            <a:spLocks noChangeArrowheads="1"/>
          </p:cNvSpPr>
          <p:nvPr/>
        </p:nvSpPr>
        <p:spPr bwMode="auto">
          <a:xfrm>
            <a:off x="5256847" y="5798220"/>
            <a:ext cx="3048953" cy="584771"/>
          </a:xfrm>
          <a:prstGeom prst="rect">
            <a:avLst/>
          </a:prstGeom>
          <a:noFill/>
          <a:ln w="12700">
            <a:noFill/>
            <a:miter lim="800000"/>
            <a:headEnd type="none" w="sm" len="sm"/>
            <a:tailEnd type="none" w="sm" len="sm"/>
          </a:ln>
          <a:effectLst/>
        </p:spPr>
        <p:txBody>
          <a:bodyPr lIns="91436" tIns="45718" rIns="91436" bIns="45718">
            <a:spAutoFit/>
          </a:bodyPr>
          <a:lstStyle/>
          <a:p>
            <a:pPr>
              <a:defRPr/>
            </a:pPr>
            <a:r>
              <a:rPr lang="en-US" sz="3200" b="1" u="sng" dirty="0">
                <a:solidFill>
                  <a:srgbClr val="000099"/>
                </a:solidFill>
                <a:latin typeface="Segoe UI" panose="020B0502040204020203" pitchFamily="34" charset="0"/>
                <a:ea typeface="Segoe UI" panose="020B0502040204020203" pitchFamily="34" charset="0"/>
                <a:cs typeface="Segoe UI" panose="020B0502040204020203" pitchFamily="34" charset="0"/>
              </a:rPr>
              <a:t>Bending Load</a:t>
            </a:r>
            <a:r>
              <a:rPr lang="en-US" sz="3200" dirty="0">
                <a:solidFill>
                  <a:srgbClr val="000099"/>
                </a:solidFill>
                <a:latin typeface="Segoe UI" panose="020B0502040204020203" pitchFamily="34" charset="0"/>
                <a:ea typeface="Segoe UI" panose="020B0502040204020203" pitchFamily="34" charset="0"/>
                <a:cs typeface="Segoe UI" panose="020B0502040204020203" pitchFamily="34" charset="0"/>
              </a:rPr>
              <a:t> </a:t>
            </a:r>
          </a:p>
        </p:txBody>
      </p:sp>
      <p:pic>
        <p:nvPicPr>
          <p:cNvPr id="22" name="Picture 9"/>
          <p:cNvPicPr>
            <a:picLocks noGrp="1" noChangeArrowheads="1"/>
          </p:cNvPicPr>
          <p:nvPr>
            <p:ph sz="half" idx="4294967295"/>
          </p:nvPr>
        </p:nvPicPr>
        <p:blipFill rotWithShape="1">
          <a:blip r:embed="rId3" cstate="print">
            <a:extLst>
              <a:ext uri="{28A0092B-C50C-407E-A947-70E740481C1C}">
                <a14:useLocalDpi xmlns:a14="http://schemas.microsoft.com/office/drawing/2010/main" val="0"/>
              </a:ext>
            </a:extLst>
          </a:blip>
          <a:srcRect l="20102" t="6887" r="2198" b="3578"/>
          <a:stretch/>
        </p:blipFill>
        <p:spPr>
          <a:xfrm>
            <a:off x="5211763" y="1676400"/>
            <a:ext cx="3932237" cy="3924300"/>
          </a:xfrm>
          <a:noFill/>
          <a:ln/>
        </p:spPr>
      </p:pic>
      <p:sp>
        <p:nvSpPr>
          <p:cNvPr id="36" name="Title 6"/>
          <p:cNvSpPr>
            <a:spLocks noGrp="1"/>
          </p:cNvSpPr>
          <p:nvPr>
            <p:ph type="title"/>
          </p:nvPr>
        </p:nvSpPr>
        <p:spPr>
          <a:xfrm>
            <a:off x="457200" y="76200"/>
            <a:ext cx="8229600" cy="1143000"/>
          </a:xfrm>
        </p:spPr>
        <p:txBody>
          <a:bodyPr/>
          <a:lstStyle/>
          <a:p>
            <a:r>
              <a:rPr lang="en-US" dirty="0"/>
              <a:t>Design for Bending Loads</a:t>
            </a:r>
          </a:p>
        </p:txBody>
      </p:sp>
      <p:grpSp>
        <p:nvGrpSpPr>
          <p:cNvPr id="2" name="Group 1"/>
          <p:cNvGrpSpPr/>
          <p:nvPr/>
        </p:nvGrpSpPr>
        <p:grpSpPr>
          <a:xfrm>
            <a:off x="6177952" y="2395527"/>
            <a:ext cx="1211422" cy="728673"/>
            <a:chOff x="6177952" y="2819400"/>
            <a:chExt cx="1211422" cy="728673"/>
          </a:xfrm>
        </p:grpSpPr>
        <p:pic>
          <p:nvPicPr>
            <p:cNvPr id="15" name="Picture 16"/>
            <p:cNvPicPr>
              <a:picLocks noChangeArrowheads="1"/>
            </p:cNvPicPr>
            <p:nvPr/>
          </p:nvPicPr>
          <p:blipFill>
            <a:blip r:embed="rId4" cstate="print">
              <a:extLst>
                <a:ext uri="{28A0092B-C50C-407E-A947-70E740481C1C}">
                  <a14:useLocalDpi xmlns:a14="http://schemas.microsoft.com/office/drawing/2010/main" val="0"/>
                </a:ext>
              </a:extLst>
            </a:blip>
            <a:srcRect l="23149" t="14310" r="17610" b="16020"/>
            <a:stretch>
              <a:fillRect/>
            </a:stretch>
          </p:blipFill>
          <p:spPr bwMode="auto">
            <a:xfrm>
              <a:off x="6477000" y="2819400"/>
              <a:ext cx="562666" cy="517718"/>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6177952" y="3240296"/>
              <a:ext cx="1211422" cy="307777"/>
            </a:xfrm>
            <a:prstGeom prst="rect">
              <a:avLst/>
            </a:prstGeom>
            <a:noFill/>
          </p:spPr>
          <p:txBody>
            <a:bodyPr wrap="none" rtlCol="0">
              <a:spAutoFit/>
            </a:bodyPr>
            <a:lstStyle/>
            <a:p>
              <a:r>
                <a:rPr lang="en-US" sz="1400" dirty="0">
                  <a:latin typeface="Segoe UI" panose="020B0502040204020203" pitchFamily="34" charset="0"/>
                  <a:ea typeface="Segoe UI" panose="020B0502040204020203" pitchFamily="34" charset="0"/>
                  <a:cs typeface="Segoe UI" panose="020B0502040204020203" pitchFamily="34" charset="0"/>
                </a:rPr>
                <a:t>Wire with Ice</a:t>
              </a:r>
            </a:p>
          </p:txBody>
        </p:sp>
      </p:grpSp>
      <p:sp>
        <p:nvSpPr>
          <p:cNvPr id="20" name="Content Placeholder 2"/>
          <p:cNvSpPr txBox="1">
            <a:spLocks/>
          </p:cNvSpPr>
          <p:nvPr/>
        </p:nvSpPr>
        <p:spPr>
          <a:xfrm>
            <a:off x="9525" y="1336042"/>
            <a:ext cx="6065538" cy="4754563"/>
          </a:xfrm>
          <a:prstGeom prst="rect">
            <a:avLst/>
          </a:prstGeom>
        </p:spPr>
        <p:txBody>
          <a:bodyPr vert="horz" lIns="91440" tIns="45720" rIns="91440" bIns="45720" rtlCol="0">
            <a:normAutofit/>
          </a:bodyPr>
          <a:lstStyle>
            <a:lvl1pPr marL="274320" indent="-182880" algn="l" defTabSz="914400" rtl="0" eaLnBrk="1" latinLnBrk="0" hangingPunct="1">
              <a:spcBef>
                <a:spcPts val="600"/>
              </a:spcBef>
              <a:buFont typeface="Arial" panose="020B0604020202020204" pitchFamily="34" charset="0"/>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274320" indent="-182880" algn="l" defTabSz="914400" rtl="0" eaLnBrk="1" latinLnBrk="0" hangingPunct="1">
              <a:spcBef>
                <a:spcPct val="20000"/>
              </a:spcBef>
              <a:buFont typeface="Arial" pitchFamily="34" charset="0"/>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548640" indent="-182880" algn="l" defTabSz="914400" rtl="0" eaLnBrk="1" latinLnBrk="0" hangingPunct="1">
              <a:spcBef>
                <a:spcPct val="20000"/>
              </a:spcBef>
              <a:buSzPct val="70000"/>
              <a:buFont typeface="Courier New" panose="02070309020205020404" pitchFamily="49" charset="0"/>
              <a:buChar char="o"/>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822960" indent="-228600" algn="l" defTabSz="914400" rtl="0" eaLnBrk="1" latinLnBrk="0" hangingPunct="1">
              <a:spcBef>
                <a:spcPct val="20000"/>
              </a:spcBef>
              <a:buFont typeface="Arial" pitchFamily="34" charset="0"/>
              <a:buChar char="–"/>
              <a:defRPr sz="1800" kern="1200">
                <a:solidFill>
                  <a:schemeClr val="tx1"/>
                </a:solidFill>
                <a:latin typeface="Segoe UI Light" panose="020B0502040204020203" pitchFamily="34" charset="0"/>
                <a:ea typeface="+mn-ea"/>
                <a:cs typeface="+mn-cs"/>
              </a:defRPr>
            </a:lvl4pPr>
            <a:lvl5pPr marL="1097280" indent="-228600" algn="l" defTabSz="914400" rtl="0" eaLnBrk="1" latinLnBrk="0" hangingPunct="1">
              <a:spcBef>
                <a:spcPct val="20000"/>
              </a:spcBef>
              <a:buFont typeface="Arial" pitchFamily="34" charset="0"/>
              <a:buChar char="»"/>
              <a:defRPr sz="1800" kern="1200">
                <a:solidFill>
                  <a:schemeClr val="tx1"/>
                </a:solidFill>
                <a:latin typeface="Segoe UI Light" panose="020B05020402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1440" indent="0" algn="ctr">
              <a:buNone/>
            </a:pPr>
            <a:endParaRPr lang="en-US" sz="2000" b="1" dirty="0"/>
          </a:p>
          <a:p>
            <a:pPr marL="91440" indent="0" algn="ctr">
              <a:buNone/>
            </a:pPr>
            <a:endParaRPr lang="en-US" sz="2000" b="1" dirty="0"/>
          </a:p>
          <a:p>
            <a:pPr marL="91440" indent="0">
              <a:buNone/>
            </a:pPr>
            <a:r>
              <a:rPr lang="en-US" sz="2400" b="1" dirty="0"/>
              <a:t>Load types acting on the pole:</a:t>
            </a:r>
          </a:p>
          <a:p>
            <a:pPr lvl="2"/>
            <a:r>
              <a:rPr lang="en-US" b="1" dirty="0"/>
              <a:t>Wind</a:t>
            </a:r>
          </a:p>
          <a:p>
            <a:pPr lvl="2"/>
            <a:r>
              <a:rPr lang="en-US" b="1" dirty="0"/>
              <a:t>Ice</a:t>
            </a:r>
          </a:p>
          <a:p>
            <a:pPr lvl="2"/>
            <a:r>
              <a:rPr lang="en-US" b="1" dirty="0"/>
              <a:t>Line Tension</a:t>
            </a:r>
          </a:p>
          <a:p>
            <a:pPr lvl="2"/>
            <a:r>
              <a:rPr lang="en-US" b="1" dirty="0"/>
              <a:t>Guy Tension</a:t>
            </a:r>
          </a:p>
          <a:p>
            <a:pPr lvl="2"/>
            <a:r>
              <a:rPr lang="en-US" b="1" dirty="0"/>
              <a:t>Weight </a:t>
            </a:r>
            <a:r>
              <a:rPr lang="en-US" sz="1800" dirty="0"/>
              <a:t>(equipment, conductors, </a:t>
            </a:r>
            <a:r>
              <a:rPr lang="en-US" sz="1800" dirty="0" err="1"/>
              <a:t>etc</a:t>
            </a:r>
            <a:r>
              <a:rPr lang="en-US" sz="1800" dirty="0"/>
              <a:t>)</a:t>
            </a:r>
          </a:p>
          <a:p>
            <a:endParaRPr lang="en-US" sz="2400" b="1" dirty="0"/>
          </a:p>
        </p:txBody>
      </p:sp>
      <p:grpSp>
        <p:nvGrpSpPr>
          <p:cNvPr id="13" name="Group 12"/>
          <p:cNvGrpSpPr/>
          <p:nvPr/>
        </p:nvGrpSpPr>
        <p:grpSpPr>
          <a:xfrm>
            <a:off x="4842619" y="1975644"/>
            <a:ext cx="3953767" cy="3375895"/>
            <a:chOff x="4842619" y="1975644"/>
            <a:chExt cx="3953767" cy="3375895"/>
          </a:xfrm>
        </p:grpSpPr>
        <p:pic>
          <p:nvPicPr>
            <p:cNvPr id="14" name="Picture 13"/>
            <p:cNvPicPr>
              <a:picLocks noChangeAspect="1"/>
            </p:cNvPicPr>
            <p:nvPr/>
          </p:nvPicPr>
          <p:blipFill>
            <a:blip r:embed="rId5"/>
            <a:stretch>
              <a:fillRect/>
            </a:stretch>
          </p:blipFill>
          <p:spPr>
            <a:xfrm>
              <a:off x="4842619" y="1975644"/>
              <a:ext cx="2582069" cy="3375895"/>
            </a:xfrm>
            <a:prstGeom prst="rect">
              <a:avLst/>
            </a:prstGeom>
          </p:spPr>
        </p:pic>
        <p:pic>
          <p:nvPicPr>
            <p:cNvPr id="18" name="Picture 2" descr="http://sfappeal.com/wp-content/uploads/2013/10/cpuc.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863" t="-1" r="2799" b="2125"/>
            <a:stretch/>
          </p:blipFill>
          <p:spPr bwMode="auto">
            <a:xfrm>
              <a:off x="6911342" y="2803030"/>
              <a:ext cx="1885044" cy="1928389"/>
            </a:xfrm>
            <a:prstGeom prst="ellipse">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42951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Line 2"/>
          <p:cNvSpPr>
            <a:spLocks noChangeShapeType="1"/>
          </p:cNvSpPr>
          <p:nvPr/>
        </p:nvSpPr>
        <p:spPr bwMode="auto">
          <a:xfrm flipV="1">
            <a:off x="5989638" y="2921000"/>
            <a:ext cx="1587" cy="161925"/>
          </a:xfrm>
          <a:prstGeom prst="line">
            <a:avLst/>
          </a:prstGeom>
          <a:noFill/>
          <a:ln w="20638">
            <a:solidFill>
              <a:srgbClr val="000000"/>
            </a:solidFill>
            <a:round/>
            <a:headEnd/>
            <a:tailEnd/>
          </a:ln>
        </p:spPr>
        <p:txBody>
          <a:bodyPr/>
          <a:lstStyle/>
          <a:p>
            <a:endParaRPr lang="en-US"/>
          </a:p>
        </p:txBody>
      </p:sp>
      <p:grpSp>
        <p:nvGrpSpPr>
          <p:cNvPr id="2" name="Group 3"/>
          <p:cNvGrpSpPr>
            <a:grpSpLocks/>
          </p:cNvGrpSpPr>
          <p:nvPr/>
        </p:nvGrpSpPr>
        <p:grpSpPr bwMode="auto">
          <a:xfrm>
            <a:off x="1074738" y="1992313"/>
            <a:ext cx="9345612" cy="6465887"/>
            <a:chOff x="677" y="933"/>
            <a:chExt cx="5887" cy="4073"/>
          </a:xfrm>
        </p:grpSpPr>
        <p:sp>
          <p:nvSpPr>
            <p:cNvPr id="22568" name="Freeform 4"/>
            <p:cNvSpPr>
              <a:spLocks/>
            </p:cNvSpPr>
            <p:nvPr/>
          </p:nvSpPr>
          <p:spPr bwMode="auto">
            <a:xfrm>
              <a:off x="4583" y="1526"/>
              <a:ext cx="55" cy="72"/>
            </a:xfrm>
            <a:custGeom>
              <a:avLst/>
              <a:gdLst>
                <a:gd name="T0" fmla="*/ 45 w 55"/>
                <a:gd name="T1" fmla="*/ 26 h 72"/>
                <a:gd name="T2" fmla="*/ 51 w 55"/>
                <a:gd name="T3" fmla="*/ 27 h 72"/>
                <a:gd name="T4" fmla="*/ 53 w 55"/>
                <a:gd name="T5" fmla="*/ 33 h 72"/>
                <a:gd name="T6" fmla="*/ 55 w 55"/>
                <a:gd name="T7" fmla="*/ 42 h 72"/>
                <a:gd name="T8" fmla="*/ 53 w 55"/>
                <a:gd name="T9" fmla="*/ 46 h 72"/>
                <a:gd name="T10" fmla="*/ 50 w 55"/>
                <a:gd name="T11" fmla="*/ 43 h 72"/>
                <a:gd name="T12" fmla="*/ 48 w 55"/>
                <a:gd name="T13" fmla="*/ 43 h 72"/>
                <a:gd name="T14" fmla="*/ 44 w 55"/>
                <a:gd name="T15" fmla="*/ 50 h 72"/>
                <a:gd name="T16" fmla="*/ 38 w 55"/>
                <a:gd name="T17" fmla="*/ 48 h 72"/>
                <a:gd name="T18" fmla="*/ 34 w 55"/>
                <a:gd name="T19" fmla="*/ 60 h 72"/>
                <a:gd name="T20" fmla="*/ 26 w 55"/>
                <a:gd name="T21" fmla="*/ 64 h 72"/>
                <a:gd name="T22" fmla="*/ 10 w 55"/>
                <a:gd name="T23" fmla="*/ 72 h 72"/>
                <a:gd name="T24" fmla="*/ 9 w 55"/>
                <a:gd name="T25" fmla="*/ 71 h 72"/>
                <a:gd name="T26" fmla="*/ 11 w 55"/>
                <a:gd name="T27" fmla="*/ 71 h 72"/>
                <a:gd name="T28" fmla="*/ 13 w 55"/>
                <a:gd name="T29" fmla="*/ 61 h 72"/>
                <a:gd name="T30" fmla="*/ 10 w 55"/>
                <a:gd name="T31" fmla="*/ 45 h 72"/>
                <a:gd name="T32" fmla="*/ 10 w 55"/>
                <a:gd name="T33" fmla="*/ 42 h 72"/>
                <a:gd name="T34" fmla="*/ 9 w 55"/>
                <a:gd name="T35" fmla="*/ 41 h 72"/>
                <a:gd name="T36" fmla="*/ 9 w 55"/>
                <a:gd name="T37" fmla="*/ 40 h 72"/>
                <a:gd name="T38" fmla="*/ 9 w 55"/>
                <a:gd name="T39" fmla="*/ 38 h 72"/>
                <a:gd name="T40" fmla="*/ 7 w 55"/>
                <a:gd name="T41" fmla="*/ 33 h 72"/>
                <a:gd name="T42" fmla="*/ 6 w 55"/>
                <a:gd name="T43" fmla="*/ 31 h 72"/>
                <a:gd name="T44" fmla="*/ 1 w 55"/>
                <a:gd name="T45" fmla="*/ 15 h 72"/>
                <a:gd name="T46" fmla="*/ 0 w 55"/>
                <a:gd name="T47" fmla="*/ 7 h 72"/>
                <a:gd name="T48" fmla="*/ 2 w 55"/>
                <a:gd name="T49" fmla="*/ 7 h 72"/>
                <a:gd name="T50" fmla="*/ 16 w 55"/>
                <a:gd name="T51" fmla="*/ 2 h 72"/>
                <a:gd name="T52" fmla="*/ 18 w 55"/>
                <a:gd name="T53" fmla="*/ 2 h 72"/>
                <a:gd name="T54" fmla="*/ 22 w 55"/>
                <a:gd name="T55" fmla="*/ 1 h 72"/>
                <a:gd name="T56" fmla="*/ 26 w 55"/>
                <a:gd name="T57" fmla="*/ 0 h 72"/>
                <a:gd name="T58" fmla="*/ 27 w 55"/>
                <a:gd name="T59" fmla="*/ 2 h 72"/>
                <a:gd name="T60" fmla="*/ 29 w 55"/>
                <a:gd name="T61" fmla="*/ 11 h 72"/>
                <a:gd name="T62" fmla="*/ 32 w 55"/>
                <a:gd name="T63" fmla="*/ 10 h 72"/>
                <a:gd name="T64" fmla="*/ 37 w 55"/>
                <a:gd name="T65" fmla="*/ 20 h 72"/>
                <a:gd name="T66" fmla="*/ 40 w 55"/>
                <a:gd name="T67" fmla="*/ 21 h 72"/>
                <a:gd name="T68" fmla="*/ 42 w 55"/>
                <a:gd name="T69" fmla="*/ 22 h 72"/>
                <a:gd name="T70" fmla="*/ 45 w 55"/>
                <a:gd name="T71" fmla="*/ 26 h 7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5"/>
                <a:gd name="T109" fmla="*/ 0 h 72"/>
                <a:gd name="T110" fmla="*/ 55 w 55"/>
                <a:gd name="T111" fmla="*/ 72 h 7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5" h="72">
                  <a:moveTo>
                    <a:pt x="45" y="26"/>
                  </a:moveTo>
                  <a:lnTo>
                    <a:pt x="51" y="27"/>
                  </a:lnTo>
                  <a:lnTo>
                    <a:pt x="53" y="33"/>
                  </a:lnTo>
                  <a:lnTo>
                    <a:pt x="55" y="42"/>
                  </a:lnTo>
                  <a:lnTo>
                    <a:pt x="53" y="46"/>
                  </a:lnTo>
                  <a:lnTo>
                    <a:pt x="50" y="43"/>
                  </a:lnTo>
                  <a:lnTo>
                    <a:pt x="48" y="43"/>
                  </a:lnTo>
                  <a:lnTo>
                    <a:pt x="44" y="50"/>
                  </a:lnTo>
                  <a:lnTo>
                    <a:pt x="38" y="48"/>
                  </a:lnTo>
                  <a:lnTo>
                    <a:pt x="34" y="60"/>
                  </a:lnTo>
                  <a:lnTo>
                    <a:pt x="26" y="64"/>
                  </a:lnTo>
                  <a:lnTo>
                    <a:pt x="10" y="72"/>
                  </a:lnTo>
                  <a:lnTo>
                    <a:pt x="9" y="71"/>
                  </a:lnTo>
                  <a:lnTo>
                    <a:pt x="11" y="71"/>
                  </a:lnTo>
                  <a:lnTo>
                    <a:pt x="13" y="61"/>
                  </a:lnTo>
                  <a:lnTo>
                    <a:pt x="10" y="45"/>
                  </a:lnTo>
                  <a:lnTo>
                    <a:pt x="10" y="42"/>
                  </a:lnTo>
                  <a:lnTo>
                    <a:pt x="9" y="41"/>
                  </a:lnTo>
                  <a:lnTo>
                    <a:pt x="9" y="40"/>
                  </a:lnTo>
                  <a:lnTo>
                    <a:pt x="9" y="38"/>
                  </a:lnTo>
                  <a:lnTo>
                    <a:pt x="7" y="33"/>
                  </a:lnTo>
                  <a:lnTo>
                    <a:pt x="6" y="31"/>
                  </a:lnTo>
                  <a:lnTo>
                    <a:pt x="1" y="15"/>
                  </a:lnTo>
                  <a:lnTo>
                    <a:pt x="0" y="7"/>
                  </a:lnTo>
                  <a:lnTo>
                    <a:pt x="2" y="7"/>
                  </a:lnTo>
                  <a:lnTo>
                    <a:pt x="16" y="2"/>
                  </a:lnTo>
                  <a:lnTo>
                    <a:pt x="18" y="2"/>
                  </a:lnTo>
                  <a:lnTo>
                    <a:pt x="22" y="1"/>
                  </a:lnTo>
                  <a:lnTo>
                    <a:pt x="26" y="0"/>
                  </a:lnTo>
                  <a:lnTo>
                    <a:pt x="27" y="2"/>
                  </a:lnTo>
                  <a:lnTo>
                    <a:pt x="29" y="11"/>
                  </a:lnTo>
                  <a:lnTo>
                    <a:pt x="32" y="10"/>
                  </a:lnTo>
                  <a:lnTo>
                    <a:pt x="37" y="20"/>
                  </a:lnTo>
                  <a:lnTo>
                    <a:pt x="40" y="21"/>
                  </a:lnTo>
                  <a:lnTo>
                    <a:pt x="42" y="22"/>
                  </a:lnTo>
                  <a:lnTo>
                    <a:pt x="45" y="26"/>
                  </a:lnTo>
                  <a:close/>
                </a:path>
              </a:pathLst>
            </a:custGeom>
            <a:solidFill>
              <a:srgbClr val="3366FF"/>
            </a:solidFill>
            <a:ln w="0">
              <a:solidFill>
                <a:schemeClr val="tx1"/>
              </a:solidFill>
              <a:prstDash val="solid"/>
              <a:round/>
              <a:headEnd/>
              <a:tailEnd/>
            </a:ln>
          </p:spPr>
          <p:txBody>
            <a:bodyPr/>
            <a:lstStyle/>
            <a:p>
              <a:endParaRPr lang="en-US"/>
            </a:p>
          </p:txBody>
        </p:sp>
        <p:sp>
          <p:nvSpPr>
            <p:cNvPr id="22569" name="Freeform 5"/>
            <p:cNvSpPr>
              <a:spLocks/>
            </p:cNvSpPr>
            <p:nvPr/>
          </p:nvSpPr>
          <p:spPr bwMode="auto">
            <a:xfrm>
              <a:off x="3847" y="2099"/>
              <a:ext cx="629" cy="288"/>
            </a:xfrm>
            <a:custGeom>
              <a:avLst/>
              <a:gdLst>
                <a:gd name="T0" fmla="*/ 136 w 629"/>
                <a:gd name="T1" fmla="*/ 122 h 288"/>
                <a:gd name="T2" fmla="*/ 148 w 629"/>
                <a:gd name="T3" fmla="*/ 124 h 288"/>
                <a:gd name="T4" fmla="*/ 158 w 629"/>
                <a:gd name="T5" fmla="*/ 104 h 288"/>
                <a:gd name="T6" fmla="*/ 169 w 629"/>
                <a:gd name="T7" fmla="*/ 76 h 288"/>
                <a:gd name="T8" fmla="*/ 192 w 629"/>
                <a:gd name="T9" fmla="*/ 74 h 288"/>
                <a:gd name="T10" fmla="*/ 225 w 629"/>
                <a:gd name="T11" fmla="*/ 69 h 288"/>
                <a:gd name="T12" fmla="*/ 230 w 629"/>
                <a:gd name="T13" fmla="*/ 69 h 288"/>
                <a:gd name="T14" fmla="*/ 249 w 629"/>
                <a:gd name="T15" fmla="*/ 65 h 288"/>
                <a:gd name="T16" fmla="*/ 279 w 629"/>
                <a:gd name="T17" fmla="*/ 61 h 288"/>
                <a:gd name="T18" fmla="*/ 298 w 629"/>
                <a:gd name="T19" fmla="*/ 57 h 288"/>
                <a:gd name="T20" fmla="*/ 323 w 629"/>
                <a:gd name="T21" fmla="*/ 54 h 288"/>
                <a:gd name="T22" fmla="*/ 349 w 629"/>
                <a:gd name="T23" fmla="*/ 49 h 288"/>
                <a:gd name="T24" fmla="*/ 375 w 629"/>
                <a:gd name="T25" fmla="*/ 44 h 288"/>
                <a:gd name="T26" fmla="*/ 394 w 629"/>
                <a:gd name="T27" fmla="*/ 40 h 288"/>
                <a:gd name="T28" fmla="*/ 407 w 629"/>
                <a:gd name="T29" fmla="*/ 37 h 288"/>
                <a:gd name="T30" fmla="*/ 430 w 629"/>
                <a:gd name="T31" fmla="*/ 32 h 288"/>
                <a:gd name="T32" fmla="*/ 443 w 629"/>
                <a:gd name="T33" fmla="*/ 29 h 288"/>
                <a:gd name="T34" fmla="*/ 479 w 629"/>
                <a:gd name="T35" fmla="*/ 22 h 288"/>
                <a:gd name="T36" fmla="*/ 494 w 629"/>
                <a:gd name="T37" fmla="*/ 19 h 288"/>
                <a:gd name="T38" fmla="*/ 517 w 629"/>
                <a:gd name="T39" fmla="*/ 12 h 288"/>
                <a:gd name="T40" fmla="*/ 544 w 629"/>
                <a:gd name="T41" fmla="*/ 7 h 288"/>
                <a:gd name="T42" fmla="*/ 552 w 629"/>
                <a:gd name="T43" fmla="*/ 5 h 288"/>
                <a:gd name="T44" fmla="*/ 580 w 629"/>
                <a:gd name="T45" fmla="*/ 4 h 288"/>
                <a:gd name="T46" fmla="*/ 615 w 629"/>
                <a:gd name="T47" fmla="*/ 121 h 288"/>
                <a:gd name="T48" fmla="*/ 562 w 629"/>
                <a:gd name="T49" fmla="*/ 184 h 288"/>
                <a:gd name="T50" fmla="*/ 502 w 629"/>
                <a:gd name="T51" fmla="*/ 219 h 288"/>
                <a:gd name="T52" fmla="*/ 480 w 629"/>
                <a:gd name="T53" fmla="*/ 276 h 288"/>
                <a:gd name="T54" fmla="*/ 436 w 629"/>
                <a:gd name="T55" fmla="*/ 286 h 288"/>
                <a:gd name="T56" fmla="*/ 397 w 629"/>
                <a:gd name="T57" fmla="*/ 258 h 288"/>
                <a:gd name="T58" fmla="*/ 359 w 629"/>
                <a:gd name="T59" fmla="*/ 230 h 288"/>
                <a:gd name="T60" fmla="*/ 339 w 629"/>
                <a:gd name="T61" fmla="*/ 216 h 288"/>
                <a:gd name="T62" fmla="*/ 316 w 629"/>
                <a:gd name="T63" fmla="*/ 220 h 288"/>
                <a:gd name="T64" fmla="*/ 276 w 629"/>
                <a:gd name="T65" fmla="*/ 226 h 288"/>
                <a:gd name="T66" fmla="*/ 251 w 629"/>
                <a:gd name="T67" fmla="*/ 211 h 288"/>
                <a:gd name="T68" fmla="*/ 235 w 629"/>
                <a:gd name="T69" fmla="*/ 203 h 288"/>
                <a:gd name="T70" fmla="*/ 214 w 629"/>
                <a:gd name="T71" fmla="*/ 204 h 288"/>
                <a:gd name="T72" fmla="*/ 183 w 629"/>
                <a:gd name="T73" fmla="*/ 208 h 288"/>
                <a:gd name="T74" fmla="*/ 156 w 629"/>
                <a:gd name="T75" fmla="*/ 211 h 288"/>
                <a:gd name="T76" fmla="*/ 130 w 629"/>
                <a:gd name="T77" fmla="*/ 218 h 288"/>
                <a:gd name="T78" fmla="*/ 113 w 629"/>
                <a:gd name="T79" fmla="*/ 230 h 288"/>
                <a:gd name="T80" fmla="*/ 96 w 629"/>
                <a:gd name="T81" fmla="*/ 236 h 288"/>
                <a:gd name="T82" fmla="*/ 61 w 629"/>
                <a:gd name="T83" fmla="*/ 244 h 288"/>
                <a:gd name="T84" fmla="*/ 28 w 629"/>
                <a:gd name="T85" fmla="*/ 250 h 288"/>
                <a:gd name="T86" fmla="*/ 6 w 629"/>
                <a:gd name="T87" fmla="*/ 253 h 288"/>
                <a:gd name="T88" fmla="*/ 0 w 629"/>
                <a:gd name="T89" fmla="*/ 233 h 288"/>
                <a:gd name="T90" fmla="*/ 18 w 629"/>
                <a:gd name="T91" fmla="*/ 215 h 288"/>
                <a:gd name="T92" fmla="*/ 26 w 629"/>
                <a:gd name="T93" fmla="*/ 200 h 288"/>
                <a:gd name="T94" fmla="*/ 53 w 629"/>
                <a:gd name="T95" fmla="*/ 191 h 288"/>
                <a:gd name="T96" fmla="*/ 86 w 629"/>
                <a:gd name="T97" fmla="*/ 166 h 288"/>
                <a:gd name="T98" fmla="*/ 91 w 629"/>
                <a:gd name="T99" fmla="*/ 150 h 288"/>
                <a:gd name="T100" fmla="*/ 110 w 629"/>
                <a:gd name="T101" fmla="*/ 141 h 288"/>
                <a:gd name="T102" fmla="*/ 124 w 629"/>
                <a:gd name="T103" fmla="*/ 132 h 2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29"/>
                <a:gd name="T157" fmla="*/ 0 h 288"/>
                <a:gd name="T158" fmla="*/ 629 w 629"/>
                <a:gd name="T159" fmla="*/ 288 h 28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29" h="288">
                  <a:moveTo>
                    <a:pt x="124" y="132"/>
                  </a:moveTo>
                  <a:lnTo>
                    <a:pt x="126" y="129"/>
                  </a:lnTo>
                  <a:lnTo>
                    <a:pt x="135" y="125"/>
                  </a:lnTo>
                  <a:lnTo>
                    <a:pt x="136" y="122"/>
                  </a:lnTo>
                  <a:lnTo>
                    <a:pt x="143" y="125"/>
                  </a:lnTo>
                  <a:lnTo>
                    <a:pt x="143" y="126"/>
                  </a:lnTo>
                  <a:lnTo>
                    <a:pt x="147" y="126"/>
                  </a:lnTo>
                  <a:lnTo>
                    <a:pt x="148" y="124"/>
                  </a:lnTo>
                  <a:lnTo>
                    <a:pt x="151" y="124"/>
                  </a:lnTo>
                  <a:lnTo>
                    <a:pt x="156" y="109"/>
                  </a:lnTo>
                  <a:lnTo>
                    <a:pt x="156" y="107"/>
                  </a:lnTo>
                  <a:lnTo>
                    <a:pt x="158" y="104"/>
                  </a:lnTo>
                  <a:lnTo>
                    <a:pt x="167" y="100"/>
                  </a:lnTo>
                  <a:lnTo>
                    <a:pt x="168" y="95"/>
                  </a:lnTo>
                  <a:lnTo>
                    <a:pt x="168" y="85"/>
                  </a:lnTo>
                  <a:lnTo>
                    <a:pt x="169" y="76"/>
                  </a:lnTo>
                  <a:lnTo>
                    <a:pt x="173" y="76"/>
                  </a:lnTo>
                  <a:lnTo>
                    <a:pt x="183" y="75"/>
                  </a:lnTo>
                  <a:lnTo>
                    <a:pt x="185" y="75"/>
                  </a:lnTo>
                  <a:lnTo>
                    <a:pt x="192" y="74"/>
                  </a:lnTo>
                  <a:lnTo>
                    <a:pt x="195" y="72"/>
                  </a:lnTo>
                  <a:lnTo>
                    <a:pt x="213" y="71"/>
                  </a:lnTo>
                  <a:lnTo>
                    <a:pt x="224" y="69"/>
                  </a:lnTo>
                  <a:lnTo>
                    <a:pt x="225" y="69"/>
                  </a:lnTo>
                  <a:lnTo>
                    <a:pt x="227" y="69"/>
                  </a:lnTo>
                  <a:lnTo>
                    <a:pt x="228" y="69"/>
                  </a:lnTo>
                  <a:lnTo>
                    <a:pt x="229" y="69"/>
                  </a:lnTo>
                  <a:lnTo>
                    <a:pt x="230" y="69"/>
                  </a:lnTo>
                  <a:lnTo>
                    <a:pt x="233" y="67"/>
                  </a:lnTo>
                  <a:lnTo>
                    <a:pt x="238" y="66"/>
                  </a:lnTo>
                  <a:lnTo>
                    <a:pt x="245" y="66"/>
                  </a:lnTo>
                  <a:lnTo>
                    <a:pt x="249" y="65"/>
                  </a:lnTo>
                  <a:lnTo>
                    <a:pt x="252" y="65"/>
                  </a:lnTo>
                  <a:lnTo>
                    <a:pt x="257" y="65"/>
                  </a:lnTo>
                  <a:lnTo>
                    <a:pt x="267" y="64"/>
                  </a:lnTo>
                  <a:lnTo>
                    <a:pt x="279" y="61"/>
                  </a:lnTo>
                  <a:lnTo>
                    <a:pt x="284" y="60"/>
                  </a:lnTo>
                  <a:lnTo>
                    <a:pt x="287" y="60"/>
                  </a:lnTo>
                  <a:lnTo>
                    <a:pt x="288" y="60"/>
                  </a:lnTo>
                  <a:lnTo>
                    <a:pt x="298" y="57"/>
                  </a:lnTo>
                  <a:lnTo>
                    <a:pt x="309" y="56"/>
                  </a:lnTo>
                  <a:lnTo>
                    <a:pt x="315" y="55"/>
                  </a:lnTo>
                  <a:lnTo>
                    <a:pt x="320" y="54"/>
                  </a:lnTo>
                  <a:lnTo>
                    <a:pt x="323" y="54"/>
                  </a:lnTo>
                  <a:lnTo>
                    <a:pt x="332" y="51"/>
                  </a:lnTo>
                  <a:lnTo>
                    <a:pt x="342" y="50"/>
                  </a:lnTo>
                  <a:lnTo>
                    <a:pt x="343" y="50"/>
                  </a:lnTo>
                  <a:lnTo>
                    <a:pt x="349" y="49"/>
                  </a:lnTo>
                  <a:lnTo>
                    <a:pt x="371" y="44"/>
                  </a:lnTo>
                  <a:lnTo>
                    <a:pt x="372" y="44"/>
                  </a:lnTo>
                  <a:lnTo>
                    <a:pt x="374" y="44"/>
                  </a:lnTo>
                  <a:lnTo>
                    <a:pt x="375" y="44"/>
                  </a:lnTo>
                  <a:lnTo>
                    <a:pt x="376" y="42"/>
                  </a:lnTo>
                  <a:lnTo>
                    <a:pt x="377" y="42"/>
                  </a:lnTo>
                  <a:lnTo>
                    <a:pt x="386" y="41"/>
                  </a:lnTo>
                  <a:lnTo>
                    <a:pt x="394" y="40"/>
                  </a:lnTo>
                  <a:lnTo>
                    <a:pt x="397" y="39"/>
                  </a:lnTo>
                  <a:lnTo>
                    <a:pt x="400" y="39"/>
                  </a:lnTo>
                  <a:lnTo>
                    <a:pt x="403" y="37"/>
                  </a:lnTo>
                  <a:lnTo>
                    <a:pt x="407" y="37"/>
                  </a:lnTo>
                  <a:lnTo>
                    <a:pt x="411" y="36"/>
                  </a:lnTo>
                  <a:lnTo>
                    <a:pt x="414" y="35"/>
                  </a:lnTo>
                  <a:lnTo>
                    <a:pt x="426" y="32"/>
                  </a:lnTo>
                  <a:lnTo>
                    <a:pt x="430" y="32"/>
                  </a:lnTo>
                  <a:lnTo>
                    <a:pt x="432" y="31"/>
                  </a:lnTo>
                  <a:lnTo>
                    <a:pt x="436" y="31"/>
                  </a:lnTo>
                  <a:lnTo>
                    <a:pt x="440" y="30"/>
                  </a:lnTo>
                  <a:lnTo>
                    <a:pt x="443" y="29"/>
                  </a:lnTo>
                  <a:lnTo>
                    <a:pt x="446" y="29"/>
                  </a:lnTo>
                  <a:lnTo>
                    <a:pt x="459" y="26"/>
                  </a:lnTo>
                  <a:lnTo>
                    <a:pt x="462" y="25"/>
                  </a:lnTo>
                  <a:lnTo>
                    <a:pt x="479" y="22"/>
                  </a:lnTo>
                  <a:lnTo>
                    <a:pt x="483" y="21"/>
                  </a:lnTo>
                  <a:lnTo>
                    <a:pt x="489" y="20"/>
                  </a:lnTo>
                  <a:lnTo>
                    <a:pt x="491" y="20"/>
                  </a:lnTo>
                  <a:lnTo>
                    <a:pt x="494" y="19"/>
                  </a:lnTo>
                  <a:lnTo>
                    <a:pt x="506" y="16"/>
                  </a:lnTo>
                  <a:lnTo>
                    <a:pt x="506" y="15"/>
                  </a:lnTo>
                  <a:lnTo>
                    <a:pt x="508" y="15"/>
                  </a:lnTo>
                  <a:lnTo>
                    <a:pt x="517" y="12"/>
                  </a:lnTo>
                  <a:lnTo>
                    <a:pt x="531" y="10"/>
                  </a:lnTo>
                  <a:lnTo>
                    <a:pt x="533" y="10"/>
                  </a:lnTo>
                  <a:lnTo>
                    <a:pt x="535" y="9"/>
                  </a:lnTo>
                  <a:lnTo>
                    <a:pt x="544" y="7"/>
                  </a:lnTo>
                  <a:lnTo>
                    <a:pt x="546" y="7"/>
                  </a:lnTo>
                  <a:lnTo>
                    <a:pt x="547" y="6"/>
                  </a:lnTo>
                  <a:lnTo>
                    <a:pt x="551" y="6"/>
                  </a:lnTo>
                  <a:lnTo>
                    <a:pt x="552" y="5"/>
                  </a:lnTo>
                  <a:lnTo>
                    <a:pt x="561" y="4"/>
                  </a:lnTo>
                  <a:lnTo>
                    <a:pt x="569" y="1"/>
                  </a:lnTo>
                  <a:lnTo>
                    <a:pt x="579" y="0"/>
                  </a:lnTo>
                  <a:lnTo>
                    <a:pt x="580" y="4"/>
                  </a:lnTo>
                  <a:lnTo>
                    <a:pt x="593" y="27"/>
                  </a:lnTo>
                  <a:lnTo>
                    <a:pt x="626" y="77"/>
                  </a:lnTo>
                  <a:lnTo>
                    <a:pt x="629" y="112"/>
                  </a:lnTo>
                  <a:lnTo>
                    <a:pt x="615" y="121"/>
                  </a:lnTo>
                  <a:lnTo>
                    <a:pt x="599" y="137"/>
                  </a:lnTo>
                  <a:lnTo>
                    <a:pt x="583" y="160"/>
                  </a:lnTo>
                  <a:lnTo>
                    <a:pt x="569" y="186"/>
                  </a:lnTo>
                  <a:lnTo>
                    <a:pt x="562" y="184"/>
                  </a:lnTo>
                  <a:lnTo>
                    <a:pt x="552" y="182"/>
                  </a:lnTo>
                  <a:lnTo>
                    <a:pt x="528" y="194"/>
                  </a:lnTo>
                  <a:lnTo>
                    <a:pt x="519" y="201"/>
                  </a:lnTo>
                  <a:lnTo>
                    <a:pt x="502" y="219"/>
                  </a:lnTo>
                  <a:lnTo>
                    <a:pt x="491" y="235"/>
                  </a:lnTo>
                  <a:lnTo>
                    <a:pt x="489" y="239"/>
                  </a:lnTo>
                  <a:lnTo>
                    <a:pt x="481" y="271"/>
                  </a:lnTo>
                  <a:lnTo>
                    <a:pt x="480" y="276"/>
                  </a:lnTo>
                  <a:lnTo>
                    <a:pt x="468" y="276"/>
                  </a:lnTo>
                  <a:lnTo>
                    <a:pt x="449" y="280"/>
                  </a:lnTo>
                  <a:lnTo>
                    <a:pt x="438" y="288"/>
                  </a:lnTo>
                  <a:lnTo>
                    <a:pt x="436" y="286"/>
                  </a:lnTo>
                  <a:lnTo>
                    <a:pt x="430" y="281"/>
                  </a:lnTo>
                  <a:lnTo>
                    <a:pt x="429" y="280"/>
                  </a:lnTo>
                  <a:lnTo>
                    <a:pt x="409" y="266"/>
                  </a:lnTo>
                  <a:lnTo>
                    <a:pt x="397" y="258"/>
                  </a:lnTo>
                  <a:lnTo>
                    <a:pt x="392" y="254"/>
                  </a:lnTo>
                  <a:lnTo>
                    <a:pt x="375" y="241"/>
                  </a:lnTo>
                  <a:lnTo>
                    <a:pt x="369" y="236"/>
                  </a:lnTo>
                  <a:lnTo>
                    <a:pt x="359" y="230"/>
                  </a:lnTo>
                  <a:lnTo>
                    <a:pt x="359" y="229"/>
                  </a:lnTo>
                  <a:lnTo>
                    <a:pt x="358" y="229"/>
                  </a:lnTo>
                  <a:lnTo>
                    <a:pt x="345" y="220"/>
                  </a:lnTo>
                  <a:lnTo>
                    <a:pt x="339" y="216"/>
                  </a:lnTo>
                  <a:lnTo>
                    <a:pt x="334" y="216"/>
                  </a:lnTo>
                  <a:lnTo>
                    <a:pt x="326" y="219"/>
                  </a:lnTo>
                  <a:lnTo>
                    <a:pt x="322" y="219"/>
                  </a:lnTo>
                  <a:lnTo>
                    <a:pt x="316" y="220"/>
                  </a:lnTo>
                  <a:lnTo>
                    <a:pt x="296" y="223"/>
                  </a:lnTo>
                  <a:lnTo>
                    <a:pt x="293" y="224"/>
                  </a:lnTo>
                  <a:lnTo>
                    <a:pt x="283" y="225"/>
                  </a:lnTo>
                  <a:lnTo>
                    <a:pt x="276" y="226"/>
                  </a:lnTo>
                  <a:lnTo>
                    <a:pt x="258" y="229"/>
                  </a:lnTo>
                  <a:lnTo>
                    <a:pt x="257" y="218"/>
                  </a:lnTo>
                  <a:lnTo>
                    <a:pt x="252" y="213"/>
                  </a:lnTo>
                  <a:lnTo>
                    <a:pt x="251" y="211"/>
                  </a:lnTo>
                  <a:lnTo>
                    <a:pt x="250" y="210"/>
                  </a:lnTo>
                  <a:lnTo>
                    <a:pt x="246" y="206"/>
                  </a:lnTo>
                  <a:lnTo>
                    <a:pt x="240" y="209"/>
                  </a:lnTo>
                  <a:lnTo>
                    <a:pt x="235" y="203"/>
                  </a:lnTo>
                  <a:lnTo>
                    <a:pt x="236" y="201"/>
                  </a:lnTo>
                  <a:lnTo>
                    <a:pt x="228" y="203"/>
                  </a:lnTo>
                  <a:lnTo>
                    <a:pt x="220" y="203"/>
                  </a:lnTo>
                  <a:lnTo>
                    <a:pt x="214" y="204"/>
                  </a:lnTo>
                  <a:lnTo>
                    <a:pt x="212" y="204"/>
                  </a:lnTo>
                  <a:lnTo>
                    <a:pt x="202" y="205"/>
                  </a:lnTo>
                  <a:lnTo>
                    <a:pt x="184" y="208"/>
                  </a:lnTo>
                  <a:lnTo>
                    <a:pt x="183" y="208"/>
                  </a:lnTo>
                  <a:lnTo>
                    <a:pt x="175" y="209"/>
                  </a:lnTo>
                  <a:lnTo>
                    <a:pt x="168" y="209"/>
                  </a:lnTo>
                  <a:lnTo>
                    <a:pt x="162" y="210"/>
                  </a:lnTo>
                  <a:lnTo>
                    <a:pt x="156" y="211"/>
                  </a:lnTo>
                  <a:lnTo>
                    <a:pt x="151" y="211"/>
                  </a:lnTo>
                  <a:lnTo>
                    <a:pt x="148" y="211"/>
                  </a:lnTo>
                  <a:lnTo>
                    <a:pt x="141" y="214"/>
                  </a:lnTo>
                  <a:lnTo>
                    <a:pt x="130" y="218"/>
                  </a:lnTo>
                  <a:lnTo>
                    <a:pt x="125" y="220"/>
                  </a:lnTo>
                  <a:lnTo>
                    <a:pt x="120" y="223"/>
                  </a:lnTo>
                  <a:lnTo>
                    <a:pt x="118" y="224"/>
                  </a:lnTo>
                  <a:lnTo>
                    <a:pt x="113" y="230"/>
                  </a:lnTo>
                  <a:lnTo>
                    <a:pt x="104" y="231"/>
                  </a:lnTo>
                  <a:lnTo>
                    <a:pt x="103" y="233"/>
                  </a:lnTo>
                  <a:lnTo>
                    <a:pt x="96" y="235"/>
                  </a:lnTo>
                  <a:lnTo>
                    <a:pt x="96" y="236"/>
                  </a:lnTo>
                  <a:lnTo>
                    <a:pt x="88" y="240"/>
                  </a:lnTo>
                  <a:lnTo>
                    <a:pt x="83" y="240"/>
                  </a:lnTo>
                  <a:lnTo>
                    <a:pt x="74" y="243"/>
                  </a:lnTo>
                  <a:lnTo>
                    <a:pt x="61" y="244"/>
                  </a:lnTo>
                  <a:lnTo>
                    <a:pt x="60" y="245"/>
                  </a:lnTo>
                  <a:lnTo>
                    <a:pt x="56" y="245"/>
                  </a:lnTo>
                  <a:lnTo>
                    <a:pt x="52" y="246"/>
                  </a:lnTo>
                  <a:lnTo>
                    <a:pt x="28" y="250"/>
                  </a:lnTo>
                  <a:lnTo>
                    <a:pt x="27" y="250"/>
                  </a:lnTo>
                  <a:lnTo>
                    <a:pt x="23" y="250"/>
                  </a:lnTo>
                  <a:lnTo>
                    <a:pt x="15" y="251"/>
                  </a:lnTo>
                  <a:lnTo>
                    <a:pt x="6" y="253"/>
                  </a:lnTo>
                  <a:lnTo>
                    <a:pt x="0" y="254"/>
                  </a:lnTo>
                  <a:lnTo>
                    <a:pt x="0" y="253"/>
                  </a:lnTo>
                  <a:lnTo>
                    <a:pt x="0" y="240"/>
                  </a:lnTo>
                  <a:lnTo>
                    <a:pt x="0" y="233"/>
                  </a:lnTo>
                  <a:lnTo>
                    <a:pt x="3" y="229"/>
                  </a:lnTo>
                  <a:lnTo>
                    <a:pt x="14" y="226"/>
                  </a:lnTo>
                  <a:lnTo>
                    <a:pt x="18" y="223"/>
                  </a:lnTo>
                  <a:lnTo>
                    <a:pt x="18" y="215"/>
                  </a:lnTo>
                  <a:lnTo>
                    <a:pt x="18" y="210"/>
                  </a:lnTo>
                  <a:lnTo>
                    <a:pt x="21" y="205"/>
                  </a:lnTo>
                  <a:lnTo>
                    <a:pt x="21" y="206"/>
                  </a:lnTo>
                  <a:lnTo>
                    <a:pt x="26" y="200"/>
                  </a:lnTo>
                  <a:lnTo>
                    <a:pt x="34" y="194"/>
                  </a:lnTo>
                  <a:lnTo>
                    <a:pt x="40" y="192"/>
                  </a:lnTo>
                  <a:lnTo>
                    <a:pt x="43" y="192"/>
                  </a:lnTo>
                  <a:lnTo>
                    <a:pt x="53" y="191"/>
                  </a:lnTo>
                  <a:lnTo>
                    <a:pt x="69" y="176"/>
                  </a:lnTo>
                  <a:lnTo>
                    <a:pt x="69" y="175"/>
                  </a:lnTo>
                  <a:lnTo>
                    <a:pt x="77" y="169"/>
                  </a:lnTo>
                  <a:lnTo>
                    <a:pt x="86" y="166"/>
                  </a:lnTo>
                  <a:lnTo>
                    <a:pt x="88" y="165"/>
                  </a:lnTo>
                  <a:lnTo>
                    <a:pt x="91" y="156"/>
                  </a:lnTo>
                  <a:lnTo>
                    <a:pt x="91" y="155"/>
                  </a:lnTo>
                  <a:lnTo>
                    <a:pt x="91" y="150"/>
                  </a:lnTo>
                  <a:lnTo>
                    <a:pt x="99" y="144"/>
                  </a:lnTo>
                  <a:lnTo>
                    <a:pt x="109" y="136"/>
                  </a:lnTo>
                  <a:lnTo>
                    <a:pt x="110" y="137"/>
                  </a:lnTo>
                  <a:lnTo>
                    <a:pt x="110" y="141"/>
                  </a:lnTo>
                  <a:lnTo>
                    <a:pt x="119" y="142"/>
                  </a:lnTo>
                  <a:lnTo>
                    <a:pt x="119" y="141"/>
                  </a:lnTo>
                  <a:lnTo>
                    <a:pt x="121" y="139"/>
                  </a:lnTo>
                  <a:lnTo>
                    <a:pt x="124" y="132"/>
                  </a:lnTo>
                  <a:close/>
                </a:path>
              </a:pathLst>
            </a:custGeom>
            <a:solidFill>
              <a:srgbClr val="3366FF"/>
            </a:solidFill>
            <a:ln w="0">
              <a:solidFill>
                <a:schemeClr val="tx1"/>
              </a:solidFill>
              <a:prstDash val="solid"/>
              <a:round/>
              <a:headEnd/>
              <a:tailEnd/>
            </a:ln>
          </p:spPr>
          <p:txBody>
            <a:bodyPr/>
            <a:lstStyle/>
            <a:p>
              <a:endParaRPr lang="en-US"/>
            </a:p>
          </p:txBody>
        </p:sp>
        <p:sp>
          <p:nvSpPr>
            <p:cNvPr id="22570" name="Freeform 6"/>
            <p:cNvSpPr>
              <a:spLocks/>
            </p:cNvSpPr>
            <p:nvPr/>
          </p:nvSpPr>
          <p:spPr bwMode="auto">
            <a:xfrm>
              <a:off x="4369" y="1792"/>
              <a:ext cx="76" cy="129"/>
            </a:xfrm>
            <a:custGeom>
              <a:avLst/>
              <a:gdLst>
                <a:gd name="T0" fmla="*/ 25 w 76"/>
                <a:gd name="T1" fmla="*/ 43 h 129"/>
                <a:gd name="T2" fmla="*/ 19 w 76"/>
                <a:gd name="T3" fmla="*/ 32 h 129"/>
                <a:gd name="T4" fmla="*/ 17 w 76"/>
                <a:gd name="T5" fmla="*/ 24 h 129"/>
                <a:gd name="T6" fmla="*/ 18 w 76"/>
                <a:gd name="T7" fmla="*/ 23 h 129"/>
                <a:gd name="T8" fmla="*/ 17 w 76"/>
                <a:gd name="T9" fmla="*/ 19 h 129"/>
                <a:gd name="T10" fmla="*/ 19 w 76"/>
                <a:gd name="T11" fmla="*/ 13 h 129"/>
                <a:gd name="T12" fmla="*/ 22 w 76"/>
                <a:gd name="T13" fmla="*/ 4 h 129"/>
                <a:gd name="T14" fmla="*/ 23 w 76"/>
                <a:gd name="T15" fmla="*/ 1 h 129"/>
                <a:gd name="T16" fmla="*/ 17 w 76"/>
                <a:gd name="T17" fmla="*/ 0 h 129"/>
                <a:gd name="T18" fmla="*/ 11 w 76"/>
                <a:gd name="T19" fmla="*/ 1 h 129"/>
                <a:gd name="T20" fmla="*/ 1 w 76"/>
                <a:gd name="T21" fmla="*/ 11 h 129"/>
                <a:gd name="T22" fmla="*/ 1 w 76"/>
                <a:gd name="T23" fmla="*/ 14 h 129"/>
                <a:gd name="T24" fmla="*/ 0 w 76"/>
                <a:gd name="T25" fmla="*/ 15 h 129"/>
                <a:gd name="T26" fmla="*/ 1 w 76"/>
                <a:gd name="T27" fmla="*/ 20 h 129"/>
                <a:gd name="T28" fmla="*/ 1 w 76"/>
                <a:gd name="T29" fmla="*/ 21 h 129"/>
                <a:gd name="T30" fmla="*/ 8 w 76"/>
                <a:gd name="T31" fmla="*/ 47 h 129"/>
                <a:gd name="T32" fmla="*/ 8 w 76"/>
                <a:gd name="T33" fmla="*/ 49 h 129"/>
                <a:gd name="T34" fmla="*/ 9 w 76"/>
                <a:gd name="T35" fmla="*/ 53 h 129"/>
                <a:gd name="T36" fmla="*/ 11 w 76"/>
                <a:gd name="T37" fmla="*/ 55 h 129"/>
                <a:gd name="T38" fmla="*/ 11 w 76"/>
                <a:gd name="T39" fmla="*/ 57 h 129"/>
                <a:gd name="T40" fmla="*/ 11 w 76"/>
                <a:gd name="T41" fmla="*/ 58 h 129"/>
                <a:gd name="T42" fmla="*/ 13 w 76"/>
                <a:gd name="T43" fmla="*/ 65 h 129"/>
                <a:gd name="T44" fmla="*/ 14 w 76"/>
                <a:gd name="T45" fmla="*/ 67 h 129"/>
                <a:gd name="T46" fmla="*/ 17 w 76"/>
                <a:gd name="T47" fmla="*/ 80 h 129"/>
                <a:gd name="T48" fmla="*/ 22 w 76"/>
                <a:gd name="T49" fmla="*/ 94 h 129"/>
                <a:gd name="T50" fmla="*/ 22 w 76"/>
                <a:gd name="T51" fmla="*/ 95 h 129"/>
                <a:gd name="T52" fmla="*/ 23 w 76"/>
                <a:gd name="T53" fmla="*/ 102 h 129"/>
                <a:gd name="T54" fmla="*/ 25 w 76"/>
                <a:gd name="T55" fmla="*/ 110 h 129"/>
                <a:gd name="T56" fmla="*/ 27 w 76"/>
                <a:gd name="T57" fmla="*/ 113 h 129"/>
                <a:gd name="T58" fmla="*/ 27 w 76"/>
                <a:gd name="T59" fmla="*/ 114 h 129"/>
                <a:gd name="T60" fmla="*/ 28 w 76"/>
                <a:gd name="T61" fmla="*/ 117 h 129"/>
                <a:gd name="T62" fmla="*/ 29 w 76"/>
                <a:gd name="T63" fmla="*/ 119 h 129"/>
                <a:gd name="T64" fmla="*/ 32 w 76"/>
                <a:gd name="T65" fmla="*/ 129 h 129"/>
                <a:gd name="T66" fmla="*/ 45 w 76"/>
                <a:gd name="T67" fmla="*/ 127 h 129"/>
                <a:gd name="T68" fmla="*/ 56 w 76"/>
                <a:gd name="T69" fmla="*/ 124 h 129"/>
                <a:gd name="T70" fmla="*/ 63 w 76"/>
                <a:gd name="T71" fmla="*/ 122 h 129"/>
                <a:gd name="T72" fmla="*/ 71 w 76"/>
                <a:gd name="T73" fmla="*/ 120 h 129"/>
                <a:gd name="T74" fmla="*/ 76 w 76"/>
                <a:gd name="T75" fmla="*/ 119 h 129"/>
                <a:gd name="T76" fmla="*/ 65 w 76"/>
                <a:gd name="T77" fmla="*/ 88 h 129"/>
                <a:gd name="T78" fmla="*/ 63 w 76"/>
                <a:gd name="T79" fmla="*/ 90 h 129"/>
                <a:gd name="T80" fmla="*/ 47 w 76"/>
                <a:gd name="T81" fmla="*/ 78 h 129"/>
                <a:gd name="T82" fmla="*/ 41 w 76"/>
                <a:gd name="T83" fmla="*/ 70 h 129"/>
                <a:gd name="T84" fmla="*/ 35 w 76"/>
                <a:gd name="T85" fmla="*/ 52 h 129"/>
                <a:gd name="T86" fmla="*/ 25 w 76"/>
                <a:gd name="T87" fmla="*/ 43 h 12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6"/>
                <a:gd name="T133" fmla="*/ 0 h 129"/>
                <a:gd name="T134" fmla="*/ 76 w 76"/>
                <a:gd name="T135" fmla="*/ 129 h 12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6" h="129">
                  <a:moveTo>
                    <a:pt x="25" y="43"/>
                  </a:moveTo>
                  <a:lnTo>
                    <a:pt x="19" y="32"/>
                  </a:lnTo>
                  <a:lnTo>
                    <a:pt x="17" y="24"/>
                  </a:lnTo>
                  <a:lnTo>
                    <a:pt x="18" y="23"/>
                  </a:lnTo>
                  <a:lnTo>
                    <a:pt x="17" y="19"/>
                  </a:lnTo>
                  <a:lnTo>
                    <a:pt x="19" y="13"/>
                  </a:lnTo>
                  <a:lnTo>
                    <a:pt x="22" y="4"/>
                  </a:lnTo>
                  <a:lnTo>
                    <a:pt x="23" y="1"/>
                  </a:lnTo>
                  <a:lnTo>
                    <a:pt x="17" y="0"/>
                  </a:lnTo>
                  <a:lnTo>
                    <a:pt x="11" y="1"/>
                  </a:lnTo>
                  <a:lnTo>
                    <a:pt x="1" y="11"/>
                  </a:lnTo>
                  <a:lnTo>
                    <a:pt x="1" y="14"/>
                  </a:lnTo>
                  <a:lnTo>
                    <a:pt x="0" y="15"/>
                  </a:lnTo>
                  <a:lnTo>
                    <a:pt x="1" y="20"/>
                  </a:lnTo>
                  <a:lnTo>
                    <a:pt x="1" y="21"/>
                  </a:lnTo>
                  <a:lnTo>
                    <a:pt x="8" y="47"/>
                  </a:lnTo>
                  <a:lnTo>
                    <a:pt x="8" y="49"/>
                  </a:lnTo>
                  <a:lnTo>
                    <a:pt x="9" y="53"/>
                  </a:lnTo>
                  <a:lnTo>
                    <a:pt x="11" y="55"/>
                  </a:lnTo>
                  <a:lnTo>
                    <a:pt x="11" y="57"/>
                  </a:lnTo>
                  <a:lnTo>
                    <a:pt x="11" y="58"/>
                  </a:lnTo>
                  <a:lnTo>
                    <a:pt x="13" y="65"/>
                  </a:lnTo>
                  <a:lnTo>
                    <a:pt x="14" y="67"/>
                  </a:lnTo>
                  <a:lnTo>
                    <a:pt x="17" y="80"/>
                  </a:lnTo>
                  <a:lnTo>
                    <a:pt x="22" y="94"/>
                  </a:lnTo>
                  <a:lnTo>
                    <a:pt x="22" y="95"/>
                  </a:lnTo>
                  <a:lnTo>
                    <a:pt x="23" y="102"/>
                  </a:lnTo>
                  <a:lnTo>
                    <a:pt x="25" y="110"/>
                  </a:lnTo>
                  <a:lnTo>
                    <a:pt x="27" y="113"/>
                  </a:lnTo>
                  <a:lnTo>
                    <a:pt x="27" y="114"/>
                  </a:lnTo>
                  <a:lnTo>
                    <a:pt x="28" y="117"/>
                  </a:lnTo>
                  <a:lnTo>
                    <a:pt x="29" y="119"/>
                  </a:lnTo>
                  <a:lnTo>
                    <a:pt x="32" y="129"/>
                  </a:lnTo>
                  <a:lnTo>
                    <a:pt x="45" y="127"/>
                  </a:lnTo>
                  <a:lnTo>
                    <a:pt x="56" y="124"/>
                  </a:lnTo>
                  <a:lnTo>
                    <a:pt x="63" y="122"/>
                  </a:lnTo>
                  <a:lnTo>
                    <a:pt x="71" y="120"/>
                  </a:lnTo>
                  <a:lnTo>
                    <a:pt x="76" y="119"/>
                  </a:lnTo>
                  <a:lnTo>
                    <a:pt x="65" y="88"/>
                  </a:lnTo>
                  <a:lnTo>
                    <a:pt x="63" y="90"/>
                  </a:lnTo>
                  <a:lnTo>
                    <a:pt x="47" y="78"/>
                  </a:lnTo>
                  <a:lnTo>
                    <a:pt x="41" y="70"/>
                  </a:lnTo>
                  <a:lnTo>
                    <a:pt x="35" y="52"/>
                  </a:lnTo>
                  <a:lnTo>
                    <a:pt x="25" y="43"/>
                  </a:lnTo>
                  <a:close/>
                </a:path>
              </a:pathLst>
            </a:custGeom>
            <a:solidFill>
              <a:srgbClr val="3366FF"/>
            </a:solidFill>
            <a:ln w="0">
              <a:solidFill>
                <a:schemeClr val="tx1"/>
              </a:solidFill>
              <a:prstDash val="solid"/>
              <a:round/>
              <a:headEnd/>
              <a:tailEnd/>
            </a:ln>
          </p:spPr>
          <p:txBody>
            <a:bodyPr/>
            <a:lstStyle/>
            <a:p>
              <a:endParaRPr lang="en-US"/>
            </a:p>
          </p:txBody>
        </p:sp>
        <p:sp>
          <p:nvSpPr>
            <p:cNvPr id="22571" name="Freeform 7"/>
            <p:cNvSpPr>
              <a:spLocks/>
            </p:cNvSpPr>
            <p:nvPr/>
          </p:nvSpPr>
          <p:spPr bwMode="auto">
            <a:xfrm>
              <a:off x="4294" y="1894"/>
              <a:ext cx="15" cy="17"/>
            </a:xfrm>
            <a:custGeom>
              <a:avLst/>
              <a:gdLst>
                <a:gd name="T0" fmla="*/ 0 w 15"/>
                <a:gd name="T1" fmla="*/ 5 h 17"/>
                <a:gd name="T2" fmla="*/ 5 w 15"/>
                <a:gd name="T3" fmla="*/ 10 h 17"/>
                <a:gd name="T4" fmla="*/ 6 w 15"/>
                <a:gd name="T5" fmla="*/ 10 h 17"/>
                <a:gd name="T6" fmla="*/ 6 w 15"/>
                <a:gd name="T7" fmla="*/ 12 h 17"/>
                <a:gd name="T8" fmla="*/ 7 w 15"/>
                <a:gd name="T9" fmla="*/ 17 h 17"/>
                <a:gd name="T10" fmla="*/ 11 w 15"/>
                <a:gd name="T11" fmla="*/ 11 h 17"/>
                <a:gd name="T12" fmla="*/ 15 w 15"/>
                <a:gd name="T13" fmla="*/ 6 h 17"/>
                <a:gd name="T14" fmla="*/ 6 w 15"/>
                <a:gd name="T15" fmla="*/ 0 h 17"/>
                <a:gd name="T16" fmla="*/ 2 w 15"/>
                <a:gd name="T17" fmla="*/ 1 h 17"/>
                <a:gd name="T18" fmla="*/ 1 w 15"/>
                <a:gd name="T19" fmla="*/ 2 h 17"/>
                <a:gd name="T20" fmla="*/ 0 w 15"/>
                <a:gd name="T21" fmla="*/ 5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
                <a:gd name="T34" fmla="*/ 0 h 17"/>
                <a:gd name="T35" fmla="*/ 15 w 15"/>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 h="17">
                  <a:moveTo>
                    <a:pt x="0" y="5"/>
                  </a:moveTo>
                  <a:lnTo>
                    <a:pt x="5" y="10"/>
                  </a:lnTo>
                  <a:lnTo>
                    <a:pt x="6" y="10"/>
                  </a:lnTo>
                  <a:lnTo>
                    <a:pt x="6" y="12"/>
                  </a:lnTo>
                  <a:lnTo>
                    <a:pt x="7" y="17"/>
                  </a:lnTo>
                  <a:lnTo>
                    <a:pt x="11" y="11"/>
                  </a:lnTo>
                  <a:lnTo>
                    <a:pt x="15" y="6"/>
                  </a:lnTo>
                  <a:lnTo>
                    <a:pt x="6" y="0"/>
                  </a:lnTo>
                  <a:lnTo>
                    <a:pt x="2" y="1"/>
                  </a:lnTo>
                  <a:lnTo>
                    <a:pt x="1" y="2"/>
                  </a:lnTo>
                  <a:lnTo>
                    <a:pt x="0" y="5"/>
                  </a:lnTo>
                  <a:close/>
                </a:path>
              </a:pathLst>
            </a:custGeom>
            <a:solidFill>
              <a:srgbClr val="3366FF"/>
            </a:solidFill>
            <a:ln w="0">
              <a:solidFill>
                <a:schemeClr val="tx1"/>
              </a:solidFill>
              <a:prstDash val="solid"/>
              <a:round/>
              <a:headEnd/>
              <a:tailEnd/>
            </a:ln>
          </p:spPr>
          <p:txBody>
            <a:bodyPr/>
            <a:lstStyle/>
            <a:p>
              <a:endParaRPr lang="en-US"/>
            </a:p>
          </p:txBody>
        </p:sp>
        <p:sp>
          <p:nvSpPr>
            <p:cNvPr id="22572" name="Freeform 8"/>
            <p:cNvSpPr>
              <a:spLocks/>
            </p:cNvSpPr>
            <p:nvPr/>
          </p:nvSpPr>
          <p:spPr bwMode="auto">
            <a:xfrm>
              <a:off x="4119" y="1807"/>
              <a:ext cx="326" cy="167"/>
            </a:xfrm>
            <a:custGeom>
              <a:avLst/>
              <a:gdLst>
                <a:gd name="T0" fmla="*/ 93 w 326"/>
                <a:gd name="T1" fmla="*/ 33 h 167"/>
                <a:gd name="T2" fmla="*/ 136 w 326"/>
                <a:gd name="T3" fmla="*/ 25 h 167"/>
                <a:gd name="T4" fmla="*/ 147 w 326"/>
                <a:gd name="T5" fmla="*/ 23 h 167"/>
                <a:gd name="T6" fmla="*/ 168 w 326"/>
                <a:gd name="T7" fmla="*/ 18 h 167"/>
                <a:gd name="T8" fmla="*/ 182 w 326"/>
                <a:gd name="T9" fmla="*/ 15 h 167"/>
                <a:gd name="T10" fmla="*/ 197 w 326"/>
                <a:gd name="T11" fmla="*/ 12 h 167"/>
                <a:gd name="T12" fmla="*/ 219 w 326"/>
                <a:gd name="T13" fmla="*/ 6 h 167"/>
                <a:gd name="T14" fmla="*/ 244 w 326"/>
                <a:gd name="T15" fmla="*/ 1 h 167"/>
                <a:gd name="T16" fmla="*/ 251 w 326"/>
                <a:gd name="T17" fmla="*/ 6 h 167"/>
                <a:gd name="T18" fmla="*/ 259 w 326"/>
                <a:gd name="T19" fmla="*/ 38 h 167"/>
                <a:gd name="T20" fmla="*/ 261 w 326"/>
                <a:gd name="T21" fmla="*/ 43 h 167"/>
                <a:gd name="T22" fmla="*/ 267 w 326"/>
                <a:gd name="T23" fmla="*/ 65 h 167"/>
                <a:gd name="T24" fmla="*/ 273 w 326"/>
                <a:gd name="T25" fmla="*/ 87 h 167"/>
                <a:gd name="T26" fmla="*/ 277 w 326"/>
                <a:gd name="T27" fmla="*/ 99 h 167"/>
                <a:gd name="T28" fmla="*/ 282 w 326"/>
                <a:gd name="T29" fmla="*/ 114 h 167"/>
                <a:gd name="T30" fmla="*/ 313 w 326"/>
                <a:gd name="T31" fmla="*/ 107 h 167"/>
                <a:gd name="T32" fmla="*/ 326 w 326"/>
                <a:gd name="T33" fmla="*/ 112 h 167"/>
                <a:gd name="T34" fmla="*/ 305 w 326"/>
                <a:gd name="T35" fmla="*/ 152 h 167"/>
                <a:gd name="T36" fmla="*/ 288 w 326"/>
                <a:gd name="T37" fmla="*/ 159 h 167"/>
                <a:gd name="T38" fmla="*/ 271 w 326"/>
                <a:gd name="T39" fmla="*/ 148 h 167"/>
                <a:gd name="T40" fmla="*/ 268 w 326"/>
                <a:gd name="T41" fmla="*/ 138 h 167"/>
                <a:gd name="T42" fmla="*/ 262 w 326"/>
                <a:gd name="T43" fmla="*/ 138 h 167"/>
                <a:gd name="T44" fmla="*/ 236 w 326"/>
                <a:gd name="T45" fmla="*/ 120 h 167"/>
                <a:gd name="T46" fmla="*/ 246 w 326"/>
                <a:gd name="T47" fmla="*/ 105 h 167"/>
                <a:gd name="T48" fmla="*/ 231 w 326"/>
                <a:gd name="T49" fmla="*/ 97 h 167"/>
                <a:gd name="T50" fmla="*/ 235 w 326"/>
                <a:gd name="T51" fmla="*/ 82 h 167"/>
                <a:gd name="T52" fmla="*/ 233 w 326"/>
                <a:gd name="T53" fmla="*/ 74 h 167"/>
                <a:gd name="T54" fmla="*/ 230 w 326"/>
                <a:gd name="T55" fmla="*/ 62 h 167"/>
                <a:gd name="T56" fmla="*/ 242 w 326"/>
                <a:gd name="T57" fmla="*/ 34 h 167"/>
                <a:gd name="T58" fmla="*/ 233 w 326"/>
                <a:gd name="T59" fmla="*/ 33 h 167"/>
                <a:gd name="T60" fmla="*/ 220 w 326"/>
                <a:gd name="T61" fmla="*/ 42 h 167"/>
                <a:gd name="T62" fmla="*/ 209 w 326"/>
                <a:gd name="T63" fmla="*/ 58 h 167"/>
                <a:gd name="T64" fmla="*/ 215 w 326"/>
                <a:gd name="T65" fmla="*/ 99 h 167"/>
                <a:gd name="T66" fmla="*/ 235 w 326"/>
                <a:gd name="T67" fmla="*/ 132 h 167"/>
                <a:gd name="T68" fmla="*/ 237 w 326"/>
                <a:gd name="T69" fmla="*/ 144 h 167"/>
                <a:gd name="T70" fmla="*/ 237 w 326"/>
                <a:gd name="T71" fmla="*/ 155 h 167"/>
                <a:gd name="T72" fmla="*/ 209 w 326"/>
                <a:gd name="T73" fmla="*/ 150 h 167"/>
                <a:gd name="T74" fmla="*/ 201 w 326"/>
                <a:gd name="T75" fmla="*/ 148 h 167"/>
                <a:gd name="T76" fmla="*/ 181 w 326"/>
                <a:gd name="T77" fmla="*/ 144 h 167"/>
                <a:gd name="T78" fmla="*/ 180 w 326"/>
                <a:gd name="T79" fmla="*/ 119 h 167"/>
                <a:gd name="T80" fmla="*/ 184 w 326"/>
                <a:gd name="T81" fmla="*/ 108 h 167"/>
                <a:gd name="T82" fmla="*/ 186 w 326"/>
                <a:gd name="T83" fmla="*/ 98 h 167"/>
                <a:gd name="T84" fmla="*/ 177 w 326"/>
                <a:gd name="T85" fmla="*/ 88 h 167"/>
                <a:gd name="T86" fmla="*/ 173 w 326"/>
                <a:gd name="T87" fmla="*/ 89 h 167"/>
                <a:gd name="T88" fmla="*/ 158 w 326"/>
                <a:gd name="T89" fmla="*/ 83 h 167"/>
                <a:gd name="T90" fmla="*/ 146 w 326"/>
                <a:gd name="T91" fmla="*/ 70 h 167"/>
                <a:gd name="T92" fmla="*/ 130 w 326"/>
                <a:gd name="T93" fmla="*/ 64 h 167"/>
                <a:gd name="T94" fmla="*/ 125 w 326"/>
                <a:gd name="T95" fmla="*/ 64 h 167"/>
                <a:gd name="T96" fmla="*/ 110 w 326"/>
                <a:gd name="T97" fmla="*/ 40 h 167"/>
                <a:gd name="T98" fmla="*/ 93 w 326"/>
                <a:gd name="T99" fmla="*/ 37 h 167"/>
                <a:gd name="T100" fmla="*/ 77 w 326"/>
                <a:gd name="T101" fmla="*/ 45 h 167"/>
                <a:gd name="T102" fmla="*/ 70 w 326"/>
                <a:gd name="T103" fmla="*/ 58 h 167"/>
                <a:gd name="T104" fmla="*/ 48 w 326"/>
                <a:gd name="T105" fmla="*/ 52 h 167"/>
                <a:gd name="T106" fmla="*/ 24 w 326"/>
                <a:gd name="T107" fmla="*/ 80 h 167"/>
                <a:gd name="T108" fmla="*/ 15 w 326"/>
                <a:gd name="T109" fmla="*/ 92 h 167"/>
                <a:gd name="T110" fmla="*/ 4 w 326"/>
                <a:gd name="T111" fmla="*/ 69 h 167"/>
                <a:gd name="T112" fmla="*/ 5 w 326"/>
                <a:gd name="T113" fmla="*/ 50 h 167"/>
                <a:gd name="T114" fmla="*/ 29 w 326"/>
                <a:gd name="T115" fmla="*/ 47 h 167"/>
                <a:gd name="T116" fmla="*/ 43 w 326"/>
                <a:gd name="T117" fmla="*/ 43 h 167"/>
                <a:gd name="T118" fmla="*/ 66 w 326"/>
                <a:gd name="T119" fmla="*/ 39 h 16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26"/>
                <a:gd name="T181" fmla="*/ 0 h 167"/>
                <a:gd name="T182" fmla="*/ 326 w 326"/>
                <a:gd name="T183" fmla="*/ 167 h 16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26" h="167">
                  <a:moveTo>
                    <a:pt x="77" y="37"/>
                  </a:moveTo>
                  <a:lnTo>
                    <a:pt x="83" y="35"/>
                  </a:lnTo>
                  <a:lnTo>
                    <a:pt x="93" y="33"/>
                  </a:lnTo>
                  <a:lnTo>
                    <a:pt x="100" y="32"/>
                  </a:lnTo>
                  <a:lnTo>
                    <a:pt x="133" y="25"/>
                  </a:lnTo>
                  <a:lnTo>
                    <a:pt x="136" y="25"/>
                  </a:lnTo>
                  <a:lnTo>
                    <a:pt x="137" y="24"/>
                  </a:lnTo>
                  <a:lnTo>
                    <a:pt x="139" y="24"/>
                  </a:lnTo>
                  <a:lnTo>
                    <a:pt x="147" y="23"/>
                  </a:lnTo>
                  <a:lnTo>
                    <a:pt x="153" y="22"/>
                  </a:lnTo>
                  <a:lnTo>
                    <a:pt x="164" y="19"/>
                  </a:lnTo>
                  <a:lnTo>
                    <a:pt x="168" y="18"/>
                  </a:lnTo>
                  <a:lnTo>
                    <a:pt x="174" y="17"/>
                  </a:lnTo>
                  <a:lnTo>
                    <a:pt x="175" y="17"/>
                  </a:lnTo>
                  <a:lnTo>
                    <a:pt x="182" y="15"/>
                  </a:lnTo>
                  <a:lnTo>
                    <a:pt x="186" y="14"/>
                  </a:lnTo>
                  <a:lnTo>
                    <a:pt x="195" y="12"/>
                  </a:lnTo>
                  <a:lnTo>
                    <a:pt x="197" y="12"/>
                  </a:lnTo>
                  <a:lnTo>
                    <a:pt x="201" y="10"/>
                  </a:lnTo>
                  <a:lnTo>
                    <a:pt x="202" y="10"/>
                  </a:lnTo>
                  <a:lnTo>
                    <a:pt x="219" y="6"/>
                  </a:lnTo>
                  <a:lnTo>
                    <a:pt x="226" y="5"/>
                  </a:lnTo>
                  <a:lnTo>
                    <a:pt x="236" y="3"/>
                  </a:lnTo>
                  <a:lnTo>
                    <a:pt x="244" y="1"/>
                  </a:lnTo>
                  <a:lnTo>
                    <a:pt x="250" y="0"/>
                  </a:lnTo>
                  <a:lnTo>
                    <a:pt x="251" y="5"/>
                  </a:lnTo>
                  <a:lnTo>
                    <a:pt x="251" y="6"/>
                  </a:lnTo>
                  <a:lnTo>
                    <a:pt x="258" y="32"/>
                  </a:lnTo>
                  <a:lnTo>
                    <a:pt x="258" y="34"/>
                  </a:lnTo>
                  <a:lnTo>
                    <a:pt x="259" y="38"/>
                  </a:lnTo>
                  <a:lnTo>
                    <a:pt x="261" y="40"/>
                  </a:lnTo>
                  <a:lnTo>
                    <a:pt x="261" y="42"/>
                  </a:lnTo>
                  <a:lnTo>
                    <a:pt x="261" y="43"/>
                  </a:lnTo>
                  <a:lnTo>
                    <a:pt x="263" y="50"/>
                  </a:lnTo>
                  <a:lnTo>
                    <a:pt x="264" y="52"/>
                  </a:lnTo>
                  <a:lnTo>
                    <a:pt x="267" y="65"/>
                  </a:lnTo>
                  <a:lnTo>
                    <a:pt x="272" y="79"/>
                  </a:lnTo>
                  <a:lnTo>
                    <a:pt x="272" y="80"/>
                  </a:lnTo>
                  <a:lnTo>
                    <a:pt x="273" y="87"/>
                  </a:lnTo>
                  <a:lnTo>
                    <a:pt x="275" y="95"/>
                  </a:lnTo>
                  <a:lnTo>
                    <a:pt x="277" y="98"/>
                  </a:lnTo>
                  <a:lnTo>
                    <a:pt x="277" y="99"/>
                  </a:lnTo>
                  <a:lnTo>
                    <a:pt x="278" y="102"/>
                  </a:lnTo>
                  <a:lnTo>
                    <a:pt x="279" y="104"/>
                  </a:lnTo>
                  <a:lnTo>
                    <a:pt x="282" y="114"/>
                  </a:lnTo>
                  <a:lnTo>
                    <a:pt x="295" y="112"/>
                  </a:lnTo>
                  <a:lnTo>
                    <a:pt x="306" y="109"/>
                  </a:lnTo>
                  <a:lnTo>
                    <a:pt x="313" y="107"/>
                  </a:lnTo>
                  <a:lnTo>
                    <a:pt x="321" y="105"/>
                  </a:lnTo>
                  <a:lnTo>
                    <a:pt x="326" y="104"/>
                  </a:lnTo>
                  <a:lnTo>
                    <a:pt x="326" y="112"/>
                  </a:lnTo>
                  <a:lnTo>
                    <a:pt x="321" y="147"/>
                  </a:lnTo>
                  <a:lnTo>
                    <a:pt x="310" y="150"/>
                  </a:lnTo>
                  <a:lnTo>
                    <a:pt x="305" y="152"/>
                  </a:lnTo>
                  <a:lnTo>
                    <a:pt x="295" y="155"/>
                  </a:lnTo>
                  <a:lnTo>
                    <a:pt x="294" y="160"/>
                  </a:lnTo>
                  <a:lnTo>
                    <a:pt x="288" y="159"/>
                  </a:lnTo>
                  <a:lnTo>
                    <a:pt x="278" y="167"/>
                  </a:lnTo>
                  <a:lnTo>
                    <a:pt x="278" y="147"/>
                  </a:lnTo>
                  <a:lnTo>
                    <a:pt x="271" y="148"/>
                  </a:lnTo>
                  <a:lnTo>
                    <a:pt x="274" y="138"/>
                  </a:lnTo>
                  <a:lnTo>
                    <a:pt x="269" y="135"/>
                  </a:lnTo>
                  <a:lnTo>
                    <a:pt x="268" y="138"/>
                  </a:lnTo>
                  <a:lnTo>
                    <a:pt x="264" y="134"/>
                  </a:lnTo>
                  <a:lnTo>
                    <a:pt x="262" y="128"/>
                  </a:lnTo>
                  <a:lnTo>
                    <a:pt x="262" y="138"/>
                  </a:lnTo>
                  <a:lnTo>
                    <a:pt x="252" y="140"/>
                  </a:lnTo>
                  <a:lnTo>
                    <a:pt x="246" y="135"/>
                  </a:lnTo>
                  <a:lnTo>
                    <a:pt x="236" y="120"/>
                  </a:lnTo>
                  <a:lnTo>
                    <a:pt x="242" y="117"/>
                  </a:lnTo>
                  <a:lnTo>
                    <a:pt x="237" y="108"/>
                  </a:lnTo>
                  <a:lnTo>
                    <a:pt x="246" y="105"/>
                  </a:lnTo>
                  <a:lnTo>
                    <a:pt x="237" y="97"/>
                  </a:lnTo>
                  <a:lnTo>
                    <a:pt x="233" y="104"/>
                  </a:lnTo>
                  <a:lnTo>
                    <a:pt x="231" y="97"/>
                  </a:lnTo>
                  <a:lnTo>
                    <a:pt x="239" y="85"/>
                  </a:lnTo>
                  <a:lnTo>
                    <a:pt x="234" y="78"/>
                  </a:lnTo>
                  <a:lnTo>
                    <a:pt x="235" y="82"/>
                  </a:lnTo>
                  <a:lnTo>
                    <a:pt x="229" y="85"/>
                  </a:lnTo>
                  <a:lnTo>
                    <a:pt x="228" y="70"/>
                  </a:lnTo>
                  <a:lnTo>
                    <a:pt x="233" y="74"/>
                  </a:lnTo>
                  <a:lnTo>
                    <a:pt x="239" y="72"/>
                  </a:lnTo>
                  <a:lnTo>
                    <a:pt x="237" y="63"/>
                  </a:lnTo>
                  <a:lnTo>
                    <a:pt x="230" y="62"/>
                  </a:lnTo>
                  <a:lnTo>
                    <a:pt x="229" y="54"/>
                  </a:lnTo>
                  <a:lnTo>
                    <a:pt x="234" y="39"/>
                  </a:lnTo>
                  <a:lnTo>
                    <a:pt x="242" y="34"/>
                  </a:lnTo>
                  <a:lnTo>
                    <a:pt x="239" y="18"/>
                  </a:lnTo>
                  <a:lnTo>
                    <a:pt x="234" y="20"/>
                  </a:lnTo>
                  <a:lnTo>
                    <a:pt x="233" y="33"/>
                  </a:lnTo>
                  <a:lnTo>
                    <a:pt x="225" y="40"/>
                  </a:lnTo>
                  <a:lnTo>
                    <a:pt x="224" y="47"/>
                  </a:lnTo>
                  <a:lnTo>
                    <a:pt x="220" y="42"/>
                  </a:lnTo>
                  <a:lnTo>
                    <a:pt x="218" y="47"/>
                  </a:lnTo>
                  <a:lnTo>
                    <a:pt x="218" y="52"/>
                  </a:lnTo>
                  <a:lnTo>
                    <a:pt x="209" y="58"/>
                  </a:lnTo>
                  <a:lnTo>
                    <a:pt x="218" y="64"/>
                  </a:lnTo>
                  <a:lnTo>
                    <a:pt x="222" y="75"/>
                  </a:lnTo>
                  <a:lnTo>
                    <a:pt x="215" y="99"/>
                  </a:lnTo>
                  <a:lnTo>
                    <a:pt x="219" y="103"/>
                  </a:lnTo>
                  <a:lnTo>
                    <a:pt x="225" y="123"/>
                  </a:lnTo>
                  <a:lnTo>
                    <a:pt x="235" y="132"/>
                  </a:lnTo>
                  <a:lnTo>
                    <a:pt x="234" y="138"/>
                  </a:lnTo>
                  <a:lnTo>
                    <a:pt x="237" y="139"/>
                  </a:lnTo>
                  <a:lnTo>
                    <a:pt x="237" y="144"/>
                  </a:lnTo>
                  <a:lnTo>
                    <a:pt x="244" y="154"/>
                  </a:lnTo>
                  <a:lnTo>
                    <a:pt x="246" y="162"/>
                  </a:lnTo>
                  <a:lnTo>
                    <a:pt x="237" y="155"/>
                  </a:lnTo>
                  <a:lnTo>
                    <a:pt x="235" y="158"/>
                  </a:lnTo>
                  <a:lnTo>
                    <a:pt x="222" y="149"/>
                  </a:lnTo>
                  <a:lnTo>
                    <a:pt x="209" y="150"/>
                  </a:lnTo>
                  <a:lnTo>
                    <a:pt x="206" y="144"/>
                  </a:lnTo>
                  <a:lnTo>
                    <a:pt x="204" y="149"/>
                  </a:lnTo>
                  <a:lnTo>
                    <a:pt x="201" y="148"/>
                  </a:lnTo>
                  <a:lnTo>
                    <a:pt x="192" y="138"/>
                  </a:lnTo>
                  <a:lnTo>
                    <a:pt x="184" y="140"/>
                  </a:lnTo>
                  <a:lnTo>
                    <a:pt x="181" y="144"/>
                  </a:lnTo>
                  <a:lnTo>
                    <a:pt x="176" y="144"/>
                  </a:lnTo>
                  <a:lnTo>
                    <a:pt x="174" y="132"/>
                  </a:lnTo>
                  <a:lnTo>
                    <a:pt x="180" y="119"/>
                  </a:lnTo>
                  <a:lnTo>
                    <a:pt x="179" y="115"/>
                  </a:lnTo>
                  <a:lnTo>
                    <a:pt x="181" y="112"/>
                  </a:lnTo>
                  <a:lnTo>
                    <a:pt x="184" y="108"/>
                  </a:lnTo>
                  <a:lnTo>
                    <a:pt x="182" y="105"/>
                  </a:lnTo>
                  <a:lnTo>
                    <a:pt x="182" y="104"/>
                  </a:lnTo>
                  <a:lnTo>
                    <a:pt x="186" y="98"/>
                  </a:lnTo>
                  <a:lnTo>
                    <a:pt x="190" y="93"/>
                  </a:lnTo>
                  <a:lnTo>
                    <a:pt x="181" y="87"/>
                  </a:lnTo>
                  <a:lnTo>
                    <a:pt x="177" y="88"/>
                  </a:lnTo>
                  <a:lnTo>
                    <a:pt x="176" y="89"/>
                  </a:lnTo>
                  <a:lnTo>
                    <a:pt x="175" y="92"/>
                  </a:lnTo>
                  <a:lnTo>
                    <a:pt x="173" y="89"/>
                  </a:lnTo>
                  <a:lnTo>
                    <a:pt x="164" y="88"/>
                  </a:lnTo>
                  <a:lnTo>
                    <a:pt x="164" y="85"/>
                  </a:lnTo>
                  <a:lnTo>
                    <a:pt x="158" y="83"/>
                  </a:lnTo>
                  <a:lnTo>
                    <a:pt x="154" y="84"/>
                  </a:lnTo>
                  <a:lnTo>
                    <a:pt x="143" y="80"/>
                  </a:lnTo>
                  <a:lnTo>
                    <a:pt x="146" y="70"/>
                  </a:lnTo>
                  <a:lnTo>
                    <a:pt x="143" y="68"/>
                  </a:lnTo>
                  <a:lnTo>
                    <a:pt x="132" y="65"/>
                  </a:lnTo>
                  <a:lnTo>
                    <a:pt x="130" y="64"/>
                  </a:lnTo>
                  <a:lnTo>
                    <a:pt x="127" y="65"/>
                  </a:lnTo>
                  <a:lnTo>
                    <a:pt x="126" y="65"/>
                  </a:lnTo>
                  <a:lnTo>
                    <a:pt x="125" y="64"/>
                  </a:lnTo>
                  <a:lnTo>
                    <a:pt x="122" y="57"/>
                  </a:lnTo>
                  <a:lnTo>
                    <a:pt x="116" y="50"/>
                  </a:lnTo>
                  <a:lnTo>
                    <a:pt x="110" y="40"/>
                  </a:lnTo>
                  <a:lnTo>
                    <a:pt x="103" y="43"/>
                  </a:lnTo>
                  <a:lnTo>
                    <a:pt x="100" y="42"/>
                  </a:lnTo>
                  <a:lnTo>
                    <a:pt x="93" y="37"/>
                  </a:lnTo>
                  <a:lnTo>
                    <a:pt x="84" y="44"/>
                  </a:lnTo>
                  <a:lnTo>
                    <a:pt x="79" y="44"/>
                  </a:lnTo>
                  <a:lnTo>
                    <a:pt x="77" y="45"/>
                  </a:lnTo>
                  <a:lnTo>
                    <a:pt x="77" y="48"/>
                  </a:lnTo>
                  <a:lnTo>
                    <a:pt x="72" y="58"/>
                  </a:lnTo>
                  <a:lnTo>
                    <a:pt x="70" y="58"/>
                  </a:lnTo>
                  <a:lnTo>
                    <a:pt x="61" y="58"/>
                  </a:lnTo>
                  <a:lnTo>
                    <a:pt x="59" y="58"/>
                  </a:lnTo>
                  <a:lnTo>
                    <a:pt x="48" y="52"/>
                  </a:lnTo>
                  <a:lnTo>
                    <a:pt x="37" y="70"/>
                  </a:lnTo>
                  <a:lnTo>
                    <a:pt x="32" y="69"/>
                  </a:lnTo>
                  <a:lnTo>
                    <a:pt x="24" y="80"/>
                  </a:lnTo>
                  <a:lnTo>
                    <a:pt x="22" y="83"/>
                  </a:lnTo>
                  <a:lnTo>
                    <a:pt x="21" y="85"/>
                  </a:lnTo>
                  <a:lnTo>
                    <a:pt x="15" y="92"/>
                  </a:lnTo>
                  <a:lnTo>
                    <a:pt x="10" y="99"/>
                  </a:lnTo>
                  <a:lnTo>
                    <a:pt x="8" y="99"/>
                  </a:lnTo>
                  <a:lnTo>
                    <a:pt x="4" y="69"/>
                  </a:lnTo>
                  <a:lnTo>
                    <a:pt x="0" y="52"/>
                  </a:lnTo>
                  <a:lnTo>
                    <a:pt x="2" y="52"/>
                  </a:lnTo>
                  <a:lnTo>
                    <a:pt x="5" y="50"/>
                  </a:lnTo>
                  <a:lnTo>
                    <a:pt x="6" y="50"/>
                  </a:lnTo>
                  <a:lnTo>
                    <a:pt x="27" y="47"/>
                  </a:lnTo>
                  <a:lnTo>
                    <a:pt x="29" y="47"/>
                  </a:lnTo>
                  <a:lnTo>
                    <a:pt x="38" y="44"/>
                  </a:lnTo>
                  <a:lnTo>
                    <a:pt x="42" y="44"/>
                  </a:lnTo>
                  <a:lnTo>
                    <a:pt x="43" y="43"/>
                  </a:lnTo>
                  <a:lnTo>
                    <a:pt x="45" y="43"/>
                  </a:lnTo>
                  <a:lnTo>
                    <a:pt x="64" y="39"/>
                  </a:lnTo>
                  <a:lnTo>
                    <a:pt x="66" y="39"/>
                  </a:lnTo>
                  <a:lnTo>
                    <a:pt x="75" y="37"/>
                  </a:lnTo>
                  <a:lnTo>
                    <a:pt x="77" y="37"/>
                  </a:lnTo>
                  <a:close/>
                </a:path>
              </a:pathLst>
            </a:custGeom>
            <a:solidFill>
              <a:srgbClr val="3366FF"/>
            </a:solidFill>
            <a:ln w="0">
              <a:solidFill>
                <a:schemeClr val="tx1"/>
              </a:solidFill>
              <a:prstDash val="solid"/>
              <a:round/>
              <a:headEnd/>
              <a:tailEnd/>
            </a:ln>
          </p:spPr>
          <p:txBody>
            <a:bodyPr/>
            <a:lstStyle/>
            <a:p>
              <a:endParaRPr lang="en-US"/>
            </a:p>
          </p:txBody>
        </p:sp>
        <p:sp>
          <p:nvSpPr>
            <p:cNvPr id="22573" name="Freeform 9"/>
            <p:cNvSpPr>
              <a:spLocks/>
            </p:cNvSpPr>
            <p:nvPr/>
          </p:nvSpPr>
          <p:spPr bwMode="auto">
            <a:xfrm>
              <a:off x="4386" y="1641"/>
              <a:ext cx="95" cy="225"/>
            </a:xfrm>
            <a:custGeom>
              <a:avLst/>
              <a:gdLst>
                <a:gd name="T0" fmla="*/ 88 w 95"/>
                <a:gd name="T1" fmla="*/ 161 h 225"/>
                <a:gd name="T2" fmla="*/ 93 w 95"/>
                <a:gd name="T3" fmla="*/ 104 h 225"/>
                <a:gd name="T4" fmla="*/ 87 w 95"/>
                <a:gd name="T5" fmla="*/ 69 h 225"/>
                <a:gd name="T6" fmla="*/ 75 w 95"/>
                <a:gd name="T7" fmla="*/ 74 h 225"/>
                <a:gd name="T8" fmla="*/ 71 w 95"/>
                <a:gd name="T9" fmla="*/ 74 h 225"/>
                <a:gd name="T10" fmla="*/ 70 w 95"/>
                <a:gd name="T11" fmla="*/ 69 h 225"/>
                <a:gd name="T12" fmla="*/ 71 w 95"/>
                <a:gd name="T13" fmla="*/ 61 h 225"/>
                <a:gd name="T14" fmla="*/ 70 w 95"/>
                <a:gd name="T15" fmla="*/ 57 h 225"/>
                <a:gd name="T16" fmla="*/ 73 w 95"/>
                <a:gd name="T17" fmla="*/ 56 h 225"/>
                <a:gd name="T18" fmla="*/ 79 w 95"/>
                <a:gd name="T19" fmla="*/ 54 h 225"/>
                <a:gd name="T20" fmla="*/ 79 w 95"/>
                <a:gd name="T21" fmla="*/ 47 h 225"/>
                <a:gd name="T22" fmla="*/ 81 w 95"/>
                <a:gd name="T23" fmla="*/ 39 h 225"/>
                <a:gd name="T24" fmla="*/ 82 w 95"/>
                <a:gd name="T25" fmla="*/ 30 h 225"/>
                <a:gd name="T26" fmla="*/ 83 w 95"/>
                <a:gd name="T27" fmla="*/ 22 h 225"/>
                <a:gd name="T28" fmla="*/ 82 w 95"/>
                <a:gd name="T29" fmla="*/ 20 h 225"/>
                <a:gd name="T30" fmla="*/ 59 w 95"/>
                <a:gd name="T31" fmla="*/ 12 h 225"/>
                <a:gd name="T32" fmla="*/ 55 w 95"/>
                <a:gd name="T33" fmla="*/ 11 h 225"/>
                <a:gd name="T34" fmla="*/ 46 w 95"/>
                <a:gd name="T35" fmla="*/ 9 h 225"/>
                <a:gd name="T36" fmla="*/ 33 w 95"/>
                <a:gd name="T37" fmla="*/ 4 h 225"/>
                <a:gd name="T38" fmla="*/ 18 w 95"/>
                <a:gd name="T39" fmla="*/ 1 h 225"/>
                <a:gd name="T40" fmla="*/ 13 w 95"/>
                <a:gd name="T41" fmla="*/ 19 h 225"/>
                <a:gd name="T42" fmla="*/ 10 w 95"/>
                <a:gd name="T43" fmla="*/ 27 h 225"/>
                <a:gd name="T44" fmla="*/ 1 w 95"/>
                <a:gd name="T45" fmla="*/ 40 h 225"/>
                <a:gd name="T46" fmla="*/ 8 w 95"/>
                <a:gd name="T47" fmla="*/ 49 h 225"/>
                <a:gd name="T48" fmla="*/ 5 w 95"/>
                <a:gd name="T49" fmla="*/ 76 h 225"/>
                <a:gd name="T50" fmla="*/ 10 w 95"/>
                <a:gd name="T51" fmla="*/ 77 h 225"/>
                <a:gd name="T52" fmla="*/ 27 w 95"/>
                <a:gd name="T53" fmla="*/ 96 h 225"/>
                <a:gd name="T54" fmla="*/ 35 w 95"/>
                <a:gd name="T55" fmla="*/ 102 h 225"/>
                <a:gd name="T56" fmla="*/ 40 w 95"/>
                <a:gd name="T57" fmla="*/ 114 h 225"/>
                <a:gd name="T58" fmla="*/ 30 w 95"/>
                <a:gd name="T59" fmla="*/ 124 h 225"/>
                <a:gd name="T60" fmla="*/ 27 w 95"/>
                <a:gd name="T61" fmla="*/ 129 h 225"/>
                <a:gd name="T62" fmla="*/ 22 w 95"/>
                <a:gd name="T63" fmla="*/ 134 h 225"/>
                <a:gd name="T64" fmla="*/ 23 w 95"/>
                <a:gd name="T65" fmla="*/ 140 h 225"/>
                <a:gd name="T66" fmla="*/ 18 w 95"/>
                <a:gd name="T67" fmla="*/ 144 h 225"/>
                <a:gd name="T68" fmla="*/ 8 w 95"/>
                <a:gd name="T69" fmla="*/ 150 h 225"/>
                <a:gd name="T70" fmla="*/ 5 w 95"/>
                <a:gd name="T71" fmla="*/ 155 h 225"/>
                <a:gd name="T72" fmla="*/ 0 w 95"/>
                <a:gd name="T73" fmla="*/ 170 h 225"/>
                <a:gd name="T74" fmla="*/ 4 w 95"/>
                <a:gd name="T75" fmla="*/ 183 h 225"/>
                <a:gd name="T76" fmla="*/ 24 w 95"/>
                <a:gd name="T77" fmla="*/ 198 h 225"/>
                <a:gd name="T78" fmla="*/ 38 w 95"/>
                <a:gd name="T79" fmla="*/ 204 h 225"/>
                <a:gd name="T80" fmla="*/ 52 w 95"/>
                <a:gd name="T81" fmla="*/ 201 h 225"/>
                <a:gd name="T82" fmla="*/ 60 w 95"/>
                <a:gd name="T83" fmla="*/ 223 h 225"/>
                <a:gd name="T84" fmla="*/ 76 w 95"/>
                <a:gd name="T85" fmla="*/ 185 h 225"/>
                <a:gd name="T86" fmla="*/ 87 w 95"/>
                <a:gd name="T87" fmla="*/ 165 h 2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5"/>
                <a:gd name="T133" fmla="*/ 0 h 225"/>
                <a:gd name="T134" fmla="*/ 95 w 95"/>
                <a:gd name="T135" fmla="*/ 225 h 2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5" h="225">
                  <a:moveTo>
                    <a:pt x="86" y="162"/>
                  </a:moveTo>
                  <a:lnTo>
                    <a:pt x="88" y="161"/>
                  </a:lnTo>
                  <a:lnTo>
                    <a:pt x="95" y="135"/>
                  </a:lnTo>
                  <a:lnTo>
                    <a:pt x="93" y="104"/>
                  </a:lnTo>
                  <a:lnTo>
                    <a:pt x="90" y="77"/>
                  </a:lnTo>
                  <a:lnTo>
                    <a:pt x="87" y="69"/>
                  </a:lnTo>
                  <a:lnTo>
                    <a:pt x="88" y="72"/>
                  </a:lnTo>
                  <a:lnTo>
                    <a:pt x="75" y="74"/>
                  </a:lnTo>
                  <a:lnTo>
                    <a:pt x="73" y="75"/>
                  </a:lnTo>
                  <a:lnTo>
                    <a:pt x="71" y="74"/>
                  </a:lnTo>
                  <a:lnTo>
                    <a:pt x="68" y="71"/>
                  </a:lnTo>
                  <a:lnTo>
                    <a:pt x="70" y="69"/>
                  </a:lnTo>
                  <a:lnTo>
                    <a:pt x="68" y="66"/>
                  </a:lnTo>
                  <a:lnTo>
                    <a:pt x="71" y="61"/>
                  </a:lnTo>
                  <a:lnTo>
                    <a:pt x="70" y="59"/>
                  </a:lnTo>
                  <a:lnTo>
                    <a:pt x="70" y="57"/>
                  </a:lnTo>
                  <a:lnTo>
                    <a:pt x="72" y="56"/>
                  </a:lnTo>
                  <a:lnTo>
                    <a:pt x="73" y="56"/>
                  </a:lnTo>
                  <a:lnTo>
                    <a:pt x="77" y="54"/>
                  </a:lnTo>
                  <a:lnTo>
                    <a:pt x="79" y="54"/>
                  </a:lnTo>
                  <a:lnTo>
                    <a:pt x="79" y="50"/>
                  </a:lnTo>
                  <a:lnTo>
                    <a:pt x="79" y="47"/>
                  </a:lnTo>
                  <a:lnTo>
                    <a:pt x="79" y="44"/>
                  </a:lnTo>
                  <a:lnTo>
                    <a:pt x="81" y="39"/>
                  </a:lnTo>
                  <a:lnTo>
                    <a:pt x="82" y="31"/>
                  </a:lnTo>
                  <a:lnTo>
                    <a:pt x="82" y="30"/>
                  </a:lnTo>
                  <a:lnTo>
                    <a:pt x="82" y="27"/>
                  </a:lnTo>
                  <a:lnTo>
                    <a:pt x="83" y="22"/>
                  </a:lnTo>
                  <a:lnTo>
                    <a:pt x="83" y="21"/>
                  </a:lnTo>
                  <a:lnTo>
                    <a:pt x="82" y="20"/>
                  </a:lnTo>
                  <a:lnTo>
                    <a:pt x="65" y="14"/>
                  </a:lnTo>
                  <a:lnTo>
                    <a:pt x="59" y="12"/>
                  </a:lnTo>
                  <a:lnTo>
                    <a:pt x="57" y="12"/>
                  </a:lnTo>
                  <a:lnTo>
                    <a:pt x="55" y="11"/>
                  </a:lnTo>
                  <a:lnTo>
                    <a:pt x="50" y="10"/>
                  </a:lnTo>
                  <a:lnTo>
                    <a:pt x="46" y="9"/>
                  </a:lnTo>
                  <a:lnTo>
                    <a:pt x="39" y="6"/>
                  </a:lnTo>
                  <a:lnTo>
                    <a:pt x="33" y="4"/>
                  </a:lnTo>
                  <a:lnTo>
                    <a:pt x="22" y="0"/>
                  </a:lnTo>
                  <a:lnTo>
                    <a:pt x="18" y="1"/>
                  </a:lnTo>
                  <a:lnTo>
                    <a:pt x="13" y="12"/>
                  </a:lnTo>
                  <a:lnTo>
                    <a:pt x="13" y="19"/>
                  </a:lnTo>
                  <a:lnTo>
                    <a:pt x="8" y="29"/>
                  </a:lnTo>
                  <a:lnTo>
                    <a:pt x="10" y="27"/>
                  </a:lnTo>
                  <a:lnTo>
                    <a:pt x="7" y="30"/>
                  </a:lnTo>
                  <a:lnTo>
                    <a:pt x="1" y="40"/>
                  </a:lnTo>
                  <a:lnTo>
                    <a:pt x="2" y="42"/>
                  </a:lnTo>
                  <a:lnTo>
                    <a:pt x="8" y="49"/>
                  </a:lnTo>
                  <a:lnTo>
                    <a:pt x="1" y="62"/>
                  </a:lnTo>
                  <a:lnTo>
                    <a:pt x="5" y="76"/>
                  </a:lnTo>
                  <a:lnTo>
                    <a:pt x="5" y="77"/>
                  </a:lnTo>
                  <a:lnTo>
                    <a:pt x="10" y="77"/>
                  </a:lnTo>
                  <a:lnTo>
                    <a:pt x="26" y="94"/>
                  </a:lnTo>
                  <a:lnTo>
                    <a:pt x="27" y="96"/>
                  </a:lnTo>
                  <a:lnTo>
                    <a:pt x="32" y="99"/>
                  </a:lnTo>
                  <a:lnTo>
                    <a:pt x="35" y="102"/>
                  </a:lnTo>
                  <a:lnTo>
                    <a:pt x="45" y="110"/>
                  </a:lnTo>
                  <a:lnTo>
                    <a:pt x="40" y="114"/>
                  </a:lnTo>
                  <a:lnTo>
                    <a:pt x="37" y="119"/>
                  </a:lnTo>
                  <a:lnTo>
                    <a:pt x="30" y="124"/>
                  </a:lnTo>
                  <a:lnTo>
                    <a:pt x="29" y="125"/>
                  </a:lnTo>
                  <a:lnTo>
                    <a:pt x="27" y="129"/>
                  </a:lnTo>
                  <a:lnTo>
                    <a:pt x="26" y="130"/>
                  </a:lnTo>
                  <a:lnTo>
                    <a:pt x="22" y="134"/>
                  </a:lnTo>
                  <a:lnTo>
                    <a:pt x="23" y="139"/>
                  </a:lnTo>
                  <a:lnTo>
                    <a:pt x="23" y="140"/>
                  </a:lnTo>
                  <a:lnTo>
                    <a:pt x="19" y="142"/>
                  </a:lnTo>
                  <a:lnTo>
                    <a:pt x="18" y="144"/>
                  </a:lnTo>
                  <a:lnTo>
                    <a:pt x="16" y="145"/>
                  </a:lnTo>
                  <a:lnTo>
                    <a:pt x="8" y="150"/>
                  </a:lnTo>
                  <a:lnTo>
                    <a:pt x="6" y="152"/>
                  </a:lnTo>
                  <a:lnTo>
                    <a:pt x="5" y="155"/>
                  </a:lnTo>
                  <a:lnTo>
                    <a:pt x="2" y="164"/>
                  </a:lnTo>
                  <a:lnTo>
                    <a:pt x="0" y="170"/>
                  </a:lnTo>
                  <a:lnTo>
                    <a:pt x="1" y="174"/>
                  </a:lnTo>
                  <a:lnTo>
                    <a:pt x="4" y="183"/>
                  </a:lnTo>
                  <a:lnTo>
                    <a:pt x="15" y="191"/>
                  </a:lnTo>
                  <a:lnTo>
                    <a:pt x="24" y="198"/>
                  </a:lnTo>
                  <a:lnTo>
                    <a:pt x="28" y="196"/>
                  </a:lnTo>
                  <a:lnTo>
                    <a:pt x="38" y="204"/>
                  </a:lnTo>
                  <a:lnTo>
                    <a:pt x="39" y="203"/>
                  </a:lnTo>
                  <a:lnTo>
                    <a:pt x="52" y="201"/>
                  </a:lnTo>
                  <a:lnTo>
                    <a:pt x="54" y="225"/>
                  </a:lnTo>
                  <a:lnTo>
                    <a:pt x="60" y="223"/>
                  </a:lnTo>
                  <a:lnTo>
                    <a:pt x="65" y="216"/>
                  </a:lnTo>
                  <a:lnTo>
                    <a:pt x="76" y="185"/>
                  </a:lnTo>
                  <a:lnTo>
                    <a:pt x="76" y="184"/>
                  </a:lnTo>
                  <a:lnTo>
                    <a:pt x="87" y="165"/>
                  </a:lnTo>
                  <a:lnTo>
                    <a:pt x="86" y="162"/>
                  </a:lnTo>
                  <a:close/>
                </a:path>
              </a:pathLst>
            </a:custGeom>
            <a:solidFill>
              <a:srgbClr val="3366FF"/>
            </a:solidFill>
            <a:ln w="0">
              <a:solidFill>
                <a:schemeClr val="tx1"/>
              </a:solidFill>
              <a:prstDash val="solid"/>
              <a:round/>
              <a:headEnd/>
              <a:tailEnd/>
            </a:ln>
          </p:spPr>
          <p:txBody>
            <a:bodyPr/>
            <a:lstStyle/>
            <a:p>
              <a:endParaRPr lang="en-US"/>
            </a:p>
          </p:txBody>
        </p:sp>
        <p:sp>
          <p:nvSpPr>
            <p:cNvPr id="22574" name="Freeform 10"/>
            <p:cNvSpPr>
              <a:spLocks/>
            </p:cNvSpPr>
            <p:nvPr/>
          </p:nvSpPr>
          <p:spPr bwMode="auto">
            <a:xfrm>
              <a:off x="4014" y="1592"/>
              <a:ext cx="417" cy="279"/>
            </a:xfrm>
            <a:custGeom>
              <a:avLst/>
              <a:gdLst>
                <a:gd name="T0" fmla="*/ 280 w 417"/>
                <a:gd name="T1" fmla="*/ 232 h 279"/>
                <a:gd name="T2" fmla="*/ 300 w 417"/>
                <a:gd name="T3" fmla="*/ 227 h 279"/>
                <a:gd name="T4" fmla="*/ 307 w 417"/>
                <a:gd name="T5" fmla="*/ 225 h 279"/>
                <a:gd name="T6" fmla="*/ 341 w 417"/>
                <a:gd name="T7" fmla="*/ 218 h 279"/>
                <a:gd name="T8" fmla="*/ 356 w 417"/>
                <a:gd name="T9" fmla="*/ 214 h 279"/>
                <a:gd name="T10" fmla="*/ 372 w 417"/>
                <a:gd name="T11" fmla="*/ 200 h 279"/>
                <a:gd name="T12" fmla="*/ 388 w 417"/>
                <a:gd name="T13" fmla="*/ 194 h 279"/>
                <a:gd name="T14" fmla="*/ 395 w 417"/>
                <a:gd name="T15" fmla="*/ 189 h 279"/>
                <a:gd name="T16" fmla="*/ 398 w 417"/>
                <a:gd name="T17" fmla="*/ 179 h 279"/>
                <a:gd name="T18" fmla="*/ 402 w 417"/>
                <a:gd name="T19" fmla="*/ 173 h 279"/>
                <a:gd name="T20" fmla="*/ 417 w 417"/>
                <a:gd name="T21" fmla="*/ 159 h 279"/>
                <a:gd name="T22" fmla="*/ 399 w 417"/>
                <a:gd name="T23" fmla="*/ 145 h 279"/>
                <a:gd name="T24" fmla="*/ 377 w 417"/>
                <a:gd name="T25" fmla="*/ 126 h 279"/>
                <a:gd name="T26" fmla="*/ 380 w 417"/>
                <a:gd name="T27" fmla="*/ 98 h 279"/>
                <a:gd name="T28" fmla="*/ 379 w 417"/>
                <a:gd name="T29" fmla="*/ 79 h 279"/>
                <a:gd name="T30" fmla="*/ 385 w 417"/>
                <a:gd name="T31" fmla="*/ 68 h 279"/>
                <a:gd name="T32" fmla="*/ 394 w 417"/>
                <a:gd name="T33" fmla="*/ 49 h 279"/>
                <a:gd name="T34" fmla="*/ 389 w 417"/>
                <a:gd name="T35" fmla="*/ 44 h 279"/>
                <a:gd name="T36" fmla="*/ 364 w 417"/>
                <a:gd name="T37" fmla="*/ 33 h 279"/>
                <a:gd name="T38" fmla="*/ 355 w 417"/>
                <a:gd name="T39" fmla="*/ 11 h 279"/>
                <a:gd name="T40" fmla="*/ 338 w 417"/>
                <a:gd name="T41" fmla="*/ 0 h 279"/>
                <a:gd name="T42" fmla="*/ 309 w 417"/>
                <a:gd name="T43" fmla="*/ 8 h 279"/>
                <a:gd name="T44" fmla="*/ 287 w 417"/>
                <a:gd name="T45" fmla="*/ 13 h 279"/>
                <a:gd name="T46" fmla="*/ 271 w 417"/>
                <a:gd name="T47" fmla="*/ 16 h 279"/>
                <a:gd name="T48" fmla="*/ 238 w 417"/>
                <a:gd name="T49" fmla="*/ 23 h 279"/>
                <a:gd name="T50" fmla="*/ 225 w 417"/>
                <a:gd name="T51" fmla="*/ 25 h 279"/>
                <a:gd name="T52" fmla="*/ 183 w 417"/>
                <a:gd name="T53" fmla="*/ 34 h 279"/>
                <a:gd name="T54" fmla="*/ 156 w 417"/>
                <a:gd name="T55" fmla="*/ 40 h 279"/>
                <a:gd name="T56" fmla="*/ 144 w 417"/>
                <a:gd name="T57" fmla="*/ 43 h 279"/>
                <a:gd name="T58" fmla="*/ 104 w 417"/>
                <a:gd name="T59" fmla="*/ 50 h 279"/>
                <a:gd name="T60" fmla="*/ 95 w 417"/>
                <a:gd name="T61" fmla="*/ 53 h 279"/>
                <a:gd name="T62" fmla="*/ 58 w 417"/>
                <a:gd name="T63" fmla="*/ 59 h 279"/>
                <a:gd name="T64" fmla="*/ 44 w 417"/>
                <a:gd name="T65" fmla="*/ 36 h 279"/>
                <a:gd name="T66" fmla="*/ 0 w 417"/>
                <a:gd name="T67" fmla="*/ 71 h 279"/>
                <a:gd name="T68" fmla="*/ 3 w 417"/>
                <a:gd name="T69" fmla="*/ 96 h 279"/>
                <a:gd name="T70" fmla="*/ 8 w 417"/>
                <a:gd name="T71" fmla="*/ 128 h 279"/>
                <a:gd name="T72" fmla="*/ 14 w 417"/>
                <a:gd name="T73" fmla="*/ 161 h 279"/>
                <a:gd name="T74" fmla="*/ 17 w 417"/>
                <a:gd name="T75" fmla="*/ 174 h 279"/>
                <a:gd name="T76" fmla="*/ 19 w 417"/>
                <a:gd name="T77" fmla="*/ 186 h 279"/>
                <a:gd name="T78" fmla="*/ 20 w 417"/>
                <a:gd name="T79" fmla="*/ 199 h 279"/>
                <a:gd name="T80" fmla="*/ 23 w 417"/>
                <a:gd name="T81" fmla="*/ 214 h 279"/>
                <a:gd name="T82" fmla="*/ 27 w 417"/>
                <a:gd name="T83" fmla="*/ 233 h 279"/>
                <a:gd name="T84" fmla="*/ 29 w 417"/>
                <a:gd name="T85" fmla="*/ 248 h 279"/>
                <a:gd name="T86" fmla="*/ 30 w 417"/>
                <a:gd name="T87" fmla="*/ 258 h 279"/>
                <a:gd name="T88" fmla="*/ 34 w 417"/>
                <a:gd name="T89" fmla="*/ 279 h 279"/>
                <a:gd name="T90" fmla="*/ 44 w 417"/>
                <a:gd name="T91" fmla="*/ 278 h 279"/>
                <a:gd name="T92" fmla="*/ 83 w 417"/>
                <a:gd name="T93" fmla="*/ 272 h 279"/>
                <a:gd name="T94" fmla="*/ 100 w 417"/>
                <a:gd name="T95" fmla="*/ 268 h 279"/>
                <a:gd name="T96" fmla="*/ 110 w 417"/>
                <a:gd name="T97" fmla="*/ 265 h 279"/>
                <a:gd name="T98" fmla="*/ 134 w 417"/>
                <a:gd name="T99" fmla="*/ 262 h 279"/>
                <a:gd name="T100" fmla="*/ 148 w 417"/>
                <a:gd name="T101" fmla="*/ 258 h 279"/>
                <a:gd name="T102" fmla="*/ 171 w 417"/>
                <a:gd name="T103" fmla="*/ 254 h 279"/>
                <a:gd name="T104" fmla="*/ 188 w 417"/>
                <a:gd name="T105" fmla="*/ 250 h 279"/>
                <a:gd name="T106" fmla="*/ 238 w 417"/>
                <a:gd name="T107" fmla="*/ 240 h 279"/>
                <a:gd name="T108" fmla="*/ 244 w 417"/>
                <a:gd name="T109" fmla="*/ 239 h 279"/>
                <a:gd name="T110" fmla="*/ 269 w 417"/>
                <a:gd name="T111" fmla="*/ 234 h 2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17"/>
                <a:gd name="T169" fmla="*/ 0 h 279"/>
                <a:gd name="T170" fmla="*/ 417 w 417"/>
                <a:gd name="T171" fmla="*/ 279 h 27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17" h="279">
                  <a:moveTo>
                    <a:pt x="273" y="233"/>
                  </a:moveTo>
                  <a:lnTo>
                    <a:pt x="279" y="232"/>
                  </a:lnTo>
                  <a:lnTo>
                    <a:pt x="280" y="232"/>
                  </a:lnTo>
                  <a:lnTo>
                    <a:pt x="287" y="230"/>
                  </a:lnTo>
                  <a:lnTo>
                    <a:pt x="291" y="229"/>
                  </a:lnTo>
                  <a:lnTo>
                    <a:pt x="300" y="227"/>
                  </a:lnTo>
                  <a:lnTo>
                    <a:pt x="302" y="227"/>
                  </a:lnTo>
                  <a:lnTo>
                    <a:pt x="306" y="225"/>
                  </a:lnTo>
                  <a:lnTo>
                    <a:pt x="307" y="225"/>
                  </a:lnTo>
                  <a:lnTo>
                    <a:pt x="324" y="221"/>
                  </a:lnTo>
                  <a:lnTo>
                    <a:pt x="331" y="220"/>
                  </a:lnTo>
                  <a:lnTo>
                    <a:pt x="341" y="218"/>
                  </a:lnTo>
                  <a:lnTo>
                    <a:pt x="349" y="216"/>
                  </a:lnTo>
                  <a:lnTo>
                    <a:pt x="355" y="215"/>
                  </a:lnTo>
                  <a:lnTo>
                    <a:pt x="356" y="214"/>
                  </a:lnTo>
                  <a:lnTo>
                    <a:pt x="356" y="211"/>
                  </a:lnTo>
                  <a:lnTo>
                    <a:pt x="366" y="201"/>
                  </a:lnTo>
                  <a:lnTo>
                    <a:pt x="372" y="200"/>
                  </a:lnTo>
                  <a:lnTo>
                    <a:pt x="378" y="201"/>
                  </a:lnTo>
                  <a:lnTo>
                    <a:pt x="380" y="199"/>
                  </a:lnTo>
                  <a:lnTo>
                    <a:pt x="388" y="194"/>
                  </a:lnTo>
                  <a:lnTo>
                    <a:pt x="390" y="193"/>
                  </a:lnTo>
                  <a:lnTo>
                    <a:pt x="391" y="191"/>
                  </a:lnTo>
                  <a:lnTo>
                    <a:pt x="395" y="189"/>
                  </a:lnTo>
                  <a:lnTo>
                    <a:pt x="395" y="188"/>
                  </a:lnTo>
                  <a:lnTo>
                    <a:pt x="394" y="183"/>
                  </a:lnTo>
                  <a:lnTo>
                    <a:pt x="398" y="179"/>
                  </a:lnTo>
                  <a:lnTo>
                    <a:pt x="399" y="178"/>
                  </a:lnTo>
                  <a:lnTo>
                    <a:pt x="401" y="174"/>
                  </a:lnTo>
                  <a:lnTo>
                    <a:pt x="402" y="173"/>
                  </a:lnTo>
                  <a:lnTo>
                    <a:pt x="409" y="168"/>
                  </a:lnTo>
                  <a:lnTo>
                    <a:pt x="412" y="163"/>
                  </a:lnTo>
                  <a:lnTo>
                    <a:pt x="417" y="159"/>
                  </a:lnTo>
                  <a:lnTo>
                    <a:pt x="407" y="151"/>
                  </a:lnTo>
                  <a:lnTo>
                    <a:pt x="404" y="148"/>
                  </a:lnTo>
                  <a:lnTo>
                    <a:pt x="399" y="145"/>
                  </a:lnTo>
                  <a:lnTo>
                    <a:pt x="398" y="143"/>
                  </a:lnTo>
                  <a:lnTo>
                    <a:pt x="382" y="126"/>
                  </a:lnTo>
                  <a:lnTo>
                    <a:pt x="377" y="126"/>
                  </a:lnTo>
                  <a:lnTo>
                    <a:pt x="377" y="125"/>
                  </a:lnTo>
                  <a:lnTo>
                    <a:pt x="373" y="111"/>
                  </a:lnTo>
                  <a:lnTo>
                    <a:pt x="380" y="98"/>
                  </a:lnTo>
                  <a:lnTo>
                    <a:pt x="374" y="91"/>
                  </a:lnTo>
                  <a:lnTo>
                    <a:pt x="373" y="89"/>
                  </a:lnTo>
                  <a:lnTo>
                    <a:pt x="379" y="79"/>
                  </a:lnTo>
                  <a:lnTo>
                    <a:pt x="382" y="76"/>
                  </a:lnTo>
                  <a:lnTo>
                    <a:pt x="380" y="78"/>
                  </a:lnTo>
                  <a:lnTo>
                    <a:pt x="385" y="68"/>
                  </a:lnTo>
                  <a:lnTo>
                    <a:pt x="385" y="61"/>
                  </a:lnTo>
                  <a:lnTo>
                    <a:pt x="390" y="50"/>
                  </a:lnTo>
                  <a:lnTo>
                    <a:pt x="394" y="49"/>
                  </a:lnTo>
                  <a:lnTo>
                    <a:pt x="393" y="48"/>
                  </a:lnTo>
                  <a:lnTo>
                    <a:pt x="389" y="43"/>
                  </a:lnTo>
                  <a:lnTo>
                    <a:pt x="389" y="44"/>
                  </a:lnTo>
                  <a:lnTo>
                    <a:pt x="380" y="44"/>
                  </a:lnTo>
                  <a:lnTo>
                    <a:pt x="371" y="40"/>
                  </a:lnTo>
                  <a:lnTo>
                    <a:pt x="364" y="33"/>
                  </a:lnTo>
                  <a:lnTo>
                    <a:pt x="366" y="30"/>
                  </a:lnTo>
                  <a:lnTo>
                    <a:pt x="362" y="19"/>
                  </a:lnTo>
                  <a:lnTo>
                    <a:pt x="355" y="11"/>
                  </a:lnTo>
                  <a:lnTo>
                    <a:pt x="352" y="10"/>
                  </a:lnTo>
                  <a:lnTo>
                    <a:pt x="347" y="11"/>
                  </a:lnTo>
                  <a:lnTo>
                    <a:pt x="338" y="0"/>
                  </a:lnTo>
                  <a:lnTo>
                    <a:pt x="336" y="0"/>
                  </a:lnTo>
                  <a:lnTo>
                    <a:pt x="329" y="3"/>
                  </a:lnTo>
                  <a:lnTo>
                    <a:pt x="309" y="8"/>
                  </a:lnTo>
                  <a:lnTo>
                    <a:pt x="296" y="10"/>
                  </a:lnTo>
                  <a:lnTo>
                    <a:pt x="289" y="11"/>
                  </a:lnTo>
                  <a:lnTo>
                    <a:pt x="287" y="13"/>
                  </a:lnTo>
                  <a:lnTo>
                    <a:pt x="286" y="13"/>
                  </a:lnTo>
                  <a:lnTo>
                    <a:pt x="279" y="14"/>
                  </a:lnTo>
                  <a:lnTo>
                    <a:pt x="271" y="16"/>
                  </a:lnTo>
                  <a:lnTo>
                    <a:pt x="259" y="18"/>
                  </a:lnTo>
                  <a:lnTo>
                    <a:pt x="243" y="21"/>
                  </a:lnTo>
                  <a:lnTo>
                    <a:pt x="238" y="23"/>
                  </a:lnTo>
                  <a:lnTo>
                    <a:pt x="235" y="24"/>
                  </a:lnTo>
                  <a:lnTo>
                    <a:pt x="232" y="24"/>
                  </a:lnTo>
                  <a:lnTo>
                    <a:pt x="225" y="25"/>
                  </a:lnTo>
                  <a:lnTo>
                    <a:pt x="197" y="31"/>
                  </a:lnTo>
                  <a:lnTo>
                    <a:pt x="189" y="33"/>
                  </a:lnTo>
                  <a:lnTo>
                    <a:pt x="183" y="34"/>
                  </a:lnTo>
                  <a:lnTo>
                    <a:pt x="181" y="35"/>
                  </a:lnTo>
                  <a:lnTo>
                    <a:pt x="171" y="38"/>
                  </a:lnTo>
                  <a:lnTo>
                    <a:pt x="156" y="40"/>
                  </a:lnTo>
                  <a:lnTo>
                    <a:pt x="151" y="41"/>
                  </a:lnTo>
                  <a:lnTo>
                    <a:pt x="148" y="41"/>
                  </a:lnTo>
                  <a:lnTo>
                    <a:pt x="144" y="43"/>
                  </a:lnTo>
                  <a:lnTo>
                    <a:pt x="123" y="46"/>
                  </a:lnTo>
                  <a:lnTo>
                    <a:pt x="109" y="50"/>
                  </a:lnTo>
                  <a:lnTo>
                    <a:pt x="104" y="50"/>
                  </a:lnTo>
                  <a:lnTo>
                    <a:pt x="100" y="51"/>
                  </a:lnTo>
                  <a:lnTo>
                    <a:pt x="99" y="51"/>
                  </a:lnTo>
                  <a:lnTo>
                    <a:pt x="95" y="53"/>
                  </a:lnTo>
                  <a:lnTo>
                    <a:pt x="87" y="54"/>
                  </a:lnTo>
                  <a:lnTo>
                    <a:pt x="68" y="58"/>
                  </a:lnTo>
                  <a:lnTo>
                    <a:pt x="58" y="59"/>
                  </a:lnTo>
                  <a:lnTo>
                    <a:pt x="56" y="60"/>
                  </a:lnTo>
                  <a:lnTo>
                    <a:pt x="49" y="61"/>
                  </a:lnTo>
                  <a:lnTo>
                    <a:pt x="44" y="36"/>
                  </a:lnTo>
                  <a:lnTo>
                    <a:pt x="22" y="54"/>
                  </a:lnTo>
                  <a:lnTo>
                    <a:pt x="3" y="69"/>
                  </a:lnTo>
                  <a:lnTo>
                    <a:pt x="0" y="71"/>
                  </a:lnTo>
                  <a:lnTo>
                    <a:pt x="1" y="81"/>
                  </a:lnTo>
                  <a:lnTo>
                    <a:pt x="1" y="84"/>
                  </a:lnTo>
                  <a:lnTo>
                    <a:pt x="3" y="96"/>
                  </a:lnTo>
                  <a:lnTo>
                    <a:pt x="4" y="104"/>
                  </a:lnTo>
                  <a:lnTo>
                    <a:pt x="7" y="116"/>
                  </a:lnTo>
                  <a:lnTo>
                    <a:pt x="8" y="128"/>
                  </a:lnTo>
                  <a:lnTo>
                    <a:pt x="9" y="135"/>
                  </a:lnTo>
                  <a:lnTo>
                    <a:pt x="12" y="150"/>
                  </a:lnTo>
                  <a:lnTo>
                    <a:pt x="14" y="161"/>
                  </a:lnTo>
                  <a:lnTo>
                    <a:pt x="14" y="164"/>
                  </a:lnTo>
                  <a:lnTo>
                    <a:pt x="16" y="171"/>
                  </a:lnTo>
                  <a:lnTo>
                    <a:pt x="17" y="174"/>
                  </a:lnTo>
                  <a:lnTo>
                    <a:pt x="17" y="175"/>
                  </a:lnTo>
                  <a:lnTo>
                    <a:pt x="18" y="181"/>
                  </a:lnTo>
                  <a:lnTo>
                    <a:pt x="19" y="186"/>
                  </a:lnTo>
                  <a:lnTo>
                    <a:pt x="20" y="195"/>
                  </a:lnTo>
                  <a:lnTo>
                    <a:pt x="20" y="196"/>
                  </a:lnTo>
                  <a:lnTo>
                    <a:pt x="20" y="199"/>
                  </a:lnTo>
                  <a:lnTo>
                    <a:pt x="23" y="210"/>
                  </a:lnTo>
                  <a:lnTo>
                    <a:pt x="23" y="211"/>
                  </a:lnTo>
                  <a:lnTo>
                    <a:pt x="23" y="214"/>
                  </a:lnTo>
                  <a:lnTo>
                    <a:pt x="24" y="216"/>
                  </a:lnTo>
                  <a:lnTo>
                    <a:pt x="27" y="232"/>
                  </a:lnTo>
                  <a:lnTo>
                    <a:pt x="27" y="233"/>
                  </a:lnTo>
                  <a:lnTo>
                    <a:pt x="28" y="239"/>
                  </a:lnTo>
                  <a:lnTo>
                    <a:pt x="28" y="240"/>
                  </a:lnTo>
                  <a:lnTo>
                    <a:pt x="29" y="248"/>
                  </a:lnTo>
                  <a:lnTo>
                    <a:pt x="30" y="253"/>
                  </a:lnTo>
                  <a:lnTo>
                    <a:pt x="30" y="254"/>
                  </a:lnTo>
                  <a:lnTo>
                    <a:pt x="30" y="258"/>
                  </a:lnTo>
                  <a:lnTo>
                    <a:pt x="34" y="277"/>
                  </a:lnTo>
                  <a:lnTo>
                    <a:pt x="34" y="278"/>
                  </a:lnTo>
                  <a:lnTo>
                    <a:pt x="34" y="279"/>
                  </a:lnTo>
                  <a:lnTo>
                    <a:pt x="36" y="279"/>
                  </a:lnTo>
                  <a:lnTo>
                    <a:pt x="41" y="279"/>
                  </a:lnTo>
                  <a:lnTo>
                    <a:pt x="44" y="278"/>
                  </a:lnTo>
                  <a:lnTo>
                    <a:pt x="76" y="273"/>
                  </a:lnTo>
                  <a:lnTo>
                    <a:pt x="78" y="272"/>
                  </a:lnTo>
                  <a:lnTo>
                    <a:pt x="83" y="272"/>
                  </a:lnTo>
                  <a:lnTo>
                    <a:pt x="85" y="270"/>
                  </a:lnTo>
                  <a:lnTo>
                    <a:pt x="98" y="268"/>
                  </a:lnTo>
                  <a:lnTo>
                    <a:pt x="100" y="268"/>
                  </a:lnTo>
                  <a:lnTo>
                    <a:pt x="105" y="267"/>
                  </a:lnTo>
                  <a:lnTo>
                    <a:pt x="107" y="267"/>
                  </a:lnTo>
                  <a:lnTo>
                    <a:pt x="110" y="265"/>
                  </a:lnTo>
                  <a:lnTo>
                    <a:pt x="111" y="265"/>
                  </a:lnTo>
                  <a:lnTo>
                    <a:pt x="132" y="262"/>
                  </a:lnTo>
                  <a:lnTo>
                    <a:pt x="134" y="262"/>
                  </a:lnTo>
                  <a:lnTo>
                    <a:pt x="143" y="259"/>
                  </a:lnTo>
                  <a:lnTo>
                    <a:pt x="147" y="259"/>
                  </a:lnTo>
                  <a:lnTo>
                    <a:pt x="148" y="258"/>
                  </a:lnTo>
                  <a:lnTo>
                    <a:pt x="150" y="258"/>
                  </a:lnTo>
                  <a:lnTo>
                    <a:pt x="169" y="254"/>
                  </a:lnTo>
                  <a:lnTo>
                    <a:pt x="171" y="254"/>
                  </a:lnTo>
                  <a:lnTo>
                    <a:pt x="180" y="252"/>
                  </a:lnTo>
                  <a:lnTo>
                    <a:pt x="182" y="252"/>
                  </a:lnTo>
                  <a:lnTo>
                    <a:pt x="188" y="250"/>
                  </a:lnTo>
                  <a:lnTo>
                    <a:pt x="198" y="248"/>
                  </a:lnTo>
                  <a:lnTo>
                    <a:pt x="205" y="247"/>
                  </a:lnTo>
                  <a:lnTo>
                    <a:pt x="238" y="240"/>
                  </a:lnTo>
                  <a:lnTo>
                    <a:pt x="241" y="240"/>
                  </a:lnTo>
                  <a:lnTo>
                    <a:pt x="242" y="239"/>
                  </a:lnTo>
                  <a:lnTo>
                    <a:pt x="244" y="239"/>
                  </a:lnTo>
                  <a:lnTo>
                    <a:pt x="252" y="238"/>
                  </a:lnTo>
                  <a:lnTo>
                    <a:pt x="258" y="237"/>
                  </a:lnTo>
                  <a:lnTo>
                    <a:pt x="269" y="234"/>
                  </a:lnTo>
                  <a:lnTo>
                    <a:pt x="273" y="233"/>
                  </a:lnTo>
                  <a:close/>
                </a:path>
              </a:pathLst>
            </a:custGeom>
            <a:solidFill>
              <a:srgbClr val="3366FF"/>
            </a:solidFill>
            <a:ln w="0">
              <a:solidFill>
                <a:schemeClr val="tx1"/>
              </a:solidFill>
              <a:prstDash val="solid"/>
              <a:round/>
              <a:headEnd/>
              <a:tailEnd/>
            </a:ln>
          </p:spPr>
          <p:txBody>
            <a:bodyPr/>
            <a:lstStyle/>
            <a:p>
              <a:endParaRPr lang="en-US"/>
            </a:p>
          </p:txBody>
        </p:sp>
        <p:sp>
          <p:nvSpPr>
            <p:cNvPr id="22575" name="Freeform 11"/>
            <p:cNvSpPr>
              <a:spLocks/>
            </p:cNvSpPr>
            <p:nvPr/>
          </p:nvSpPr>
          <p:spPr bwMode="auto">
            <a:xfrm>
              <a:off x="3874" y="1867"/>
              <a:ext cx="552" cy="329"/>
            </a:xfrm>
            <a:custGeom>
              <a:avLst/>
              <a:gdLst>
                <a:gd name="T0" fmla="*/ 513 w 552"/>
                <a:gd name="T1" fmla="*/ 197 h 329"/>
                <a:gd name="T2" fmla="*/ 527 w 552"/>
                <a:gd name="T3" fmla="*/ 202 h 329"/>
                <a:gd name="T4" fmla="*/ 525 w 552"/>
                <a:gd name="T5" fmla="*/ 237 h 329"/>
                <a:gd name="T6" fmla="*/ 508 w 552"/>
                <a:gd name="T7" fmla="*/ 241 h 329"/>
                <a:gd name="T8" fmla="*/ 479 w 552"/>
                <a:gd name="T9" fmla="*/ 247 h 329"/>
                <a:gd name="T10" fmla="*/ 456 w 552"/>
                <a:gd name="T11" fmla="*/ 253 h 329"/>
                <a:gd name="T12" fmla="*/ 416 w 552"/>
                <a:gd name="T13" fmla="*/ 261 h 329"/>
                <a:gd name="T14" fmla="*/ 399 w 552"/>
                <a:gd name="T15" fmla="*/ 264 h 329"/>
                <a:gd name="T16" fmla="*/ 373 w 552"/>
                <a:gd name="T17" fmla="*/ 271 h 329"/>
                <a:gd name="T18" fmla="*/ 349 w 552"/>
                <a:gd name="T19" fmla="*/ 274 h 329"/>
                <a:gd name="T20" fmla="*/ 322 w 552"/>
                <a:gd name="T21" fmla="*/ 281 h 329"/>
                <a:gd name="T22" fmla="*/ 293 w 552"/>
                <a:gd name="T23" fmla="*/ 286 h 329"/>
                <a:gd name="T24" fmla="*/ 260 w 552"/>
                <a:gd name="T25" fmla="*/ 292 h 329"/>
                <a:gd name="T26" fmla="*/ 225 w 552"/>
                <a:gd name="T27" fmla="*/ 297 h 329"/>
                <a:gd name="T28" fmla="*/ 203 w 552"/>
                <a:gd name="T29" fmla="*/ 301 h 329"/>
                <a:gd name="T30" fmla="*/ 197 w 552"/>
                <a:gd name="T31" fmla="*/ 301 h 329"/>
                <a:gd name="T32" fmla="*/ 156 w 552"/>
                <a:gd name="T33" fmla="*/ 307 h 329"/>
                <a:gd name="T34" fmla="*/ 131 w 552"/>
                <a:gd name="T35" fmla="*/ 307 h 329"/>
                <a:gd name="T36" fmla="*/ 104 w 552"/>
                <a:gd name="T37" fmla="*/ 313 h 329"/>
                <a:gd name="T38" fmla="*/ 83 w 552"/>
                <a:gd name="T39" fmla="*/ 317 h 329"/>
                <a:gd name="T40" fmla="*/ 56 w 552"/>
                <a:gd name="T41" fmla="*/ 321 h 329"/>
                <a:gd name="T42" fmla="*/ 4 w 552"/>
                <a:gd name="T43" fmla="*/ 328 h 329"/>
                <a:gd name="T44" fmla="*/ 13 w 552"/>
                <a:gd name="T45" fmla="*/ 321 h 329"/>
                <a:gd name="T46" fmla="*/ 60 w 552"/>
                <a:gd name="T47" fmla="*/ 279 h 329"/>
                <a:gd name="T48" fmla="*/ 83 w 552"/>
                <a:gd name="T49" fmla="*/ 254 h 329"/>
                <a:gd name="T50" fmla="*/ 110 w 552"/>
                <a:gd name="T51" fmla="*/ 226 h 329"/>
                <a:gd name="T52" fmla="*/ 148 w 552"/>
                <a:gd name="T53" fmla="*/ 242 h 329"/>
                <a:gd name="T54" fmla="*/ 170 w 552"/>
                <a:gd name="T55" fmla="*/ 238 h 329"/>
                <a:gd name="T56" fmla="*/ 193 w 552"/>
                <a:gd name="T57" fmla="*/ 224 h 329"/>
                <a:gd name="T58" fmla="*/ 228 w 552"/>
                <a:gd name="T59" fmla="*/ 194 h 329"/>
                <a:gd name="T60" fmla="*/ 228 w 552"/>
                <a:gd name="T61" fmla="*/ 170 h 329"/>
                <a:gd name="T62" fmla="*/ 240 w 552"/>
                <a:gd name="T63" fmla="*/ 144 h 329"/>
                <a:gd name="T64" fmla="*/ 252 w 552"/>
                <a:gd name="T65" fmla="*/ 98 h 329"/>
                <a:gd name="T66" fmla="*/ 283 w 552"/>
                <a:gd name="T67" fmla="*/ 103 h 329"/>
                <a:gd name="T68" fmla="*/ 293 w 552"/>
                <a:gd name="T69" fmla="*/ 65 h 329"/>
                <a:gd name="T70" fmla="*/ 322 w 552"/>
                <a:gd name="T71" fmla="*/ 37 h 329"/>
                <a:gd name="T72" fmla="*/ 333 w 552"/>
                <a:gd name="T73" fmla="*/ 4 h 329"/>
                <a:gd name="T74" fmla="*/ 353 w 552"/>
                <a:gd name="T75" fmla="*/ 15 h 329"/>
                <a:gd name="T76" fmla="*/ 371 w 552"/>
                <a:gd name="T77" fmla="*/ 5 h 329"/>
                <a:gd name="T78" fmla="*/ 391 w 552"/>
                <a:gd name="T79" fmla="*/ 10 h 329"/>
                <a:gd name="T80" fmla="*/ 409 w 552"/>
                <a:gd name="T81" fmla="*/ 28 h 329"/>
                <a:gd name="T82" fmla="*/ 426 w 552"/>
                <a:gd name="T83" fmla="*/ 39 h 329"/>
                <a:gd name="T84" fmla="*/ 424 w 552"/>
                <a:gd name="T85" fmla="*/ 55 h 329"/>
                <a:gd name="T86" fmla="*/ 416 w 552"/>
                <a:gd name="T87" fmla="*/ 62 h 329"/>
                <a:gd name="T88" fmla="*/ 422 w 552"/>
                <a:gd name="T89" fmla="*/ 89 h 329"/>
                <a:gd name="T90" fmla="*/ 451 w 552"/>
                <a:gd name="T91" fmla="*/ 98 h 329"/>
                <a:gd name="T92" fmla="*/ 498 w 552"/>
                <a:gd name="T93" fmla="*/ 135 h 329"/>
                <a:gd name="T94" fmla="*/ 465 w 552"/>
                <a:gd name="T95" fmla="*/ 123 h 329"/>
                <a:gd name="T96" fmla="*/ 484 w 552"/>
                <a:gd name="T97" fmla="*/ 143 h 329"/>
                <a:gd name="T98" fmla="*/ 509 w 552"/>
                <a:gd name="T99" fmla="*/ 162 h 329"/>
                <a:gd name="T100" fmla="*/ 493 w 552"/>
                <a:gd name="T101" fmla="*/ 178 h 3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52"/>
                <a:gd name="T154" fmla="*/ 0 h 329"/>
                <a:gd name="T155" fmla="*/ 552 w 552"/>
                <a:gd name="T156" fmla="*/ 329 h 3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52" h="329">
                  <a:moveTo>
                    <a:pt x="503" y="183"/>
                  </a:moveTo>
                  <a:lnTo>
                    <a:pt x="504" y="184"/>
                  </a:lnTo>
                  <a:lnTo>
                    <a:pt x="504" y="183"/>
                  </a:lnTo>
                  <a:lnTo>
                    <a:pt x="512" y="187"/>
                  </a:lnTo>
                  <a:lnTo>
                    <a:pt x="513" y="197"/>
                  </a:lnTo>
                  <a:lnTo>
                    <a:pt x="513" y="199"/>
                  </a:lnTo>
                  <a:lnTo>
                    <a:pt x="514" y="199"/>
                  </a:lnTo>
                  <a:lnTo>
                    <a:pt x="518" y="201"/>
                  </a:lnTo>
                  <a:lnTo>
                    <a:pt x="523" y="202"/>
                  </a:lnTo>
                  <a:lnTo>
                    <a:pt x="527" y="202"/>
                  </a:lnTo>
                  <a:lnTo>
                    <a:pt x="535" y="199"/>
                  </a:lnTo>
                  <a:lnTo>
                    <a:pt x="552" y="232"/>
                  </a:lnTo>
                  <a:lnTo>
                    <a:pt x="542" y="233"/>
                  </a:lnTo>
                  <a:lnTo>
                    <a:pt x="534" y="236"/>
                  </a:lnTo>
                  <a:lnTo>
                    <a:pt x="525" y="237"/>
                  </a:lnTo>
                  <a:lnTo>
                    <a:pt x="524" y="238"/>
                  </a:lnTo>
                  <a:lnTo>
                    <a:pt x="520" y="238"/>
                  </a:lnTo>
                  <a:lnTo>
                    <a:pt x="519" y="239"/>
                  </a:lnTo>
                  <a:lnTo>
                    <a:pt x="517" y="239"/>
                  </a:lnTo>
                  <a:lnTo>
                    <a:pt x="508" y="241"/>
                  </a:lnTo>
                  <a:lnTo>
                    <a:pt x="506" y="242"/>
                  </a:lnTo>
                  <a:lnTo>
                    <a:pt x="504" y="242"/>
                  </a:lnTo>
                  <a:lnTo>
                    <a:pt x="490" y="244"/>
                  </a:lnTo>
                  <a:lnTo>
                    <a:pt x="481" y="247"/>
                  </a:lnTo>
                  <a:lnTo>
                    <a:pt x="479" y="247"/>
                  </a:lnTo>
                  <a:lnTo>
                    <a:pt x="479" y="248"/>
                  </a:lnTo>
                  <a:lnTo>
                    <a:pt x="467" y="251"/>
                  </a:lnTo>
                  <a:lnTo>
                    <a:pt x="464" y="252"/>
                  </a:lnTo>
                  <a:lnTo>
                    <a:pt x="462" y="252"/>
                  </a:lnTo>
                  <a:lnTo>
                    <a:pt x="456" y="253"/>
                  </a:lnTo>
                  <a:lnTo>
                    <a:pt x="452" y="254"/>
                  </a:lnTo>
                  <a:lnTo>
                    <a:pt x="435" y="257"/>
                  </a:lnTo>
                  <a:lnTo>
                    <a:pt x="432" y="258"/>
                  </a:lnTo>
                  <a:lnTo>
                    <a:pt x="419" y="261"/>
                  </a:lnTo>
                  <a:lnTo>
                    <a:pt x="416" y="261"/>
                  </a:lnTo>
                  <a:lnTo>
                    <a:pt x="413" y="262"/>
                  </a:lnTo>
                  <a:lnTo>
                    <a:pt x="409" y="263"/>
                  </a:lnTo>
                  <a:lnTo>
                    <a:pt x="405" y="263"/>
                  </a:lnTo>
                  <a:lnTo>
                    <a:pt x="403" y="264"/>
                  </a:lnTo>
                  <a:lnTo>
                    <a:pt x="399" y="264"/>
                  </a:lnTo>
                  <a:lnTo>
                    <a:pt x="387" y="267"/>
                  </a:lnTo>
                  <a:lnTo>
                    <a:pt x="384" y="268"/>
                  </a:lnTo>
                  <a:lnTo>
                    <a:pt x="380" y="269"/>
                  </a:lnTo>
                  <a:lnTo>
                    <a:pt x="376" y="269"/>
                  </a:lnTo>
                  <a:lnTo>
                    <a:pt x="373" y="271"/>
                  </a:lnTo>
                  <a:lnTo>
                    <a:pt x="370" y="271"/>
                  </a:lnTo>
                  <a:lnTo>
                    <a:pt x="367" y="272"/>
                  </a:lnTo>
                  <a:lnTo>
                    <a:pt x="359" y="273"/>
                  </a:lnTo>
                  <a:lnTo>
                    <a:pt x="350" y="274"/>
                  </a:lnTo>
                  <a:lnTo>
                    <a:pt x="349" y="274"/>
                  </a:lnTo>
                  <a:lnTo>
                    <a:pt x="348" y="276"/>
                  </a:lnTo>
                  <a:lnTo>
                    <a:pt x="347" y="276"/>
                  </a:lnTo>
                  <a:lnTo>
                    <a:pt x="345" y="276"/>
                  </a:lnTo>
                  <a:lnTo>
                    <a:pt x="344" y="276"/>
                  </a:lnTo>
                  <a:lnTo>
                    <a:pt x="322" y="281"/>
                  </a:lnTo>
                  <a:lnTo>
                    <a:pt x="316" y="282"/>
                  </a:lnTo>
                  <a:lnTo>
                    <a:pt x="315" y="282"/>
                  </a:lnTo>
                  <a:lnTo>
                    <a:pt x="305" y="283"/>
                  </a:lnTo>
                  <a:lnTo>
                    <a:pt x="296" y="286"/>
                  </a:lnTo>
                  <a:lnTo>
                    <a:pt x="293" y="286"/>
                  </a:lnTo>
                  <a:lnTo>
                    <a:pt x="288" y="287"/>
                  </a:lnTo>
                  <a:lnTo>
                    <a:pt x="282" y="288"/>
                  </a:lnTo>
                  <a:lnTo>
                    <a:pt x="271" y="289"/>
                  </a:lnTo>
                  <a:lnTo>
                    <a:pt x="261" y="292"/>
                  </a:lnTo>
                  <a:lnTo>
                    <a:pt x="260" y="292"/>
                  </a:lnTo>
                  <a:lnTo>
                    <a:pt x="257" y="292"/>
                  </a:lnTo>
                  <a:lnTo>
                    <a:pt x="252" y="293"/>
                  </a:lnTo>
                  <a:lnTo>
                    <a:pt x="240" y="296"/>
                  </a:lnTo>
                  <a:lnTo>
                    <a:pt x="230" y="297"/>
                  </a:lnTo>
                  <a:lnTo>
                    <a:pt x="225" y="297"/>
                  </a:lnTo>
                  <a:lnTo>
                    <a:pt x="222" y="297"/>
                  </a:lnTo>
                  <a:lnTo>
                    <a:pt x="218" y="298"/>
                  </a:lnTo>
                  <a:lnTo>
                    <a:pt x="211" y="298"/>
                  </a:lnTo>
                  <a:lnTo>
                    <a:pt x="206" y="299"/>
                  </a:lnTo>
                  <a:lnTo>
                    <a:pt x="203" y="301"/>
                  </a:lnTo>
                  <a:lnTo>
                    <a:pt x="202" y="301"/>
                  </a:lnTo>
                  <a:lnTo>
                    <a:pt x="201" y="301"/>
                  </a:lnTo>
                  <a:lnTo>
                    <a:pt x="200" y="301"/>
                  </a:lnTo>
                  <a:lnTo>
                    <a:pt x="198" y="301"/>
                  </a:lnTo>
                  <a:lnTo>
                    <a:pt x="197" y="301"/>
                  </a:lnTo>
                  <a:lnTo>
                    <a:pt x="186" y="303"/>
                  </a:lnTo>
                  <a:lnTo>
                    <a:pt x="168" y="304"/>
                  </a:lnTo>
                  <a:lnTo>
                    <a:pt x="165" y="306"/>
                  </a:lnTo>
                  <a:lnTo>
                    <a:pt x="158" y="307"/>
                  </a:lnTo>
                  <a:lnTo>
                    <a:pt x="156" y="307"/>
                  </a:lnTo>
                  <a:lnTo>
                    <a:pt x="146" y="308"/>
                  </a:lnTo>
                  <a:lnTo>
                    <a:pt x="142" y="308"/>
                  </a:lnTo>
                  <a:lnTo>
                    <a:pt x="143" y="306"/>
                  </a:lnTo>
                  <a:lnTo>
                    <a:pt x="136" y="307"/>
                  </a:lnTo>
                  <a:lnTo>
                    <a:pt x="131" y="307"/>
                  </a:lnTo>
                  <a:lnTo>
                    <a:pt x="124" y="308"/>
                  </a:lnTo>
                  <a:lnTo>
                    <a:pt x="124" y="311"/>
                  </a:lnTo>
                  <a:lnTo>
                    <a:pt x="108" y="313"/>
                  </a:lnTo>
                  <a:lnTo>
                    <a:pt x="107" y="313"/>
                  </a:lnTo>
                  <a:lnTo>
                    <a:pt x="104" y="313"/>
                  </a:lnTo>
                  <a:lnTo>
                    <a:pt x="102" y="314"/>
                  </a:lnTo>
                  <a:lnTo>
                    <a:pt x="100" y="314"/>
                  </a:lnTo>
                  <a:lnTo>
                    <a:pt x="98" y="314"/>
                  </a:lnTo>
                  <a:lnTo>
                    <a:pt x="92" y="316"/>
                  </a:lnTo>
                  <a:lnTo>
                    <a:pt x="83" y="317"/>
                  </a:lnTo>
                  <a:lnTo>
                    <a:pt x="76" y="318"/>
                  </a:lnTo>
                  <a:lnTo>
                    <a:pt x="75" y="318"/>
                  </a:lnTo>
                  <a:lnTo>
                    <a:pt x="72" y="319"/>
                  </a:lnTo>
                  <a:lnTo>
                    <a:pt x="60" y="321"/>
                  </a:lnTo>
                  <a:lnTo>
                    <a:pt x="56" y="321"/>
                  </a:lnTo>
                  <a:lnTo>
                    <a:pt x="49" y="322"/>
                  </a:lnTo>
                  <a:lnTo>
                    <a:pt x="29" y="326"/>
                  </a:lnTo>
                  <a:lnTo>
                    <a:pt x="28" y="326"/>
                  </a:lnTo>
                  <a:lnTo>
                    <a:pt x="15" y="327"/>
                  </a:lnTo>
                  <a:lnTo>
                    <a:pt x="4" y="328"/>
                  </a:lnTo>
                  <a:lnTo>
                    <a:pt x="1" y="328"/>
                  </a:lnTo>
                  <a:lnTo>
                    <a:pt x="0" y="329"/>
                  </a:lnTo>
                  <a:lnTo>
                    <a:pt x="2" y="326"/>
                  </a:lnTo>
                  <a:lnTo>
                    <a:pt x="11" y="321"/>
                  </a:lnTo>
                  <a:lnTo>
                    <a:pt x="13" y="321"/>
                  </a:lnTo>
                  <a:lnTo>
                    <a:pt x="37" y="309"/>
                  </a:lnTo>
                  <a:lnTo>
                    <a:pt x="37" y="306"/>
                  </a:lnTo>
                  <a:lnTo>
                    <a:pt x="53" y="293"/>
                  </a:lnTo>
                  <a:lnTo>
                    <a:pt x="51" y="286"/>
                  </a:lnTo>
                  <a:lnTo>
                    <a:pt x="60" y="279"/>
                  </a:lnTo>
                  <a:lnTo>
                    <a:pt x="61" y="271"/>
                  </a:lnTo>
                  <a:lnTo>
                    <a:pt x="70" y="262"/>
                  </a:lnTo>
                  <a:lnTo>
                    <a:pt x="71" y="261"/>
                  </a:lnTo>
                  <a:lnTo>
                    <a:pt x="78" y="256"/>
                  </a:lnTo>
                  <a:lnTo>
                    <a:pt x="83" y="254"/>
                  </a:lnTo>
                  <a:lnTo>
                    <a:pt x="87" y="249"/>
                  </a:lnTo>
                  <a:lnTo>
                    <a:pt x="93" y="242"/>
                  </a:lnTo>
                  <a:lnTo>
                    <a:pt x="100" y="232"/>
                  </a:lnTo>
                  <a:lnTo>
                    <a:pt x="108" y="223"/>
                  </a:lnTo>
                  <a:lnTo>
                    <a:pt x="110" y="226"/>
                  </a:lnTo>
                  <a:lnTo>
                    <a:pt x="109" y="227"/>
                  </a:lnTo>
                  <a:lnTo>
                    <a:pt x="113" y="238"/>
                  </a:lnTo>
                  <a:lnTo>
                    <a:pt x="127" y="249"/>
                  </a:lnTo>
                  <a:lnTo>
                    <a:pt x="132" y="252"/>
                  </a:lnTo>
                  <a:lnTo>
                    <a:pt x="148" y="242"/>
                  </a:lnTo>
                  <a:lnTo>
                    <a:pt x="153" y="236"/>
                  </a:lnTo>
                  <a:lnTo>
                    <a:pt x="157" y="238"/>
                  </a:lnTo>
                  <a:lnTo>
                    <a:pt x="162" y="242"/>
                  </a:lnTo>
                  <a:lnTo>
                    <a:pt x="164" y="243"/>
                  </a:lnTo>
                  <a:lnTo>
                    <a:pt x="170" y="238"/>
                  </a:lnTo>
                  <a:lnTo>
                    <a:pt x="180" y="234"/>
                  </a:lnTo>
                  <a:lnTo>
                    <a:pt x="189" y="228"/>
                  </a:lnTo>
                  <a:lnTo>
                    <a:pt x="186" y="226"/>
                  </a:lnTo>
                  <a:lnTo>
                    <a:pt x="186" y="221"/>
                  </a:lnTo>
                  <a:lnTo>
                    <a:pt x="193" y="224"/>
                  </a:lnTo>
                  <a:lnTo>
                    <a:pt x="212" y="213"/>
                  </a:lnTo>
                  <a:lnTo>
                    <a:pt x="214" y="217"/>
                  </a:lnTo>
                  <a:lnTo>
                    <a:pt x="224" y="207"/>
                  </a:lnTo>
                  <a:lnTo>
                    <a:pt x="227" y="197"/>
                  </a:lnTo>
                  <a:lnTo>
                    <a:pt x="228" y="194"/>
                  </a:lnTo>
                  <a:lnTo>
                    <a:pt x="225" y="193"/>
                  </a:lnTo>
                  <a:lnTo>
                    <a:pt x="224" y="192"/>
                  </a:lnTo>
                  <a:lnTo>
                    <a:pt x="222" y="189"/>
                  </a:lnTo>
                  <a:lnTo>
                    <a:pt x="225" y="180"/>
                  </a:lnTo>
                  <a:lnTo>
                    <a:pt x="228" y="170"/>
                  </a:lnTo>
                  <a:lnTo>
                    <a:pt x="234" y="162"/>
                  </a:lnTo>
                  <a:lnTo>
                    <a:pt x="238" y="158"/>
                  </a:lnTo>
                  <a:lnTo>
                    <a:pt x="238" y="157"/>
                  </a:lnTo>
                  <a:lnTo>
                    <a:pt x="239" y="150"/>
                  </a:lnTo>
                  <a:lnTo>
                    <a:pt x="240" y="144"/>
                  </a:lnTo>
                  <a:lnTo>
                    <a:pt x="242" y="135"/>
                  </a:lnTo>
                  <a:lnTo>
                    <a:pt x="247" y="130"/>
                  </a:lnTo>
                  <a:lnTo>
                    <a:pt x="249" y="120"/>
                  </a:lnTo>
                  <a:lnTo>
                    <a:pt x="250" y="119"/>
                  </a:lnTo>
                  <a:lnTo>
                    <a:pt x="252" y="98"/>
                  </a:lnTo>
                  <a:lnTo>
                    <a:pt x="258" y="99"/>
                  </a:lnTo>
                  <a:lnTo>
                    <a:pt x="266" y="108"/>
                  </a:lnTo>
                  <a:lnTo>
                    <a:pt x="278" y="110"/>
                  </a:lnTo>
                  <a:lnTo>
                    <a:pt x="282" y="105"/>
                  </a:lnTo>
                  <a:lnTo>
                    <a:pt x="283" y="103"/>
                  </a:lnTo>
                  <a:lnTo>
                    <a:pt x="284" y="100"/>
                  </a:lnTo>
                  <a:lnTo>
                    <a:pt x="284" y="99"/>
                  </a:lnTo>
                  <a:lnTo>
                    <a:pt x="290" y="74"/>
                  </a:lnTo>
                  <a:lnTo>
                    <a:pt x="293" y="67"/>
                  </a:lnTo>
                  <a:lnTo>
                    <a:pt x="293" y="65"/>
                  </a:lnTo>
                  <a:lnTo>
                    <a:pt x="302" y="72"/>
                  </a:lnTo>
                  <a:lnTo>
                    <a:pt x="309" y="57"/>
                  </a:lnTo>
                  <a:lnTo>
                    <a:pt x="320" y="47"/>
                  </a:lnTo>
                  <a:lnTo>
                    <a:pt x="320" y="40"/>
                  </a:lnTo>
                  <a:lnTo>
                    <a:pt x="322" y="37"/>
                  </a:lnTo>
                  <a:lnTo>
                    <a:pt x="326" y="33"/>
                  </a:lnTo>
                  <a:lnTo>
                    <a:pt x="327" y="15"/>
                  </a:lnTo>
                  <a:lnTo>
                    <a:pt x="326" y="0"/>
                  </a:lnTo>
                  <a:lnTo>
                    <a:pt x="331" y="3"/>
                  </a:lnTo>
                  <a:lnTo>
                    <a:pt x="333" y="4"/>
                  </a:lnTo>
                  <a:lnTo>
                    <a:pt x="336" y="5"/>
                  </a:lnTo>
                  <a:lnTo>
                    <a:pt x="342" y="9"/>
                  </a:lnTo>
                  <a:lnTo>
                    <a:pt x="344" y="10"/>
                  </a:lnTo>
                  <a:lnTo>
                    <a:pt x="351" y="14"/>
                  </a:lnTo>
                  <a:lnTo>
                    <a:pt x="353" y="15"/>
                  </a:lnTo>
                  <a:lnTo>
                    <a:pt x="354" y="15"/>
                  </a:lnTo>
                  <a:lnTo>
                    <a:pt x="367" y="24"/>
                  </a:lnTo>
                  <a:lnTo>
                    <a:pt x="370" y="12"/>
                  </a:lnTo>
                  <a:lnTo>
                    <a:pt x="370" y="8"/>
                  </a:lnTo>
                  <a:lnTo>
                    <a:pt x="371" y="5"/>
                  </a:lnTo>
                  <a:lnTo>
                    <a:pt x="372" y="5"/>
                  </a:lnTo>
                  <a:lnTo>
                    <a:pt x="375" y="4"/>
                  </a:lnTo>
                  <a:lnTo>
                    <a:pt x="377" y="5"/>
                  </a:lnTo>
                  <a:lnTo>
                    <a:pt x="388" y="8"/>
                  </a:lnTo>
                  <a:lnTo>
                    <a:pt x="391" y="10"/>
                  </a:lnTo>
                  <a:lnTo>
                    <a:pt x="388" y="20"/>
                  </a:lnTo>
                  <a:lnTo>
                    <a:pt x="399" y="24"/>
                  </a:lnTo>
                  <a:lnTo>
                    <a:pt x="403" y="23"/>
                  </a:lnTo>
                  <a:lnTo>
                    <a:pt x="409" y="25"/>
                  </a:lnTo>
                  <a:lnTo>
                    <a:pt x="409" y="28"/>
                  </a:lnTo>
                  <a:lnTo>
                    <a:pt x="418" y="29"/>
                  </a:lnTo>
                  <a:lnTo>
                    <a:pt x="420" y="32"/>
                  </a:lnTo>
                  <a:lnTo>
                    <a:pt x="425" y="37"/>
                  </a:lnTo>
                  <a:lnTo>
                    <a:pt x="426" y="37"/>
                  </a:lnTo>
                  <a:lnTo>
                    <a:pt x="426" y="39"/>
                  </a:lnTo>
                  <a:lnTo>
                    <a:pt x="427" y="44"/>
                  </a:lnTo>
                  <a:lnTo>
                    <a:pt x="427" y="45"/>
                  </a:lnTo>
                  <a:lnTo>
                    <a:pt x="429" y="48"/>
                  </a:lnTo>
                  <a:lnTo>
                    <a:pt x="426" y="52"/>
                  </a:lnTo>
                  <a:lnTo>
                    <a:pt x="424" y="55"/>
                  </a:lnTo>
                  <a:lnTo>
                    <a:pt x="425" y="59"/>
                  </a:lnTo>
                  <a:lnTo>
                    <a:pt x="420" y="62"/>
                  </a:lnTo>
                  <a:lnTo>
                    <a:pt x="419" y="60"/>
                  </a:lnTo>
                  <a:lnTo>
                    <a:pt x="418" y="60"/>
                  </a:lnTo>
                  <a:lnTo>
                    <a:pt x="416" y="62"/>
                  </a:lnTo>
                  <a:lnTo>
                    <a:pt x="416" y="68"/>
                  </a:lnTo>
                  <a:lnTo>
                    <a:pt x="415" y="74"/>
                  </a:lnTo>
                  <a:lnTo>
                    <a:pt x="415" y="80"/>
                  </a:lnTo>
                  <a:lnTo>
                    <a:pt x="419" y="88"/>
                  </a:lnTo>
                  <a:lnTo>
                    <a:pt x="422" y="89"/>
                  </a:lnTo>
                  <a:lnTo>
                    <a:pt x="437" y="82"/>
                  </a:lnTo>
                  <a:lnTo>
                    <a:pt x="440" y="90"/>
                  </a:lnTo>
                  <a:lnTo>
                    <a:pt x="443" y="92"/>
                  </a:lnTo>
                  <a:lnTo>
                    <a:pt x="444" y="95"/>
                  </a:lnTo>
                  <a:lnTo>
                    <a:pt x="451" y="98"/>
                  </a:lnTo>
                  <a:lnTo>
                    <a:pt x="468" y="97"/>
                  </a:lnTo>
                  <a:lnTo>
                    <a:pt x="478" y="105"/>
                  </a:lnTo>
                  <a:lnTo>
                    <a:pt x="500" y="114"/>
                  </a:lnTo>
                  <a:lnTo>
                    <a:pt x="497" y="128"/>
                  </a:lnTo>
                  <a:lnTo>
                    <a:pt x="498" y="135"/>
                  </a:lnTo>
                  <a:lnTo>
                    <a:pt x="502" y="139"/>
                  </a:lnTo>
                  <a:lnTo>
                    <a:pt x="486" y="140"/>
                  </a:lnTo>
                  <a:lnTo>
                    <a:pt x="480" y="132"/>
                  </a:lnTo>
                  <a:lnTo>
                    <a:pt x="474" y="129"/>
                  </a:lnTo>
                  <a:lnTo>
                    <a:pt x="465" y="123"/>
                  </a:lnTo>
                  <a:lnTo>
                    <a:pt x="463" y="124"/>
                  </a:lnTo>
                  <a:lnTo>
                    <a:pt x="467" y="128"/>
                  </a:lnTo>
                  <a:lnTo>
                    <a:pt x="471" y="132"/>
                  </a:lnTo>
                  <a:lnTo>
                    <a:pt x="476" y="133"/>
                  </a:lnTo>
                  <a:lnTo>
                    <a:pt x="484" y="143"/>
                  </a:lnTo>
                  <a:lnTo>
                    <a:pt x="498" y="145"/>
                  </a:lnTo>
                  <a:lnTo>
                    <a:pt x="498" y="149"/>
                  </a:lnTo>
                  <a:lnTo>
                    <a:pt x="501" y="152"/>
                  </a:lnTo>
                  <a:lnTo>
                    <a:pt x="504" y="150"/>
                  </a:lnTo>
                  <a:lnTo>
                    <a:pt x="509" y="162"/>
                  </a:lnTo>
                  <a:lnTo>
                    <a:pt x="501" y="163"/>
                  </a:lnTo>
                  <a:lnTo>
                    <a:pt x="498" y="162"/>
                  </a:lnTo>
                  <a:lnTo>
                    <a:pt x="496" y="165"/>
                  </a:lnTo>
                  <a:lnTo>
                    <a:pt x="502" y="173"/>
                  </a:lnTo>
                  <a:lnTo>
                    <a:pt x="493" y="178"/>
                  </a:lnTo>
                  <a:lnTo>
                    <a:pt x="495" y="178"/>
                  </a:lnTo>
                  <a:lnTo>
                    <a:pt x="503" y="178"/>
                  </a:lnTo>
                  <a:lnTo>
                    <a:pt x="503" y="183"/>
                  </a:lnTo>
                  <a:close/>
                </a:path>
              </a:pathLst>
            </a:custGeom>
            <a:solidFill>
              <a:srgbClr val="3366FF"/>
            </a:solidFill>
            <a:ln w="0">
              <a:solidFill>
                <a:schemeClr val="tx1"/>
              </a:solidFill>
              <a:prstDash val="solid"/>
              <a:round/>
              <a:headEnd/>
              <a:tailEnd/>
            </a:ln>
          </p:spPr>
          <p:txBody>
            <a:bodyPr/>
            <a:lstStyle/>
            <a:p>
              <a:endParaRPr lang="en-US"/>
            </a:p>
          </p:txBody>
        </p:sp>
        <p:sp>
          <p:nvSpPr>
            <p:cNvPr id="22576" name="Freeform 12"/>
            <p:cNvSpPr>
              <a:spLocks/>
            </p:cNvSpPr>
            <p:nvPr/>
          </p:nvSpPr>
          <p:spPr bwMode="auto">
            <a:xfrm>
              <a:off x="4402" y="1954"/>
              <a:ext cx="38" cy="97"/>
            </a:xfrm>
            <a:custGeom>
              <a:avLst/>
              <a:gdLst>
                <a:gd name="T0" fmla="*/ 0 w 38"/>
                <a:gd name="T1" fmla="*/ 53 h 97"/>
                <a:gd name="T2" fmla="*/ 0 w 38"/>
                <a:gd name="T3" fmla="*/ 82 h 97"/>
                <a:gd name="T4" fmla="*/ 7 w 38"/>
                <a:gd name="T5" fmla="*/ 97 h 97"/>
                <a:gd name="T6" fmla="*/ 7 w 38"/>
                <a:gd name="T7" fmla="*/ 92 h 97"/>
                <a:gd name="T8" fmla="*/ 10 w 38"/>
                <a:gd name="T9" fmla="*/ 92 h 97"/>
                <a:gd name="T10" fmla="*/ 10 w 38"/>
                <a:gd name="T11" fmla="*/ 93 h 97"/>
                <a:gd name="T12" fmla="*/ 16 w 38"/>
                <a:gd name="T13" fmla="*/ 80 h 97"/>
                <a:gd name="T14" fmla="*/ 19 w 38"/>
                <a:gd name="T15" fmla="*/ 57 h 97"/>
                <a:gd name="T16" fmla="*/ 24 w 38"/>
                <a:gd name="T17" fmla="*/ 22 h 97"/>
                <a:gd name="T18" fmla="*/ 28 w 38"/>
                <a:gd name="T19" fmla="*/ 16 h 97"/>
                <a:gd name="T20" fmla="*/ 32 w 38"/>
                <a:gd name="T21" fmla="*/ 16 h 97"/>
                <a:gd name="T22" fmla="*/ 38 w 38"/>
                <a:gd name="T23" fmla="*/ 0 h 97"/>
                <a:gd name="T24" fmla="*/ 27 w 38"/>
                <a:gd name="T25" fmla="*/ 3 h 97"/>
                <a:gd name="T26" fmla="*/ 22 w 38"/>
                <a:gd name="T27" fmla="*/ 5 h 97"/>
                <a:gd name="T28" fmla="*/ 12 w 38"/>
                <a:gd name="T29" fmla="*/ 8 h 97"/>
                <a:gd name="T30" fmla="*/ 11 w 38"/>
                <a:gd name="T31" fmla="*/ 13 h 97"/>
                <a:gd name="T32" fmla="*/ 6 w 38"/>
                <a:gd name="T33" fmla="*/ 18 h 97"/>
                <a:gd name="T34" fmla="*/ 11 w 38"/>
                <a:gd name="T35" fmla="*/ 20 h 97"/>
                <a:gd name="T36" fmla="*/ 0 w 38"/>
                <a:gd name="T37" fmla="*/ 46 h 97"/>
                <a:gd name="T38" fmla="*/ 0 w 38"/>
                <a:gd name="T39" fmla="*/ 53 h 9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8"/>
                <a:gd name="T61" fmla="*/ 0 h 97"/>
                <a:gd name="T62" fmla="*/ 38 w 38"/>
                <a:gd name="T63" fmla="*/ 97 h 9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8" h="97">
                  <a:moveTo>
                    <a:pt x="0" y="53"/>
                  </a:moveTo>
                  <a:lnTo>
                    <a:pt x="0" y="82"/>
                  </a:lnTo>
                  <a:lnTo>
                    <a:pt x="7" y="97"/>
                  </a:lnTo>
                  <a:lnTo>
                    <a:pt x="7" y="92"/>
                  </a:lnTo>
                  <a:lnTo>
                    <a:pt x="10" y="92"/>
                  </a:lnTo>
                  <a:lnTo>
                    <a:pt x="10" y="93"/>
                  </a:lnTo>
                  <a:lnTo>
                    <a:pt x="16" y="80"/>
                  </a:lnTo>
                  <a:lnTo>
                    <a:pt x="19" y="57"/>
                  </a:lnTo>
                  <a:lnTo>
                    <a:pt x="24" y="22"/>
                  </a:lnTo>
                  <a:lnTo>
                    <a:pt x="28" y="16"/>
                  </a:lnTo>
                  <a:lnTo>
                    <a:pt x="32" y="16"/>
                  </a:lnTo>
                  <a:lnTo>
                    <a:pt x="38" y="0"/>
                  </a:lnTo>
                  <a:lnTo>
                    <a:pt x="27" y="3"/>
                  </a:lnTo>
                  <a:lnTo>
                    <a:pt x="22" y="5"/>
                  </a:lnTo>
                  <a:lnTo>
                    <a:pt x="12" y="8"/>
                  </a:lnTo>
                  <a:lnTo>
                    <a:pt x="11" y="13"/>
                  </a:lnTo>
                  <a:lnTo>
                    <a:pt x="6" y="18"/>
                  </a:lnTo>
                  <a:lnTo>
                    <a:pt x="11" y="20"/>
                  </a:lnTo>
                  <a:lnTo>
                    <a:pt x="0" y="46"/>
                  </a:lnTo>
                  <a:lnTo>
                    <a:pt x="0" y="53"/>
                  </a:lnTo>
                  <a:close/>
                </a:path>
              </a:pathLst>
            </a:custGeom>
            <a:solidFill>
              <a:srgbClr val="3366FF"/>
            </a:solidFill>
            <a:ln w="0">
              <a:solidFill>
                <a:schemeClr val="tx1"/>
              </a:solidFill>
              <a:prstDash val="solid"/>
              <a:round/>
              <a:headEnd/>
              <a:tailEnd/>
            </a:ln>
          </p:spPr>
          <p:txBody>
            <a:bodyPr/>
            <a:lstStyle/>
            <a:p>
              <a:endParaRPr lang="en-US"/>
            </a:p>
          </p:txBody>
        </p:sp>
        <p:sp>
          <p:nvSpPr>
            <p:cNvPr id="22577" name="Freeform 13"/>
            <p:cNvSpPr>
              <a:spLocks/>
            </p:cNvSpPr>
            <p:nvPr/>
          </p:nvSpPr>
          <p:spPr bwMode="auto">
            <a:xfrm>
              <a:off x="3925" y="1787"/>
              <a:ext cx="320" cy="332"/>
            </a:xfrm>
            <a:custGeom>
              <a:avLst/>
              <a:gdLst>
                <a:gd name="T0" fmla="*/ 79 w 320"/>
                <a:gd name="T1" fmla="*/ 124 h 332"/>
                <a:gd name="T2" fmla="*/ 91 w 320"/>
                <a:gd name="T3" fmla="*/ 108 h 332"/>
                <a:gd name="T4" fmla="*/ 101 w 320"/>
                <a:gd name="T5" fmla="*/ 98 h 332"/>
                <a:gd name="T6" fmla="*/ 101 w 320"/>
                <a:gd name="T7" fmla="*/ 77 h 332"/>
                <a:gd name="T8" fmla="*/ 105 w 320"/>
                <a:gd name="T9" fmla="*/ 59 h 332"/>
                <a:gd name="T10" fmla="*/ 106 w 320"/>
                <a:gd name="T11" fmla="*/ 44 h 332"/>
                <a:gd name="T12" fmla="*/ 106 w 320"/>
                <a:gd name="T13" fmla="*/ 24 h 332"/>
                <a:gd name="T14" fmla="*/ 102 w 320"/>
                <a:gd name="T15" fmla="*/ 3 h 332"/>
                <a:gd name="T16" fmla="*/ 109 w 320"/>
                <a:gd name="T17" fmla="*/ 1 h 332"/>
                <a:gd name="T18" fmla="*/ 112 w 320"/>
                <a:gd name="T19" fmla="*/ 16 h 332"/>
                <a:gd name="T20" fmla="*/ 116 w 320"/>
                <a:gd name="T21" fmla="*/ 37 h 332"/>
                <a:gd name="T22" fmla="*/ 117 w 320"/>
                <a:gd name="T23" fmla="*/ 45 h 332"/>
                <a:gd name="T24" fmla="*/ 119 w 320"/>
                <a:gd name="T25" fmla="*/ 59 h 332"/>
                <a:gd name="T26" fmla="*/ 123 w 320"/>
                <a:gd name="T27" fmla="*/ 83 h 332"/>
                <a:gd name="T28" fmla="*/ 130 w 320"/>
                <a:gd name="T29" fmla="*/ 84 h 332"/>
                <a:gd name="T30" fmla="*/ 167 w 320"/>
                <a:gd name="T31" fmla="*/ 77 h 332"/>
                <a:gd name="T32" fmla="*/ 187 w 320"/>
                <a:gd name="T33" fmla="*/ 73 h 332"/>
                <a:gd name="T34" fmla="*/ 198 w 320"/>
                <a:gd name="T35" fmla="*/ 89 h 332"/>
                <a:gd name="T36" fmla="*/ 209 w 320"/>
                <a:gd name="T37" fmla="*/ 112 h 332"/>
                <a:gd name="T38" fmla="*/ 218 w 320"/>
                <a:gd name="T39" fmla="*/ 100 h 332"/>
                <a:gd name="T40" fmla="*/ 242 w 320"/>
                <a:gd name="T41" fmla="*/ 72 h 332"/>
                <a:gd name="T42" fmla="*/ 264 w 320"/>
                <a:gd name="T43" fmla="*/ 78 h 332"/>
                <a:gd name="T44" fmla="*/ 271 w 320"/>
                <a:gd name="T45" fmla="*/ 65 h 332"/>
                <a:gd name="T46" fmla="*/ 287 w 320"/>
                <a:gd name="T47" fmla="*/ 57 h 332"/>
                <a:gd name="T48" fmla="*/ 304 w 320"/>
                <a:gd name="T49" fmla="*/ 60 h 332"/>
                <a:gd name="T50" fmla="*/ 319 w 320"/>
                <a:gd name="T51" fmla="*/ 84 h 332"/>
                <a:gd name="T52" fmla="*/ 319 w 320"/>
                <a:gd name="T53" fmla="*/ 92 h 332"/>
                <a:gd name="T54" fmla="*/ 302 w 320"/>
                <a:gd name="T55" fmla="*/ 95 h 332"/>
                <a:gd name="T56" fmla="*/ 291 w 320"/>
                <a:gd name="T57" fmla="*/ 89 h 332"/>
                <a:gd name="T58" fmla="*/ 280 w 320"/>
                <a:gd name="T59" fmla="*/ 83 h 332"/>
                <a:gd name="T60" fmla="*/ 275 w 320"/>
                <a:gd name="T61" fmla="*/ 113 h 332"/>
                <a:gd name="T62" fmla="*/ 269 w 320"/>
                <a:gd name="T63" fmla="*/ 127 h 332"/>
                <a:gd name="T64" fmla="*/ 242 w 320"/>
                <a:gd name="T65" fmla="*/ 145 h 332"/>
                <a:gd name="T66" fmla="*/ 233 w 320"/>
                <a:gd name="T67" fmla="*/ 179 h 332"/>
                <a:gd name="T68" fmla="*/ 231 w 320"/>
                <a:gd name="T69" fmla="*/ 185 h 332"/>
                <a:gd name="T70" fmla="*/ 207 w 320"/>
                <a:gd name="T71" fmla="*/ 179 h 332"/>
                <a:gd name="T72" fmla="*/ 198 w 320"/>
                <a:gd name="T73" fmla="*/ 200 h 332"/>
                <a:gd name="T74" fmla="*/ 189 w 320"/>
                <a:gd name="T75" fmla="*/ 224 h 332"/>
                <a:gd name="T76" fmla="*/ 187 w 320"/>
                <a:gd name="T77" fmla="*/ 238 h 332"/>
                <a:gd name="T78" fmla="*/ 174 w 320"/>
                <a:gd name="T79" fmla="*/ 260 h 332"/>
                <a:gd name="T80" fmla="*/ 174 w 320"/>
                <a:gd name="T81" fmla="*/ 273 h 332"/>
                <a:gd name="T82" fmla="*/ 173 w 320"/>
                <a:gd name="T83" fmla="*/ 287 h 332"/>
                <a:gd name="T84" fmla="*/ 142 w 320"/>
                <a:gd name="T85" fmla="*/ 304 h 332"/>
                <a:gd name="T86" fmla="*/ 138 w 320"/>
                <a:gd name="T87" fmla="*/ 308 h 332"/>
                <a:gd name="T88" fmla="*/ 113 w 320"/>
                <a:gd name="T89" fmla="*/ 323 h 332"/>
                <a:gd name="T90" fmla="*/ 102 w 320"/>
                <a:gd name="T91" fmla="*/ 316 h 332"/>
                <a:gd name="T92" fmla="*/ 76 w 320"/>
                <a:gd name="T93" fmla="*/ 329 h 332"/>
                <a:gd name="T94" fmla="*/ 59 w 320"/>
                <a:gd name="T95" fmla="*/ 306 h 332"/>
                <a:gd name="T96" fmla="*/ 45 w 320"/>
                <a:gd name="T97" fmla="*/ 302 h 332"/>
                <a:gd name="T98" fmla="*/ 24 w 320"/>
                <a:gd name="T99" fmla="*/ 283 h 332"/>
                <a:gd name="T100" fmla="*/ 14 w 320"/>
                <a:gd name="T101" fmla="*/ 273 h 332"/>
                <a:gd name="T102" fmla="*/ 2 w 320"/>
                <a:gd name="T103" fmla="*/ 255 h 332"/>
                <a:gd name="T104" fmla="*/ 0 w 320"/>
                <a:gd name="T105" fmla="*/ 233 h 332"/>
                <a:gd name="T106" fmla="*/ 15 w 320"/>
                <a:gd name="T107" fmla="*/ 225 h 332"/>
                <a:gd name="T108" fmla="*/ 21 w 320"/>
                <a:gd name="T109" fmla="*/ 208 h 332"/>
                <a:gd name="T110" fmla="*/ 24 w 320"/>
                <a:gd name="T111" fmla="*/ 194 h 332"/>
                <a:gd name="T112" fmla="*/ 32 w 320"/>
                <a:gd name="T113" fmla="*/ 167 h 332"/>
                <a:gd name="T114" fmla="*/ 47 w 320"/>
                <a:gd name="T115" fmla="*/ 172 h 332"/>
                <a:gd name="T116" fmla="*/ 48 w 320"/>
                <a:gd name="T117" fmla="*/ 150 h 332"/>
                <a:gd name="T118" fmla="*/ 48 w 320"/>
                <a:gd name="T119" fmla="*/ 145 h 332"/>
                <a:gd name="T120" fmla="*/ 62 w 320"/>
                <a:gd name="T121" fmla="*/ 128 h 3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20"/>
                <a:gd name="T184" fmla="*/ 0 h 332"/>
                <a:gd name="T185" fmla="*/ 320 w 320"/>
                <a:gd name="T186" fmla="*/ 332 h 33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20" h="332">
                  <a:moveTo>
                    <a:pt x="71" y="129"/>
                  </a:moveTo>
                  <a:lnTo>
                    <a:pt x="76" y="125"/>
                  </a:lnTo>
                  <a:lnTo>
                    <a:pt x="79" y="124"/>
                  </a:lnTo>
                  <a:lnTo>
                    <a:pt x="86" y="117"/>
                  </a:lnTo>
                  <a:lnTo>
                    <a:pt x="89" y="112"/>
                  </a:lnTo>
                  <a:lnTo>
                    <a:pt x="91" y="108"/>
                  </a:lnTo>
                  <a:lnTo>
                    <a:pt x="93" y="104"/>
                  </a:lnTo>
                  <a:lnTo>
                    <a:pt x="96" y="100"/>
                  </a:lnTo>
                  <a:lnTo>
                    <a:pt x="101" y="98"/>
                  </a:lnTo>
                  <a:lnTo>
                    <a:pt x="102" y="89"/>
                  </a:lnTo>
                  <a:lnTo>
                    <a:pt x="100" y="87"/>
                  </a:lnTo>
                  <a:lnTo>
                    <a:pt x="101" y="77"/>
                  </a:lnTo>
                  <a:lnTo>
                    <a:pt x="101" y="70"/>
                  </a:lnTo>
                  <a:lnTo>
                    <a:pt x="105" y="64"/>
                  </a:lnTo>
                  <a:lnTo>
                    <a:pt x="105" y="59"/>
                  </a:lnTo>
                  <a:lnTo>
                    <a:pt x="105" y="50"/>
                  </a:lnTo>
                  <a:lnTo>
                    <a:pt x="105" y="47"/>
                  </a:lnTo>
                  <a:lnTo>
                    <a:pt x="106" y="44"/>
                  </a:lnTo>
                  <a:lnTo>
                    <a:pt x="108" y="37"/>
                  </a:lnTo>
                  <a:lnTo>
                    <a:pt x="107" y="25"/>
                  </a:lnTo>
                  <a:lnTo>
                    <a:pt x="106" y="24"/>
                  </a:lnTo>
                  <a:lnTo>
                    <a:pt x="105" y="14"/>
                  </a:lnTo>
                  <a:lnTo>
                    <a:pt x="100" y="6"/>
                  </a:lnTo>
                  <a:lnTo>
                    <a:pt x="102" y="3"/>
                  </a:lnTo>
                  <a:lnTo>
                    <a:pt x="107" y="1"/>
                  </a:lnTo>
                  <a:lnTo>
                    <a:pt x="109" y="0"/>
                  </a:lnTo>
                  <a:lnTo>
                    <a:pt x="109" y="1"/>
                  </a:lnTo>
                  <a:lnTo>
                    <a:pt x="109" y="4"/>
                  </a:lnTo>
                  <a:lnTo>
                    <a:pt x="112" y="15"/>
                  </a:lnTo>
                  <a:lnTo>
                    <a:pt x="112" y="16"/>
                  </a:lnTo>
                  <a:lnTo>
                    <a:pt x="112" y="19"/>
                  </a:lnTo>
                  <a:lnTo>
                    <a:pt x="113" y="21"/>
                  </a:lnTo>
                  <a:lnTo>
                    <a:pt x="116" y="37"/>
                  </a:lnTo>
                  <a:lnTo>
                    <a:pt x="116" y="38"/>
                  </a:lnTo>
                  <a:lnTo>
                    <a:pt x="117" y="44"/>
                  </a:lnTo>
                  <a:lnTo>
                    <a:pt x="117" y="45"/>
                  </a:lnTo>
                  <a:lnTo>
                    <a:pt x="118" y="53"/>
                  </a:lnTo>
                  <a:lnTo>
                    <a:pt x="119" y="58"/>
                  </a:lnTo>
                  <a:lnTo>
                    <a:pt x="119" y="59"/>
                  </a:lnTo>
                  <a:lnTo>
                    <a:pt x="119" y="63"/>
                  </a:lnTo>
                  <a:lnTo>
                    <a:pt x="123" y="82"/>
                  </a:lnTo>
                  <a:lnTo>
                    <a:pt x="123" y="83"/>
                  </a:lnTo>
                  <a:lnTo>
                    <a:pt x="123" y="84"/>
                  </a:lnTo>
                  <a:lnTo>
                    <a:pt x="125" y="84"/>
                  </a:lnTo>
                  <a:lnTo>
                    <a:pt x="130" y="84"/>
                  </a:lnTo>
                  <a:lnTo>
                    <a:pt x="133" y="83"/>
                  </a:lnTo>
                  <a:lnTo>
                    <a:pt x="165" y="78"/>
                  </a:lnTo>
                  <a:lnTo>
                    <a:pt x="167" y="77"/>
                  </a:lnTo>
                  <a:lnTo>
                    <a:pt x="172" y="77"/>
                  </a:lnTo>
                  <a:lnTo>
                    <a:pt x="174" y="75"/>
                  </a:lnTo>
                  <a:lnTo>
                    <a:pt x="187" y="73"/>
                  </a:lnTo>
                  <a:lnTo>
                    <a:pt x="189" y="73"/>
                  </a:lnTo>
                  <a:lnTo>
                    <a:pt x="194" y="72"/>
                  </a:lnTo>
                  <a:lnTo>
                    <a:pt x="198" y="89"/>
                  </a:lnTo>
                  <a:lnTo>
                    <a:pt x="202" y="119"/>
                  </a:lnTo>
                  <a:lnTo>
                    <a:pt x="204" y="119"/>
                  </a:lnTo>
                  <a:lnTo>
                    <a:pt x="209" y="112"/>
                  </a:lnTo>
                  <a:lnTo>
                    <a:pt x="215" y="105"/>
                  </a:lnTo>
                  <a:lnTo>
                    <a:pt x="216" y="103"/>
                  </a:lnTo>
                  <a:lnTo>
                    <a:pt x="218" y="100"/>
                  </a:lnTo>
                  <a:lnTo>
                    <a:pt x="226" y="89"/>
                  </a:lnTo>
                  <a:lnTo>
                    <a:pt x="231" y="90"/>
                  </a:lnTo>
                  <a:lnTo>
                    <a:pt x="242" y="72"/>
                  </a:lnTo>
                  <a:lnTo>
                    <a:pt x="253" y="78"/>
                  </a:lnTo>
                  <a:lnTo>
                    <a:pt x="255" y="78"/>
                  </a:lnTo>
                  <a:lnTo>
                    <a:pt x="264" y="78"/>
                  </a:lnTo>
                  <a:lnTo>
                    <a:pt x="266" y="78"/>
                  </a:lnTo>
                  <a:lnTo>
                    <a:pt x="271" y="68"/>
                  </a:lnTo>
                  <a:lnTo>
                    <a:pt x="271" y="65"/>
                  </a:lnTo>
                  <a:lnTo>
                    <a:pt x="273" y="64"/>
                  </a:lnTo>
                  <a:lnTo>
                    <a:pt x="278" y="64"/>
                  </a:lnTo>
                  <a:lnTo>
                    <a:pt x="287" y="57"/>
                  </a:lnTo>
                  <a:lnTo>
                    <a:pt x="294" y="62"/>
                  </a:lnTo>
                  <a:lnTo>
                    <a:pt x="297" y="63"/>
                  </a:lnTo>
                  <a:lnTo>
                    <a:pt x="304" y="60"/>
                  </a:lnTo>
                  <a:lnTo>
                    <a:pt x="310" y="70"/>
                  </a:lnTo>
                  <a:lnTo>
                    <a:pt x="316" y="77"/>
                  </a:lnTo>
                  <a:lnTo>
                    <a:pt x="319" y="84"/>
                  </a:lnTo>
                  <a:lnTo>
                    <a:pt x="320" y="85"/>
                  </a:lnTo>
                  <a:lnTo>
                    <a:pt x="319" y="88"/>
                  </a:lnTo>
                  <a:lnTo>
                    <a:pt x="319" y="92"/>
                  </a:lnTo>
                  <a:lnTo>
                    <a:pt x="316" y="104"/>
                  </a:lnTo>
                  <a:lnTo>
                    <a:pt x="303" y="95"/>
                  </a:lnTo>
                  <a:lnTo>
                    <a:pt x="302" y="95"/>
                  </a:lnTo>
                  <a:lnTo>
                    <a:pt x="300" y="94"/>
                  </a:lnTo>
                  <a:lnTo>
                    <a:pt x="293" y="90"/>
                  </a:lnTo>
                  <a:lnTo>
                    <a:pt x="291" y="89"/>
                  </a:lnTo>
                  <a:lnTo>
                    <a:pt x="285" y="85"/>
                  </a:lnTo>
                  <a:lnTo>
                    <a:pt x="282" y="84"/>
                  </a:lnTo>
                  <a:lnTo>
                    <a:pt x="280" y="83"/>
                  </a:lnTo>
                  <a:lnTo>
                    <a:pt x="275" y="80"/>
                  </a:lnTo>
                  <a:lnTo>
                    <a:pt x="276" y="95"/>
                  </a:lnTo>
                  <a:lnTo>
                    <a:pt x="275" y="113"/>
                  </a:lnTo>
                  <a:lnTo>
                    <a:pt x="271" y="117"/>
                  </a:lnTo>
                  <a:lnTo>
                    <a:pt x="269" y="120"/>
                  </a:lnTo>
                  <a:lnTo>
                    <a:pt x="269" y="127"/>
                  </a:lnTo>
                  <a:lnTo>
                    <a:pt x="258" y="137"/>
                  </a:lnTo>
                  <a:lnTo>
                    <a:pt x="251" y="152"/>
                  </a:lnTo>
                  <a:lnTo>
                    <a:pt x="242" y="145"/>
                  </a:lnTo>
                  <a:lnTo>
                    <a:pt x="242" y="147"/>
                  </a:lnTo>
                  <a:lnTo>
                    <a:pt x="239" y="154"/>
                  </a:lnTo>
                  <a:lnTo>
                    <a:pt x="233" y="179"/>
                  </a:lnTo>
                  <a:lnTo>
                    <a:pt x="233" y="180"/>
                  </a:lnTo>
                  <a:lnTo>
                    <a:pt x="232" y="183"/>
                  </a:lnTo>
                  <a:lnTo>
                    <a:pt x="231" y="185"/>
                  </a:lnTo>
                  <a:lnTo>
                    <a:pt x="227" y="190"/>
                  </a:lnTo>
                  <a:lnTo>
                    <a:pt x="215" y="188"/>
                  </a:lnTo>
                  <a:lnTo>
                    <a:pt x="207" y="179"/>
                  </a:lnTo>
                  <a:lnTo>
                    <a:pt x="201" y="178"/>
                  </a:lnTo>
                  <a:lnTo>
                    <a:pt x="199" y="199"/>
                  </a:lnTo>
                  <a:lnTo>
                    <a:pt x="198" y="200"/>
                  </a:lnTo>
                  <a:lnTo>
                    <a:pt x="196" y="210"/>
                  </a:lnTo>
                  <a:lnTo>
                    <a:pt x="191" y="215"/>
                  </a:lnTo>
                  <a:lnTo>
                    <a:pt x="189" y="224"/>
                  </a:lnTo>
                  <a:lnTo>
                    <a:pt x="188" y="230"/>
                  </a:lnTo>
                  <a:lnTo>
                    <a:pt x="187" y="237"/>
                  </a:lnTo>
                  <a:lnTo>
                    <a:pt x="187" y="238"/>
                  </a:lnTo>
                  <a:lnTo>
                    <a:pt x="183" y="242"/>
                  </a:lnTo>
                  <a:lnTo>
                    <a:pt x="177" y="250"/>
                  </a:lnTo>
                  <a:lnTo>
                    <a:pt x="174" y="260"/>
                  </a:lnTo>
                  <a:lnTo>
                    <a:pt x="171" y="269"/>
                  </a:lnTo>
                  <a:lnTo>
                    <a:pt x="173" y="272"/>
                  </a:lnTo>
                  <a:lnTo>
                    <a:pt x="174" y="273"/>
                  </a:lnTo>
                  <a:lnTo>
                    <a:pt x="177" y="274"/>
                  </a:lnTo>
                  <a:lnTo>
                    <a:pt x="176" y="277"/>
                  </a:lnTo>
                  <a:lnTo>
                    <a:pt x="173" y="287"/>
                  </a:lnTo>
                  <a:lnTo>
                    <a:pt x="163" y="297"/>
                  </a:lnTo>
                  <a:lnTo>
                    <a:pt x="161" y="293"/>
                  </a:lnTo>
                  <a:lnTo>
                    <a:pt x="142" y="304"/>
                  </a:lnTo>
                  <a:lnTo>
                    <a:pt x="135" y="301"/>
                  </a:lnTo>
                  <a:lnTo>
                    <a:pt x="135" y="306"/>
                  </a:lnTo>
                  <a:lnTo>
                    <a:pt x="138" y="308"/>
                  </a:lnTo>
                  <a:lnTo>
                    <a:pt x="129" y="314"/>
                  </a:lnTo>
                  <a:lnTo>
                    <a:pt x="119" y="318"/>
                  </a:lnTo>
                  <a:lnTo>
                    <a:pt x="113" y="323"/>
                  </a:lnTo>
                  <a:lnTo>
                    <a:pt x="111" y="322"/>
                  </a:lnTo>
                  <a:lnTo>
                    <a:pt x="106" y="318"/>
                  </a:lnTo>
                  <a:lnTo>
                    <a:pt x="102" y="316"/>
                  </a:lnTo>
                  <a:lnTo>
                    <a:pt x="97" y="322"/>
                  </a:lnTo>
                  <a:lnTo>
                    <a:pt x="81" y="332"/>
                  </a:lnTo>
                  <a:lnTo>
                    <a:pt x="76" y="329"/>
                  </a:lnTo>
                  <a:lnTo>
                    <a:pt x="62" y="318"/>
                  </a:lnTo>
                  <a:lnTo>
                    <a:pt x="58" y="307"/>
                  </a:lnTo>
                  <a:lnTo>
                    <a:pt x="59" y="306"/>
                  </a:lnTo>
                  <a:lnTo>
                    <a:pt x="57" y="303"/>
                  </a:lnTo>
                  <a:lnTo>
                    <a:pt x="46" y="304"/>
                  </a:lnTo>
                  <a:lnTo>
                    <a:pt x="45" y="302"/>
                  </a:lnTo>
                  <a:lnTo>
                    <a:pt x="27" y="289"/>
                  </a:lnTo>
                  <a:lnTo>
                    <a:pt x="29" y="288"/>
                  </a:lnTo>
                  <a:lnTo>
                    <a:pt x="24" y="283"/>
                  </a:lnTo>
                  <a:lnTo>
                    <a:pt x="20" y="279"/>
                  </a:lnTo>
                  <a:lnTo>
                    <a:pt x="20" y="277"/>
                  </a:lnTo>
                  <a:lnTo>
                    <a:pt x="14" y="273"/>
                  </a:lnTo>
                  <a:lnTo>
                    <a:pt x="14" y="272"/>
                  </a:lnTo>
                  <a:lnTo>
                    <a:pt x="14" y="267"/>
                  </a:lnTo>
                  <a:lnTo>
                    <a:pt x="2" y="255"/>
                  </a:lnTo>
                  <a:lnTo>
                    <a:pt x="2" y="245"/>
                  </a:lnTo>
                  <a:lnTo>
                    <a:pt x="3" y="244"/>
                  </a:lnTo>
                  <a:lnTo>
                    <a:pt x="0" y="233"/>
                  </a:lnTo>
                  <a:lnTo>
                    <a:pt x="0" y="229"/>
                  </a:lnTo>
                  <a:lnTo>
                    <a:pt x="7" y="228"/>
                  </a:lnTo>
                  <a:lnTo>
                    <a:pt x="15" y="225"/>
                  </a:lnTo>
                  <a:lnTo>
                    <a:pt x="19" y="218"/>
                  </a:lnTo>
                  <a:lnTo>
                    <a:pt x="19" y="210"/>
                  </a:lnTo>
                  <a:lnTo>
                    <a:pt x="21" y="208"/>
                  </a:lnTo>
                  <a:lnTo>
                    <a:pt x="24" y="209"/>
                  </a:lnTo>
                  <a:lnTo>
                    <a:pt x="26" y="205"/>
                  </a:lnTo>
                  <a:lnTo>
                    <a:pt x="24" y="194"/>
                  </a:lnTo>
                  <a:lnTo>
                    <a:pt x="27" y="173"/>
                  </a:lnTo>
                  <a:lnTo>
                    <a:pt x="30" y="169"/>
                  </a:lnTo>
                  <a:lnTo>
                    <a:pt x="32" y="167"/>
                  </a:lnTo>
                  <a:lnTo>
                    <a:pt x="41" y="179"/>
                  </a:lnTo>
                  <a:lnTo>
                    <a:pt x="43" y="178"/>
                  </a:lnTo>
                  <a:lnTo>
                    <a:pt x="47" y="172"/>
                  </a:lnTo>
                  <a:lnTo>
                    <a:pt x="49" y="157"/>
                  </a:lnTo>
                  <a:lnTo>
                    <a:pt x="49" y="154"/>
                  </a:lnTo>
                  <a:lnTo>
                    <a:pt x="48" y="150"/>
                  </a:lnTo>
                  <a:lnTo>
                    <a:pt x="47" y="149"/>
                  </a:lnTo>
                  <a:lnTo>
                    <a:pt x="47" y="148"/>
                  </a:lnTo>
                  <a:lnTo>
                    <a:pt x="48" y="145"/>
                  </a:lnTo>
                  <a:lnTo>
                    <a:pt x="51" y="142"/>
                  </a:lnTo>
                  <a:lnTo>
                    <a:pt x="59" y="139"/>
                  </a:lnTo>
                  <a:lnTo>
                    <a:pt x="62" y="128"/>
                  </a:lnTo>
                  <a:lnTo>
                    <a:pt x="71" y="129"/>
                  </a:lnTo>
                  <a:close/>
                </a:path>
              </a:pathLst>
            </a:custGeom>
            <a:solidFill>
              <a:srgbClr val="3366FF"/>
            </a:solidFill>
            <a:ln w="0">
              <a:solidFill>
                <a:schemeClr val="tx1"/>
              </a:solidFill>
              <a:prstDash val="solid"/>
              <a:round/>
              <a:headEnd/>
              <a:tailEnd/>
            </a:ln>
          </p:spPr>
          <p:txBody>
            <a:bodyPr/>
            <a:lstStyle/>
            <a:p>
              <a:endParaRPr lang="en-US"/>
            </a:p>
          </p:txBody>
        </p:sp>
        <p:sp>
          <p:nvSpPr>
            <p:cNvPr id="22578" name="Freeform 14"/>
            <p:cNvSpPr>
              <a:spLocks/>
            </p:cNvSpPr>
            <p:nvPr/>
          </p:nvSpPr>
          <p:spPr bwMode="auto">
            <a:xfrm>
              <a:off x="3338" y="2385"/>
              <a:ext cx="253" cy="458"/>
            </a:xfrm>
            <a:custGeom>
              <a:avLst/>
              <a:gdLst>
                <a:gd name="T0" fmla="*/ 24 w 253"/>
                <a:gd name="T1" fmla="*/ 311 h 458"/>
                <a:gd name="T2" fmla="*/ 39 w 253"/>
                <a:gd name="T3" fmla="*/ 287 h 458"/>
                <a:gd name="T4" fmla="*/ 36 w 253"/>
                <a:gd name="T5" fmla="*/ 287 h 458"/>
                <a:gd name="T6" fmla="*/ 32 w 253"/>
                <a:gd name="T7" fmla="*/ 278 h 458"/>
                <a:gd name="T8" fmla="*/ 30 w 253"/>
                <a:gd name="T9" fmla="*/ 252 h 458"/>
                <a:gd name="T10" fmla="*/ 35 w 253"/>
                <a:gd name="T11" fmla="*/ 244 h 458"/>
                <a:gd name="T12" fmla="*/ 23 w 253"/>
                <a:gd name="T13" fmla="*/ 204 h 458"/>
                <a:gd name="T14" fmla="*/ 23 w 253"/>
                <a:gd name="T15" fmla="*/ 161 h 458"/>
                <a:gd name="T16" fmla="*/ 16 w 253"/>
                <a:gd name="T17" fmla="*/ 156 h 458"/>
                <a:gd name="T18" fmla="*/ 22 w 253"/>
                <a:gd name="T19" fmla="*/ 132 h 458"/>
                <a:gd name="T20" fmla="*/ 29 w 253"/>
                <a:gd name="T21" fmla="*/ 109 h 458"/>
                <a:gd name="T22" fmla="*/ 46 w 253"/>
                <a:gd name="T23" fmla="*/ 82 h 458"/>
                <a:gd name="T24" fmla="*/ 50 w 253"/>
                <a:gd name="T25" fmla="*/ 79 h 458"/>
                <a:gd name="T26" fmla="*/ 56 w 253"/>
                <a:gd name="T27" fmla="*/ 49 h 458"/>
                <a:gd name="T28" fmla="*/ 65 w 253"/>
                <a:gd name="T29" fmla="*/ 44 h 458"/>
                <a:gd name="T30" fmla="*/ 61 w 253"/>
                <a:gd name="T31" fmla="*/ 40 h 458"/>
                <a:gd name="T32" fmla="*/ 67 w 253"/>
                <a:gd name="T33" fmla="*/ 30 h 458"/>
                <a:gd name="T34" fmla="*/ 74 w 253"/>
                <a:gd name="T35" fmla="*/ 27 h 458"/>
                <a:gd name="T36" fmla="*/ 73 w 253"/>
                <a:gd name="T37" fmla="*/ 14 h 458"/>
                <a:gd name="T38" fmla="*/ 116 w 253"/>
                <a:gd name="T39" fmla="*/ 10 h 458"/>
                <a:gd name="T40" fmla="*/ 136 w 253"/>
                <a:gd name="T41" fmla="*/ 9 h 458"/>
                <a:gd name="T42" fmla="*/ 150 w 253"/>
                <a:gd name="T43" fmla="*/ 8 h 458"/>
                <a:gd name="T44" fmla="*/ 165 w 253"/>
                <a:gd name="T45" fmla="*/ 7 h 458"/>
                <a:gd name="T46" fmla="*/ 175 w 253"/>
                <a:gd name="T47" fmla="*/ 5 h 458"/>
                <a:gd name="T48" fmla="*/ 191 w 253"/>
                <a:gd name="T49" fmla="*/ 4 h 458"/>
                <a:gd name="T50" fmla="*/ 215 w 253"/>
                <a:gd name="T51" fmla="*/ 2 h 458"/>
                <a:gd name="T52" fmla="*/ 234 w 253"/>
                <a:gd name="T53" fmla="*/ 8 h 458"/>
                <a:gd name="T54" fmla="*/ 236 w 253"/>
                <a:gd name="T55" fmla="*/ 30 h 458"/>
                <a:gd name="T56" fmla="*/ 235 w 253"/>
                <a:gd name="T57" fmla="*/ 49 h 458"/>
                <a:gd name="T58" fmla="*/ 235 w 253"/>
                <a:gd name="T59" fmla="*/ 63 h 458"/>
                <a:gd name="T60" fmla="*/ 235 w 253"/>
                <a:gd name="T61" fmla="*/ 85 h 458"/>
                <a:gd name="T62" fmla="*/ 235 w 253"/>
                <a:gd name="T63" fmla="*/ 108 h 458"/>
                <a:gd name="T64" fmla="*/ 235 w 253"/>
                <a:gd name="T65" fmla="*/ 140 h 458"/>
                <a:gd name="T66" fmla="*/ 235 w 253"/>
                <a:gd name="T67" fmla="*/ 167 h 458"/>
                <a:gd name="T68" fmla="*/ 235 w 253"/>
                <a:gd name="T69" fmla="*/ 192 h 458"/>
                <a:gd name="T70" fmla="*/ 235 w 253"/>
                <a:gd name="T71" fmla="*/ 219 h 458"/>
                <a:gd name="T72" fmla="*/ 235 w 253"/>
                <a:gd name="T73" fmla="*/ 247 h 458"/>
                <a:gd name="T74" fmla="*/ 235 w 253"/>
                <a:gd name="T75" fmla="*/ 259 h 458"/>
                <a:gd name="T76" fmla="*/ 235 w 253"/>
                <a:gd name="T77" fmla="*/ 269 h 458"/>
                <a:gd name="T78" fmla="*/ 235 w 253"/>
                <a:gd name="T79" fmla="*/ 294 h 458"/>
                <a:gd name="T80" fmla="*/ 240 w 253"/>
                <a:gd name="T81" fmla="*/ 329 h 458"/>
                <a:gd name="T82" fmla="*/ 242 w 253"/>
                <a:gd name="T83" fmla="*/ 351 h 458"/>
                <a:gd name="T84" fmla="*/ 245 w 253"/>
                <a:gd name="T85" fmla="*/ 369 h 458"/>
                <a:gd name="T86" fmla="*/ 248 w 253"/>
                <a:gd name="T87" fmla="*/ 400 h 458"/>
                <a:gd name="T88" fmla="*/ 253 w 253"/>
                <a:gd name="T89" fmla="*/ 435 h 458"/>
                <a:gd name="T90" fmla="*/ 218 w 253"/>
                <a:gd name="T91" fmla="*/ 432 h 458"/>
                <a:gd name="T92" fmla="*/ 185 w 253"/>
                <a:gd name="T93" fmla="*/ 445 h 458"/>
                <a:gd name="T94" fmla="*/ 170 w 253"/>
                <a:gd name="T95" fmla="*/ 458 h 458"/>
                <a:gd name="T96" fmla="*/ 153 w 253"/>
                <a:gd name="T97" fmla="*/ 433 h 458"/>
                <a:gd name="T98" fmla="*/ 139 w 253"/>
                <a:gd name="T99" fmla="*/ 416 h 458"/>
                <a:gd name="T100" fmla="*/ 145 w 253"/>
                <a:gd name="T101" fmla="*/ 383 h 458"/>
                <a:gd name="T102" fmla="*/ 115 w 253"/>
                <a:gd name="T103" fmla="*/ 386 h 458"/>
                <a:gd name="T104" fmla="*/ 96 w 253"/>
                <a:gd name="T105" fmla="*/ 387 h 458"/>
                <a:gd name="T106" fmla="*/ 82 w 253"/>
                <a:gd name="T107" fmla="*/ 388 h 458"/>
                <a:gd name="T108" fmla="*/ 61 w 253"/>
                <a:gd name="T109" fmla="*/ 390 h 458"/>
                <a:gd name="T110" fmla="*/ 35 w 253"/>
                <a:gd name="T111" fmla="*/ 392 h 458"/>
                <a:gd name="T112" fmla="*/ 0 w 253"/>
                <a:gd name="T113" fmla="*/ 395 h 458"/>
                <a:gd name="T114" fmla="*/ 2 w 253"/>
                <a:gd name="T115" fmla="*/ 376 h 458"/>
                <a:gd name="T116" fmla="*/ 14 w 253"/>
                <a:gd name="T117" fmla="*/ 324 h 45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3"/>
                <a:gd name="T178" fmla="*/ 0 h 458"/>
                <a:gd name="T179" fmla="*/ 253 w 253"/>
                <a:gd name="T180" fmla="*/ 458 h 45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3" h="458">
                  <a:moveTo>
                    <a:pt x="19" y="323"/>
                  </a:moveTo>
                  <a:lnTo>
                    <a:pt x="23" y="322"/>
                  </a:lnTo>
                  <a:lnTo>
                    <a:pt x="24" y="311"/>
                  </a:lnTo>
                  <a:lnTo>
                    <a:pt x="35" y="298"/>
                  </a:lnTo>
                  <a:lnTo>
                    <a:pt x="32" y="292"/>
                  </a:lnTo>
                  <a:lnTo>
                    <a:pt x="39" y="287"/>
                  </a:lnTo>
                  <a:lnTo>
                    <a:pt x="40" y="286"/>
                  </a:lnTo>
                  <a:lnTo>
                    <a:pt x="36" y="286"/>
                  </a:lnTo>
                  <a:lnTo>
                    <a:pt x="36" y="287"/>
                  </a:lnTo>
                  <a:lnTo>
                    <a:pt x="36" y="286"/>
                  </a:lnTo>
                  <a:lnTo>
                    <a:pt x="32" y="287"/>
                  </a:lnTo>
                  <a:lnTo>
                    <a:pt x="32" y="278"/>
                  </a:lnTo>
                  <a:lnTo>
                    <a:pt x="40" y="279"/>
                  </a:lnTo>
                  <a:lnTo>
                    <a:pt x="39" y="256"/>
                  </a:lnTo>
                  <a:lnTo>
                    <a:pt x="30" y="252"/>
                  </a:lnTo>
                  <a:lnTo>
                    <a:pt x="39" y="253"/>
                  </a:lnTo>
                  <a:lnTo>
                    <a:pt x="33" y="246"/>
                  </a:lnTo>
                  <a:lnTo>
                    <a:pt x="35" y="244"/>
                  </a:lnTo>
                  <a:lnTo>
                    <a:pt x="38" y="239"/>
                  </a:lnTo>
                  <a:lnTo>
                    <a:pt x="29" y="243"/>
                  </a:lnTo>
                  <a:lnTo>
                    <a:pt x="23" y="204"/>
                  </a:lnTo>
                  <a:lnTo>
                    <a:pt x="24" y="169"/>
                  </a:lnTo>
                  <a:lnTo>
                    <a:pt x="21" y="169"/>
                  </a:lnTo>
                  <a:lnTo>
                    <a:pt x="23" y="161"/>
                  </a:lnTo>
                  <a:lnTo>
                    <a:pt x="16" y="164"/>
                  </a:lnTo>
                  <a:lnTo>
                    <a:pt x="18" y="158"/>
                  </a:lnTo>
                  <a:lnTo>
                    <a:pt x="16" y="156"/>
                  </a:lnTo>
                  <a:lnTo>
                    <a:pt x="14" y="153"/>
                  </a:lnTo>
                  <a:lnTo>
                    <a:pt x="22" y="139"/>
                  </a:lnTo>
                  <a:lnTo>
                    <a:pt x="22" y="132"/>
                  </a:lnTo>
                  <a:lnTo>
                    <a:pt x="30" y="133"/>
                  </a:lnTo>
                  <a:lnTo>
                    <a:pt x="23" y="113"/>
                  </a:lnTo>
                  <a:lnTo>
                    <a:pt x="29" y="109"/>
                  </a:lnTo>
                  <a:lnTo>
                    <a:pt x="32" y="99"/>
                  </a:lnTo>
                  <a:lnTo>
                    <a:pt x="39" y="87"/>
                  </a:lnTo>
                  <a:lnTo>
                    <a:pt x="46" y="82"/>
                  </a:lnTo>
                  <a:lnTo>
                    <a:pt x="44" y="77"/>
                  </a:lnTo>
                  <a:lnTo>
                    <a:pt x="51" y="74"/>
                  </a:lnTo>
                  <a:lnTo>
                    <a:pt x="50" y="79"/>
                  </a:lnTo>
                  <a:lnTo>
                    <a:pt x="51" y="79"/>
                  </a:lnTo>
                  <a:lnTo>
                    <a:pt x="57" y="59"/>
                  </a:lnTo>
                  <a:lnTo>
                    <a:pt x="56" y="49"/>
                  </a:lnTo>
                  <a:lnTo>
                    <a:pt x="58" y="45"/>
                  </a:lnTo>
                  <a:lnTo>
                    <a:pt x="60" y="50"/>
                  </a:lnTo>
                  <a:lnTo>
                    <a:pt x="65" y="44"/>
                  </a:lnTo>
                  <a:lnTo>
                    <a:pt x="56" y="40"/>
                  </a:lnTo>
                  <a:lnTo>
                    <a:pt x="58" y="38"/>
                  </a:lnTo>
                  <a:lnTo>
                    <a:pt x="61" y="40"/>
                  </a:lnTo>
                  <a:lnTo>
                    <a:pt x="65" y="38"/>
                  </a:lnTo>
                  <a:lnTo>
                    <a:pt x="63" y="35"/>
                  </a:lnTo>
                  <a:lnTo>
                    <a:pt x="67" y="30"/>
                  </a:lnTo>
                  <a:lnTo>
                    <a:pt x="68" y="29"/>
                  </a:lnTo>
                  <a:lnTo>
                    <a:pt x="68" y="28"/>
                  </a:lnTo>
                  <a:lnTo>
                    <a:pt x="74" y="27"/>
                  </a:lnTo>
                  <a:lnTo>
                    <a:pt x="78" y="23"/>
                  </a:lnTo>
                  <a:lnTo>
                    <a:pt x="78" y="18"/>
                  </a:lnTo>
                  <a:lnTo>
                    <a:pt x="73" y="14"/>
                  </a:lnTo>
                  <a:lnTo>
                    <a:pt x="96" y="12"/>
                  </a:lnTo>
                  <a:lnTo>
                    <a:pt x="106" y="12"/>
                  </a:lnTo>
                  <a:lnTo>
                    <a:pt x="116" y="10"/>
                  </a:lnTo>
                  <a:lnTo>
                    <a:pt x="122" y="10"/>
                  </a:lnTo>
                  <a:lnTo>
                    <a:pt x="129" y="9"/>
                  </a:lnTo>
                  <a:lnTo>
                    <a:pt x="136" y="9"/>
                  </a:lnTo>
                  <a:lnTo>
                    <a:pt x="143" y="8"/>
                  </a:lnTo>
                  <a:lnTo>
                    <a:pt x="147" y="8"/>
                  </a:lnTo>
                  <a:lnTo>
                    <a:pt x="150" y="8"/>
                  </a:lnTo>
                  <a:lnTo>
                    <a:pt x="154" y="8"/>
                  </a:lnTo>
                  <a:lnTo>
                    <a:pt x="161" y="7"/>
                  </a:lnTo>
                  <a:lnTo>
                    <a:pt x="165" y="7"/>
                  </a:lnTo>
                  <a:lnTo>
                    <a:pt x="167" y="7"/>
                  </a:lnTo>
                  <a:lnTo>
                    <a:pt x="169" y="7"/>
                  </a:lnTo>
                  <a:lnTo>
                    <a:pt x="175" y="5"/>
                  </a:lnTo>
                  <a:lnTo>
                    <a:pt x="182" y="4"/>
                  </a:lnTo>
                  <a:lnTo>
                    <a:pt x="185" y="4"/>
                  </a:lnTo>
                  <a:lnTo>
                    <a:pt x="191" y="4"/>
                  </a:lnTo>
                  <a:lnTo>
                    <a:pt x="198" y="3"/>
                  </a:lnTo>
                  <a:lnTo>
                    <a:pt x="214" y="2"/>
                  </a:lnTo>
                  <a:lnTo>
                    <a:pt x="215" y="2"/>
                  </a:lnTo>
                  <a:lnTo>
                    <a:pt x="224" y="0"/>
                  </a:lnTo>
                  <a:lnTo>
                    <a:pt x="227" y="0"/>
                  </a:lnTo>
                  <a:lnTo>
                    <a:pt x="234" y="8"/>
                  </a:lnTo>
                  <a:lnTo>
                    <a:pt x="236" y="9"/>
                  </a:lnTo>
                  <a:lnTo>
                    <a:pt x="236" y="15"/>
                  </a:lnTo>
                  <a:lnTo>
                    <a:pt x="236" y="30"/>
                  </a:lnTo>
                  <a:lnTo>
                    <a:pt x="235" y="38"/>
                  </a:lnTo>
                  <a:lnTo>
                    <a:pt x="235" y="47"/>
                  </a:lnTo>
                  <a:lnTo>
                    <a:pt x="235" y="49"/>
                  </a:lnTo>
                  <a:lnTo>
                    <a:pt x="235" y="52"/>
                  </a:lnTo>
                  <a:lnTo>
                    <a:pt x="235" y="58"/>
                  </a:lnTo>
                  <a:lnTo>
                    <a:pt x="235" y="63"/>
                  </a:lnTo>
                  <a:lnTo>
                    <a:pt x="235" y="75"/>
                  </a:lnTo>
                  <a:lnTo>
                    <a:pt x="235" y="78"/>
                  </a:lnTo>
                  <a:lnTo>
                    <a:pt x="235" y="85"/>
                  </a:lnTo>
                  <a:lnTo>
                    <a:pt x="235" y="88"/>
                  </a:lnTo>
                  <a:lnTo>
                    <a:pt x="235" y="93"/>
                  </a:lnTo>
                  <a:lnTo>
                    <a:pt x="235" y="108"/>
                  </a:lnTo>
                  <a:lnTo>
                    <a:pt x="235" y="118"/>
                  </a:lnTo>
                  <a:lnTo>
                    <a:pt x="235" y="137"/>
                  </a:lnTo>
                  <a:lnTo>
                    <a:pt x="235" y="140"/>
                  </a:lnTo>
                  <a:lnTo>
                    <a:pt x="235" y="149"/>
                  </a:lnTo>
                  <a:lnTo>
                    <a:pt x="235" y="161"/>
                  </a:lnTo>
                  <a:lnTo>
                    <a:pt x="235" y="167"/>
                  </a:lnTo>
                  <a:lnTo>
                    <a:pt x="235" y="168"/>
                  </a:lnTo>
                  <a:lnTo>
                    <a:pt x="235" y="188"/>
                  </a:lnTo>
                  <a:lnTo>
                    <a:pt x="235" y="192"/>
                  </a:lnTo>
                  <a:lnTo>
                    <a:pt x="235" y="194"/>
                  </a:lnTo>
                  <a:lnTo>
                    <a:pt x="235" y="216"/>
                  </a:lnTo>
                  <a:lnTo>
                    <a:pt x="235" y="219"/>
                  </a:lnTo>
                  <a:lnTo>
                    <a:pt x="235" y="227"/>
                  </a:lnTo>
                  <a:lnTo>
                    <a:pt x="235" y="244"/>
                  </a:lnTo>
                  <a:lnTo>
                    <a:pt x="235" y="247"/>
                  </a:lnTo>
                  <a:lnTo>
                    <a:pt x="235" y="253"/>
                  </a:lnTo>
                  <a:lnTo>
                    <a:pt x="235" y="258"/>
                  </a:lnTo>
                  <a:lnTo>
                    <a:pt x="235" y="259"/>
                  </a:lnTo>
                  <a:lnTo>
                    <a:pt x="235" y="261"/>
                  </a:lnTo>
                  <a:lnTo>
                    <a:pt x="235" y="263"/>
                  </a:lnTo>
                  <a:lnTo>
                    <a:pt x="235" y="269"/>
                  </a:lnTo>
                  <a:lnTo>
                    <a:pt x="234" y="292"/>
                  </a:lnTo>
                  <a:lnTo>
                    <a:pt x="235" y="293"/>
                  </a:lnTo>
                  <a:lnTo>
                    <a:pt x="235" y="294"/>
                  </a:lnTo>
                  <a:lnTo>
                    <a:pt x="236" y="309"/>
                  </a:lnTo>
                  <a:lnTo>
                    <a:pt x="238" y="328"/>
                  </a:lnTo>
                  <a:lnTo>
                    <a:pt x="240" y="329"/>
                  </a:lnTo>
                  <a:lnTo>
                    <a:pt x="240" y="334"/>
                  </a:lnTo>
                  <a:lnTo>
                    <a:pt x="241" y="339"/>
                  </a:lnTo>
                  <a:lnTo>
                    <a:pt x="242" y="351"/>
                  </a:lnTo>
                  <a:lnTo>
                    <a:pt x="243" y="363"/>
                  </a:lnTo>
                  <a:lnTo>
                    <a:pt x="245" y="367"/>
                  </a:lnTo>
                  <a:lnTo>
                    <a:pt x="245" y="369"/>
                  </a:lnTo>
                  <a:lnTo>
                    <a:pt x="246" y="374"/>
                  </a:lnTo>
                  <a:lnTo>
                    <a:pt x="248" y="397"/>
                  </a:lnTo>
                  <a:lnTo>
                    <a:pt x="248" y="400"/>
                  </a:lnTo>
                  <a:lnTo>
                    <a:pt x="251" y="411"/>
                  </a:lnTo>
                  <a:lnTo>
                    <a:pt x="252" y="423"/>
                  </a:lnTo>
                  <a:lnTo>
                    <a:pt x="253" y="435"/>
                  </a:lnTo>
                  <a:lnTo>
                    <a:pt x="246" y="438"/>
                  </a:lnTo>
                  <a:lnTo>
                    <a:pt x="226" y="437"/>
                  </a:lnTo>
                  <a:lnTo>
                    <a:pt x="218" y="432"/>
                  </a:lnTo>
                  <a:lnTo>
                    <a:pt x="218" y="436"/>
                  </a:lnTo>
                  <a:lnTo>
                    <a:pt x="207" y="436"/>
                  </a:lnTo>
                  <a:lnTo>
                    <a:pt x="185" y="445"/>
                  </a:lnTo>
                  <a:lnTo>
                    <a:pt x="180" y="440"/>
                  </a:lnTo>
                  <a:lnTo>
                    <a:pt x="182" y="445"/>
                  </a:lnTo>
                  <a:lnTo>
                    <a:pt x="170" y="458"/>
                  </a:lnTo>
                  <a:lnTo>
                    <a:pt x="167" y="458"/>
                  </a:lnTo>
                  <a:lnTo>
                    <a:pt x="159" y="452"/>
                  </a:lnTo>
                  <a:lnTo>
                    <a:pt x="153" y="433"/>
                  </a:lnTo>
                  <a:lnTo>
                    <a:pt x="148" y="430"/>
                  </a:lnTo>
                  <a:lnTo>
                    <a:pt x="147" y="430"/>
                  </a:lnTo>
                  <a:lnTo>
                    <a:pt x="139" y="416"/>
                  </a:lnTo>
                  <a:lnTo>
                    <a:pt x="141" y="407"/>
                  </a:lnTo>
                  <a:lnTo>
                    <a:pt x="144" y="391"/>
                  </a:lnTo>
                  <a:lnTo>
                    <a:pt x="145" y="383"/>
                  </a:lnTo>
                  <a:lnTo>
                    <a:pt x="144" y="383"/>
                  </a:lnTo>
                  <a:lnTo>
                    <a:pt x="137" y="384"/>
                  </a:lnTo>
                  <a:lnTo>
                    <a:pt x="115" y="386"/>
                  </a:lnTo>
                  <a:lnTo>
                    <a:pt x="105" y="387"/>
                  </a:lnTo>
                  <a:lnTo>
                    <a:pt x="98" y="387"/>
                  </a:lnTo>
                  <a:lnTo>
                    <a:pt x="96" y="387"/>
                  </a:lnTo>
                  <a:lnTo>
                    <a:pt x="87" y="388"/>
                  </a:lnTo>
                  <a:lnTo>
                    <a:pt x="83" y="388"/>
                  </a:lnTo>
                  <a:lnTo>
                    <a:pt x="82" y="388"/>
                  </a:lnTo>
                  <a:lnTo>
                    <a:pt x="71" y="390"/>
                  </a:lnTo>
                  <a:lnTo>
                    <a:pt x="67" y="390"/>
                  </a:lnTo>
                  <a:lnTo>
                    <a:pt x="61" y="390"/>
                  </a:lnTo>
                  <a:lnTo>
                    <a:pt x="49" y="391"/>
                  </a:lnTo>
                  <a:lnTo>
                    <a:pt x="44" y="391"/>
                  </a:lnTo>
                  <a:lnTo>
                    <a:pt x="35" y="392"/>
                  </a:lnTo>
                  <a:lnTo>
                    <a:pt x="29" y="392"/>
                  </a:lnTo>
                  <a:lnTo>
                    <a:pt x="19" y="393"/>
                  </a:lnTo>
                  <a:lnTo>
                    <a:pt x="0" y="395"/>
                  </a:lnTo>
                  <a:lnTo>
                    <a:pt x="1" y="393"/>
                  </a:lnTo>
                  <a:lnTo>
                    <a:pt x="0" y="382"/>
                  </a:lnTo>
                  <a:lnTo>
                    <a:pt x="2" y="376"/>
                  </a:lnTo>
                  <a:lnTo>
                    <a:pt x="7" y="359"/>
                  </a:lnTo>
                  <a:lnTo>
                    <a:pt x="6" y="333"/>
                  </a:lnTo>
                  <a:lnTo>
                    <a:pt x="14" y="324"/>
                  </a:lnTo>
                  <a:lnTo>
                    <a:pt x="17" y="323"/>
                  </a:lnTo>
                  <a:lnTo>
                    <a:pt x="19" y="323"/>
                  </a:lnTo>
                  <a:close/>
                </a:path>
              </a:pathLst>
            </a:custGeom>
            <a:solidFill>
              <a:srgbClr val="3366FF"/>
            </a:solidFill>
            <a:ln w="0">
              <a:solidFill>
                <a:schemeClr val="tx1"/>
              </a:solidFill>
              <a:prstDash val="solid"/>
              <a:round/>
              <a:headEnd/>
              <a:tailEnd/>
            </a:ln>
          </p:spPr>
          <p:txBody>
            <a:bodyPr/>
            <a:lstStyle/>
            <a:p>
              <a:endParaRPr lang="en-US"/>
            </a:p>
          </p:txBody>
        </p:sp>
        <p:sp>
          <p:nvSpPr>
            <p:cNvPr id="22579" name="Freeform 15"/>
            <p:cNvSpPr>
              <a:spLocks/>
            </p:cNvSpPr>
            <p:nvPr/>
          </p:nvSpPr>
          <p:spPr bwMode="auto">
            <a:xfrm>
              <a:off x="3565" y="2365"/>
              <a:ext cx="280" cy="463"/>
            </a:xfrm>
            <a:custGeom>
              <a:avLst/>
              <a:gdLst>
                <a:gd name="T0" fmla="*/ 18 w 280"/>
                <a:gd name="T1" fmla="*/ 389 h 463"/>
                <a:gd name="T2" fmla="*/ 21 w 280"/>
                <a:gd name="T3" fmla="*/ 420 h 463"/>
                <a:gd name="T4" fmla="*/ 26 w 280"/>
                <a:gd name="T5" fmla="*/ 455 h 463"/>
                <a:gd name="T6" fmla="*/ 41 w 280"/>
                <a:gd name="T7" fmla="*/ 456 h 463"/>
                <a:gd name="T8" fmla="*/ 53 w 280"/>
                <a:gd name="T9" fmla="*/ 421 h 463"/>
                <a:gd name="T10" fmla="*/ 56 w 280"/>
                <a:gd name="T11" fmla="*/ 463 h 463"/>
                <a:gd name="T12" fmla="*/ 98 w 280"/>
                <a:gd name="T13" fmla="*/ 433 h 463"/>
                <a:gd name="T14" fmla="*/ 81 w 280"/>
                <a:gd name="T15" fmla="*/ 388 h 463"/>
                <a:gd name="T16" fmla="*/ 116 w 280"/>
                <a:gd name="T17" fmla="*/ 384 h 463"/>
                <a:gd name="T18" fmla="*/ 144 w 280"/>
                <a:gd name="T19" fmla="*/ 382 h 463"/>
                <a:gd name="T20" fmla="*/ 151 w 280"/>
                <a:gd name="T21" fmla="*/ 381 h 463"/>
                <a:gd name="T22" fmla="*/ 174 w 280"/>
                <a:gd name="T23" fmla="*/ 378 h 463"/>
                <a:gd name="T24" fmla="*/ 189 w 280"/>
                <a:gd name="T25" fmla="*/ 377 h 463"/>
                <a:gd name="T26" fmla="*/ 201 w 280"/>
                <a:gd name="T27" fmla="*/ 376 h 463"/>
                <a:gd name="T28" fmla="*/ 242 w 280"/>
                <a:gd name="T29" fmla="*/ 369 h 463"/>
                <a:gd name="T30" fmla="*/ 267 w 280"/>
                <a:gd name="T31" fmla="*/ 366 h 463"/>
                <a:gd name="T32" fmla="*/ 277 w 280"/>
                <a:gd name="T33" fmla="*/ 358 h 463"/>
                <a:gd name="T34" fmla="*/ 270 w 280"/>
                <a:gd name="T35" fmla="*/ 337 h 463"/>
                <a:gd name="T36" fmla="*/ 271 w 280"/>
                <a:gd name="T37" fmla="*/ 317 h 463"/>
                <a:gd name="T38" fmla="*/ 261 w 280"/>
                <a:gd name="T39" fmla="*/ 296 h 463"/>
                <a:gd name="T40" fmla="*/ 260 w 280"/>
                <a:gd name="T41" fmla="*/ 284 h 463"/>
                <a:gd name="T42" fmla="*/ 264 w 280"/>
                <a:gd name="T43" fmla="*/ 272 h 463"/>
                <a:gd name="T44" fmla="*/ 266 w 280"/>
                <a:gd name="T45" fmla="*/ 254 h 463"/>
                <a:gd name="T46" fmla="*/ 265 w 280"/>
                <a:gd name="T47" fmla="*/ 242 h 463"/>
                <a:gd name="T48" fmla="*/ 262 w 280"/>
                <a:gd name="T49" fmla="*/ 224 h 463"/>
                <a:gd name="T50" fmla="*/ 250 w 280"/>
                <a:gd name="T51" fmla="*/ 204 h 463"/>
                <a:gd name="T52" fmla="*/ 250 w 280"/>
                <a:gd name="T53" fmla="*/ 201 h 463"/>
                <a:gd name="T54" fmla="*/ 242 w 280"/>
                <a:gd name="T55" fmla="*/ 182 h 463"/>
                <a:gd name="T56" fmla="*/ 236 w 280"/>
                <a:gd name="T57" fmla="*/ 162 h 463"/>
                <a:gd name="T58" fmla="*/ 228 w 280"/>
                <a:gd name="T59" fmla="*/ 137 h 463"/>
                <a:gd name="T60" fmla="*/ 225 w 280"/>
                <a:gd name="T61" fmla="*/ 122 h 463"/>
                <a:gd name="T62" fmla="*/ 217 w 280"/>
                <a:gd name="T63" fmla="*/ 99 h 463"/>
                <a:gd name="T64" fmla="*/ 215 w 280"/>
                <a:gd name="T65" fmla="*/ 87 h 463"/>
                <a:gd name="T66" fmla="*/ 210 w 280"/>
                <a:gd name="T67" fmla="*/ 69 h 463"/>
                <a:gd name="T68" fmla="*/ 202 w 280"/>
                <a:gd name="T69" fmla="*/ 48 h 463"/>
                <a:gd name="T70" fmla="*/ 199 w 280"/>
                <a:gd name="T71" fmla="*/ 33 h 463"/>
                <a:gd name="T72" fmla="*/ 193 w 280"/>
                <a:gd name="T73" fmla="*/ 12 h 463"/>
                <a:gd name="T74" fmla="*/ 188 w 280"/>
                <a:gd name="T75" fmla="*/ 0 h 463"/>
                <a:gd name="T76" fmla="*/ 156 w 280"/>
                <a:gd name="T77" fmla="*/ 4 h 463"/>
                <a:gd name="T78" fmla="*/ 134 w 280"/>
                <a:gd name="T79" fmla="*/ 7 h 463"/>
                <a:gd name="T80" fmla="*/ 100 w 280"/>
                <a:gd name="T81" fmla="*/ 10 h 463"/>
                <a:gd name="T82" fmla="*/ 73 w 280"/>
                <a:gd name="T83" fmla="*/ 13 h 463"/>
                <a:gd name="T84" fmla="*/ 60 w 280"/>
                <a:gd name="T85" fmla="*/ 14 h 463"/>
                <a:gd name="T86" fmla="*/ 21 w 280"/>
                <a:gd name="T87" fmla="*/ 17 h 463"/>
                <a:gd name="T88" fmla="*/ 0 w 280"/>
                <a:gd name="T89" fmla="*/ 20 h 463"/>
                <a:gd name="T90" fmla="*/ 9 w 280"/>
                <a:gd name="T91" fmla="*/ 35 h 463"/>
                <a:gd name="T92" fmla="*/ 8 w 280"/>
                <a:gd name="T93" fmla="*/ 67 h 463"/>
                <a:gd name="T94" fmla="*/ 8 w 280"/>
                <a:gd name="T95" fmla="*/ 78 h 463"/>
                <a:gd name="T96" fmla="*/ 8 w 280"/>
                <a:gd name="T97" fmla="*/ 98 h 463"/>
                <a:gd name="T98" fmla="*/ 8 w 280"/>
                <a:gd name="T99" fmla="*/ 113 h 463"/>
                <a:gd name="T100" fmla="*/ 8 w 280"/>
                <a:gd name="T101" fmla="*/ 157 h 463"/>
                <a:gd name="T102" fmla="*/ 8 w 280"/>
                <a:gd name="T103" fmla="*/ 181 h 463"/>
                <a:gd name="T104" fmla="*/ 8 w 280"/>
                <a:gd name="T105" fmla="*/ 208 h 463"/>
                <a:gd name="T106" fmla="*/ 8 w 280"/>
                <a:gd name="T107" fmla="*/ 236 h 463"/>
                <a:gd name="T108" fmla="*/ 8 w 280"/>
                <a:gd name="T109" fmla="*/ 264 h 463"/>
                <a:gd name="T110" fmla="*/ 8 w 280"/>
                <a:gd name="T111" fmla="*/ 278 h 463"/>
                <a:gd name="T112" fmla="*/ 8 w 280"/>
                <a:gd name="T113" fmla="*/ 283 h 463"/>
                <a:gd name="T114" fmla="*/ 8 w 280"/>
                <a:gd name="T115" fmla="*/ 313 h 463"/>
                <a:gd name="T116" fmla="*/ 11 w 280"/>
                <a:gd name="T117" fmla="*/ 348 h 463"/>
                <a:gd name="T118" fmla="*/ 14 w 280"/>
                <a:gd name="T119" fmla="*/ 359 h 4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80"/>
                <a:gd name="T181" fmla="*/ 0 h 463"/>
                <a:gd name="T182" fmla="*/ 280 w 280"/>
                <a:gd name="T183" fmla="*/ 463 h 4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80" h="463">
                  <a:moveTo>
                    <a:pt x="16" y="383"/>
                  </a:moveTo>
                  <a:lnTo>
                    <a:pt x="18" y="387"/>
                  </a:lnTo>
                  <a:lnTo>
                    <a:pt x="18" y="389"/>
                  </a:lnTo>
                  <a:lnTo>
                    <a:pt x="19" y="394"/>
                  </a:lnTo>
                  <a:lnTo>
                    <a:pt x="21" y="417"/>
                  </a:lnTo>
                  <a:lnTo>
                    <a:pt x="21" y="420"/>
                  </a:lnTo>
                  <a:lnTo>
                    <a:pt x="24" y="431"/>
                  </a:lnTo>
                  <a:lnTo>
                    <a:pt x="25" y="443"/>
                  </a:lnTo>
                  <a:lnTo>
                    <a:pt x="26" y="455"/>
                  </a:lnTo>
                  <a:lnTo>
                    <a:pt x="27" y="451"/>
                  </a:lnTo>
                  <a:lnTo>
                    <a:pt x="37" y="451"/>
                  </a:lnTo>
                  <a:lnTo>
                    <a:pt x="41" y="456"/>
                  </a:lnTo>
                  <a:lnTo>
                    <a:pt x="47" y="453"/>
                  </a:lnTo>
                  <a:lnTo>
                    <a:pt x="47" y="438"/>
                  </a:lnTo>
                  <a:lnTo>
                    <a:pt x="53" y="421"/>
                  </a:lnTo>
                  <a:lnTo>
                    <a:pt x="60" y="426"/>
                  </a:lnTo>
                  <a:lnTo>
                    <a:pt x="62" y="437"/>
                  </a:lnTo>
                  <a:lnTo>
                    <a:pt x="56" y="463"/>
                  </a:lnTo>
                  <a:lnTo>
                    <a:pt x="92" y="455"/>
                  </a:lnTo>
                  <a:lnTo>
                    <a:pt x="105" y="437"/>
                  </a:lnTo>
                  <a:lnTo>
                    <a:pt x="98" y="433"/>
                  </a:lnTo>
                  <a:lnTo>
                    <a:pt x="101" y="421"/>
                  </a:lnTo>
                  <a:lnTo>
                    <a:pt x="81" y="402"/>
                  </a:lnTo>
                  <a:lnTo>
                    <a:pt x="81" y="388"/>
                  </a:lnTo>
                  <a:lnTo>
                    <a:pt x="108" y="386"/>
                  </a:lnTo>
                  <a:lnTo>
                    <a:pt x="109" y="386"/>
                  </a:lnTo>
                  <a:lnTo>
                    <a:pt x="116" y="384"/>
                  </a:lnTo>
                  <a:lnTo>
                    <a:pt x="117" y="384"/>
                  </a:lnTo>
                  <a:lnTo>
                    <a:pt x="128" y="383"/>
                  </a:lnTo>
                  <a:lnTo>
                    <a:pt x="144" y="382"/>
                  </a:lnTo>
                  <a:lnTo>
                    <a:pt x="149" y="381"/>
                  </a:lnTo>
                  <a:lnTo>
                    <a:pt x="150" y="381"/>
                  </a:lnTo>
                  <a:lnTo>
                    <a:pt x="151" y="381"/>
                  </a:lnTo>
                  <a:lnTo>
                    <a:pt x="161" y="379"/>
                  </a:lnTo>
                  <a:lnTo>
                    <a:pt x="163" y="379"/>
                  </a:lnTo>
                  <a:lnTo>
                    <a:pt x="174" y="378"/>
                  </a:lnTo>
                  <a:lnTo>
                    <a:pt x="176" y="378"/>
                  </a:lnTo>
                  <a:lnTo>
                    <a:pt x="184" y="377"/>
                  </a:lnTo>
                  <a:lnTo>
                    <a:pt x="189" y="377"/>
                  </a:lnTo>
                  <a:lnTo>
                    <a:pt x="191" y="376"/>
                  </a:lnTo>
                  <a:lnTo>
                    <a:pt x="194" y="376"/>
                  </a:lnTo>
                  <a:lnTo>
                    <a:pt x="201" y="376"/>
                  </a:lnTo>
                  <a:lnTo>
                    <a:pt x="207" y="374"/>
                  </a:lnTo>
                  <a:lnTo>
                    <a:pt x="222" y="372"/>
                  </a:lnTo>
                  <a:lnTo>
                    <a:pt x="242" y="369"/>
                  </a:lnTo>
                  <a:lnTo>
                    <a:pt x="243" y="369"/>
                  </a:lnTo>
                  <a:lnTo>
                    <a:pt x="261" y="367"/>
                  </a:lnTo>
                  <a:lnTo>
                    <a:pt x="267" y="366"/>
                  </a:lnTo>
                  <a:lnTo>
                    <a:pt x="280" y="364"/>
                  </a:lnTo>
                  <a:lnTo>
                    <a:pt x="280" y="363"/>
                  </a:lnTo>
                  <a:lnTo>
                    <a:pt x="277" y="358"/>
                  </a:lnTo>
                  <a:lnTo>
                    <a:pt x="275" y="353"/>
                  </a:lnTo>
                  <a:lnTo>
                    <a:pt x="269" y="342"/>
                  </a:lnTo>
                  <a:lnTo>
                    <a:pt x="270" y="337"/>
                  </a:lnTo>
                  <a:lnTo>
                    <a:pt x="269" y="331"/>
                  </a:lnTo>
                  <a:lnTo>
                    <a:pt x="270" y="318"/>
                  </a:lnTo>
                  <a:lnTo>
                    <a:pt x="271" y="317"/>
                  </a:lnTo>
                  <a:lnTo>
                    <a:pt x="267" y="307"/>
                  </a:lnTo>
                  <a:lnTo>
                    <a:pt x="262" y="302"/>
                  </a:lnTo>
                  <a:lnTo>
                    <a:pt x="261" y="296"/>
                  </a:lnTo>
                  <a:lnTo>
                    <a:pt x="261" y="294"/>
                  </a:lnTo>
                  <a:lnTo>
                    <a:pt x="260" y="293"/>
                  </a:lnTo>
                  <a:lnTo>
                    <a:pt x="260" y="284"/>
                  </a:lnTo>
                  <a:lnTo>
                    <a:pt x="260" y="283"/>
                  </a:lnTo>
                  <a:lnTo>
                    <a:pt x="264" y="273"/>
                  </a:lnTo>
                  <a:lnTo>
                    <a:pt x="264" y="272"/>
                  </a:lnTo>
                  <a:lnTo>
                    <a:pt x="264" y="267"/>
                  </a:lnTo>
                  <a:lnTo>
                    <a:pt x="262" y="261"/>
                  </a:lnTo>
                  <a:lnTo>
                    <a:pt x="266" y="254"/>
                  </a:lnTo>
                  <a:lnTo>
                    <a:pt x="271" y="249"/>
                  </a:lnTo>
                  <a:lnTo>
                    <a:pt x="272" y="248"/>
                  </a:lnTo>
                  <a:lnTo>
                    <a:pt x="265" y="242"/>
                  </a:lnTo>
                  <a:lnTo>
                    <a:pt x="266" y="237"/>
                  </a:lnTo>
                  <a:lnTo>
                    <a:pt x="262" y="226"/>
                  </a:lnTo>
                  <a:lnTo>
                    <a:pt x="262" y="224"/>
                  </a:lnTo>
                  <a:lnTo>
                    <a:pt x="255" y="216"/>
                  </a:lnTo>
                  <a:lnTo>
                    <a:pt x="254" y="214"/>
                  </a:lnTo>
                  <a:lnTo>
                    <a:pt x="250" y="204"/>
                  </a:lnTo>
                  <a:lnTo>
                    <a:pt x="249" y="204"/>
                  </a:lnTo>
                  <a:lnTo>
                    <a:pt x="249" y="203"/>
                  </a:lnTo>
                  <a:lnTo>
                    <a:pt x="250" y="201"/>
                  </a:lnTo>
                  <a:lnTo>
                    <a:pt x="244" y="193"/>
                  </a:lnTo>
                  <a:lnTo>
                    <a:pt x="242" y="184"/>
                  </a:lnTo>
                  <a:lnTo>
                    <a:pt x="242" y="182"/>
                  </a:lnTo>
                  <a:lnTo>
                    <a:pt x="238" y="172"/>
                  </a:lnTo>
                  <a:lnTo>
                    <a:pt x="238" y="169"/>
                  </a:lnTo>
                  <a:lnTo>
                    <a:pt x="236" y="162"/>
                  </a:lnTo>
                  <a:lnTo>
                    <a:pt x="231" y="147"/>
                  </a:lnTo>
                  <a:lnTo>
                    <a:pt x="229" y="142"/>
                  </a:lnTo>
                  <a:lnTo>
                    <a:pt x="228" y="137"/>
                  </a:lnTo>
                  <a:lnTo>
                    <a:pt x="228" y="135"/>
                  </a:lnTo>
                  <a:lnTo>
                    <a:pt x="225" y="124"/>
                  </a:lnTo>
                  <a:lnTo>
                    <a:pt x="225" y="122"/>
                  </a:lnTo>
                  <a:lnTo>
                    <a:pt x="220" y="104"/>
                  </a:lnTo>
                  <a:lnTo>
                    <a:pt x="218" y="103"/>
                  </a:lnTo>
                  <a:lnTo>
                    <a:pt x="217" y="99"/>
                  </a:lnTo>
                  <a:lnTo>
                    <a:pt x="216" y="93"/>
                  </a:lnTo>
                  <a:lnTo>
                    <a:pt x="215" y="90"/>
                  </a:lnTo>
                  <a:lnTo>
                    <a:pt x="215" y="87"/>
                  </a:lnTo>
                  <a:lnTo>
                    <a:pt x="214" y="83"/>
                  </a:lnTo>
                  <a:lnTo>
                    <a:pt x="211" y="75"/>
                  </a:lnTo>
                  <a:lnTo>
                    <a:pt x="210" y="69"/>
                  </a:lnTo>
                  <a:lnTo>
                    <a:pt x="207" y="64"/>
                  </a:lnTo>
                  <a:lnTo>
                    <a:pt x="205" y="53"/>
                  </a:lnTo>
                  <a:lnTo>
                    <a:pt x="202" y="48"/>
                  </a:lnTo>
                  <a:lnTo>
                    <a:pt x="201" y="42"/>
                  </a:lnTo>
                  <a:lnTo>
                    <a:pt x="200" y="37"/>
                  </a:lnTo>
                  <a:lnTo>
                    <a:pt x="199" y="33"/>
                  </a:lnTo>
                  <a:lnTo>
                    <a:pt x="195" y="22"/>
                  </a:lnTo>
                  <a:lnTo>
                    <a:pt x="193" y="15"/>
                  </a:lnTo>
                  <a:lnTo>
                    <a:pt x="193" y="12"/>
                  </a:lnTo>
                  <a:lnTo>
                    <a:pt x="191" y="10"/>
                  </a:lnTo>
                  <a:lnTo>
                    <a:pt x="189" y="0"/>
                  </a:lnTo>
                  <a:lnTo>
                    <a:pt x="188" y="0"/>
                  </a:lnTo>
                  <a:lnTo>
                    <a:pt x="172" y="2"/>
                  </a:lnTo>
                  <a:lnTo>
                    <a:pt x="169" y="2"/>
                  </a:lnTo>
                  <a:lnTo>
                    <a:pt x="156" y="4"/>
                  </a:lnTo>
                  <a:lnTo>
                    <a:pt x="141" y="5"/>
                  </a:lnTo>
                  <a:lnTo>
                    <a:pt x="138" y="5"/>
                  </a:lnTo>
                  <a:lnTo>
                    <a:pt x="134" y="7"/>
                  </a:lnTo>
                  <a:lnTo>
                    <a:pt x="124" y="8"/>
                  </a:lnTo>
                  <a:lnTo>
                    <a:pt x="103" y="9"/>
                  </a:lnTo>
                  <a:lnTo>
                    <a:pt x="100" y="10"/>
                  </a:lnTo>
                  <a:lnTo>
                    <a:pt x="98" y="10"/>
                  </a:lnTo>
                  <a:lnTo>
                    <a:pt x="94" y="10"/>
                  </a:lnTo>
                  <a:lnTo>
                    <a:pt x="73" y="13"/>
                  </a:lnTo>
                  <a:lnTo>
                    <a:pt x="71" y="13"/>
                  </a:lnTo>
                  <a:lnTo>
                    <a:pt x="69" y="13"/>
                  </a:lnTo>
                  <a:lnTo>
                    <a:pt x="60" y="14"/>
                  </a:lnTo>
                  <a:lnTo>
                    <a:pt x="43" y="15"/>
                  </a:lnTo>
                  <a:lnTo>
                    <a:pt x="38" y="15"/>
                  </a:lnTo>
                  <a:lnTo>
                    <a:pt x="21" y="17"/>
                  </a:lnTo>
                  <a:lnTo>
                    <a:pt x="16" y="18"/>
                  </a:lnTo>
                  <a:lnTo>
                    <a:pt x="0" y="19"/>
                  </a:lnTo>
                  <a:lnTo>
                    <a:pt x="0" y="20"/>
                  </a:lnTo>
                  <a:lnTo>
                    <a:pt x="7" y="28"/>
                  </a:lnTo>
                  <a:lnTo>
                    <a:pt x="9" y="29"/>
                  </a:lnTo>
                  <a:lnTo>
                    <a:pt x="9" y="35"/>
                  </a:lnTo>
                  <a:lnTo>
                    <a:pt x="9" y="50"/>
                  </a:lnTo>
                  <a:lnTo>
                    <a:pt x="8" y="58"/>
                  </a:lnTo>
                  <a:lnTo>
                    <a:pt x="8" y="67"/>
                  </a:lnTo>
                  <a:lnTo>
                    <a:pt x="8" y="69"/>
                  </a:lnTo>
                  <a:lnTo>
                    <a:pt x="8" y="72"/>
                  </a:lnTo>
                  <a:lnTo>
                    <a:pt x="8" y="78"/>
                  </a:lnTo>
                  <a:lnTo>
                    <a:pt x="8" y="83"/>
                  </a:lnTo>
                  <a:lnTo>
                    <a:pt x="8" y="95"/>
                  </a:lnTo>
                  <a:lnTo>
                    <a:pt x="8" y="98"/>
                  </a:lnTo>
                  <a:lnTo>
                    <a:pt x="8" y="105"/>
                  </a:lnTo>
                  <a:lnTo>
                    <a:pt x="8" y="108"/>
                  </a:lnTo>
                  <a:lnTo>
                    <a:pt x="8" y="113"/>
                  </a:lnTo>
                  <a:lnTo>
                    <a:pt x="8" y="128"/>
                  </a:lnTo>
                  <a:lnTo>
                    <a:pt x="8" y="138"/>
                  </a:lnTo>
                  <a:lnTo>
                    <a:pt x="8" y="157"/>
                  </a:lnTo>
                  <a:lnTo>
                    <a:pt x="8" y="160"/>
                  </a:lnTo>
                  <a:lnTo>
                    <a:pt x="8" y="169"/>
                  </a:lnTo>
                  <a:lnTo>
                    <a:pt x="8" y="181"/>
                  </a:lnTo>
                  <a:lnTo>
                    <a:pt x="8" y="187"/>
                  </a:lnTo>
                  <a:lnTo>
                    <a:pt x="8" y="188"/>
                  </a:lnTo>
                  <a:lnTo>
                    <a:pt x="8" y="208"/>
                  </a:lnTo>
                  <a:lnTo>
                    <a:pt x="8" y="212"/>
                  </a:lnTo>
                  <a:lnTo>
                    <a:pt x="8" y="214"/>
                  </a:lnTo>
                  <a:lnTo>
                    <a:pt x="8" y="236"/>
                  </a:lnTo>
                  <a:lnTo>
                    <a:pt x="8" y="239"/>
                  </a:lnTo>
                  <a:lnTo>
                    <a:pt x="8" y="247"/>
                  </a:lnTo>
                  <a:lnTo>
                    <a:pt x="8" y="264"/>
                  </a:lnTo>
                  <a:lnTo>
                    <a:pt x="8" y="267"/>
                  </a:lnTo>
                  <a:lnTo>
                    <a:pt x="8" y="273"/>
                  </a:lnTo>
                  <a:lnTo>
                    <a:pt x="8" y="278"/>
                  </a:lnTo>
                  <a:lnTo>
                    <a:pt x="8" y="279"/>
                  </a:lnTo>
                  <a:lnTo>
                    <a:pt x="8" y="281"/>
                  </a:lnTo>
                  <a:lnTo>
                    <a:pt x="8" y="283"/>
                  </a:lnTo>
                  <a:lnTo>
                    <a:pt x="8" y="289"/>
                  </a:lnTo>
                  <a:lnTo>
                    <a:pt x="7" y="312"/>
                  </a:lnTo>
                  <a:lnTo>
                    <a:pt x="8" y="313"/>
                  </a:lnTo>
                  <a:lnTo>
                    <a:pt x="8" y="314"/>
                  </a:lnTo>
                  <a:lnTo>
                    <a:pt x="9" y="329"/>
                  </a:lnTo>
                  <a:lnTo>
                    <a:pt x="11" y="348"/>
                  </a:lnTo>
                  <a:lnTo>
                    <a:pt x="13" y="349"/>
                  </a:lnTo>
                  <a:lnTo>
                    <a:pt x="13" y="354"/>
                  </a:lnTo>
                  <a:lnTo>
                    <a:pt x="14" y="359"/>
                  </a:lnTo>
                  <a:lnTo>
                    <a:pt x="15" y="371"/>
                  </a:lnTo>
                  <a:lnTo>
                    <a:pt x="16" y="383"/>
                  </a:lnTo>
                  <a:close/>
                </a:path>
              </a:pathLst>
            </a:custGeom>
            <a:solidFill>
              <a:srgbClr val="3366FF"/>
            </a:solidFill>
            <a:ln w="0">
              <a:solidFill>
                <a:schemeClr val="tx1"/>
              </a:solidFill>
              <a:prstDash val="solid"/>
              <a:round/>
              <a:headEnd/>
              <a:tailEnd/>
            </a:ln>
          </p:spPr>
          <p:txBody>
            <a:bodyPr/>
            <a:lstStyle/>
            <a:p>
              <a:endParaRPr lang="en-US"/>
            </a:p>
          </p:txBody>
        </p:sp>
        <p:sp>
          <p:nvSpPr>
            <p:cNvPr id="22580" name="Freeform 16"/>
            <p:cNvSpPr>
              <a:spLocks/>
            </p:cNvSpPr>
            <p:nvPr/>
          </p:nvSpPr>
          <p:spPr bwMode="auto">
            <a:xfrm>
              <a:off x="3646" y="2711"/>
              <a:ext cx="653" cy="526"/>
            </a:xfrm>
            <a:custGeom>
              <a:avLst/>
              <a:gdLst>
                <a:gd name="T0" fmla="*/ 181 w 653"/>
                <a:gd name="T1" fmla="*/ 122 h 526"/>
                <a:gd name="T2" fmla="*/ 197 w 653"/>
                <a:gd name="T3" fmla="*/ 144 h 526"/>
                <a:gd name="T4" fmla="*/ 223 w 653"/>
                <a:gd name="T5" fmla="*/ 131 h 526"/>
                <a:gd name="T6" fmla="*/ 261 w 653"/>
                <a:gd name="T7" fmla="*/ 107 h 526"/>
                <a:gd name="T8" fmla="*/ 287 w 653"/>
                <a:gd name="T9" fmla="*/ 92 h 526"/>
                <a:gd name="T10" fmla="*/ 337 w 653"/>
                <a:gd name="T11" fmla="*/ 125 h 526"/>
                <a:gd name="T12" fmla="*/ 369 w 653"/>
                <a:gd name="T13" fmla="*/ 160 h 526"/>
                <a:gd name="T14" fmla="*/ 386 w 653"/>
                <a:gd name="T15" fmla="*/ 165 h 526"/>
                <a:gd name="T16" fmla="*/ 399 w 653"/>
                <a:gd name="T17" fmla="*/ 197 h 526"/>
                <a:gd name="T18" fmla="*/ 410 w 653"/>
                <a:gd name="T19" fmla="*/ 230 h 526"/>
                <a:gd name="T20" fmla="*/ 403 w 653"/>
                <a:gd name="T21" fmla="*/ 262 h 526"/>
                <a:gd name="T22" fmla="*/ 419 w 653"/>
                <a:gd name="T23" fmla="*/ 305 h 526"/>
                <a:gd name="T24" fmla="*/ 414 w 653"/>
                <a:gd name="T25" fmla="*/ 275 h 526"/>
                <a:gd name="T26" fmla="*/ 440 w 653"/>
                <a:gd name="T27" fmla="*/ 277 h 526"/>
                <a:gd name="T28" fmla="*/ 418 w 653"/>
                <a:gd name="T29" fmla="*/ 313 h 526"/>
                <a:gd name="T30" fmla="*/ 461 w 653"/>
                <a:gd name="T31" fmla="*/ 369 h 526"/>
                <a:gd name="T32" fmla="*/ 491 w 653"/>
                <a:gd name="T33" fmla="*/ 403 h 526"/>
                <a:gd name="T34" fmla="*/ 527 w 653"/>
                <a:gd name="T35" fmla="*/ 454 h 526"/>
                <a:gd name="T36" fmla="*/ 550 w 653"/>
                <a:gd name="T37" fmla="*/ 456 h 526"/>
                <a:gd name="T38" fmla="*/ 577 w 653"/>
                <a:gd name="T39" fmla="*/ 504 h 526"/>
                <a:gd name="T40" fmla="*/ 608 w 653"/>
                <a:gd name="T41" fmla="*/ 504 h 526"/>
                <a:gd name="T42" fmla="*/ 616 w 653"/>
                <a:gd name="T43" fmla="*/ 518 h 526"/>
                <a:gd name="T44" fmla="*/ 622 w 653"/>
                <a:gd name="T45" fmla="*/ 500 h 526"/>
                <a:gd name="T46" fmla="*/ 631 w 653"/>
                <a:gd name="T47" fmla="*/ 516 h 526"/>
                <a:gd name="T48" fmla="*/ 649 w 653"/>
                <a:gd name="T49" fmla="*/ 480 h 526"/>
                <a:gd name="T50" fmla="*/ 641 w 653"/>
                <a:gd name="T51" fmla="*/ 485 h 526"/>
                <a:gd name="T52" fmla="*/ 650 w 653"/>
                <a:gd name="T53" fmla="*/ 445 h 526"/>
                <a:gd name="T54" fmla="*/ 648 w 653"/>
                <a:gd name="T55" fmla="*/ 389 h 526"/>
                <a:gd name="T56" fmla="*/ 609 w 653"/>
                <a:gd name="T57" fmla="*/ 279 h 526"/>
                <a:gd name="T58" fmla="*/ 577 w 653"/>
                <a:gd name="T59" fmla="*/ 196 h 526"/>
                <a:gd name="T60" fmla="*/ 519 w 653"/>
                <a:gd name="T61" fmla="*/ 119 h 526"/>
                <a:gd name="T62" fmla="*/ 499 w 653"/>
                <a:gd name="T63" fmla="*/ 76 h 526"/>
                <a:gd name="T64" fmla="*/ 474 w 653"/>
                <a:gd name="T65" fmla="*/ 5 h 526"/>
                <a:gd name="T66" fmla="*/ 437 w 653"/>
                <a:gd name="T67" fmla="*/ 0 h 526"/>
                <a:gd name="T68" fmla="*/ 423 w 653"/>
                <a:gd name="T69" fmla="*/ 45 h 526"/>
                <a:gd name="T70" fmla="*/ 404 w 653"/>
                <a:gd name="T71" fmla="*/ 28 h 526"/>
                <a:gd name="T72" fmla="*/ 388 w 653"/>
                <a:gd name="T73" fmla="*/ 30 h 526"/>
                <a:gd name="T74" fmla="*/ 366 w 653"/>
                <a:gd name="T75" fmla="*/ 31 h 526"/>
                <a:gd name="T76" fmla="*/ 332 w 653"/>
                <a:gd name="T77" fmla="*/ 35 h 526"/>
                <a:gd name="T78" fmla="*/ 317 w 653"/>
                <a:gd name="T79" fmla="*/ 36 h 526"/>
                <a:gd name="T80" fmla="*/ 299 w 653"/>
                <a:gd name="T81" fmla="*/ 37 h 526"/>
                <a:gd name="T82" fmla="*/ 276 w 653"/>
                <a:gd name="T83" fmla="*/ 38 h 526"/>
                <a:gd name="T84" fmla="*/ 257 w 653"/>
                <a:gd name="T85" fmla="*/ 40 h 526"/>
                <a:gd name="T86" fmla="*/ 229 w 653"/>
                <a:gd name="T87" fmla="*/ 42 h 526"/>
                <a:gd name="T88" fmla="*/ 199 w 653"/>
                <a:gd name="T89" fmla="*/ 18 h 526"/>
                <a:gd name="T90" fmla="*/ 161 w 653"/>
                <a:gd name="T91" fmla="*/ 23 h 526"/>
                <a:gd name="T92" fmla="*/ 113 w 653"/>
                <a:gd name="T93" fmla="*/ 30 h 526"/>
                <a:gd name="T94" fmla="*/ 95 w 653"/>
                <a:gd name="T95" fmla="*/ 32 h 526"/>
                <a:gd name="T96" fmla="*/ 70 w 653"/>
                <a:gd name="T97" fmla="*/ 35 h 526"/>
                <a:gd name="T98" fmla="*/ 47 w 653"/>
                <a:gd name="T99" fmla="*/ 37 h 526"/>
                <a:gd name="T100" fmla="*/ 27 w 653"/>
                <a:gd name="T101" fmla="*/ 40 h 526"/>
                <a:gd name="T102" fmla="*/ 17 w 653"/>
                <a:gd name="T103" fmla="*/ 87 h 526"/>
                <a:gd name="T104" fmla="*/ 64 w 653"/>
                <a:gd name="T105" fmla="*/ 94 h 526"/>
                <a:gd name="T106" fmla="*/ 101 w 653"/>
                <a:gd name="T107" fmla="*/ 90 h 5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53"/>
                <a:gd name="T163" fmla="*/ 0 h 526"/>
                <a:gd name="T164" fmla="*/ 653 w 653"/>
                <a:gd name="T165" fmla="*/ 526 h 52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53" h="526">
                  <a:moveTo>
                    <a:pt x="131" y="96"/>
                  </a:moveTo>
                  <a:lnTo>
                    <a:pt x="162" y="110"/>
                  </a:lnTo>
                  <a:lnTo>
                    <a:pt x="173" y="120"/>
                  </a:lnTo>
                  <a:lnTo>
                    <a:pt x="181" y="122"/>
                  </a:lnTo>
                  <a:lnTo>
                    <a:pt x="185" y="142"/>
                  </a:lnTo>
                  <a:lnTo>
                    <a:pt x="181" y="127"/>
                  </a:lnTo>
                  <a:lnTo>
                    <a:pt x="185" y="144"/>
                  </a:lnTo>
                  <a:lnTo>
                    <a:pt x="197" y="144"/>
                  </a:lnTo>
                  <a:lnTo>
                    <a:pt x="206" y="146"/>
                  </a:lnTo>
                  <a:lnTo>
                    <a:pt x="205" y="139"/>
                  </a:lnTo>
                  <a:lnTo>
                    <a:pt x="215" y="137"/>
                  </a:lnTo>
                  <a:lnTo>
                    <a:pt x="223" y="131"/>
                  </a:lnTo>
                  <a:lnTo>
                    <a:pt x="221" y="135"/>
                  </a:lnTo>
                  <a:lnTo>
                    <a:pt x="250" y="114"/>
                  </a:lnTo>
                  <a:lnTo>
                    <a:pt x="260" y="115"/>
                  </a:lnTo>
                  <a:lnTo>
                    <a:pt x="261" y="107"/>
                  </a:lnTo>
                  <a:lnTo>
                    <a:pt x="260" y="105"/>
                  </a:lnTo>
                  <a:lnTo>
                    <a:pt x="267" y="96"/>
                  </a:lnTo>
                  <a:lnTo>
                    <a:pt x="281" y="92"/>
                  </a:lnTo>
                  <a:lnTo>
                    <a:pt x="287" y="92"/>
                  </a:lnTo>
                  <a:lnTo>
                    <a:pt x="287" y="94"/>
                  </a:lnTo>
                  <a:lnTo>
                    <a:pt x="317" y="109"/>
                  </a:lnTo>
                  <a:lnTo>
                    <a:pt x="322" y="119"/>
                  </a:lnTo>
                  <a:lnTo>
                    <a:pt x="337" y="125"/>
                  </a:lnTo>
                  <a:lnTo>
                    <a:pt x="343" y="141"/>
                  </a:lnTo>
                  <a:lnTo>
                    <a:pt x="353" y="145"/>
                  </a:lnTo>
                  <a:lnTo>
                    <a:pt x="361" y="157"/>
                  </a:lnTo>
                  <a:lnTo>
                    <a:pt x="369" y="160"/>
                  </a:lnTo>
                  <a:lnTo>
                    <a:pt x="369" y="171"/>
                  </a:lnTo>
                  <a:lnTo>
                    <a:pt x="375" y="170"/>
                  </a:lnTo>
                  <a:lnTo>
                    <a:pt x="376" y="167"/>
                  </a:lnTo>
                  <a:lnTo>
                    <a:pt x="386" y="165"/>
                  </a:lnTo>
                  <a:lnTo>
                    <a:pt x="392" y="167"/>
                  </a:lnTo>
                  <a:lnTo>
                    <a:pt x="397" y="180"/>
                  </a:lnTo>
                  <a:lnTo>
                    <a:pt x="404" y="187"/>
                  </a:lnTo>
                  <a:lnTo>
                    <a:pt x="399" y="197"/>
                  </a:lnTo>
                  <a:lnTo>
                    <a:pt x="406" y="201"/>
                  </a:lnTo>
                  <a:lnTo>
                    <a:pt x="404" y="204"/>
                  </a:lnTo>
                  <a:lnTo>
                    <a:pt x="408" y="206"/>
                  </a:lnTo>
                  <a:lnTo>
                    <a:pt x="410" y="230"/>
                  </a:lnTo>
                  <a:lnTo>
                    <a:pt x="407" y="249"/>
                  </a:lnTo>
                  <a:lnTo>
                    <a:pt x="404" y="255"/>
                  </a:lnTo>
                  <a:lnTo>
                    <a:pt x="407" y="260"/>
                  </a:lnTo>
                  <a:lnTo>
                    <a:pt x="403" y="262"/>
                  </a:lnTo>
                  <a:lnTo>
                    <a:pt x="406" y="284"/>
                  </a:lnTo>
                  <a:lnTo>
                    <a:pt x="414" y="294"/>
                  </a:lnTo>
                  <a:lnTo>
                    <a:pt x="417" y="304"/>
                  </a:lnTo>
                  <a:lnTo>
                    <a:pt x="419" y="305"/>
                  </a:lnTo>
                  <a:lnTo>
                    <a:pt x="425" y="292"/>
                  </a:lnTo>
                  <a:lnTo>
                    <a:pt x="425" y="280"/>
                  </a:lnTo>
                  <a:lnTo>
                    <a:pt x="423" y="277"/>
                  </a:lnTo>
                  <a:lnTo>
                    <a:pt x="414" y="275"/>
                  </a:lnTo>
                  <a:lnTo>
                    <a:pt x="420" y="272"/>
                  </a:lnTo>
                  <a:lnTo>
                    <a:pt x="434" y="284"/>
                  </a:lnTo>
                  <a:lnTo>
                    <a:pt x="434" y="279"/>
                  </a:lnTo>
                  <a:lnTo>
                    <a:pt x="440" y="277"/>
                  </a:lnTo>
                  <a:lnTo>
                    <a:pt x="431" y="300"/>
                  </a:lnTo>
                  <a:lnTo>
                    <a:pt x="426" y="306"/>
                  </a:lnTo>
                  <a:lnTo>
                    <a:pt x="428" y="309"/>
                  </a:lnTo>
                  <a:lnTo>
                    <a:pt x="418" y="313"/>
                  </a:lnTo>
                  <a:lnTo>
                    <a:pt x="428" y="325"/>
                  </a:lnTo>
                  <a:lnTo>
                    <a:pt x="439" y="336"/>
                  </a:lnTo>
                  <a:lnTo>
                    <a:pt x="456" y="363"/>
                  </a:lnTo>
                  <a:lnTo>
                    <a:pt x="461" y="369"/>
                  </a:lnTo>
                  <a:lnTo>
                    <a:pt x="466" y="375"/>
                  </a:lnTo>
                  <a:lnTo>
                    <a:pt x="477" y="401"/>
                  </a:lnTo>
                  <a:lnTo>
                    <a:pt x="483" y="406"/>
                  </a:lnTo>
                  <a:lnTo>
                    <a:pt x="491" y="403"/>
                  </a:lnTo>
                  <a:lnTo>
                    <a:pt x="492" y="400"/>
                  </a:lnTo>
                  <a:lnTo>
                    <a:pt x="506" y="413"/>
                  </a:lnTo>
                  <a:lnTo>
                    <a:pt x="512" y="430"/>
                  </a:lnTo>
                  <a:lnTo>
                    <a:pt x="527" y="454"/>
                  </a:lnTo>
                  <a:lnTo>
                    <a:pt x="527" y="451"/>
                  </a:lnTo>
                  <a:lnTo>
                    <a:pt x="530" y="449"/>
                  </a:lnTo>
                  <a:lnTo>
                    <a:pt x="544" y="455"/>
                  </a:lnTo>
                  <a:lnTo>
                    <a:pt x="550" y="456"/>
                  </a:lnTo>
                  <a:lnTo>
                    <a:pt x="565" y="469"/>
                  </a:lnTo>
                  <a:lnTo>
                    <a:pt x="579" y="493"/>
                  </a:lnTo>
                  <a:lnTo>
                    <a:pt x="577" y="494"/>
                  </a:lnTo>
                  <a:lnTo>
                    <a:pt x="577" y="504"/>
                  </a:lnTo>
                  <a:lnTo>
                    <a:pt x="586" y="513"/>
                  </a:lnTo>
                  <a:lnTo>
                    <a:pt x="592" y="510"/>
                  </a:lnTo>
                  <a:lnTo>
                    <a:pt x="603" y="504"/>
                  </a:lnTo>
                  <a:lnTo>
                    <a:pt x="608" y="504"/>
                  </a:lnTo>
                  <a:lnTo>
                    <a:pt x="608" y="506"/>
                  </a:lnTo>
                  <a:lnTo>
                    <a:pt x="616" y="505"/>
                  </a:lnTo>
                  <a:lnTo>
                    <a:pt x="614" y="515"/>
                  </a:lnTo>
                  <a:lnTo>
                    <a:pt x="616" y="518"/>
                  </a:lnTo>
                  <a:lnTo>
                    <a:pt x="622" y="514"/>
                  </a:lnTo>
                  <a:lnTo>
                    <a:pt x="620" y="504"/>
                  </a:lnTo>
                  <a:lnTo>
                    <a:pt x="621" y="499"/>
                  </a:lnTo>
                  <a:lnTo>
                    <a:pt x="622" y="500"/>
                  </a:lnTo>
                  <a:lnTo>
                    <a:pt x="632" y="495"/>
                  </a:lnTo>
                  <a:lnTo>
                    <a:pt x="635" y="511"/>
                  </a:lnTo>
                  <a:lnTo>
                    <a:pt x="630" y="515"/>
                  </a:lnTo>
                  <a:lnTo>
                    <a:pt x="631" y="516"/>
                  </a:lnTo>
                  <a:lnTo>
                    <a:pt x="624" y="526"/>
                  </a:lnTo>
                  <a:lnTo>
                    <a:pt x="630" y="519"/>
                  </a:lnTo>
                  <a:lnTo>
                    <a:pt x="643" y="500"/>
                  </a:lnTo>
                  <a:lnTo>
                    <a:pt x="649" y="480"/>
                  </a:lnTo>
                  <a:lnTo>
                    <a:pt x="653" y="465"/>
                  </a:lnTo>
                  <a:lnTo>
                    <a:pt x="653" y="463"/>
                  </a:lnTo>
                  <a:lnTo>
                    <a:pt x="648" y="479"/>
                  </a:lnTo>
                  <a:lnTo>
                    <a:pt x="641" y="485"/>
                  </a:lnTo>
                  <a:lnTo>
                    <a:pt x="644" y="478"/>
                  </a:lnTo>
                  <a:lnTo>
                    <a:pt x="639" y="466"/>
                  </a:lnTo>
                  <a:lnTo>
                    <a:pt x="644" y="449"/>
                  </a:lnTo>
                  <a:lnTo>
                    <a:pt x="650" y="445"/>
                  </a:lnTo>
                  <a:lnTo>
                    <a:pt x="652" y="449"/>
                  </a:lnTo>
                  <a:lnTo>
                    <a:pt x="650" y="420"/>
                  </a:lnTo>
                  <a:lnTo>
                    <a:pt x="650" y="418"/>
                  </a:lnTo>
                  <a:lnTo>
                    <a:pt x="648" y="389"/>
                  </a:lnTo>
                  <a:lnTo>
                    <a:pt x="644" y="345"/>
                  </a:lnTo>
                  <a:lnTo>
                    <a:pt x="637" y="329"/>
                  </a:lnTo>
                  <a:lnTo>
                    <a:pt x="624" y="304"/>
                  </a:lnTo>
                  <a:lnTo>
                    <a:pt x="609" y="279"/>
                  </a:lnTo>
                  <a:lnTo>
                    <a:pt x="594" y="252"/>
                  </a:lnTo>
                  <a:lnTo>
                    <a:pt x="581" y="231"/>
                  </a:lnTo>
                  <a:lnTo>
                    <a:pt x="575" y="211"/>
                  </a:lnTo>
                  <a:lnTo>
                    <a:pt x="577" y="196"/>
                  </a:lnTo>
                  <a:lnTo>
                    <a:pt x="557" y="172"/>
                  </a:lnTo>
                  <a:lnTo>
                    <a:pt x="533" y="140"/>
                  </a:lnTo>
                  <a:lnTo>
                    <a:pt x="521" y="120"/>
                  </a:lnTo>
                  <a:lnTo>
                    <a:pt x="519" y="119"/>
                  </a:lnTo>
                  <a:lnTo>
                    <a:pt x="507" y="97"/>
                  </a:lnTo>
                  <a:lnTo>
                    <a:pt x="506" y="97"/>
                  </a:lnTo>
                  <a:lnTo>
                    <a:pt x="504" y="91"/>
                  </a:lnTo>
                  <a:lnTo>
                    <a:pt x="499" y="76"/>
                  </a:lnTo>
                  <a:lnTo>
                    <a:pt x="485" y="46"/>
                  </a:lnTo>
                  <a:lnTo>
                    <a:pt x="479" y="25"/>
                  </a:lnTo>
                  <a:lnTo>
                    <a:pt x="477" y="23"/>
                  </a:lnTo>
                  <a:lnTo>
                    <a:pt x="474" y="5"/>
                  </a:lnTo>
                  <a:lnTo>
                    <a:pt x="473" y="5"/>
                  </a:lnTo>
                  <a:lnTo>
                    <a:pt x="451" y="5"/>
                  </a:lnTo>
                  <a:lnTo>
                    <a:pt x="440" y="2"/>
                  </a:lnTo>
                  <a:lnTo>
                    <a:pt x="437" y="0"/>
                  </a:lnTo>
                  <a:lnTo>
                    <a:pt x="428" y="8"/>
                  </a:lnTo>
                  <a:lnTo>
                    <a:pt x="434" y="31"/>
                  </a:lnTo>
                  <a:lnTo>
                    <a:pt x="432" y="45"/>
                  </a:lnTo>
                  <a:lnTo>
                    <a:pt x="423" y="45"/>
                  </a:lnTo>
                  <a:lnTo>
                    <a:pt x="418" y="33"/>
                  </a:lnTo>
                  <a:lnTo>
                    <a:pt x="417" y="27"/>
                  </a:lnTo>
                  <a:lnTo>
                    <a:pt x="414" y="27"/>
                  </a:lnTo>
                  <a:lnTo>
                    <a:pt x="404" y="28"/>
                  </a:lnTo>
                  <a:lnTo>
                    <a:pt x="402" y="28"/>
                  </a:lnTo>
                  <a:lnTo>
                    <a:pt x="398" y="28"/>
                  </a:lnTo>
                  <a:lnTo>
                    <a:pt x="395" y="30"/>
                  </a:lnTo>
                  <a:lnTo>
                    <a:pt x="388" y="30"/>
                  </a:lnTo>
                  <a:lnTo>
                    <a:pt x="382" y="30"/>
                  </a:lnTo>
                  <a:lnTo>
                    <a:pt x="381" y="31"/>
                  </a:lnTo>
                  <a:lnTo>
                    <a:pt x="376" y="31"/>
                  </a:lnTo>
                  <a:lnTo>
                    <a:pt x="366" y="31"/>
                  </a:lnTo>
                  <a:lnTo>
                    <a:pt x="346" y="33"/>
                  </a:lnTo>
                  <a:lnTo>
                    <a:pt x="342" y="33"/>
                  </a:lnTo>
                  <a:lnTo>
                    <a:pt x="337" y="33"/>
                  </a:lnTo>
                  <a:lnTo>
                    <a:pt x="332" y="35"/>
                  </a:lnTo>
                  <a:lnTo>
                    <a:pt x="330" y="35"/>
                  </a:lnTo>
                  <a:lnTo>
                    <a:pt x="328" y="35"/>
                  </a:lnTo>
                  <a:lnTo>
                    <a:pt x="326" y="35"/>
                  </a:lnTo>
                  <a:lnTo>
                    <a:pt x="317" y="36"/>
                  </a:lnTo>
                  <a:lnTo>
                    <a:pt x="309" y="36"/>
                  </a:lnTo>
                  <a:lnTo>
                    <a:pt x="306" y="36"/>
                  </a:lnTo>
                  <a:lnTo>
                    <a:pt x="304" y="36"/>
                  </a:lnTo>
                  <a:lnTo>
                    <a:pt x="299" y="37"/>
                  </a:lnTo>
                  <a:lnTo>
                    <a:pt x="289" y="37"/>
                  </a:lnTo>
                  <a:lnTo>
                    <a:pt x="283" y="38"/>
                  </a:lnTo>
                  <a:lnTo>
                    <a:pt x="278" y="38"/>
                  </a:lnTo>
                  <a:lnTo>
                    <a:pt x="276" y="38"/>
                  </a:lnTo>
                  <a:lnTo>
                    <a:pt x="273" y="38"/>
                  </a:lnTo>
                  <a:lnTo>
                    <a:pt x="265" y="40"/>
                  </a:lnTo>
                  <a:lnTo>
                    <a:pt x="260" y="40"/>
                  </a:lnTo>
                  <a:lnTo>
                    <a:pt x="257" y="40"/>
                  </a:lnTo>
                  <a:lnTo>
                    <a:pt x="255" y="41"/>
                  </a:lnTo>
                  <a:lnTo>
                    <a:pt x="250" y="41"/>
                  </a:lnTo>
                  <a:lnTo>
                    <a:pt x="243" y="41"/>
                  </a:lnTo>
                  <a:lnTo>
                    <a:pt x="229" y="42"/>
                  </a:lnTo>
                  <a:lnTo>
                    <a:pt x="213" y="43"/>
                  </a:lnTo>
                  <a:lnTo>
                    <a:pt x="212" y="42"/>
                  </a:lnTo>
                  <a:lnTo>
                    <a:pt x="200" y="21"/>
                  </a:lnTo>
                  <a:lnTo>
                    <a:pt x="199" y="18"/>
                  </a:lnTo>
                  <a:lnTo>
                    <a:pt x="186" y="20"/>
                  </a:lnTo>
                  <a:lnTo>
                    <a:pt x="180" y="21"/>
                  </a:lnTo>
                  <a:lnTo>
                    <a:pt x="162" y="23"/>
                  </a:lnTo>
                  <a:lnTo>
                    <a:pt x="161" y="23"/>
                  </a:lnTo>
                  <a:lnTo>
                    <a:pt x="141" y="26"/>
                  </a:lnTo>
                  <a:lnTo>
                    <a:pt x="126" y="28"/>
                  </a:lnTo>
                  <a:lnTo>
                    <a:pt x="120" y="30"/>
                  </a:lnTo>
                  <a:lnTo>
                    <a:pt x="113" y="30"/>
                  </a:lnTo>
                  <a:lnTo>
                    <a:pt x="110" y="30"/>
                  </a:lnTo>
                  <a:lnTo>
                    <a:pt x="108" y="31"/>
                  </a:lnTo>
                  <a:lnTo>
                    <a:pt x="103" y="31"/>
                  </a:lnTo>
                  <a:lnTo>
                    <a:pt x="95" y="32"/>
                  </a:lnTo>
                  <a:lnTo>
                    <a:pt x="93" y="32"/>
                  </a:lnTo>
                  <a:lnTo>
                    <a:pt x="82" y="33"/>
                  </a:lnTo>
                  <a:lnTo>
                    <a:pt x="80" y="33"/>
                  </a:lnTo>
                  <a:lnTo>
                    <a:pt x="70" y="35"/>
                  </a:lnTo>
                  <a:lnTo>
                    <a:pt x="69" y="35"/>
                  </a:lnTo>
                  <a:lnTo>
                    <a:pt x="68" y="35"/>
                  </a:lnTo>
                  <a:lnTo>
                    <a:pt x="63" y="36"/>
                  </a:lnTo>
                  <a:lnTo>
                    <a:pt x="47" y="37"/>
                  </a:lnTo>
                  <a:lnTo>
                    <a:pt x="36" y="38"/>
                  </a:lnTo>
                  <a:lnTo>
                    <a:pt x="35" y="38"/>
                  </a:lnTo>
                  <a:lnTo>
                    <a:pt x="28" y="40"/>
                  </a:lnTo>
                  <a:lnTo>
                    <a:pt x="27" y="40"/>
                  </a:lnTo>
                  <a:lnTo>
                    <a:pt x="0" y="42"/>
                  </a:lnTo>
                  <a:lnTo>
                    <a:pt x="0" y="56"/>
                  </a:lnTo>
                  <a:lnTo>
                    <a:pt x="20" y="75"/>
                  </a:lnTo>
                  <a:lnTo>
                    <a:pt x="17" y="87"/>
                  </a:lnTo>
                  <a:lnTo>
                    <a:pt x="24" y="91"/>
                  </a:lnTo>
                  <a:lnTo>
                    <a:pt x="11" y="109"/>
                  </a:lnTo>
                  <a:lnTo>
                    <a:pt x="25" y="105"/>
                  </a:lnTo>
                  <a:lnTo>
                    <a:pt x="64" y="94"/>
                  </a:lnTo>
                  <a:lnTo>
                    <a:pt x="68" y="92"/>
                  </a:lnTo>
                  <a:lnTo>
                    <a:pt x="91" y="90"/>
                  </a:lnTo>
                  <a:lnTo>
                    <a:pt x="99" y="90"/>
                  </a:lnTo>
                  <a:lnTo>
                    <a:pt x="101" y="90"/>
                  </a:lnTo>
                  <a:lnTo>
                    <a:pt x="131" y="96"/>
                  </a:lnTo>
                  <a:close/>
                </a:path>
              </a:pathLst>
            </a:custGeom>
            <a:solidFill>
              <a:srgbClr val="3366FF"/>
            </a:solidFill>
            <a:ln w="0">
              <a:solidFill>
                <a:schemeClr val="tx1"/>
              </a:solidFill>
              <a:prstDash val="solid"/>
              <a:round/>
              <a:headEnd/>
              <a:tailEnd/>
            </a:ln>
          </p:spPr>
          <p:txBody>
            <a:bodyPr/>
            <a:lstStyle/>
            <a:p>
              <a:endParaRPr lang="en-US"/>
            </a:p>
          </p:txBody>
        </p:sp>
        <p:sp>
          <p:nvSpPr>
            <p:cNvPr id="22581" name="Freeform 17"/>
            <p:cNvSpPr>
              <a:spLocks/>
            </p:cNvSpPr>
            <p:nvPr/>
          </p:nvSpPr>
          <p:spPr bwMode="auto">
            <a:xfrm>
              <a:off x="4181" y="3259"/>
              <a:ext cx="41" cy="26"/>
            </a:xfrm>
            <a:custGeom>
              <a:avLst/>
              <a:gdLst>
                <a:gd name="T0" fmla="*/ 0 w 41"/>
                <a:gd name="T1" fmla="*/ 26 h 26"/>
                <a:gd name="T2" fmla="*/ 22 w 41"/>
                <a:gd name="T3" fmla="*/ 16 h 26"/>
                <a:gd name="T4" fmla="*/ 24 w 41"/>
                <a:gd name="T5" fmla="*/ 11 h 26"/>
                <a:gd name="T6" fmla="*/ 32 w 41"/>
                <a:gd name="T7" fmla="*/ 14 h 26"/>
                <a:gd name="T8" fmla="*/ 41 w 41"/>
                <a:gd name="T9" fmla="*/ 10 h 26"/>
                <a:gd name="T10" fmla="*/ 32 w 41"/>
                <a:gd name="T11" fmla="*/ 2 h 26"/>
                <a:gd name="T12" fmla="*/ 22 w 41"/>
                <a:gd name="T13" fmla="*/ 0 h 26"/>
                <a:gd name="T14" fmla="*/ 22 w 41"/>
                <a:gd name="T15" fmla="*/ 5 h 26"/>
                <a:gd name="T16" fmla="*/ 21 w 41"/>
                <a:gd name="T17" fmla="*/ 9 h 26"/>
                <a:gd name="T18" fmla="*/ 15 w 41"/>
                <a:gd name="T19" fmla="*/ 6 h 26"/>
                <a:gd name="T20" fmla="*/ 4 w 41"/>
                <a:gd name="T21" fmla="*/ 15 h 26"/>
                <a:gd name="T22" fmla="*/ 4 w 41"/>
                <a:gd name="T23" fmla="*/ 22 h 26"/>
                <a:gd name="T24" fmla="*/ 0 w 41"/>
                <a:gd name="T25" fmla="*/ 26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
                <a:gd name="T40" fmla="*/ 0 h 26"/>
                <a:gd name="T41" fmla="*/ 41 w 41"/>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 h="26">
                  <a:moveTo>
                    <a:pt x="0" y="26"/>
                  </a:moveTo>
                  <a:lnTo>
                    <a:pt x="22" y="16"/>
                  </a:lnTo>
                  <a:lnTo>
                    <a:pt x="24" y="11"/>
                  </a:lnTo>
                  <a:lnTo>
                    <a:pt x="32" y="14"/>
                  </a:lnTo>
                  <a:lnTo>
                    <a:pt x="41" y="10"/>
                  </a:lnTo>
                  <a:lnTo>
                    <a:pt x="32" y="2"/>
                  </a:lnTo>
                  <a:lnTo>
                    <a:pt x="22" y="0"/>
                  </a:lnTo>
                  <a:lnTo>
                    <a:pt x="22" y="5"/>
                  </a:lnTo>
                  <a:lnTo>
                    <a:pt x="21" y="9"/>
                  </a:lnTo>
                  <a:lnTo>
                    <a:pt x="15" y="6"/>
                  </a:lnTo>
                  <a:lnTo>
                    <a:pt x="4" y="15"/>
                  </a:lnTo>
                  <a:lnTo>
                    <a:pt x="4" y="22"/>
                  </a:lnTo>
                  <a:lnTo>
                    <a:pt x="0" y="26"/>
                  </a:lnTo>
                  <a:close/>
                </a:path>
              </a:pathLst>
            </a:custGeom>
            <a:solidFill>
              <a:srgbClr val="3366FF"/>
            </a:solidFill>
            <a:ln w="0">
              <a:solidFill>
                <a:schemeClr val="tx1"/>
              </a:solidFill>
              <a:prstDash val="solid"/>
              <a:round/>
              <a:headEnd/>
              <a:tailEnd/>
            </a:ln>
          </p:spPr>
          <p:txBody>
            <a:bodyPr/>
            <a:lstStyle/>
            <a:p>
              <a:endParaRPr lang="en-US"/>
            </a:p>
          </p:txBody>
        </p:sp>
        <p:sp>
          <p:nvSpPr>
            <p:cNvPr id="22582" name="Freeform 18"/>
            <p:cNvSpPr>
              <a:spLocks/>
            </p:cNvSpPr>
            <p:nvPr/>
          </p:nvSpPr>
          <p:spPr bwMode="auto">
            <a:xfrm>
              <a:off x="4234" y="3250"/>
              <a:ext cx="18" cy="13"/>
            </a:xfrm>
            <a:custGeom>
              <a:avLst/>
              <a:gdLst>
                <a:gd name="T0" fmla="*/ 0 w 18"/>
                <a:gd name="T1" fmla="*/ 11 h 13"/>
                <a:gd name="T2" fmla="*/ 2 w 18"/>
                <a:gd name="T3" fmla="*/ 13 h 13"/>
                <a:gd name="T4" fmla="*/ 18 w 18"/>
                <a:gd name="T5" fmla="*/ 0 h 13"/>
                <a:gd name="T6" fmla="*/ 11 w 18"/>
                <a:gd name="T7" fmla="*/ 5 h 13"/>
                <a:gd name="T8" fmla="*/ 0 w 18"/>
                <a:gd name="T9" fmla="*/ 11 h 13"/>
                <a:gd name="T10" fmla="*/ 0 60000 65536"/>
                <a:gd name="T11" fmla="*/ 0 60000 65536"/>
                <a:gd name="T12" fmla="*/ 0 60000 65536"/>
                <a:gd name="T13" fmla="*/ 0 60000 65536"/>
                <a:gd name="T14" fmla="*/ 0 60000 65536"/>
                <a:gd name="T15" fmla="*/ 0 w 18"/>
                <a:gd name="T16" fmla="*/ 0 h 13"/>
                <a:gd name="T17" fmla="*/ 18 w 18"/>
                <a:gd name="T18" fmla="*/ 13 h 13"/>
              </a:gdLst>
              <a:ahLst/>
              <a:cxnLst>
                <a:cxn ang="T10">
                  <a:pos x="T0" y="T1"/>
                </a:cxn>
                <a:cxn ang="T11">
                  <a:pos x="T2" y="T3"/>
                </a:cxn>
                <a:cxn ang="T12">
                  <a:pos x="T4" y="T5"/>
                </a:cxn>
                <a:cxn ang="T13">
                  <a:pos x="T6" y="T7"/>
                </a:cxn>
                <a:cxn ang="T14">
                  <a:pos x="T8" y="T9"/>
                </a:cxn>
              </a:cxnLst>
              <a:rect l="T15" t="T16" r="T17" b="T18"/>
              <a:pathLst>
                <a:path w="18" h="13">
                  <a:moveTo>
                    <a:pt x="0" y="11"/>
                  </a:moveTo>
                  <a:lnTo>
                    <a:pt x="2" y="13"/>
                  </a:lnTo>
                  <a:lnTo>
                    <a:pt x="18" y="0"/>
                  </a:lnTo>
                  <a:lnTo>
                    <a:pt x="11" y="5"/>
                  </a:lnTo>
                  <a:lnTo>
                    <a:pt x="0" y="11"/>
                  </a:lnTo>
                  <a:close/>
                </a:path>
              </a:pathLst>
            </a:custGeom>
            <a:solidFill>
              <a:srgbClr val="3366FF"/>
            </a:solidFill>
            <a:ln w="0">
              <a:solidFill>
                <a:schemeClr val="tx1"/>
              </a:solidFill>
              <a:prstDash val="solid"/>
              <a:round/>
              <a:headEnd/>
              <a:tailEnd/>
            </a:ln>
          </p:spPr>
          <p:txBody>
            <a:bodyPr/>
            <a:lstStyle/>
            <a:p>
              <a:endParaRPr lang="en-US"/>
            </a:p>
          </p:txBody>
        </p:sp>
        <p:sp>
          <p:nvSpPr>
            <p:cNvPr id="22583" name="Freeform 19"/>
            <p:cNvSpPr>
              <a:spLocks/>
            </p:cNvSpPr>
            <p:nvPr/>
          </p:nvSpPr>
          <p:spPr bwMode="auto">
            <a:xfrm>
              <a:off x="4255" y="3244"/>
              <a:ext cx="5" cy="5"/>
            </a:xfrm>
            <a:custGeom>
              <a:avLst/>
              <a:gdLst>
                <a:gd name="T0" fmla="*/ 0 w 5"/>
                <a:gd name="T1" fmla="*/ 5 h 5"/>
                <a:gd name="T2" fmla="*/ 5 w 5"/>
                <a:gd name="T3" fmla="*/ 0 h 5"/>
                <a:gd name="T4" fmla="*/ 5 w 5"/>
                <a:gd name="T5" fmla="*/ 3 h 5"/>
                <a:gd name="T6" fmla="*/ 0 w 5"/>
                <a:gd name="T7" fmla="*/ 5 h 5"/>
                <a:gd name="T8" fmla="*/ 0 60000 65536"/>
                <a:gd name="T9" fmla="*/ 0 60000 65536"/>
                <a:gd name="T10" fmla="*/ 0 60000 65536"/>
                <a:gd name="T11" fmla="*/ 0 60000 65536"/>
                <a:gd name="T12" fmla="*/ 0 w 5"/>
                <a:gd name="T13" fmla="*/ 0 h 5"/>
                <a:gd name="T14" fmla="*/ 5 w 5"/>
                <a:gd name="T15" fmla="*/ 5 h 5"/>
              </a:gdLst>
              <a:ahLst/>
              <a:cxnLst>
                <a:cxn ang="T8">
                  <a:pos x="T0" y="T1"/>
                </a:cxn>
                <a:cxn ang="T9">
                  <a:pos x="T2" y="T3"/>
                </a:cxn>
                <a:cxn ang="T10">
                  <a:pos x="T4" y="T5"/>
                </a:cxn>
                <a:cxn ang="T11">
                  <a:pos x="T6" y="T7"/>
                </a:cxn>
              </a:cxnLst>
              <a:rect l="T12" t="T13" r="T14" b="T15"/>
              <a:pathLst>
                <a:path w="5" h="5">
                  <a:moveTo>
                    <a:pt x="0" y="5"/>
                  </a:moveTo>
                  <a:lnTo>
                    <a:pt x="5" y="0"/>
                  </a:lnTo>
                  <a:lnTo>
                    <a:pt x="5" y="3"/>
                  </a:lnTo>
                  <a:lnTo>
                    <a:pt x="0" y="5"/>
                  </a:lnTo>
                  <a:close/>
                </a:path>
              </a:pathLst>
            </a:custGeom>
            <a:solidFill>
              <a:srgbClr val="3366FF"/>
            </a:solidFill>
            <a:ln w="0">
              <a:solidFill>
                <a:schemeClr val="tx1"/>
              </a:solidFill>
              <a:prstDash val="solid"/>
              <a:round/>
              <a:headEnd/>
              <a:tailEnd/>
            </a:ln>
          </p:spPr>
          <p:txBody>
            <a:bodyPr/>
            <a:lstStyle/>
            <a:p>
              <a:endParaRPr lang="en-US"/>
            </a:p>
          </p:txBody>
        </p:sp>
        <p:sp>
          <p:nvSpPr>
            <p:cNvPr id="22584" name="Freeform 20"/>
            <p:cNvSpPr>
              <a:spLocks/>
            </p:cNvSpPr>
            <p:nvPr/>
          </p:nvSpPr>
          <p:spPr bwMode="auto">
            <a:xfrm>
              <a:off x="4216" y="3260"/>
              <a:ext cx="3" cy="3"/>
            </a:xfrm>
            <a:custGeom>
              <a:avLst/>
              <a:gdLst>
                <a:gd name="T0" fmla="*/ 0 w 3"/>
                <a:gd name="T1" fmla="*/ 0 h 3"/>
                <a:gd name="T2" fmla="*/ 2 w 3"/>
                <a:gd name="T3" fmla="*/ 3 h 3"/>
                <a:gd name="T4" fmla="*/ 3 w 3"/>
                <a:gd name="T5" fmla="*/ 0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lnTo>
                    <a:pt x="2" y="3"/>
                  </a:lnTo>
                  <a:lnTo>
                    <a:pt x="3" y="0"/>
                  </a:lnTo>
                  <a:lnTo>
                    <a:pt x="0" y="0"/>
                  </a:lnTo>
                  <a:close/>
                </a:path>
              </a:pathLst>
            </a:custGeom>
            <a:solidFill>
              <a:srgbClr val="3366FF"/>
            </a:solidFill>
            <a:ln w="0">
              <a:solidFill>
                <a:schemeClr val="tx1"/>
              </a:solidFill>
              <a:prstDash val="solid"/>
              <a:round/>
              <a:headEnd/>
              <a:tailEnd/>
            </a:ln>
          </p:spPr>
          <p:txBody>
            <a:bodyPr/>
            <a:lstStyle/>
            <a:p>
              <a:endParaRPr lang="en-US"/>
            </a:p>
          </p:txBody>
        </p:sp>
        <p:sp>
          <p:nvSpPr>
            <p:cNvPr id="22585" name="Freeform 21"/>
            <p:cNvSpPr>
              <a:spLocks/>
            </p:cNvSpPr>
            <p:nvPr/>
          </p:nvSpPr>
          <p:spPr bwMode="auto">
            <a:xfrm>
              <a:off x="4263" y="3239"/>
              <a:ext cx="4" cy="5"/>
            </a:xfrm>
            <a:custGeom>
              <a:avLst/>
              <a:gdLst>
                <a:gd name="T0" fmla="*/ 0 w 4"/>
                <a:gd name="T1" fmla="*/ 5 h 5"/>
                <a:gd name="T2" fmla="*/ 4 w 4"/>
                <a:gd name="T3" fmla="*/ 0 h 5"/>
                <a:gd name="T4" fmla="*/ 0 w 4"/>
                <a:gd name="T5" fmla="*/ 5 h 5"/>
                <a:gd name="T6" fmla="*/ 0 60000 65536"/>
                <a:gd name="T7" fmla="*/ 0 60000 65536"/>
                <a:gd name="T8" fmla="*/ 0 60000 65536"/>
                <a:gd name="T9" fmla="*/ 0 w 4"/>
                <a:gd name="T10" fmla="*/ 0 h 5"/>
                <a:gd name="T11" fmla="*/ 4 w 4"/>
                <a:gd name="T12" fmla="*/ 5 h 5"/>
              </a:gdLst>
              <a:ahLst/>
              <a:cxnLst>
                <a:cxn ang="T6">
                  <a:pos x="T0" y="T1"/>
                </a:cxn>
                <a:cxn ang="T7">
                  <a:pos x="T2" y="T3"/>
                </a:cxn>
                <a:cxn ang="T8">
                  <a:pos x="T4" y="T5"/>
                </a:cxn>
              </a:cxnLst>
              <a:rect l="T9" t="T10" r="T11" b="T12"/>
              <a:pathLst>
                <a:path w="4" h="5">
                  <a:moveTo>
                    <a:pt x="0" y="5"/>
                  </a:moveTo>
                  <a:lnTo>
                    <a:pt x="4" y="0"/>
                  </a:lnTo>
                  <a:lnTo>
                    <a:pt x="0" y="5"/>
                  </a:lnTo>
                  <a:close/>
                </a:path>
              </a:pathLst>
            </a:custGeom>
            <a:solidFill>
              <a:srgbClr val="3366FF"/>
            </a:solidFill>
            <a:ln w="0">
              <a:solidFill>
                <a:schemeClr val="tx1"/>
              </a:solidFill>
              <a:prstDash val="solid"/>
              <a:round/>
              <a:headEnd/>
              <a:tailEnd/>
            </a:ln>
          </p:spPr>
          <p:txBody>
            <a:bodyPr/>
            <a:lstStyle/>
            <a:p>
              <a:endParaRPr lang="en-US"/>
            </a:p>
          </p:txBody>
        </p:sp>
        <p:sp>
          <p:nvSpPr>
            <p:cNvPr id="22586" name="Freeform 22"/>
            <p:cNvSpPr>
              <a:spLocks/>
            </p:cNvSpPr>
            <p:nvPr/>
          </p:nvSpPr>
          <p:spPr bwMode="auto">
            <a:xfrm>
              <a:off x="2560" y="1946"/>
              <a:ext cx="530" cy="287"/>
            </a:xfrm>
            <a:custGeom>
              <a:avLst/>
              <a:gdLst>
                <a:gd name="T0" fmla="*/ 525 w 530"/>
                <a:gd name="T1" fmla="*/ 104 h 287"/>
                <a:gd name="T2" fmla="*/ 525 w 530"/>
                <a:gd name="T3" fmla="*/ 120 h 287"/>
                <a:gd name="T4" fmla="*/ 525 w 530"/>
                <a:gd name="T5" fmla="*/ 144 h 287"/>
                <a:gd name="T6" fmla="*/ 527 w 530"/>
                <a:gd name="T7" fmla="*/ 175 h 287"/>
                <a:gd name="T8" fmla="*/ 528 w 530"/>
                <a:gd name="T9" fmla="*/ 195 h 287"/>
                <a:gd name="T10" fmla="*/ 528 w 530"/>
                <a:gd name="T11" fmla="*/ 222 h 287"/>
                <a:gd name="T12" fmla="*/ 529 w 530"/>
                <a:gd name="T13" fmla="*/ 250 h 287"/>
                <a:gd name="T14" fmla="*/ 530 w 530"/>
                <a:gd name="T15" fmla="*/ 277 h 287"/>
                <a:gd name="T16" fmla="*/ 529 w 530"/>
                <a:gd name="T17" fmla="*/ 283 h 287"/>
                <a:gd name="T18" fmla="*/ 497 w 530"/>
                <a:gd name="T19" fmla="*/ 284 h 287"/>
                <a:gd name="T20" fmla="*/ 474 w 530"/>
                <a:gd name="T21" fmla="*/ 284 h 287"/>
                <a:gd name="T22" fmla="*/ 458 w 530"/>
                <a:gd name="T23" fmla="*/ 284 h 287"/>
                <a:gd name="T24" fmla="*/ 440 w 530"/>
                <a:gd name="T25" fmla="*/ 285 h 287"/>
                <a:gd name="T26" fmla="*/ 423 w 530"/>
                <a:gd name="T27" fmla="*/ 285 h 287"/>
                <a:gd name="T28" fmla="*/ 387 w 530"/>
                <a:gd name="T29" fmla="*/ 287 h 287"/>
                <a:gd name="T30" fmla="*/ 360 w 530"/>
                <a:gd name="T31" fmla="*/ 287 h 287"/>
                <a:gd name="T32" fmla="*/ 333 w 530"/>
                <a:gd name="T33" fmla="*/ 287 h 287"/>
                <a:gd name="T34" fmla="*/ 311 w 530"/>
                <a:gd name="T35" fmla="*/ 287 h 287"/>
                <a:gd name="T36" fmla="*/ 285 w 530"/>
                <a:gd name="T37" fmla="*/ 287 h 287"/>
                <a:gd name="T38" fmla="*/ 267 w 530"/>
                <a:gd name="T39" fmla="*/ 287 h 287"/>
                <a:gd name="T40" fmla="*/ 252 w 530"/>
                <a:gd name="T41" fmla="*/ 287 h 287"/>
                <a:gd name="T42" fmla="*/ 230 w 530"/>
                <a:gd name="T43" fmla="*/ 287 h 287"/>
                <a:gd name="T44" fmla="*/ 190 w 530"/>
                <a:gd name="T45" fmla="*/ 285 h 287"/>
                <a:gd name="T46" fmla="*/ 178 w 530"/>
                <a:gd name="T47" fmla="*/ 285 h 287"/>
                <a:gd name="T48" fmla="*/ 142 w 530"/>
                <a:gd name="T49" fmla="*/ 285 h 287"/>
                <a:gd name="T50" fmla="*/ 105 w 530"/>
                <a:gd name="T51" fmla="*/ 284 h 287"/>
                <a:gd name="T52" fmla="*/ 74 w 530"/>
                <a:gd name="T53" fmla="*/ 284 h 287"/>
                <a:gd name="T54" fmla="*/ 47 w 530"/>
                <a:gd name="T55" fmla="*/ 283 h 287"/>
                <a:gd name="T56" fmla="*/ 16 w 530"/>
                <a:gd name="T57" fmla="*/ 282 h 287"/>
                <a:gd name="T58" fmla="*/ 0 w 530"/>
                <a:gd name="T59" fmla="*/ 258 h 287"/>
                <a:gd name="T60" fmla="*/ 3 w 530"/>
                <a:gd name="T61" fmla="*/ 222 h 287"/>
                <a:gd name="T62" fmla="*/ 3 w 530"/>
                <a:gd name="T63" fmla="*/ 187 h 287"/>
                <a:gd name="T64" fmla="*/ 4 w 530"/>
                <a:gd name="T65" fmla="*/ 162 h 287"/>
                <a:gd name="T66" fmla="*/ 5 w 530"/>
                <a:gd name="T67" fmla="*/ 129 h 287"/>
                <a:gd name="T68" fmla="*/ 6 w 530"/>
                <a:gd name="T69" fmla="*/ 94 h 287"/>
                <a:gd name="T70" fmla="*/ 8 w 530"/>
                <a:gd name="T71" fmla="*/ 81 h 287"/>
                <a:gd name="T72" fmla="*/ 9 w 530"/>
                <a:gd name="T73" fmla="*/ 40 h 287"/>
                <a:gd name="T74" fmla="*/ 57 w 530"/>
                <a:gd name="T75" fmla="*/ 1 h 287"/>
                <a:gd name="T76" fmla="*/ 91 w 530"/>
                <a:gd name="T77" fmla="*/ 3 h 287"/>
                <a:gd name="T78" fmla="*/ 113 w 530"/>
                <a:gd name="T79" fmla="*/ 3 h 287"/>
                <a:gd name="T80" fmla="*/ 139 w 530"/>
                <a:gd name="T81" fmla="*/ 4 h 287"/>
                <a:gd name="T82" fmla="*/ 177 w 530"/>
                <a:gd name="T83" fmla="*/ 4 h 287"/>
                <a:gd name="T84" fmla="*/ 207 w 530"/>
                <a:gd name="T85" fmla="*/ 5 h 287"/>
                <a:gd name="T86" fmla="*/ 228 w 530"/>
                <a:gd name="T87" fmla="*/ 5 h 287"/>
                <a:gd name="T88" fmla="*/ 245 w 530"/>
                <a:gd name="T89" fmla="*/ 5 h 287"/>
                <a:gd name="T90" fmla="*/ 270 w 530"/>
                <a:gd name="T91" fmla="*/ 5 h 287"/>
                <a:gd name="T92" fmla="*/ 293 w 530"/>
                <a:gd name="T93" fmla="*/ 5 h 287"/>
                <a:gd name="T94" fmla="*/ 314 w 530"/>
                <a:gd name="T95" fmla="*/ 5 h 287"/>
                <a:gd name="T96" fmla="*/ 339 w 530"/>
                <a:gd name="T97" fmla="*/ 5 h 287"/>
                <a:gd name="T98" fmla="*/ 366 w 530"/>
                <a:gd name="T99" fmla="*/ 5 h 287"/>
                <a:gd name="T100" fmla="*/ 392 w 530"/>
                <a:gd name="T101" fmla="*/ 5 h 287"/>
                <a:gd name="T102" fmla="*/ 409 w 530"/>
                <a:gd name="T103" fmla="*/ 4 h 287"/>
                <a:gd name="T104" fmla="*/ 426 w 530"/>
                <a:gd name="T105" fmla="*/ 4 h 287"/>
                <a:gd name="T106" fmla="*/ 472 w 530"/>
                <a:gd name="T107" fmla="*/ 3 h 287"/>
                <a:gd name="T108" fmla="*/ 494 w 530"/>
                <a:gd name="T109" fmla="*/ 14 h 287"/>
                <a:gd name="T110" fmla="*/ 503 w 530"/>
                <a:gd name="T111" fmla="*/ 19 h 287"/>
                <a:gd name="T112" fmla="*/ 492 w 530"/>
                <a:gd name="T113" fmla="*/ 38 h 287"/>
                <a:gd name="T114" fmla="*/ 495 w 530"/>
                <a:gd name="T115" fmla="*/ 54 h 287"/>
                <a:gd name="T116" fmla="*/ 505 w 530"/>
                <a:gd name="T117" fmla="*/ 69 h 287"/>
                <a:gd name="T118" fmla="*/ 523 w 530"/>
                <a:gd name="T119" fmla="*/ 80 h 287"/>
                <a:gd name="T120" fmla="*/ 524 w 530"/>
                <a:gd name="T121" fmla="*/ 91 h 28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30"/>
                <a:gd name="T184" fmla="*/ 0 h 287"/>
                <a:gd name="T185" fmla="*/ 530 w 530"/>
                <a:gd name="T186" fmla="*/ 287 h 28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30" h="287">
                  <a:moveTo>
                    <a:pt x="524" y="91"/>
                  </a:moveTo>
                  <a:lnTo>
                    <a:pt x="524" y="98"/>
                  </a:lnTo>
                  <a:lnTo>
                    <a:pt x="525" y="104"/>
                  </a:lnTo>
                  <a:lnTo>
                    <a:pt x="525" y="109"/>
                  </a:lnTo>
                  <a:lnTo>
                    <a:pt x="525" y="119"/>
                  </a:lnTo>
                  <a:lnTo>
                    <a:pt x="525" y="120"/>
                  </a:lnTo>
                  <a:lnTo>
                    <a:pt x="525" y="130"/>
                  </a:lnTo>
                  <a:lnTo>
                    <a:pt x="525" y="142"/>
                  </a:lnTo>
                  <a:lnTo>
                    <a:pt x="525" y="144"/>
                  </a:lnTo>
                  <a:lnTo>
                    <a:pt x="527" y="153"/>
                  </a:lnTo>
                  <a:lnTo>
                    <a:pt x="527" y="165"/>
                  </a:lnTo>
                  <a:lnTo>
                    <a:pt x="527" y="175"/>
                  </a:lnTo>
                  <a:lnTo>
                    <a:pt x="527" y="183"/>
                  </a:lnTo>
                  <a:lnTo>
                    <a:pt x="527" y="185"/>
                  </a:lnTo>
                  <a:lnTo>
                    <a:pt x="528" y="195"/>
                  </a:lnTo>
                  <a:lnTo>
                    <a:pt x="528" y="209"/>
                  </a:lnTo>
                  <a:lnTo>
                    <a:pt x="528" y="219"/>
                  </a:lnTo>
                  <a:lnTo>
                    <a:pt x="528" y="222"/>
                  </a:lnTo>
                  <a:lnTo>
                    <a:pt x="529" y="235"/>
                  </a:lnTo>
                  <a:lnTo>
                    <a:pt x="529" y="248"/>
                  </a:lnTo>
                  <a:lnTo>
                    <a:pt x="529" y="250"/>
                  </a:lnTo>
                  <a:lnTo>
                    <a:pt x="529" y="267"/>
                  </a:lnTo>
                  <a:lnTo>
                    <a:pt x="530" y="274"/>
                  </a:lnTo>
                  <a:lnTo>
                    <a:pt x="530" y="277"/>
                  </a:lnTo>
                  <a:lnTo>
                    <a:pt x="530" y="279"/>
                  </a:lnTo>
                  <a:lnTo>
                    <a:pt x="530" y="283"/>
                  </a:lnTo>
                  <a:lnTo>
                    <a:pt x="529" y="283"/>
                  </a:lnTo>
                  <a:lnTo>
                    <a:pt x="521" y="283"/>
                  </a:lnTo>
                  <a:lnTo>
                    <a:pt x="502" y="283"/>
                  </a:lnTo>
                  <a:lnTo>
                    <a:pt x="497" y="284"/>
                  </a:lnTo>
                  <a:lnTo>
                    <a:pt x="485" y="284"/>
                  </a:lnTo>
                  <a:lnTo>
                    <a:pt x="480" y="284"/>
                  </a:lnTo>
                  <a:lnTo>
                    <a:pt x="474" y="284"/>
                  </a:lnTo>
                  <a:lnTo>
                    <a:pt x="467" y="284"/>
                  </a:lnTo>
                  <a:lnTo>
                    <a:pt x="465" y="284"/>
                  </a:lnTo>
                  <a:lnTo>
                    <a:pt x="458" y="284"/>
                  </a:lnTo>
                  <a:lnTo>
                    <a:pt x="454" y="284"/>
                  </a:lnTo>
                  <a:lnTo>
                    <a:pt x="447" y="285"/>
                  </a:lnTo>
                  <a:lnTo>
                    <a:pt x="440" y="285"/>
                  </a:lnTo>
                  <a:lnTo>
                    <a:pt x="434" y="285"/>
                  </a:lnTo>
                  <a:lnTo>
                    <a:pt x="431" y="285"/>
                  </a:lnTo>
                  <a:lnTo>
                    <a:pt x="423" y="285"/>
                  </a:lnTo>
                  <a:lnTo>
                    <a:pt x="399" y="285"/>
                  </a:lnTo>
                  <a:lnTo>
                    <a:pt x="393" y="285"/>
                  </a:lnTo>
                  <a:lnTo>
                    <a:pt x="387" y="287"/>
                  </a:lnTo>
                  <a:lnTo>
                    <a:pt x="377" y="287"/>
                  </a:lnTo>
                  <a:lnTo>
                    <a:pt x="369" y="287"/>
                  </a:lnTo>
                  <a:lnTo>
                    <a:pt x="360" y="287"/>
                  </a:lnTo>
                  <a:lnTo>
                    <a:pt x="349" y="287"/>
                  </a:lnTo>
                  <a:lnTo>
                    <a:pt x="337" y="287"/>
                  </a:lnTo>
                  <a:lnTo>
                    <a:pt x="333" y="287"/>
                  </a:lnTo>
                  <a:lnTo>
                    <a:pt x="327" y="287"/>
                  </a:lnTo>
                  <a:lnTo>
                    <a:pt x="325" y="287"/>
                  </a:lnTo>
                  <a:lnTo>
                    <a:pt x="311" y="287"/>
                  </a:lnTo>
                  <a:lnTo>
                    <a:pt x="303" y="287"/>
                  </a:lnTo>
                  <a:lnTo>
                    <a:pt x="288" y="287"/>
                  </a:lnTo>
                  <a:lnTo>
                    <a:pt x="285" y="287"/>
                  </a:lnTo>
                  <a:lnTo>
                    <a:pt x="281" y="287"/>
                  </a:lnTo>
                  <a:lnTo>
                    <a:pt x="279" y="287"/>
                  </a:lnTo>
                  <a:lnTo>
                    <a:pt x="267" y="287"/>
                  </a:lnTo>
                  <a:lnTo>
                    <a:pt x="263" y="287"/>
                  </a:lnTo>
                  <a:lnTo>
                    <a:pt x="262" y="287"/>
                  </a:lnTo>
                  <a:lnTo>
                    <a:pt x="252" y="287"/>
                  </a:lnTo>
                  <a:lnTo>
                    <a:pt x="250" y="287"/>
                  </a:lnTo>
                  <a:lnTo>
                    <a:pt x="235" y="287"/>
                  </a:lnTo>
                  <a:lnTo>
                    <a:pt x="230" y="287"/>
                  </a:lnTo>
                  <a:lnTo>
                    <a:pt x="217" y="287"/>
                  </a:lnTo>
                  <a:lnTo>
                    <a:pt x="192" y="287"/>
                  </a:lnTo>
                  <a:lnTo>
                    <a:pt x="190" y="285"/>
                  </a:lnTo>
                  <a:lnTo>
                    <a:pt x="184" y="285"/>
                  </a:lnTo>
                  <a:lnTo>
                    <a:pt x="181" y="285"/>
                  </a:lnTo>
                  <a:lnTo>
                    <a:pt x="178" y="285"/>
                  </a:lnTo>
                  <a:lnTo>
                    <a:pt x="151" y="285"/>
                  </a:lnTo>
                  <a:lnTo>
                    <a:pt x="146" y="285"/>
                  </a:lnTo>
                  <a:lnTo>
                    <a:pt x="142" y="285"/>
                  </a:lnTo>
                  <a:lnTo>
                    <a:pt x="140" y="285"/>
                  </a:lnTo>
                  <a:lnTo>
                    <a:pt x="136" y="285"/>
                  </a:lnTo>
                  <a:lnTo>
                    <a:pt x="105" y="284"/>
                  </a:lnTo>
                  <a:lnTo>
                    <a:pt x="101" y="284"/>
                  </a:lnTo>
                  <a:lnTo>
                    <a:pt x="79" y="284"/>
                  </a:lnTo>
                  <a:lnTo>
                    <a:pt x="74" y="284"/>
                  </a:lnTo>
                  <a:lnTo>
                    <a:pt x="69" y="283"/>
                  </a:lnTo>
                  <a:lnTo>
                    <a:pt x="65" y="283"/>
                  </a:lnTo>
                  <a:lnTo>
                    <a:pt x="47" y="283"/>
                  </a:lnTo>
                  <a:lnTo>
                    <a:pt x="34" y="283"/>
                  </a:lnTo>
                  <a:lnTo>
                    <a:pt x="21" y="282"/>
                  </a:lnTo>
                  <a:lnTo>
                    <a:pt x="16" y="282"/>
                  </a:lnTo>
                  <a:lnTo>
                    <a:pt x="0" y="282"/>
                  </a:lnTo>
                  <a:lnTo>
                    <a:pt x="0" y="269"/>
                  </a:lnTo>
                  <a:lnTo>
                    <a:pt x="0" y="258"/>
                  </a:lnTo>
                  <a:lnTo>
                    <a:pt x="1" y="244"/>
                  </a:lnTo>
                  <a:lnTo>
                    <a:pt x="1" y="234"/>
                  </a:lnTo>
                  <a:lnTo>
                    <a:pt x="3" y="222"/>
                  </a:lnTo>
                  <a:lnTo>
                    <a:pt x="3" y="220"/>
                  </a:lnTo>
                  <a:lnTo>
                    <a:pt x="3" y="212"/>
                  </a:lnTo>
                  <a:lnTo>
                    <a:pt x="3" y="187"/>
                  </a:lnTo>
                  <a:lnTo>
                    <a:pt x="4" y="175"/>
                  </a:lnTo>
                  <a:lnTo>
                    <a:pt x="4" y="163"/>
                  </a:lnTo>
                  <a:lnTo>
                    <a:pt x="4" y="162"/>
                  </a:lnTo>
                  <a:lnTo>
                    <a:pt x="5" y="152"/>
                  </a:lnTo>
                  <a:lnTo>
                    <a:pt x="5" y="145"/>
                  </a:lnTo>
                  <a:lnTo>
                    <a:pt x="5" y="129"/>
                  </a:lnTo>
                  <a:lnTo>
                    <a:pt x="6" y="122"/>
                  </a:lnTo>
                  <a:lnTo>
                    <a:pt x="6" y="113"/>
                  </a:lnTo>
                  <a:lnTo>
                    <a:pt x="6" y="94"/>
                  </a:lnTo>
                  <a:lnTo>
                    <a:pt x="6" y="89"/>
                  </a:lnTo>
                  <a:lnTo>
                    <a:pt x="8" y="86"/>
                  </a:lnTo>
                  <a:lnTo>
                    <a:pt x="8" y="81"/>
                  </a:lnTo>
                  <a:lnTo>
                    <a:pt x="8" y="58"/>
                  </a:lnTo>
                  <a:lnTo>
                    <a:pt x="9" y="46"/>
                  </a:lnTo>
                  <a:lnTo>
                    <a:pt x="9" y="40"/>
                  </a:lnTo>
                  <a:lnTo>
                    <a:pt x="10" y="0"/>
                  </a:lnTo>
                  <a:lnTo>
                    <a:pt x="54" y="1"/>
                  </a:lnTo>
                  <a:lnTo>
                    <a:pt x="57" y="1"/>
                  </a:lnTo>
                  <a:lnTo>
                    <a:pt x="60" y="1"/>
                  </a:lnTo>
                  <a:lnTo>
                    <a:pt x="74" y="1"/>
                  </a:lnTo>
                  <a:lnTo>
                    <a:pt x="91" y="3"/>
                  </a:lnTo>
                  <a:lnTo>
                    <a:pt x="99" y="3"/>
                  </a:lnTo>
                  <a:lnTo>
                    <a:pt x="101" y="3"/>
                  </a:lnTo>
                  <a:lnTo>
                    <a:pt x="113" y="3"/>
                  </a:lnTo>
                  <a:lnTo>
                    <a:pt x="125" y="4"/>
                  </a:lnTo>
                  <a:lnTo>
                    <a:pt x="137" y="4"/>
                  </a:lnTo>
                  <a:lnTo>
                    <a:pt x="139" y="4"/>
                  </a:lnTo>
                  <a:lnTo>
                    <a:pt x="142" y="4"/>
                  </a:lnTo>
                  <a:lnTo>
                    <a:pt x="163" y="4"/>
                  </a:lnTo>
                  <a:lnTo>
                    <a:pt x="177" y="4"/>
                  </a:lnTo>
                  <a:lnTo>
                    <a:pt x="194" y="5"/>
                  </a:lnTo>
                  <a:lnTo>
                    <a:pt x="199" y="5"/>
                  </a:lnTo>
                  <a:lnTo>
                    <a:pt x="207" y="5"/>
                  </a:lnTo>
                  <a:lnTo>
                    <a:pt x="211" y="5"/>
                  </a:lnTo>
                  <a:lnTo>
                    <a:pt x="216" y="5"/>
                  </a:lnTo>
                  <a:lnTo>
                    <a:pt x="228" y="5"/>
                  </a:lnTo>
                  <a:lnTo>
                    <a:pt x="236" y="5"/>
                  </a:lnTo>
                  <a:lnTo>
                    <a:pt x="239" y="5"/>
                  </a:lnTo>
                  <a:lnTo>
                    <a:pt x="245" y="5"/>
                  </a:lnTo>
                  <a:lnTo>
                    <a:pt x="254" y="5"/>
                  </a:lnTo>
                  <a:lnTo>
                    <a:pt x="262" y="5"/>
                  </a:lnTo>
                  <a:lnTo>
                    <a:pt x="270" y="5"/>
                  </a:lnTo>
                  <a:lnTo>
                    <a:pt x="279" y="5"/>
                  </a:lnTo>
                  <a:lnTo>
                    <a:pt x="288" y="5"/>
                  </a:lnTo>
                  <a:lnTo>
                    <a:pt x="293" y="5"/>
                  </a:lnTo>
                  <a:lnTo>
                    <a:pt x="296" y="5"/>
                  </a:lnTo>
                  <a:lnTo>
                    <a:pt x="300" y="5"/>
                  </a:lnTo>
                  <a:lnTo>
                    <a:pt x="314" y="5"/>
                  </a:lnTo>
                  <a:lnTo>
                    <a:pt x="331" y="5"/>
                  </a:lnTo>
                  <a:lnTo>
                    <a:pt x="332" y="5"/>
                  </a:lnTo>
                  <a:lnTo>
                    <a:pt x="339" y="5"/>
                  </a:lnTo>
                  <a:lnTo>
                    <a:pt x="349" y="5"/>
                  </a:lnTo>
                  <a:lnTo>
                    <a:pt x="363" y="5"/>
                  </a:lnTo>
                  <a:lnTo>
                    <a:pt x="366" y="5"/>
                  </a:lnTo>
                  <a:lnTo>
                    <a:pt x="370" y="5"/>
                  </a:lnTo>
                  <a:lnTo>
                    <a:pt x="375" y="5"/>
                  </a:lnTo>
                  <a:lnTo>
                    <a:pt x="392" y="5"/>
                  </a:lnTo>
                  <a:lnTo>
                    <a:pt x="394" y="5"/>
                  </a:lnTo>
                  <a:lnTo>
                    <a:pt x="401" y="5"/>
                  </a:lnTo>
                  <a:lnTo>
                    <a:pt x="409" y="4"/>
                  </a:lnTo>
                  <a:lnTo>
                    <a:pt x="418" y="4"/>
                  </a:lnTo>
                  <a:lnTo>
                    <a:pt x="425" y="4"/>
                  </a:lnTo>
                  <a:lnTo>
                    <a:pt x="426" y="4"/>
                  </a:lnTo>
                  <a:lnTo>
                    <a:pt x="435" y="4"/>
                  </a:lnTo>
                  <a:lnTo>
                    <a:pt x="441" y="4"/>
                  </a:lnTo>
                  <a:lnTo>
                    <a:pt x="472" y="3"/>
                  </a:lnTo>
                  <a:lnTo>
                    <a:pt x="474" y="3"/>
                  </a:lnTo>
                  <a:lnTo>
                    <a:pt x="486" y="14"/>
                  </a:lnTo>
                  <a:lnTo>
                    <a:pt x="494" y="14"/>
                  </a:lnTo>
                  <a:lnTo>
                    <a:pt x="495" y="11"/>
                  </a:lnTo>
                  <a:lnTo>
                    <a:pt x="500" y="14"/>
                  </a:lnTo>
                  <a:lnTo>
                    <a:pt x="503" y="19"/>
                  </a:lnTo>
                  <a:lnTo>
                    <a:pt x="503" y="28"/>
                  </a:lnTo>
                  <a:lnTo>
                    <a:pt x="496" y="33"/>
                  </a:lnTo>
                  <a:lnTo>
                    <a:pt x="492" y="38"/>
                  </a:lnTo>
                  <a:lnTo>
                    <a:pt x="489" y="46"/>
                  </a:lnTo>
                  <a:lnTo>
                    <a:pt x="492" y="49"/>
                  </a:lnTo>
                  <a:lnTo>
                    <a:pt x="495" y="54"/>
                  </a:lnTo>
                  <a:lnTo>
                    <a:pt x="499" y="56"/>
                  </a:lnTo>
                  <a:lnTo>
                    <a:pt x="505" y="60"/>
                  </a:lnTo>
                  <a:lnTo>
                    <a:pt x="505" y="69"/>
                  </a:lnTo>
                  <a:lnTo>
                    <a:pt x="512" y="76"/>
                  </a:lnTo>
                  <a:lnTo>
                    <a:pt x="514" y="79"/>
                  </a:lnTo>
                  <a:lnTo>
                    <a:pt x="523" y="80"/>
                  </a:lnTo>
                  <a:lnTo>
                    <a:pt x="524" y="80"/>
                  </a:lnTo>
                  <a:lnTo>
                    <a:pt x="524" y="84"/>
                  </a:lnTo>
                  <a:lnTo>
                    <a:pt x="524" y="91"/>
                  </a:lnTo>
                  <a:close/>
                </a:path>
              </a:pathLst>
            </a:custGeom>
            <a:solidFill>
              <a:srgbClr val="3366FF"/>
            </a:solidFill>
            <a:ln w="0">
              <a:solidFill>
                <a:schemeClr val="tx1"/>
              </a:solidFill>
              <a:prstDash val="solid"/>
              <a:round/>
              <a:headEnd/>
              <a:tailEnd/>
            </a:ln>
          </p:spPr>
          <p:txBody>
            <a:bodyPr/>
            <a:lstStyle/>
            <a:p>
              <a:endParaRPr lang="en-US"/>
            </a:p>
          </p:txBody>
        </p:sp>
        <p:sp>
          <p:nvSpPr>
            <p:cNvPr id="22587" name="Freeform 23"/>
            <p:cNvSpPr>
              <a:spLocks/>
            </p:cNvSpPr>
            <p:nvPr/>
          </p:nvSpPr>
          <p:spPr bwMode="auto">
            <a:xfrm>
              <a:off x="2896" y="1081"/>
              <a:ext cx="474" cy="544"/>
            </a:xfrm>
            <a:custGeom>
              <a:avLst/>
              <a:gdLst>
                <a:gd name="T0" fmla="*/ 51 w 474"/>
                <a:gd name="T1" fmla="*/ 380 h 544"/>
                <a:gd name="T2" fmla="*/ 40 w 474"/>
                <a:gd name="T3" fmla="*/ 366 h 544"/>
                <a:gd name="T4" fmla="*/ 38 w 474"/>
                <a:gd name="T5" fmla="*/ 335 h 544"/>
                <a:gd name="T6" fmla="*/ 43 w 474"/>
                <a:gd name="T7" fmla="*/ 310 h 544"/>
                <a:gd name="T8" fmla="*/ 29 w 474"/>
                <a:gd name="T9" fmla="*/ 254 h 544"/>
                <a:gd name="T10" fmla="*/ 25 w 474"/>
                <a:gd name="T11" fmla="*/ 219 h 544"/>
                <a:gd name="T12" fmla="*/ 25 w 474"/>
                <a:gd name="T13" fmla="*/ 198 h 544"/>
                <a:gd name="T14" fmla="*/ 23 w 474"/>
                <a:gd name="T15" fmla="*/ 187 h 544"/>
                <a:gd name="T16" fmla="*/ 23 w 474"/>
                <a:gd name="T17" fmla="*/ 174 h 544"/>
                <a:gd name="T18" fmla="*/ 13 w 474"/>
                <a:gd name="T19" fmla="*/ 139 h 544"/>
                <a:gd name="T20" fmla="*/ 5 w 474"/>
                <a:gd name="T21" fmla="*/ 111 h 544"/>
                <a:gd name="T22" fmla="*/ 3 w 474"/>
                <a:gd name="T23" fmla="*/ 79 h 544"/>
                <a:gd name="T24" fmla="*/ 49 w 474"/>
                <a:gd name="T25" fmla="*/ 37 h 544"/>
                <a:gd name="T26" fmla="*/ 125 w 474"/>
                <a:gd name="T27" fmla="*/ 0 h 544"/>
                <a:gd name="T28" fmla="*/ 154 w 474"/>
                <a:gd name="T29" fmla="*/ 53 h 544"/>
                <a:gd name="T30" fmla="*/ 180 w 474"/>
                <a:gd name="T31" fmla="*/ 61 h 544"/>
                <a:gd name="T32" fmla="*/ 209 w 474"/>
                <a:gd name="T33" fmla="*/ 77 h 544"/>
                <a:gd name="T34" fmla="*/ 229 w 474"/>
                <a:gd name="T35" fmla="*/ 69 h 544"/>
                <a:gd name="T36" fmla="*/ 260 w 474"/>
                <a:gd name="T37" fmla="*/ 63 h 544"/>
                <a:gd name="T38" fmla="*/ 281 w 474"/>
                <a:gd name="T39" fmla="*/ 79 h 544"/>
                <a:gd name="T40" fmla="*/ 303 w 474"/>
                <a:gd name="T41" fmla="*/ 96 h 544"/>
                <a:gd name="T42" fmla="*/ 320 w 474"/>
                <a:gd name="T43" fmla="*/ 88 h 544"/>
                <a:gd name="T44" fmla="*/ 352 w 474"/>
                <a:gd name="T45" fmla="*/ 109 h 544"/>
                <a:gd name="T46" fmla="*/ 392 w 474"/>
                <a:gd name="T47" fmla="*/ 91 h 544"/>
                <a:gd name="T48" fmla="*/ 423 w 474"/>
                <a:gd name="T49" fmla="*/ 102 h 544"/>
                <a:gd name="T50" fmla="*/ 460 w 474"/>
                <a:gd name="T51" fmla="*/ 106 h 544"/>
                <a:gd name="T52" fmla="*/ 416 w 474"/>
                <a:gd name="T53" fmla="*/ 138 h 544"/>
                <a:gd name="T54" fmla="*/ 372 w 474"/>
                <a:gd name="T55" fmla="*/ 179 h 544"/>
                <a:gd name="T56" fmla="*/ 328 w 474"/>
                <a:gd name="T57" fmla="*/ 224 h 544"/>
                <a:gd name="T58" fmla="*/ 323 w 474"/>
                <a:gd name="T59" fmla="*/ 232 h 544"/>
                <a:gd name="T60" fmla="*/ 311 w 474"/>
                <a:gd name="T61" fmla="*/ 244 h 544"/>
                <a:gd name="T62" fmla="*/ 313 w 474"/>
                <a:gd name="T63" fmla="*/ 287 h 544"/>
                <a:gd name="T64" fmla="*/ 280 w 474"/>
                <a:gd name="T65" fmla="*/ 328 h 544"/>
                <a:gd name="T66" fmla="*/ 287 w 474"/>
                <a:gd name="T67" fmla="*/ 345 h 544"/>
                <a:gd name="T68" fmla="*/ 287 w 474"/>
                <a:gd name="T69" fmla="*/ 373 h 544"/>
                <a:gd name="T70" fmla="*/ 289 w 474"/>
                <a:gd name="T71" fmla="*/ 385 h 544"/>
                <a:gd name="T72" fmla="*/ 287 w 474"/>
                <a:gd name="T73" fmla="*/ 420 h 544"/>
                <a:gd name="T74" fmla="*/ 308 w 474"/>
                <a:gd name="T75" fmla="*/ 435 h 544"/>
                <a:gd name="T76" fmla="*/ 320 w 474"/>
                <a:gd name="T77" fmla="*/ 441 h 544"/>
                <a:gd name="T78" fmla="*/ 333 w 474"/>
                <a:gd name="T79" fmla="*/ 447 h 544"/>
                <a:gd name="T80" fmla="*/ 349 w 474"/>
                <a:gd name="T81" fmla="*/ 462 h 544"/>
                <a:gd name="T82" fmla="*/ 367 w 474"/>
                <a:gd name="T83" fmla="*/ 480 h 544"/>
                <a:gd name="T84" fmla="*/ 379 w 474"/>
                <a:gd name="T85" fmla="*/ 483 h 544"/>
                <a:gd name="T86" fmla="*/ 390 w 474"/>
                <a:gd name="T87" fmla="*/ 496 h 544"/>
                <a:gd name="T88" fmla="*/ 393 w 474"/>
                <a:gd name="T89" fmla="*/ 505 h 544"/>
                <a:gd name="T90" fmla="*/ 395 w 474"/>
                <a:gd name="T91" fmla="*/ 521 h 544"/>
                <a:gd name="T92" fmla="*/ 390 w 474"/>
                <a:gd name="T93" fmla="*/ 529 h 544"/>
                <a:gd name="T94" fmla="*/ 340 w 474"/>
                <a:gd name="T95" fmla="*/ 532 h 544"/>
                <a:gd name="T96" fmla="*/ 280 w 474"/>
                <a:gd name="T97" fmla="*/ 536 h 544"/>
                <a:gd name="T98" fmla="*/ 256 w 474"/>
                <a:gd name="T99" fmla="*/ 537 h 544"/>
                <a:gd name="T100" fmla="*/ 237 w 474"/>
                <a:gd name="T101" fmla="*/ 537 h 544"/>
                <a:gd name="T102" fmla="*/ 216 w 474"/>
                <a:gd name="T103" fmla="*/ 539 h 544"/>
                <a:gd name="T104" fmla="*/ 191 w 474"/>
                <a:gd name="T105" fmla="*/ 540 h 544"/>
                <a:gd name="T106" fmla="*/ 165 w 474"/>
                <a:gd name="T107" fmla="*/ 540 h 544"/>
                <a:gd name="T108" fmla="*/ 155 w 474"/>
                <a:gd name="T109" fmla="*/ 541 h 544"/>
                <a:gd name="T110" fmla="*/ 123 w 474"/>
                <a:gd name="T111" fmla="*/ 542 h 544"/>
                <a:gd name="T112" fmla="*/ 100 w 474"/>
                <a:gd name="T113" fmla="*/ 542 h 544"/>
                <a:gd name="T114" fmla="*/ 84 w 474"/>
                <a:gd name="T115" fmla="*/ 542 h 544"/>
                <a:gd name="T116" fmla="*/ 58 w 474"/>
                <a:gd name="T117" fmla="*/ 544 h 544"/>
                <a:gd name="T118" fmla="*/ 54 w 474"/>
                <a:gd name="T119" fmla="*/ 520 h 544"/>
                <a:gd name="T120" fmla="*/ 54 w 474"/>
                <a:gd name="T121" fmla="*/ 485 h 544"/>
                <a:gd name="T122" fmla="*/ 52 w 474"/>
                <a:gd name="T123" fmla="*/ 438 h 54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4"/>
                <a:gd name="T187" fmla="*/ 0 h 544"/>
                <a:gd name="T188" fmla="*/ 474 w 474"/>
                <a:gd name="T189" fmla="*/ 544 h 54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4" h="544">
                  <a:moveTo>
                    <a:pt x="52" y="422"/>
                  </a:moveTo>
                  <a:lnTo>
                    <a:pt x="52" y="406"/>
                  </a:lnTo>
                  <a:lnTo>
                    <a:pt x="51" y="380"/>
                  </a:lnTo>
                  <a:lnTo>
                    <a:pt x="50" y="373"/>
                  </a:lnTo>
                  <a:lnTo>
                    <a:pt x="49" y="371"/>
                  </a:lnTo>
                  <a:lnTo>
                    <a:pt x="40" y="366"/>
                  </a:lnTo>
                  <a:lnTo>
                    <a:pt x="27" y="350"/>
                  </a:lnTo>
                  <a:lnTo>
                    <a:pt x="25" y="347"/>
                  </a:lnTo>
                  <a:lnTo>
                    <a:pt x="38" y="335"/>
                  </a:lnTo>
                  <a:lnTo>
                    <a:pt x="44" y="318"/>
                  </a:lnTo>
                  <a:lnTo>
                    <a:pt x="43" y="312"/>
                  </a:lnTo>
                  <a:lnTo>
                    <a:pt x="43" y="310"/>
                  </a:lnTo>
                  <a:lnTo>
                    <a:pt x="39" y="280"/>
                  </a:lnTo>
                  <a:lnTo>
                    <a:pt x="32" y="266"/>
                  </a:lnTo>
                  <a:lnTo>
                    <a:pt x="29" y="254"/>
                  </a:lnTo>
                  <a:lnTo>
                    <a:pt x="28" y="254"/>
                  </a:lnTo>
                  <a:lnTo>
                    <a:pt x="29" y="232"/>
                  </a:lnTo>
                  <a:lnTo>
                    <a:pt x="25" y="219"/>
                  </a:lnTo>
                  <a:lnTo>
                    <a:pt x="24" y="206"/>
                  </a:lnTo>
                  <a:lnTo>
                    <a:pt x="25" y="203"/>
                  </a:lnTo>
                  <a:lnTo>
                    <a:pt x="25" y="198"/>
                  </a:lnTo>
                  <a:lnTo>
                    <a:pt x="24" y="189"/>
                  </a:lnTo>
                  <a:lnTo>
                    <a:pt x="25" y="189"/>
                  </a:lnTo>
                  <a:lnTo>
                    <a:pt x="23" y="187"/>
                  </a:lnTo>
                  <a:lnTo>
                    <a:pt x="24" y="186"/>
                  </a:lnTo>
                  <a:lnTo>
                    <a:pt x="24" y="174"/>
                  </a:lnTo>
                  <a:lnTo>
                    <a:pt x="23" y="174"/>
                  </a:lnTo>
                  <a:lnTo>
                    <a:pt x="22" y="163"/>
                  </a:lnTo>
                  <a:lnTo>
                    <a:pt x="22" y="158"/>
                  </a:lnTo>
                  <a:lnTo>
                    <a:pt x="13" y="139"/>
                  </a:lnTo>
                  <a:lnTo>
                    <a:pt x="6" y="113"/>
                  </a:lnTo>
                  <a:lnTo>
                    <a:pt x="5" y="113"/>
                  </a:lnTo>
                  <a:lnTo>
                    <a:pt x="5" y="111"/>
                  </a:lnTo>
                  <a:lnTo>
                    <a:pt x="7" y="109"/>
                  </a:lnTo>
                  <a:lnTo>
                    <a:pt x="6" y="91"/>
                  </a:lnTo>
                  <a:lnTo>
                    <a:pt x="3" y="79"/>
                  </a:lnTo>
                  <a:lnTo>
                    <a:pt x="2" y="49"/>
                  </a:lnTo>
                  <a:lnTo>
                    <a:pt x="0" y="37"/>
                  </a:lnTo>
                  <a:lnTo>
                    <a:pt x="49" y="37"/>
                  </a:lnTo>
                  <a:lnTo>
                    <a:pt x="115" y="36"/>
                  </a:lnTo>
                  <a:lnTo>
                    <a:pt x="125" y="36"/>
                  </a:lnTo>
                  <a:lnTo>
                    <a:pt x="125" y="0"/>
                  </a:lnTo>
                  <a:lnTo>
                    <a:pt x="136" y="2"/>
                  </a:lnTo>
                  <a:lnTo>
                    <a:pt x="144" y="5"/>
                  </a:lnTo>
                  <a:lnTo>
                    <a:pt x="154" y="53"/>
                  </a:lnTo>
                  <a:lnTo>
                    <a:pt x="160" y="59"/>
                  </a:lnTo>
                  <a:lnTo>
                    <a:pt x="170" y="61"/>
                  </a:lnTo>
                  <a:lnTo>
                    <a:pt x="180" y="61"/>
                  </a:lnTo>
                  <a:lnTo>
                    <a:pt x="181" y="64"/>
                  </a:lnTo>
                  <a:lnTo>
                    <a:pt x="205" y="66"/>
                  </a:lnTo>
                  <a:lnTo>
                    <a:pt x="209" y="77"/>
                  </a:lnTo>
                  <a:lnTo>
                    <a:pt x="225" y="74"/>
                  </a:lnTo>
                  <a:lnTo>
                    <a:pt x="230" y="71"/>
                  </a:lnTo>
                  <a:lnTo>
                    <a:pt x="229" y="69"/>
                  </a:lnTo>
                  <a:lnTo>
                    <a:pt x="245" y="63"/>
                  </a:lnTo>
                  <a:lnTo>
                    <a:pt x="252" y="64"/>
                  </a:lnTo>
                  <a:lnTo>
                    <a:pt x="260" y="63"/>
                  </a:lnTo>
                  <a:lnTo>
                    <a:pt x="274" y="71"/>
                  </a:lnTo>
                  <a:lnTo>
                    <a:pt x="280" y="71"/>
                  </a:lnTo>
                  <a:lnTo>
                    <a:pt x="281" y="79"/>
                  </a:lnTo>
                  <a:lnTo>
                    <a:pt x="289" y="79"/>
                  </a:lnTo>
                  <a:lnTo>
                    <a:pt x="297" y="98"/>
                  </a:lnTo>
                  <a:lnTo>
                    <a:pt x="303" y="96"/>
                  </a:lnTo>
                  <a:lnTo>
                    <a:pt x="302" y="87"/>
                  </a:lnTo>
                  <a:lnTo>
                    <a:pt x="316" y="86"/>
                  </a:lnTo>
                  <a:lnTo>
                    <a:pt x="320" y="88"/>
                  </a:lnTo>
                  <a:lnTo>
                    <a:pt x="322" y="94"/>
                  </a:lnTo>
                  <a:lnTo>
                    <a:pt x="333" y="98"/>
                  </a:lnTo>
                  <a:lnTo>
                    <a:pt x="352" y="109"/>
                  </a:lnTo>
                  <a:lnTo>
                    <a:pt x="366" y="108"/>
                  </a:lnTo>
                  <a:lnTo>
                    <a:pt x="380" y="97"/>
                  </a:lnTo>
                  <a:lnTo>
                    <a:pt x="392" y="91"/>
                  </a:lnTo>
                  <a:lnTo>
                    <a:pt x="398" y="104"/>
                  </a:lnTo>
                  <a:lnTo>
                    <a:pt x="405" y="102"/>
                  </a:lnTo>
                  <a:lnTo>
                    <a:pt x="423" y="102"/>
                  </a:lnTo>
                  <a:lnTo>
                    <a:pt x="434" y="99"/>
                  </a:lnTo>
                  <a:lnTo>
                    <a:pt x="453" y="109"/>
                  </a:lnTo>
                  <a:lnTo>
                    <a:pt x="460" y="106"/>
                  </a:lnTo>
                  <a:lnTo>
                    <a:pt x="474" y="106"/>
                  </a:lnTo>
                  <a:lnTo>
                    <a:pt x="445" y="124"/>
                  </a:lnTo>
                  <a:lnTo>
                    <a:pt x="416" y="138"/>
                  </a:lnTo>
                  <a:lnTo>
                    <a:pt x="401" y="147"/>
                  </a:lnTo>
                  <a:lnTo>
                    <a:pt x="385" y="163"/>
                  </a:lnTo>
                  <a:lnTo>
                    <a:pt x="372" y="179"/>
                  </a:lnTo>
                  <a:lnTo>
                    <a:pt x="365" y="188"/>
                  </a:lnTo>
                  <a:lnTo>
                    <a:pt x="340" y="214"/>
                  </a:lnTo>
                  <a:lnTo>
                    <a:pt x="328" y="224"/>
                  </a:lnTo>
                  <a:lnTo>
                    <a:pt x="324" y="232"/>
                  </a:lnTo>
                  <a:lnTo>
                    <a:pt x="328" y="236"/>
                  </a:lnTo>
                  <a:lnTo>
                    <a:pt x="323" y="232"/>
                  </a:lnTo>
                  <a:lnTo>
                    <a:pt x="313" y="242"/>
                  </a:lnTo>
                  <a:lnTo>
                    <a:pt x="311" y="241"/>
                  </a:lnTo>
                  <a:lnTo>
                    <a:pt x="311" y="244"/>
                  </a:lnTo>
                  <a:lnTo>
                    <a:pt x="312" y="256"/>
                  </a:lnTo>
                  <a:lnTo>
                    <a:pt x="312" y="263"/>
                  </a:lnTo>
                  <a:lnTo>
                    <a:pt x="313" y="287"/>
                  </a:lnTo>
                  <a:lnTo>
                    <a:pt x="313" y="296"/>
                  </a:lnTo>
                  <a:lnTo>
                    <a:pt x="286" y="318"/>
                  </a:lnTo>
                  <a:lnTo>
                    <a:pt x="280" y="328"/>
                  </a:lnTo>
                  <a:lnTo>
                    <a:pt x="280" y="330"/>
                  </a:lnTo>
                  <a:lnTo>
                    <a:pt x="278" y="337"/>
                  </a:lnTo>
                  <a:lnTo>
                    <a:pt x="287" y="345"/>
                  </a:lnTo>
                  <a:lnTo>
                    <a:pt x="290" y="350"/>
                  </a:lnTo>
                  <a:lnTo>
                    <a:pt x="289" y="368"/>
                  </a:lnTo>
                  <a:lnTo>
                    <a:pt x="287" y="373"/>
                  </a:lnTo>
                  <a:lnTo>
                    <a:pt x="289" y="376"/>
                  </a:lnTo>
                  <a:lnTo>
                    <a:pt x="289" y="377"/>
                  </a:lnTo>
                  <a:lnTo>
                    <a:pt x="289" y="385"/>
                  </a:lnTo>
                  <a:lnTo>
                    <a:pt x="289" y="396"/>
                  </a:lnTo>
                  <a:lnTo>
                    <a:pt x="289" y="408"/>
                  </a:lnTo>
                  <a:lnTo>
                    <a:pt x="287" y="420"/>
                  </a:lnTo>
                  <a:lnTo>
                    <a:pt x="292" y="422"/>
                  </a:lnTo>
                  <a:lnTo>
                    <a:pt x="295" y="425"/>
                  </a:lnTo>
                  <a:lnTo>
                    <a:pt x="308" y="435"/>
                  </a:lnTo>
                  <a:lnTo>
                    <a:pt x="319" y="437"/>
                  </a:lnTo>
                  <a:lnTo>
                    <a:pt x="320" y="437"/>
                  </a:lnTo>
                  <a:lnTo>
                    <a:pt x="320" y="441"/>
                  </a:lnTo>
                  <a:lnTo>
                    <a:pt x="325" y="445"/>
                  </a:lnTo>
                  <a:lnTo>
                    <a:pt x="327" y="446"/>
                  </a:lnTo>
                  <a:lnTo>
                    <a:pt x="333" y="447"/>
                  </a:lnTo>
                  <a:lnTo>
                    <a:pt x="335" y="448"/>
                  </a:lnTo>
                  <a:lnTo>
                    <a:pt x="341" y="451"/>
                  </a:lnTo>
                  <a:lnTo>
                    <a:pt x="349" y="462"/>
                  </a:lnTo>
                  <a:lnTo>
                    <a:pt x="351" y="467"/>
                  </a:lnTo>
                  <a:lnTo>
                    <a:pt x="361" y="473"/>
                  </a:lnTo>
                  <a:lnTo>
                    <a:pt x="367" y="480"/>
                  </a:lnTo>
                  <a:lnTo>
                    <a:pt x="372" y="481"/>
                  </a:lnTo>
                  <a:lnTo>
                    <a:pt x="376" y="482"/>
                  </a:lnTo>
                  <a:lnTo>
                    <a:pt x="379" y="483"/>
                  </a:lnTo>
                  <a:lnTo>
                    <a:pt x="380" y="485"/>
                  </a:lnTo>
                  <a:lnTo>
                    <a:pt x="384" y="488"/>
                  </a:lnTo>
                  <a:lnTo>
                    <a:pt x="390" y="496"/>
                  </a:lnTo>
                  <a:lnTo>
                    <a:pt x="390" y="497"/>
                  </a:lnTo>
                  <a:lnTo>
                    <a:pt x="393" y="504"/>
                  </a:lnTo>
                  <a:lnTo>
                    <a:pt x="393" y="505"/>
                  </a:lnTo>
                  <a:lnTo>
                    <a:pt x="393" y="509"/>
                  </a:lnTo>
                  <a:lnTo>
                    <a:pt x="393" y="519"/>
                  </a:lnTo>
                  <a:lnTo>
                    <a:pt x="395" y="521"/>
                  </a:lnTo>
                  <a:lnTo>
                    <a:pt x="396" y="529"/>
                  </a:lnTo>
                  <a:lnTo>
                    <a:pt x="395" y="529"/>
                  </a:lnTo>
                  <a:lnTo>
                    <a:pt x="390" y="529"/>
                  </a:lnTo>
                  <a:lnTo>
                    <a:pt x="371" y="531"/>
                  </a:lnTo>
                  <a:lnTo>
                    <a:pt x="363" y="531"/>
                  </a:lnTo>
                  <a:lnTo>
                    <a:pt x="340" y="532"/>
                  </a:lnTo>
                  <a:lnTo>
                    <a:pt x="317" y="534"/>
                  </a:lnTo>
                  <a:lnTo>
                    <a:pt x="309" y="534"/>
                  </a:lnTo>
                  <a:lnTo>
                    <a:pt x="280" y="536"/>
                  </a:lnTo>
                  <a:lnTo>
                    <a:pt x="279" y="536"/>
                  </a:lnTo>
                  <a:lnTo>
                    <a:pt x="276" y="536"/>
                  </a:lnTo>
                  <a:lnTo>
                    <a:pt x="256" y="537"/>
                  </a:lnTo>
                  <a:lnTo>
                    <a:pt x="254" y="537"/>
                  </a:lnTo>
                  <a:lnTo>
                    <a:pt x="248" y="537"/>
                  </a:lnTo>
                  <a:lnTo>
                    <a:pt x="237" y="537"/>
                  </a:lnTo>
                  <a:lnTo>
                    <a:pt x="225" y="539"/>
                  </a:lnTo>
                  <a:lnTo>
                    <a:pt x="223" y="539"/>
                  </a:lnTo>
                  <a:lnTo>
                    <a:pt x="216" y="539"/>
                  </a:lnTo>
                  <a:lnTo>
                    <a:pt x="215" y="539"/>
                  </a:lnTo>
                  <a:lnTo>
                    <a:pt x="198" y="540"/>
                  </a:lnTo>
                  <a:lnTo>
                    <a:pt x="191" y="540"/>
                  </a:lnTo>
                  <a:lnTo>
                    <a:pt x="186" y="540"/>
                  </a:lnTo>
                  <a:lnTo>
                    <a:pt x="172" y="540"/>
                  </a:lnTo>
                  <a:lnTo>
                    <a:pt x="165" y="540"/>
                  </a:lnTo>
                  <a:lnTo>
                    <a:pt x="159" y="541"/>
                  </a:lnTo>
                  <a:lnTo>
                    <a:pt x="158" y="541"/>
                  </a:lnTo>
                  <a:lnTo>
                    <a:pt x="155" y="541"/>
                  </a:lnTo>
                  <a:lnTo>
                    <a:pt x="140" y="541"/>
                  </a:lnTo>
                  <a:lnTo>
                    <a:pt x="133" y="541"/>
                  </a:lnTo>
                  <a:lnTo>
                    <a:pt x="123" y="542"/>
                  </a:lnTo>
                  <a:lnTo>
                    <a:pt x="120" y="542"/>
                  </a:lnTo>
                  <a:lnTo>
                    <a:pt x="103" y="542"/>
                  </a:lnTo>
                  <a:lnTo>
                    <a:pt x="100" y="542"/>
                  </a:lnTo>
                  <a:lnTo>
                    <a:pt x="93" y="542"/>
                  </a:lnTo>
                  <a:lnTo>
                    <a:pt x="88" y="542"/>
                  </a:lnTo>
                  <a:lnTo>
                    <a:pt x="84" y="542"/>
                  </a:lnTo>
                  <a:lnTo>
                    <a:pt x="80" y="542"/>
                  </a:lnTo>
                  <a:lnTo>
                    <a:pt x="67" y="542"/>
                  </a:lnTo>
                  <a:lnTo>
                    <a:pt x="58" y="544"/>
                  </a:lnTo>
                  <a:lnTo>
                    <a:pt x="54" y="544"/>
                  </a:lnTo>
                  <a:lnTo>
                    <a:pt x="54" y="531"/>
                  </a:lnTo>
                  <a:lnTo>
                    <a:pt x="54" y="520"/>
                  </a:lnTo>
                  <a:lnTo>
                    <a:pt x="54" y="511"/>
                  </a:lnTo>
                  <a:lnTo>
                    <a:pt x="54" y="497"/>
                  </a:lnTo>
                  <a:lnTo>
                    <a:pt x="54" y="485"/>
                  </a:lnTo>
                  <a:lnTo>
                    <a:pt x="52" y="478"/>
                  </a:lnTo>
                  <a:lnTo>
                    <a:pt x="52" y="446"/>
                  </a:lnTo>
                  <a:lnTo>
                    <a:pt x="52" y="438"/>
                  </a:lnTo>
                  <a:lnTo>
                    <a:pt x="52" y="422"/>
                  </a:lnTo>
                  <a:close/>
                </a:path>
              </a:pathLst>
            </a:custGeom>
            <a:solidFill>
              <a:srgbClr val="3366FF"/>
            </a:solidFill>
            <a:ln w="0">
              <a:solidFill>
                <a:schemeClr val="tx1"/>
              </a:solidFill>
              <a:prstDash val="solid"/>
              <a:round/>
              <a:headEnd/>
              <a:tailEnd/>
            </a:ln>
          </p:spPr>
          <p:txBody>
            <a:bodyPr/>
            <a:lstStyle/>
            <a:p>
              <a:endParaRPr lang="en-US"/>
            </a:p>
          </p:txBody>
        </p:sp>
        <p:sp>
          <p:nvSpPr>
            <p:cNvPr id="22588" name="Freeform 24"/>
            <p:cNvSpPr>
              <a:spLocks/>
            </p:cNvSpPr>
            <p:nvPr/>
          </p:nvSpPr>
          <p:spPr bwMode="auto">
            <a:xfrm>
              <a:off x="3001" y="1881"/>
              <a:ext cx="482" cy="424"/>
            </a:xfrm>
            <a:custGeom>
              <a:avLst/>
              <a:gdLst>
                <a:gd name="T0" fmla="*/ 136 w 482"/>
                <a:gd name="T1" fmla="*/ 10 h 424"/>
                <a:gd name="T2" fmla="*/ 158 w 482"/>
                <a:gd name="T3" fmla="*/ 9 h 424"/>
                <a:gd name="T4" fmla="*/ 189 w 482"/>
                <a:gd name="T5" fmla="*/ 8 h 424"/>
                <a:gd name="T6" fmla="*/ 223 w 482"/>
                <a:gd name="T7" fmla="*/ 5 h 424"/>
                <a:gd name="T8" fmla="*/ 244 w 482"/>
                <a:gd name="T9" fmla="*/ 3 h 424"/>
                <a:gd name="T10" fmla="*/ 274 w 482"/>
                <a:gd name="T11" fmla="*/ 0 h 424"/>
                <a:gd name="T12" fmla="*/ 291 w 482"/>
                <a:gd name="T13" fmla="*/ 19 h 424"/>
                <a:gd name="T14" fmla="*/ 293 w 482"/>
                <a:gd name="T15" fmla="*/ 33 h 424"/>
                <a:gd name="T16" fmla="*/ 299 w 482"/>
                <a:gd name="T17" fmla="*/ 60 h 424"/>
                <a:gd name="T18" fmla="*/ 305 w 482"/>
                <a:gd name="T19" fmla="*/ 79 h 424"/>
                <a:gd name="T20" fmla="*/ 318 w 482"/>
                <a:gd name="T21" fmla="*/ 91 h 424"/>
                <a:gd name="T22" fmla="*/ 337 w 482"/>
                <a:gd name="T23" fmla="*/ 109 h 424"/>
                <a:gd name="T24" fmla="*/ 355 w 482"/>
                <a:gd name="T25" fmla="*/ 134 h 424"/>
                <a:gd name="T26" fmla="*/ 367 w 482"/>
                <a:gd name="T27" fmla="*/ 156 h 424"/>
                <a:gd name="T28" fmla="*/ 386 w 482"/>
                <a:gd name="T29" fmla="*/ 150 h 424"/>
                <a:gd name="T30" fmla="*/ 397 w 482"/>
                <a:gd name="T31" fmla="*/ 161 h 424"/>
                <a:gd name="T32" fmla="*/ 394 w 482"/>
                <a:gd name="T33" fmla="*/ 178 h 424"/>
                <a:gd name="T34" fmla="*/ 388 w 482"/>
                <a:gd name="T35" fmla="*/ 190 h 424"/>
                <a:gd name="T36" fmla="*/ 393 w 482"/>
                <a:gd name="T37" fmla="*/ 224 h 424"/>
                <a:gd name="T38" fmla="*/ 411 w 482"/>
                <a:gd name="T39" fmla="*/ 239 h 424"/>
                <a:gd name="T40" fmla="*/ 436 w 482"/>
                <a:gd name="T41" fmla="*/ 252 h 424"/>
                <a:gd name="T42" fmla="*/ 457 w 482"/>
                <a:gd name="T43" fmla="*/ 290 h 424"/>
                <a:gd name="T44" fmla="*/ 452 w 482"/>
                <a:gd name="T45" fmla="*/ 302 h 424"/>
                <a:gd name="T46" fmla="*/ 468 w 482"/>
                <a:gd name="T47" fmla="*/ 324 h 424"/>
                <a:gd name="T48" fmla="*/ 481 w 482"/>
                <a:gd name="T49" fmla="*/ 325 h 424"/>
                <a:gd name="T50" fmla="*/ 482 w 482"/>
                <a:gd name="T51" fmla="*/ 343 h 424"/>
                <a:gd name="T52" fmla="*/ 475 w 482"/>
                <a:gd name="T53" fmla="*/ 364 h 424"/>
                <a:gd name="T54" fmla="*/ 459 w 482"/>
                <a:gd name="T55" fmla="*/ 373 h 424"/>
                <a:gd name="T56" fmla="*/ 455 w 482"/>
                <a:gd name="T57" fmla="*/ 388 h 424"/>
                <a:gd name="T58" fmla="*/ 454 w 482"/>
                <a:gd name="T59" fmla="*/ 408 h 424"/>
                <a:gd name="T60" fmla="*/ 432 w 482"/>
                <a:gd name="T61" fmla="*/ 422 h 424"/>
                <a:gd name="T62" fmla="*/ 405 w 482"/>
                <a:gd name="T63" fmla="*/ 424 h 424"/>
                <a:gd name="T64" fmla="*/ 410 w 482"/>
                <a:gd name="T65" fmla="*/ 404 h 424"/>
                <a:gd name="T66" fmla="*/ 404 w 482"/>
                <a:gd name="T67" fmla="*/ 377 h 424"/>
                <a:gd name="T68" fmla="*/ 370 w 482"/>
                <a:gd name="T69" fmla="*/ 379 h 424"/>
                <a:gd name="T70" fmla="*/ 342 w 482"/>
                <a:gd name="T71" fmla="*/ 382 h 424"/>
                <a:gd name="T72" fmla="*/ 318 w 482"/>
                <a:gd name="T73" fmla="*/ 383 h 424"/>
                <a:gd name="T74" fmla="*/ 296 w 482"/>
                <a:gd name="T75" fmla="*/ 384 h 424"/>
                <a:gd name="T76" fmla="*/ 268 w 482"/>
                <a:gd name="T77" fmla="*/ 387 h 424"/>
                <a:gd name="T78" fmla="*/ 227 w 482"/>
                <a:gd name="T79" fmla="*/ 389 h 424"/>
                <a:gd name="T80" fmla="*/ 203 w 482"/>
                <a:gd name="T81" fmla="*/ 389 h 424"/>
                <a:gd name="T82" fmla="*/ 180 w 482"/>
                <a:gd name="T83" fmla="*/ 390 h 424"/>
                <a:gd name="T84" fmla="*/ 149 w 482"/>
                <a:gd name="T85" fmla="*/ 392 h 424"/>
                <a:gd name="T86" fmla="*/ 130 w 482"/>
                <a:gd name="T87" fmla="*/ 393 h 424"/>
                <a:gd name="T88" fmla="*/ 91 w 482"/>
                <a:gd name="T89" fmla="*/ 385 h 424"/>
                <a:gd name="T90" fmla="*/ 89 w 482"/>
                <a:gd name="T91" fmla="*/ 372 h 424"/>
                <a:gd name="T92" fmla="*/ 89 w 482"/>
                <a:gd name="T93" fmla="*/ 348 h 424"/>
                <a:gd name="T94" fmla="*/ 88 w 482"/>
                <a:gd name="T95" fmla="*/ 332 h 424"/>
                <a:gd name="T96" fmla="*/ 87 w 482"/>
                <a:gd name="T97" fmla="*/ 287 h 424"/>
                <a:gd name="T98" fmla="*/ 86 w 482"/>
                <a:gd name="T99" fmla="*/ 250 h 424"/>
                <a:gd name="T100" fmla="*/ 86 w 482"/>
                <a:gd name="T101" fmla="*/ 218 h 424"/>
                <a:gd name="T102" fmla="*/ 84 w 482"/>
                <a:gd name="T103" fmla="*/ 185 h 424"/>
                <a:gd name="T104" fmla="*/ 83 w 482"/>
                <a:gd name="T105" fmla="*/ 163 h 424"/>
                <a:gd name="T106" fmla="*/ 82 w 482"/>
                <a:gd name="T107" fmla="*/ 145 h 424"/>
                <a:gd name="T108" fmla="*/ 64 w 482"/>
                <a:gd name="T109" fmla="*/ 125 h 424"/>
                <a:gd name="T110" fmla="*/ 48 w 482"/>
                <a:gd name="T111" fmla="*/ 111 h 424"/>
                <a:gd name="T112" fmla="*/ 62 w 482"/>
                <a:gd name="T113" fmla="*/ 84 h 424"/>
                <a:gd name="T114" fmla="*/ 45 w 482"/>
                <a:gd name="T115" fmla="*/ 79 h 424"/>
                <a:gd name="T116" fmla="*/ 15 w 482"/>
                <a:gd name="T117" fmla="*/ 44 h 424"/>
                <a:gd name="T118" fmla="*/ 1 w 482"/>
                <a:gd name="T119" fmla="*/ 20 h 424"/>
                <a:gd name="T120" fmla="*/ 27 w 482"/>
                <a:gd name="T121" fmla="*/ 14 h 424"/>
                <a:gd name="T122" fmla="*/ 58 w 482"/>
                <a:gd name="T123" fmla="*/ 14 h 424"/>
                <a:gd name="T124" fmla="*/ 88 w 482"/>
                <a:gd name="T125" fmla="*/ 13 h 4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82"/>
                <a:gd name="T190" fmla="*/ 0 h 424"/>
                <a:gd name="T191" fmla="*/ 482 w 482"/>
                <a:gd name="T192" fmla="*/ 424 h 42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82" h="424">
                  <a:moveTo>
                    <a:pt x="104" y="13"/>
                  </a:moveTo>
                  <a:lnTo>
                    <a:pt x="119" y="11"/>
                  </a:lnTo>
                  <a:lnTo>
                    <a:pt x="120" y="11"/>
                  </a:lnTo>
                  <a:lnTo>
                    <a:pt x="136" y="10"/>
                  </a:lnTo>
                  <a:lnTo>
                    <a:pt x="137" y="10"/>
                  </a:lnTo>
                  <a:lnTo>
                    <a:pt x="151" y="9"/>
                  </a:lnTo>
                  <a:lnTo>
                    <a:pt x="154" y="9"/>
                  </a:lnTo>
                  <a:lnTo>
                    <a:pt x="158" y="9"/>
                  </a:lnTo>
                  <a:lnTo>
                    <a:pt x="163" y="9"/>
                  </a:lnTo>
                  <a:lnTo>
                    <a:pt x="171" y="9"/>
                  </a:lnTo>
                  <a:lnTo>
                    <a:pt x="181" y="8"/>
                  </a:lnTo>
                  <a:lnTo>
                    <a:pt x="189" y="8"/>
                  </a:lnTo>
                  <a:lnTo>
                    <a:pt x="206" y="6"/>
                  </a:lnTo>
                  <a:lnTo>
                    <a:pt x="208" y="5"/>
                  </a:lnTo>
                  <a:lnTo>
                    <a:pt x="213" y="5"/>
                  </a:lnTo>
                  <a:lnTo>
                    <a:pt x="223" y="5"/>
                  </a:lnTo>
                  <a:lnTo>
                    <a:pt x="233" y="4"/>
                  </a:lnTo>
                  <a:lnTo>
                    <a:pt x="239" y="3"/>
                  </a:lnTo>
                  <a:lnTo>
                    <a:pt x="240" y="3"/>
                  </a:lnTo>
                  <a:lnTo>
                    <a:pt x="244" y="3"/>
                  </a:lnTo>
                  <a:lnTo>
                    <a:pt x="252" y="3"/>
                  </a:lnTo>
                  <a:lnTo>
                    <a:pt x="255" y="1"/>
                  </a:lnTo>
                  <a:lnTo>
                    <a:pt x="261" y="1"/>
                  </a:lnTo>
                  <a:lnTo>
                    <a:pt x="274" y="0"/>
                  </a:lnTo>
                  <a:lnTo>
                    <a:pt x="275" y="0"/>
                  </a:lnTo>
                  <a:lnTo>
                    <a:pt x="275" y="1"/>
                  </a:lnTo>
                  <a:lnTo>
                    <a:pt x="283" y="6"/>
                  </a:lnTo>
                  <a:lnTo>
                    <a:pt x="291" y="19"/>
                  </a:lnTo>
                  <a:lnTo>
                    <a:pt x="298" y="20"/>
                  </a:lnTo>
                  <a:lnTo>
                    <a:pt x="296" y="21"/>
                  </a:lnTo>
                  <a:lnTo>
                    <a:pt x="295" y="21"/>
                  </a:lnTo>
                  <a:lnTo>
                    <a:pt x="293" y="33"/>
                  </a:lnTo>
                  <a:lnTo>
                    <a:pt x="293" y="38"/>
                  </a:lnTo>
                  <a:lnTo>
                    <a:pt x="293" y="44"/>
                  </a:lnTo>
                  <a:lnTo>
                    <a:pt x="296" y="56"/>
                  </a:lnTo>
                  <a:lnTo>
                    <a:pt x="299" y="60"/>
                  </a:lnTo>
                  <a:lnTo>
                    <a:pt x="299" y="68"/>
                  </a:lnTo>
                  <a:lnTo>
                    <a:pt x="304" y="73"/>
                  </a:lnTo>
                  <a:lnTo>
                    <a:pt x="305" y="78"/>
                  </a:lnTo>
                  <a:lnTo>
                    <a:pt x="305" y="79"/>
                  </a:lnTo>
                  <a:lnTo>
                    <a:pt x="309" y="84"/>
                  </a:lnTo>
                  <a:lnTo>
                    <a:pt x="311" y="86"/>
                  </a:lnTo>
                  <a:lnTo>
                    <a:pt x="312" y="88"/>
                  </a:lnTo>
                  <a:lnTo>
                    <a:pt x="318" y="91"/>
                  </a:lnTo>
                  <a:lnTo>
                    <a:pt x="321" y="96"/>
                  </a:lnTo>
                  <a:lnTo>
                    <a:pt x="323" y="98"/>
                  </a:lnTo>
                  <a:lnTo>
                    <a:pt x="332" y="108"/>
                  </a:lnTo>
                  <a:lnTo>
                    <a:pt x="337" y="109"/>
                  </a:lnTo>
                  <a:lnTo>
                    <a:pt x="343" y="114"/>
                  </a:lnTo>
                  <a:lnTo>
                    <a:pt x="350" y="121"/>
                  </a:lnTo>
                  <a:lnTo>
                    <a:pt x="353" y="125"/>
                  </a:lnTo>
                  <a:lnTo>
                    <a:pt x="355" y="134"/>
                  </a:lnTo>
                  <a:lnTo>
                    <a:pt x="356" y="145"/>
                  </a:lnTo>
                  <a:lnTo>
                    <a:pt x="359" y="151"/>
                  </a:lnTo>
                  <a:lnTo>
                    <a:pt x="365" y="156"/>
                  </a:lnTo>
                  <a:lnTo>
                    <a:pt x="367" y="156"/>
                  </a:lnTo>
                  <a:lnTo>
                    <a:pt x="373" y="148"/>
                  </a:lnTo>
                  <a:lnTo>
                    <a:pt x="378" y="148"/>
                  </a:lnTo>
                  <a:lnTo>
                    <a:pt x="381" y="150"/>
                  </a:lnTo>
                  <a:lnTo>
                    <a:pt x="386" y="150"/>
                  </a:lnTo>
                  <a:lnTo>
                    <a:pt x="387" y="150"/>
                  </a:lnTo>
                  <a:lnTo>
                    <a:pt x="397" y="156"/>
                  </a:lnTo>
                  <a:lnTo>
                    <a:pt x="397" y="160"/>
                  </a:lnTo>
                  <a:lnTo>
                    <a:pt x="397" y="161"/>
                  </a:lnTo>
                  <a:lnTo>
                    <a:pt x="394" y="164"/>
                  </a:lnTo>
                  <a:lnTo>
                    <a:pt x="393" y="166"/>
                  </a:lnTo>
                  <a:lnTo>
                    <a:pt x="394" y="174"/>
                  </a:lnTo>
                  <a:lnTo>
                    <a:pt x="394" y="178"/>
                  </a:lnTo>
                  <a:lnTo>
                    <a:pt x="389" y="185"/>
                  </a:lnTo>
                  <a:lnTo>
                    <a:pt x="389" y="187"/>
                  </a:lnTo>
                  <a:lnTo>
                    <a:pt x="389" y="188"/>
                  </a:lnTo>
                  <a:lnTo>
                    <a:pt x="388" y="190"/>
                  </a:lnTo>
                  <a:lnTo>
                    <a:pt x="384" y="202"/>
                  </a:lnTo>
                  <a:lnTo>
                    <a:pt x="383" y="214"/>
                  </a:lnTo>
                  <a:lnTo>
                    <a:pt x="384" y="217"/>
                  </a:lnTo>
                  <a:lnTo>
                    <a:pt x="393" y="224"/>
                  </a:lnTo>
                  <a:lnTo>
                    <a:pt x="393" y="225"/>
                  </a:lnTo>
                  <a:lnTo>
                    <a:pt x="395" y="228"/>
                  </a:lnTo>
                  <a:lnTo>
                    <a:pt x="402" y="230"/>
                  </a:lnTo>
                  <a:lnTo>
                    <a:pt x="411" y="239"/>
                  </a:lnTo>
                  <a:lnTo>
                    <a:pt x="416" y="247"/>
                  </a:lnTo>
                  <a:lnTo>
                    <a:pt x="421" y="245"/>
                  </a:lnTo>
                  <a:lnTo>
                    <a:pt x="426" y="245"/>
                  </a:lnTo>
                  <a:lnTo>
                    <a:pt x="436" y="252"/>
                  </a:lnTo>
                  <a:lnTo>
                    <a:pt x="437" y="257"/>
                  </a:lnTo>
                  <a:lnTo>
                    <a:pt x="449" y="268"/>
                  </a:lnTo>
                  <a:lnTo>
                    <a:pt x="448" y="273"/>
                  </a:lnTo>
                  <a:lnTo>
                    <a:pt x="457" y="290"/>
                  </a:lnTo>
                  <a:lnTo>
                    <a:pt x="454" y="294"/>
                  </a:lnTo>
                  <a:lnTo>
                    <a:pt x="453" y="294"/>
                  </a:lnTo>
                  <a:lnTo>
                    <a:pt x="451" y="297"/>
                  </a:lnTo>
                  <a:lnTo>
                    <a:pt x="452" y="302"/>
                  </a:lnTo>
                  <a:lnTo>
                    <a:pt x="453" y="302"/>
                  </a:lnTo>
                  <a:lnTo>
                    <a:pt x="455" y="302"/>
                  </a:lnTo>
                  <a:lnTo>
                    <a:pt x="463" y="322"/>
                  </a:lnTo>
                  <a:lnTo>
                    <a:pt x="468" y="324"/>
                  </a:lnTo>
                  <a:lnTo>
                    <a:pt x="471" y="324"/>
                  </a:lnTo>
                  <a:lnTo>
                    <a:pt x="471" y="318"/>
                  </a:lnTo>
                  <a:lnTo>
                    <a:pt x="479" y="324"/>
                  </a:lnTo>
                  <a:lnTo>
                    <a:pt x="481" y="325"/>
                  </a:lnTo>
                  <a:lnTo>
                    <a:pt x="482" y="328"/>
                  </a:lnTo>
                  <a:lnTo>
                    <a:pt x="482" y="334"/>
                  </a:lnTo>
                  <a:lnTo>
                    <a:pt x="481" y="335"/>
                  </a:lnTo>
                  <a:lnTo>
                    <a:pt x="482" y="343"/>
                  </a:lnTo>
                  <a:lnTo>
                    <a:pt x="482" y="347"/>
                  </a:lnTo>
                  <a:lnTo>
                    <a:pt x="478" y="348"/>
                  </a:lnTo>
                  <a:lnTo>
                    <a:pt x="480" y="357"/>
                  </a:lnTo>
                  <a:lnTo>
                    <a:pt x="475" y="364"/>
                  </a:lnTo>
                  <a:lnTo>
                    <a:pt x="469" y="359"/>
                  </a:lnTo>
                  <a:lnTo>
                    <a:pt x="466" y="360"/>
                  </a:lnTo>
                  <a:lnTo>
                    <a:pt x="464" y="372"/>
                  </a:lnTo>
                  <a:lnTo>
                    <a:pt x="459" y="373"/>
                  </a:lnTo>
                  <a:lnTo>
                    <a:pt x="457" y="365"/>
                  </a:lnTo>
                  <a:lnTo>
                    <a:pt x="455" y="373"/>
                  </a:lnTo>
                  <a:lnTo>
                    <a:pt x="458" y="384"/>
                  </a:lnTo>
                  <a:lnTo>
                    <a:pt x="455" y="388"/>
                  </a:lnTo>
                  <a:lnTo>
                    <a:pt x="457" y="395"/>
                  </a:lnTo>
                  <a:lnTo>
                    <a:pt x="446" y="397"/>
                  </a:lnTo>
                  <a:lnTo>
                    <a:pt x="451" y="403"/>
                  </a:lnTo>
                  <a:lnTo>
                    <a:pt x="454" y="408"/>
                  </a:lnTo>
                  <a:lnTo>
                    <a:pt x="452" y="409"/>
                  </a:lnTo>
                  <a:lnTo>
                    <a:pt x="444" y="421"/>
                  </a:lnTo>
                  <a:lnTo>
                    <a:pt x="443" y="421"/>
                  </a:lnTo>
                  <a:lnTo>
                    <a:pt x="432" y="422"/>
                  </a:lnTo>
                  <a:lnTo>
                    <a:pt x="429" y="422"/>
                  </a:lnTo>
                  <a:lnTo>
                    <a:pt x="414" y="423"/>
                  </a:lnTo>
                  <a:lnTo>
                    <a:pt x="408" y="424"/>
                  </a:lnTo>
                  <a:lnTo>
                    <a:pt x="405" y="424"/>
                  </a:lnTo>
                  <a:lnTo>
                    <a:pt x="398" y="424"/>
                  </a:lnTo>
                  <a:lnTo>
                    <a:pt x="404" y="413"/>
                  </a:lnTo>
                  <a:lnTo>
                    <a:pt x="405" y="413"/>
                  </a:lnTo>
                  <a:lnTo>
                    <a:pt x="410" y="404"/>
                  </a:lnTo>
                  <a:lnTo>
                    <a:pt x="415" y="400"/>
                  </a:lnTo>
                  <a:lnTo>
                    <a:pt x="411" y="377"/>
                  </a:lnTo>
                  <a:lnTo>
                    <a:pt x="406" y="377"/>
                  </a:lnTo>
                  <a:lnTo>
                    <a:pt x="404" y="377"/>
                  </a:lnTo>
                  <a:lnTo>
                    <a:pt x="400" y="377"/>
                  </a:lnTo>
                  <a:lnTo>
                    <a:pt x="381" y="379"/>
                  </a:lnTo>
                  <a:lnTo>
                    <a:pt x="371" y="379"/>
                  </a:lnTo>
                  <a:lnTo>
                    <a:pt x="370" y="379"/>
                  </a:lnTo>
                  <a:lnTo>
                    <a:pt x="366" y="380"/>
                  </a:lnTo>
                  <a:lnTo>
                    <a:pt x="359" y="380"/>
                  </a:lnTo>
                  <a:lnTo>
                    <a:pt x="350" y="380"/>
                  </a:lnTo>
                  <a:lnTo>
                    <a:pt x="342" y="382"/>
                  </a:lnTo>
                  <a:lnTo>
                    <a:pt x="335" y="382"/>
                  </a:lnTo>
                  <a:lnTo>
                    <a:pt x="333" y="382"/>
                  </a:lnTo>
                  <a:lnTo>
                    <a:pt x="321" y="383"/>
                  </a:lnTo>
                  <a:lnTo>
                    <a:pt x="318" y="383"/>
                  </a:lnTo>
                  <a:lnTo>
                    <a:pt x="315" y="383"/>
                  </a:lnTo>
                  <a:lnTo>
                    <a:pt x="311" y="383"/>
                  </a:lnTo>
                  <a:lnTo>
                    <a:pt x="302" y="384"/>
                  </a:lnTo>
                  <a:lnTo>
                    <a:pt x="296" y="384"/>
                  </a:lnTo>
                  <a:lnTo>
                    <a:pt x="279" y="385"/>
                  </a:lnTo>
                  <a:lnTo>
                    <a:pt x="271" y="387"/>
                  </a:lnTo>
                  <a:lnTo>
                    <a:pt x="269" y="387"/>
                  </a:lnTo>
                  <a:lnTo>
                    <a:pt x="268" y="387"/>
                  </a:lnTo>
                  <a:lnTo>
                    <a:pt x="252" y="388"/>
                  </a:lnTo>
                  <a:lnTo>
                    <a:pt x="247" y="388"/>
                  </a:lnTo>
                  <a:lnTo>
                    <a:pt x="241" y="388"/>
                  </a:lnTo>
                  <a:lnTo>
                    <a:pt x="227" y="389"/>
                  </a:lnTo>
                  <a:lnTo>
                    <a:pt x="225" y="389"/>
                  </a:lnTo>
                  <a:lnTo>
                    <a:pt x="223" y="389"/>
                  </a:lnTo>
                  <a:lnTo>
                    <a:pt x="217" y="389"/>
                  </a:lnTo>
                  <a:lnTo>
                    <a:pt x="203" y="389"/>
                  </a:lnTo>
                  <a:lnTo>
                    <a:pt x="196" y="390"/>
                  </a:lnTo>
                  <a:lnTo>
                    <a:pt x="186" y="390"/>
                  </a:lnTo>
                  <a:lnTo>
                    <a:pt x="184" y="390"/>
                  </a:lnTo>
                  <a:lnTo>
                    <a:pt x="180" y="390"/>
                  </a:lnTo>
                  <a:lnTo>
                    <a:pt x="175" y="392"/>
                  </a:lnTo>
                  <a:lnTo>
                    <a:pt x="165" y="392"/>
                  </a:lnTo>
                  <a:lnTo>
                    <a:pt x="155" y="392"/>
                  </a:lnTo>
                  <a:lnTo>
                    <a:pt x="149" y="392"/>
                  </a:lnTo>
                  <a:lnTo>
                    <a:pt x="144" y="393"/>
                  </a:lnTo>
                  <a:lnTo>
                    <a:pt x="140" y="393"/>
                  </a:lnTo>
                  <a:lnTo>
                    <a:pt x="135" y="393"/>
                  </a:lnTo>
                  <a:lnTo>
                    <a:pt x="130" y="393"/>
                  </a:lnTo>
                  <a:lnTo>
                    <a:pt x="108" y="394"/>
                  </a:lnTo>
                  <a:lnTo>
                    <a:pt x="99" y="394"/>
                  </a:lnTo>
                  <a:lnTo>
                    <a:pt x="91" y="394"/>
                  </a:lnTo>
                  <a:lnTo>
                    <a:pt x="91" y="385"/>
                  </a:lnTo>
                  <a:lnTo>
                    <a:pt x="91" y="380"/>
                  </a:lnTo>
                  <a:lnTo>
                    <a:pt x="91" y="379"/>
                  </a:lnTo>
                  <a:lnTo>
                    <a:pt x="89" y="378"/>
                  </a:lnTo>
                  <a:lnTo>
                    <a:pt x="89" y="372"/>
                  </a:lnTo>
                  <a:lnTo>
                    <a:pt x="89" y="369"/>
                  </a:lnTo>
                  <a:lnTo>
                    <a:pt x="89" y="360"/>
                  </a:lnTo>
                  <a:lnTo>
                    <a:pt x="89" y="352"/>
                  </a:lnTo>
                  <a:lnTo>
                    <a:pt x="89" y="348"/>
                  </a:lnTo>
                  <a:lnTo>
                    <a:pt x="89" y="344"/>
                  </a:lnTo>
                  <a:lnTo>
                    <a:pt x="89" y="342"/>
                  </a:lnTo>
                  <a:lnTo>
                    <a:pt x="89" y="339"/>
                  </a:lnTo>
                  <a:lnTo>
                    <a:pt x="88" y="332"/>
                  </a:lnTo>
                  <a:lnTo>
                    <a:pt x="88" y="315"/>
                  </a:lnTo>
                  <a:lnTo>
                    <a:pt x="88" y="313"/>
                  </a:lnTo>
                  <a:lnTo>
                    <a:pt x="88" y="300"/>
                  </a:lnTo>
                  <a:lnTo>
                    <a:pt x="87" y="287"/>
                  </a:lnTo>
                  <a:lnTo>
                    <a:pt x="87" y="284"/>
                  </a:lnTo>
                  <a:lnTo>
                    <a:pt x="87" y="274"/>
                  </a:lnTo>
                  <a:lnTo>
                    <a:pt x="87" y="260"/>
                  </a:lnTo>
                  <a:lnTo>
                    <a:pt x="86" y="250"/>
                  </a:lnTo>
                  <a:lnTo>
                    <a:pt x="86" y="248"/>
                  </a:lnTo>
                  <a:lnTo>
                    <a:pt x="86" y="240"/>
                  </a:lnTo>
                  <a:lnTo>
                    <a:pt x="86" y="230"/>
                  </a:lnTo>
                  <a:lnTo>
                    <a:pt x="86" y="218"/>
                  </a:lnTo>
                  <a:lnTo>
                    <a:pt x="84" y="209"/>
                  </a:lnTo>
                  <a:lnTo>
                    <a:pt x="84" y="207"/>
                  </a:lnTo>
                  <a:lnTo>
                    <a:pt x="84" y="195"/>
                  </a:lnTo>
                  <a:lnTo>
                    <a:pt x="84" y="185"/>
                  </a:lnTo>
                  <a:lnTo>
                    <a:pt x="84" y="184"/>
                  </a:lnTo>
                  <a:lnTo>
                    <a:pt x="84" y="174"/>
                  </a:lnTo>
                  <a:lnTo>
                    <a:pt x="84" y="169"/>
                  </a:lnTo>
                  <a:lnTo>
                    <a:pt x="83" y="163"/>
                  </a:lnTo>
                  <a:lnTo>
                    <a:pt x="83" y="156"/>
                  </a:lnTo>
                  <a:lnTo>
                    <a:pt x="83" y="149"/>
                  </a:lnTo>
                  <a:lnTo>
                    <a:pt x="83" y="145"/>
                  </a:lnTo>
                  <a:lnTo>
                    <a:pt x="82" y="145"/>
                  </a:lnTo>
                  <a:lnTo>
                    <a:pt x="73" y="144"/>
                  </a:lnTo>
                  <a:lnTo>
                    <a:pt x="71" y="141"/>
                  </a:lnTo>
                  <a:lnTo>
                    <a:pt x="64" y="134"/>
                  </a:lnTo>
                  <a:lnTo>
                    <a:pt x="64" y="125"/>
                  </a:lnTo>
                  <a:lnTo>
                    <a:pt x="58" y="121"/>
                  </a:lnTo>
                  <a:lnTo>
                    <a:pt x="54" y="119"/>
                  </a:lnTo>
                  <a:lnTo>
                    <a:pt x="51" y="114"/>
                  </a:lnTo>
                  <a:lnTo>
                    <a:pt x="48" y="111"/>
                  </a:lnTo>
                  <a:lnTo>
                    <a:pt x="51" y="103"/>
                  </a:lnTo>
                  <a:lnTo>
                    <a:pt x="55" y="98"/>
                  </a:lnTo>
                  <a:lnTo>
                    <a:pt x="62" y="93"/>
                  </a:lnTo>
                  <a:lnTo>
                    <a:pt x="62" y="84"/>
                  </a:lnTo>
                  <a:lnTo>
                    <a:pt x="59" y="79"/>
                  </a:lnTo>
                  <a:lnTo>
                    <a:pt x="54" y="76"/>
                  </a:lnTo>
                  <a:lnTo>
                    <a:pt x="53" y="79"/>
                  </a:lnTo>
                  <a:lnTo>
                    <a:pt x="45" y="79"/>
                  </a:lnTo>
                  <a:lnTo>
                    <a:pt x="33" y="68"/>
                  </a:lnTo>
                  <a:lnTo>
                    <a:pt x="28" y="65"/>
                  </a:lnTo>
                  <a:lnTo>
                    <a:pt x="18" y="45"/>
                  </a:lnTo>
                  <a:lnTo>
                    <a:pt x="15" y="44"/>
                  </a:lnTo>
                  <a:lnTo>
                    <a:pt x="10" y="39"/>
                  </a:lnTo>
                  <a:lnTo>
                    <a:pt x="6" y="16"/>
                  </a:lnTo>
                  <a:lnTo>
                    <a:pt x="4" y="20"/>
                  </a:lnTo>
                  <a:lnTo>
                    <a:pt x="1" y="20"/>
                  </a:lnTo>
                  <a:lnTo>
                    <a:pt x="0" y="14"/>
                  </a:lnTo>
                  <a:lnTo>
                    <a:pt x="1" y="14"/>
                  </a:lnTo>
                  <a:lnTo>
                    <a:pt x="18" y="14"/>
                  </a:lnTo>
                  <a:lnTo>
                    <a:pt x="27" y="14"/>
                  </a:lnTo>
                  <a:lnTo>
                    <a:pt x="35" y="14"/>
                  </a:lnTo>
                  <a:lnTo>
                    <a:pt x="38" y="14"/>
                  </a:lnTo>
                  <a:lnTo>
                    <a:pt x="53" y="14"/>
                  </a:lnTo>
                  <a:lnTo>
                    <a:pt x="58" y="14"/>
                  </a:lnTo>
                  <a:lnTo>
                    <a:pt x="69" y="14"/>
                  </a:lnTo>
                  <a:lnTo>
                    <a:pt x="77" y="13"/>
                  </a:lnTo>
                  <a:lnTo>
                    <a:pt x="86" y="13"/>
                  </a:lnTo>
                  <a:lnTo>
                    <a:pt x="88" y="13"/>
                  </a:lnTo>
                  <a:lnTo>
                    <a:pt x="103" y="13"/>
                  </a:lnTo>
                  <a:lnTo>
                    <a:pt x="104" y="13"/>
                  </a:lnTo>
                  <a:close/>
                </a:path>
              </a:pathLst>
            </a:custGeom>
            <a:solidFill>
              <a:srgbClr val="3366FF"/>
            </a:solidFill>
            <a:ln w="0">
              <a:solidFill>
                <a:schemeClr val="tx1"/>
              </a:solidFill>
              <a:prstDash val="solid"/>
              <a:round/>
              <a:headEnd/>
              <a:tailEnd/>
            </a:ln>
          </p:spPr>
          <p:txBody>
            <a:bodyPr/>
            <a:lstStyle/>
            <a:p>
              <a:endParaRPr lang="en-US"/>
            </a:p>
          </p:txBody>
        </p:sp>
        <p:sp>
          <p:nvSpPr>
            <p:cNvPr id="22589" name="Freeform 25"/>
            <p:cNvSpPr>
              <a:spLocks/>
            </p:cNvSpPr>
            <p:nvPr/>
          </p:nvSpPr>
          <p:spPr bwMode="auto">
            <a:xfrm>
              <a:off x="2438" y="1660"/>
              <a:ext cx="596" cy="291"/>
            </a:xfrm>
            <a:custGeom>
              <a:avLst/>
              <a:gdLst>
                <a:gd name="T0" fmla="*/ 350 w 596"/>
                <a:gd name="T1" fmla="*/ 291 h 291"/>
                <a:gd name="T2" fmla="*/ 329 w 596"/>
                <a:gd name="T3" fmla="*/ 291 h 291"/>
                <a:gd name="T4" fmla="*/ 299 w 596"/>
                <a:gd name="T5" fmla="*/ 290 h 291"/>
                <a:gd name="T6" fmla="*/ 261 w 596"/>
                <a:gd name="T7" fmla="*/ 290 h 291"/>
                <a:gd name="T8" fmla="*/ 235 w 596"/>
                <a:gd name="T9" fmla="*/ 289 h 291"/>
                <a:gd name="T10" fmla="*/ 213 w 596"/>
                <a:gd name="T11" fmla="*/ 289 h 291"/>
                <a:gd name="T12" fmla="*/ 179 w 596"/>
                <a:gd name="T13" fmla="*/ 287 h 291"/>
                <a:gd name="T14" fmla="*/ 133 w 596"/>
                <a:gd name="T15" fmla="*/ 254 h 291"/>
                <a:gd name="T16" fmla="*/ 134 w 596"/>
                <a:gd name="T17" fmla="*/ 227 h 291"/>
                <a:gd name="T18" fmla="*/ 136 w 596"/>
                <a:gd name="T19" fmla="*/ 192 h 291"/>
                <a:gd name="T20" fmla="*/ 45 w 596"/>
                <a:gd name="T21" fmla="*/ 189 h 291"/>
                <a:gd name="T22" fmla="*/ 0 w 596"/>
                <a:gd name="T23" fmla="*/ 185 h 291"/>
                <a:gd name="T24" fmla="*/ 2 w 596"/>
                <a:gd name="T25" fmla="*/ 148 h 291"/>
                <a:gd name="T26" fmla="*/ 3 w 596"/>
                <a:gd name="T27" fmla="*/ 127 h 291"/>
                <a:gd name="T28" fmla="*/ 5 w 596"/>
                <a:gd name="T29" fmla="*/ 103 h 291"/>
                <a:gd name="T30" fmla="*/ 7 w 596"/>
                <a:gd name="T31" fmla="*/ 68 h 291"/>
                <a:gd name="T32" fmla="*/ 11 w 596"/>
                <a:gd name="T33" fmla="*/ 3 h 291"/>
                <a:gd name="T34" fmla="*/ 14 w 596"/>
                <a:gd name="T35" fmla="*/ 0 h 291"/>
                <a:gd name="T36" fmla="*/ 66 w 596"/>
                <a:gd name="T37" fmla="*/ 2 h 291"/>
                <a:gd name="T38" fmla="*/ 90 w 596"/>
                <a:gd name="T39" fmla="*/ 3 h 291"/>
                <a:gd name="T40" fmla="*/ 130 w 596"/>
                <a:gd name="T41" fmla="*/ 6 h 291"/>
                <a:gd name="T42" fmla="*/ 167 w 596"/>
                <a:gd name="T43" fmla="*/ 7 h 291"/>
                <a:gd name="T44" fmla="*/ 246 w 596"/>
                <a:gd name="T45" fmla="*/ 10 h 291"/>
                <a:gd name="T46" fmla="*/ 328 w 596"/>
                <a:gd name="T47" fmla="*/ 11 h 291"/>
                <a:gd name="T48" fmla="*/ 390 w 596"/>
                <a:gd name="T49" fmla="*/ 22 h 291"/>
                <a:gd name="T50" fmla="*/ 410 w 596"/>
                <a:gd name="T51" fmla="*/ 33 h 291"/>
                <a:gd name="T52" fmla="*/ 436 w 596"/>
                <a:gd name="T53" fmla="*/ 26 h 291"/>
                <a:gd name="T54" fmla="*/ 460 w 596"/>
                <a:gd name="T55" fmla="*/ 25 h 291"/>
                <a:gd name="T56" fmla="*/ 476 w 596"/>
                <a:gd name="T57" fmla="*/ 33 h 291"/>
                <a:gd name="T58" fmla="*/ 502 w 596"/>
                <a:gd name="T59" fmla="*/ 55 h 291"/>
                <a:gd name="T60" fmla="*/ 520 w 596"/>
                <a:gd name="T61" fmla="*/ 78 h 291"/>
                <a:gd name="T62" fmla="*/ 520 w 596"/>
                <a:gd name="T63" fmla="*/ 83 h 291"/>
                <a:gd name="T64" fmla="*/ 529 w 596"/>
                <a:gd name="T65" fmla="*/ 103 h 291"/>
                <a:gd name="T66" fmla="*/ 536 w 596"/>
                <a:gd name="T67" fmla="*/ 117 h 291"/>
                <a:gd name="T68" fmla="*/ 537 w 596"/>
                <a:gd name="T69" fmla="*/ 138 h 291"/>
                <a:gd name="T70" fmla="*/ 545 w 596"/>
                <a:gd name="T71" fmla="*/ 150 h 291"/>
                <a:gd name="T72" fmla="*/ 554 w 596"/>
                <a:gd name="T73" fmla="*/ 170 h 291"/>
                <a:gd name="T74" fmla="*/ 554 w 596"/>
                <a:gd name="T75" fmla="*/ 179 h 291"/>
                <a:gd name="T76" fmla="*/ 554 w 596"/>
                <a:gd name="T77" fmla="*/ 191 h 291"/>
                <a:gd name="T78" fmla="*/ 559 w 596"/>
                <a:gd name="T79" fmla="*/ 206 h 291"/>
                <a:gd name="T80" fmla="*/ 554 w 596"/>
                <a:gd name="T81" fmla="*/ 220 h 291"/>
                <a:gd name="T82" fmla="*/ 564 w 596"/>
                <a:gd name="T83" fmla="*/ 241 h 291"/>
                <a:gd name="T84" fmla="*/ 573 w 596"/>
                <a:gd name="T85" fmla="*/ 260 h 291"/>
                <a:gd name="T86" fmla="*/ 591 w 596"/>
                <a:gd name="T87" fmla="*/ 286 h 291"/>
                <a:gd name="T88" fmla="*/ 563 w 596"/>
                <a:gd name="T89" fmla="*/ 290 h 291"/>
                <a:gd name="T90" fmla="*/ 547 w 596"/>
                <a:gd name="T91" fmla="*/ 290 h 291"/>
                <a:gd name="T92" fmla="*/ 523 w 596"/>
                <a:gd name="T93" fmla="*/ 291 h 291"/>
                <a:gd name="T94" fmla="*/ 497 w 596"/>
                <a:gd name="T95" fmla="*/ 291 h 291"/>
                <a:gd name="T96" fmla="*/ 485 w 596"/>
                <a:gd name="T97" fmla="*/ 291 h 291"/>
                <a:gd name="T98" fmla="*/ 454 w 596"/>
                <a:gd name="T99" fmla="*/ 291 h 291"/>
                <a:gd name="T100" fmla="*/ 422 w 596"/>
                <a:gd name="T101" fmla="*/ 291 h 291"/>
                <a:gd name="T102" fmla="*/ 410 w 596"/>
                <a:gd name="T103" fmla="*/ 291 h 291"/>
                <a:gd name="T104" fmla="*/ 384 w 596"/>
                <a:gd name="T105" fmla="*/ 291 h 291"/>
                <a:gd name="T106" fmla="*/ 361 w 596"/>
                <a:gd name="T107" fmla="*/ 291 h 29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96"/>
                <a:gd name="T163" fmla="*/ 0 h 291"/>
                <a:gd name="T164" fmla="*/ 596 w 596"/>
                <a:gd name="T165" fmla="*/ 291 h 29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96" h="291">
                  <a:moveTo>
                    <a:pt x="361" y="291"/>
                  </a:moveTo>
                  <a:lnTo>
                    <a:pt x="358" y="291"/>
                  </a:lnTo>
                  <a:lnTo>
                    <a:pt x="350" y="291"/>
                  </a:lnTo>
                  <a:lnTo>
                    <a:pt x="338" y="291"/>
                  </a:lnTo>
                  <a:lnTo>
                    <a:pt x="333" y="291"/>
                  </a:lnTo>
                  <a:lnTo>
                    <a:pt x="329" y="291"/>
                  </a:lnTo>
                  <a:lnTo>
                    <a:pt x="321" y="291"/>
                  </a:lnTo>
                  <a:lnTo>
                    <a:pt x="316" y="291"/>
                  </a:lnTo>
                  <a:lnTo>
                    <a:pt x="299" y="290"/>
                  </a:lnTo>
                  <a:lnTo>
                    <a:pt x="285" y="290"/>
                  </a:lnTo>
                  <a:lnTo>
                    <a:pt x="264" y="290"/>
                  </a:lnTo>
                  <a:lnTo>
                    <a:pt x="261" y="290"/>
                  </a:lnTo>
                  <a:lnTo>
                    <a:pt x="259" y="290"/>
                  </a:lnTo>
                  <a:lnTo>
                    <a:pt x="247" y="290"/>
                  </a:lnTo>
                  <a:lnTo>
                    <a:pt x="235" y="289"/>
                  </a:lnTo>
                  <a:lnTo>
                    <a:pt x="223" y="289"/>
                  </a:lnTo>
                  <a:lnTo>
                    <a:pt x="221" y="289"/>
                  </a:lnTo>
                  <a:lnTo>
                    <a:pt x="213" y="289"/>
                  </a:lnTo>
                  <a:lnTo>
                    <a:pt x="196" y="287"/>
                  </a:lnTo>
                  <a:lnTo>
                    <a:pt x="182" y="287"/>
                  </a:lnTo>
                  <a:lnTo>
                    <a:pt x="179" y="287"/>
                  </a:lnTo>
                  <a:lnTo>
                    <a:pt x="176" y="287"/>
                  </a:lnTo>
                  <a:lnTo>
                    <a:pt x="132" y="286"/>
                  </a:lnTo>
                  <a:lnTo>
                    <a:pt x="133" y="254"/>
                  </a:lnTo>
                  <a:lnTo>
                    <a:pt x="133" y="245"/>
                  </a:lnTo>
                  <a:lnTo>
                    <a:pt x="134" y="239"/>
                  </a:lnTo>
                  <a:lnTo>
                    <a:pt x="134" y="227"/>
                  </a:lnTo>
                  <a:lnTo>
                    <a:pt x="134" y="221"/>
                  </a:lnTo>
                  <a:lnTo>
                    <a:pt x="134" y="216"/>
                  </a:lnTo>
                  <a:lnTo>
                    <a:pt x="136" y="192"/>
                  </a:lnTo>
                  <a:lnTo>
                    <a:pt x="96" y="191"/>
                  </a:lnTo>
                  <a:lnTo>
                    <a:pt x="95" y="190"/>
                  </a:lnTo>
                  <a:lnTo>
                    <a:pt x="45" y="189"/>
                  </a:lnTo>
                  <a:lnTo>
                    <a:pt x="33" y="187"/>
                  </a:lnTo>
                  <a:lnTo>
                    <a:pt x="29" y="187"/>
                  </a:lnTo>
                  <a:lnTo>
                    <a:pt x="0" y="185"/>
                  </a:lnTo>
                  <a:lnTo>
                    <a:pt x="1" y="174"/>
                  </a:lnTo>
                  <a:lnTo>
                    <a:pt x="2" y="157"/>
                  </a:lnTo>
                  <a:lnTo>
                    <a:pt x="2" y="148"/>
                  </a:lnTo>
                  <a:lnTo>
                    <a:pt x="3" y="138"/>
                  </a:lnTo>
                  <a:lnTo>
                    <a:pt x="3" y="133"/>
                  </a:lnTo>
                  <a:lnTo>
                    <a:pt x="3" y="127"/>
                  </a:lnTo>
                  <a:lnTo>
                    <a:pt x="3" y="121"/>
                  </a:lnTo>
                  <a:lnTo>
                    <a:pt x="5" y="116"/>
                  </a:lnTo>
                  <a:lnTo>
                    <a:pt x="5" y="103"/>
                  </a:lnTo>
                  <a:lnTo>
                    <a:pt x="6" y="92"/>
                  </a:lnTo>
                  <a:lnTo>
                    <a:pt x="6" y="81"/>
                  </a:lnTo>
                  <a:lnTo>
                    <a:pt x="7" y="68"/>
                  </a:lnTo>
                  <a:lnTo>
                    <a:pt x="8" y="37"/>
                  </a:lnTo>
                  <a:lnTo>
                    <a:pt x="10" y="16"/>
                  </a:lnTo>
                  <a:lnTo>
                    <a:pt x="11" y="3"/>
                  </a:lnTo>
                  <a:lnTo>
                    <a:pt x="11" y="0"/>
                  </a:lnTo>
                  <a:lnTo>
                    <a:pt x="13" y="0"/>
                  </a:lnTo>
                  <a:lnTo>
                    <a:pt x="14" y="0"/>
                  </a:lnTo>
                  <a:lnTo>
                    <a:pt x="47" y="1"/>
                  </a:lnTo>
                  <a:lnTo>
                    <a:pt x="63" y="2"/>
                  </a:lnTo>
                  <a:lnTo>
                    <a:pt x="66" y="2"/>
                  </a:lnTo>
                  <a:lnTo>
                    <a:pt x="81" y="3"/>
                  </a:lnTo>
                  <a:lnTo>
                    <a:pt x="89" y="3"/>
                  </a:lnTo>
                  <a:lnTo>
                    <a:pt x="90" y="3"/>
                  </a:lnTo>
                  <a:lnTo>
                    <a:pt x="94" y="3"/>
                  </a:lnTo>
                  <a:lnTo>
                    <a:pt x="115" y="5"/>
                  </a:lnTo>
                  <a:lnTo>
                    <a:pt x="130" y="6"/>
                  </a:lnTo>
                  <a:lnTo>
                    <a:pt x="141" y="6"/>
                  </a:lnTo>
                  <a:lnTo>
                    <a:pt x="163" y="7"/>
                  </a:lnTo>
                  <a:lnTo>
                    <a:pt x="167" y="7"/>
                  </a:lnTo>
                  <a:lnTo>
                    <a:pt x="197" y="8"/>
                  </a:lnTo>
                  <a:lnTo>
                    <a:pt x="224" y="10"/>
                  </a:lnTo>
                  <a:lnTo>
                    <a:pt x="246" y="10"/>
                  </a:lnTo>
                  <a:lnTo>
                    <a:pt x="265" y="10"/>
                  </a:lnTo>
                  <a:lnTo>
                    <a:pt x="310" y="11"/>
                  </a:lnTo>
                  <a:lnTo>
                    <a:pt x="328" y="11"/>
                  </a:lnTo>
                  <a:lnTo>
                    <a:pt x="377" y="12"/>
                  </a:lnTo>
                  <a:lnTo>
                    <a:pt x="385" y="20"/>
                  </a:lnTo>
                  <a:lnTo>
                    <a:pt x="390" y="22"/>
                  </a:lnTo>
                  <a:lnTo>
                    <a:pt x="394" y="23"/>
                  </a:lnTo>
                  <a:lnTo>
                    <a:pt x="400" y="26"/>
                  </a:lnTo>
                  <a:lnTo>
                    <a:pt x="410" y="33"/>
                  </a:lnTo>
                  <a:lnTo>
                    <a:pt x="420" y="25"/>
                  </a:lnTo>
                  <a:lnTo>
                    <a:pt x="434" y="26"/>
                  </a:lnTo>
                  <a:lnTo>
                    <a:pt x="436" y="26"/>
                  </a:lnTo>
                  <a:lnTo>
                    <a:pt x="443" y="25"/>
                  </a:lnTo>
                  <a:lnTo>
                    <a:pt x="444" y="25"/>
                  </a:lnTo>
                  <a:lnTo>
                    <a:pt x="460" y="25"/>
                  </a:lnTo>
                  <a:lnTo>
                    <a:pt x="466" y="30"/>
                  </a:lnTo>
                  <a:lnTo>
                    <a:pt x="469" y="32"/>
                  </a:lnTo>
                  <a:lnTo>
                    <a:pt x="476" y="33"/>
                  </a:lnTo>
                  <a:lnTo>
                    <a:pt x="490" y="38"/>
                  </a:lnTo>
                  <a:lnTo>
                    <a:pt x="496" y="46"/>
                  </a:lnTo>
                  <a:lnTo>
                    <a:pt x="502" y="55"/>
                  </a:lnTo>
                  <a:lnTo>
                    <a:pt x="509" y="57"/>
                  </a:lnTo>
                  <a:lnTo>
                    <a:pt x="514" y="58"/>
                  </a:lnTo>
                  <a:lnTo>
                    <a:pt x="520" y="78"/>
                  </a:lnTo>
                  <a:lnTo>
                    <a:pt x="523" y="81"/>
                  </a:lnTo>
                  <a:lnTo>
                    <a:pt x="521" y="81"/>
                  </a:lnTo>
                  <a:lnTo>
                    <a:pt x="520" y="83"/>
                  </a:lnTo>
                  <a:lnTo>
                    <a:pt x="525" y="92"/>
                  </a:lnTo>
                  <a:lnTo>
                    <a:pt x="526" y="100"/>
                  </a:lnTo>
                  <a:lnTo>
                    <a:pt x="529" y="103"/>
                  </a:lnTo>
                  <a:lnTo>
                    <a:pt x="532" y="103"/>
                  </a:lnTo>
                  <a:lnTo>
                    <a:pt x="535" y="116"/>
                  </a:lnTo>
                  <a:lnTo>
                    <a:pt x="536" y="117"/>
                  </a:lnTo>
                  <a:lnTo>
                    <a:pt x="538" y="127"/>
                  </a:lnTo>
                  <a:lnTo>
                    <a:pt x="537" y="133"/>
                  </a:lnTo>
                  <a:lnTo>
                    <a:pt x="537" y="138"/>
                  </a:lnTo>
                  <a:lnTo>
                    <a:pt x="545" y="146"/>
                  </a:lnTo>
                  <a:lnTo>
                    <a:pt x="546" y="150"/>
                  </a:lnTo>
                  <a:lnTo>
                    <a:pt x="545" y="150"/>
                  </a:lnTo>
                  <a:lnTo>
                    <a:pt x="545" y="152"/>
                  </a:lnTo>
                  <a:lnTo>
                    <a:pt x="550" y="160"/>
                  </a:lnTo>
                  <a:lnTo>
                    <a:pt x="554" y="170"/>
                  </a:lnTo>
                  <a:lnTo>
                    <a:pt x="551" y="174"/>
                  </a:lnTo>
                  <a:lnTo>
                    <a:pt x="551" y="179"/>
                  </a:lnTo>
                  <a:lnTo>
                    <a:pt x="554" y="179"/>
                  </a:lnTo>
                  <a:lnTo>
                    <a:pt x="554" y="181"/>
                  </a:lnTo>
                  <a:lnTo>
                    <a:pt x="554" y="185"/>
                  </a:lnTo>
                  <a:lnTo>
                    <a:pt x="554" y="191"/>
                  </a:lnTo>
                  <a:lnTo>
                    <a:pt x="554" y="192"/>
                  </a:lnTo>
                  <a:lnTo>
                    <a:pt x="556" y="196"/>
                  </a:lnTo>
                  <a:lnTo>
                    <a:pt x="559" y="206"/>
                  </a:lnTo>
                  <a:lnTo>
                    <a:pt x="558" y="209"/>
                  </a:lnTo>
                  <a:lnTo>
                    <a:pt x="558" y="216"/>
                  </a:lnTo>
                  <a:lnTo>
                    <a:pt x="554" y="220"/>
                  </a:lnTo>
                  <a:lnTo>
                    <a:pt x="564" y="232"/>
                  </a:lnTo>
                  <a:lnTo>
                    <a:pt x="563" y="235"/>
                  </a:lnTo>
                  <a:lnTo>
                    <a:pt x="564" y="241"/>
                  </a:lnTo>
                  <a:lnTo>
                    <a:pt x="567" y="241"/>
                  </a:lnTo>
                  <a:lnTo>
                    <a:pt x="569" y="237"/>
                  </a:lnTo>
                  <a:lnTo>
                    <a:pt x="573" y="260"/>
                  </a:lnTo>
                  <a:lnTo>
                    <a:pt x="578" y="265"/>
                  </a:lnTo>
                  <a:lnTo>
                    <a:pt x="581" y="266"/>
                  </a:lnTo>
                  <a:lnTo>
                    <a:pt x="591" y="286"/>
                  </a:lnTo>
                  <a:lnTo>
                    <a:pt x="596" y="289"/>
                  </a:lnTo>
                  <a:lnTo>
                    <a:pt x="594" y="289"/>
                  </a:lnTo>
                  <a:lnTo>
                    <a:pt x="563" y="290"/>
                  </a:lnTo>
                  <a:lnTo>
                    <a:pt x="557" y="290"/>
                  </a:lnTo>
                  <a:lnTo>
                    <a:pt x="548" y="290"/>
                  </a:lnTo>
                  <a:lnTo>
                    <a:pt x="547" y="290"/>
                  </a:lnTo>
                  <a:lnTo>
                    <a:pt x="540" y="290"/>
                  </a:lnTo>
                  <a:lnTo>
                    <a:pt x="531" y="290"/>
                  </a:lnTo>
                  <a:lnTo>
                    <a:pt x="523" y="291"/>
                  </a:lnTo>
                  <a:lnTo>
                    <a:pt x="516" y="291"/>
                  </a:lnTo>
                  <a:lnTo>
                    <a:pt x="514" y="291"/>
                  </a:lnTo>
                  <a:lnTo>
                    <a:pt x="497" y="291"/>
                  </a:lnTo>
                  <a:lnTo>
                    <a:pt x="492" y="291"/>
                  </a:lnTo>
                  <a:lnTo>
                    <a:pt x="488" y="291"/>
                  </a:lnTo>
                  <a:lnTo>
                    <a:pt x="485" y="291"/>
                  </a:lnTo>
                  <a:lnTo>
                    <a:pt x="471" y="291"/>
                  </a:lnTo>
                  <a:lnTo>
                    <a:pt x="461" y="291"/>
                  </a:lnTo>
                  <a:lnTo>
                    <a:pt x="454" y="291"/>
                  </a:lnTo>
                  <a:lnTo>
                    <a:pt x="453" y="291"/>
                  </a:lnTo>
                  <a:lnTo>
                    <a:pt x="436" y="291"/>
                  </a:lnTo>
                  <a:lnTo>
                    <a:pt x="422" y="291"/>
                  </a:lnTo>
                  <a:lnTo>
                    <a:pt x="418" y="291"/>
                  </a:lnTo>
                  <a:lnTo>
                    <a:pt x="415" y="291"/>
                  </a:lnTo>
                  <a:lnTo>
                    <a:pt x="410" y="291"/>
                  </a:lnTo>
                  <a:lnTo>
                    <a:pt x="401" y="291"/>
                  </a:lnTo>
                  <a:lnTo>
                    <a:pt x="392" y="291"/>
                  </a:lnTo>
                  <a:lnTo>
                    <a:pt x="384" y="291"/>
                  </a:lnTo>
                  <a:lnTo>
                    <a:pt x="376" y="291"/>
                  </a:lnTo>
                  <a:lnTo>
                    <a:pt x="367" y="291"/>
                  </a:lnTo>
                  <a:lnTo>
                    <a:pt x="361" y="291"/>
                  </a:lnTo>
                  <a:close/>
                </a:path>
              </a:pathLst>
            </a:custGeom>
            <a:solidFill>
              <a:srgbClr val="3366FF"/>
            </a:solidFill>
            <a:ln w="0">
              <a:solidFill>
                <a:schemeClr val="tx1"/>
              </a:solidFill>
              <a:prstDash val="solid"/>
              <a:round/>
              <a:headEnd/>
              <a:tailEnd/>
            </a:ln>
          </p:spPr>
          <p:txBody>
            <a:bodyPr/>
            <a:lstStyle/>
            <a:p>
              <a:endParaRPr lang="en-US"/>
            </a:p>
          </p:txBody>
        </p:sp>
        <p:sp>
          <p:nvSpPr>
            <p:cNvPr id="22590" name="Freeform 26"/>
            <p:cNvSpPr>
              <a:spLocks/>
            </p:cNvSpPr>
            <p:nvPr/>
          </p:nvSpPr>
          <p:spPr bwMode="auto">
            <a:xfrm>
              <a:off x="2466" y="1108"/>
              <a:ext cx="474" cy="291"/>
            </a:xfrm>
            <a:custGeom>
              <a:avLst/>
              <a:gdLst>
                <a:gd name="T0" fmla="*/ 176 w 474"/>
                <a:gd name="T1" fmla="*/ 288 h 291"/>
                <a:gd name="T2" fmla="*/ 223 w 474"/>
                <a:gd name="T3" fmla="*/ 289 h 291"/>
                <a:gd name="T4" fmla="*/ 256 w 474"/>
                <a:gd name="T5" fmla="*/ 290 h 291"/>
                <a:gd name="T6" fmla="*/ 273 w 474"/>
                <a:gd name="T7" fmla="*/ 290 h 291"/>
                <a:gd name="T8" fmla="*/ 304 w 474"/>
                <a:gd name="T9" fmla="*/ 290 h 291"/>
                <a:gd name="T10" fmla="*/ 319 w 474"/>
                <a:gd name="T11" fmla="*/ 291 h 291"/>
                <a:gd name="T12" fmla="*/ 337 w 474"/>
                <a:gd name="T13" fmla="*/ 291 h 291"/>
                <a:gd name="T14" fmla="*/ 366 w 474"/>
                <a:gd name="T15" fmla="*/ 291 h 291"/>
                <a:gd name="T16" fmla="*/ 384 w 474"/>
                <a:gd name="T17" fmla="*/ 291 h 291"/>
                <a:gd name="T18" fmla="*/ 430 w 474"/>
                <a:gd name="T19" fmla="*/ 291 h 291"/>
                <a:gd name="T20" fmla="*/ 446 w 474"/>
                <a:gd name="T21" fmla="*/ 291 h 291"/>
                <a:gd name="T22" fmla="*/ 474 w 474"/>
                <a:gd name="T23" fmla="*/ 291 h 291"/>
                <a:gd name="T24" fmla="*/ 473 w 474"/>
                <a:gd name="T25" fmla="*/ 283 h 291"/>
                <a:gd name="T26" fmla="*/ 462 w 474"/>
                <a:gd name="T27" fmla="*/ 239 h 291"/>
                <a:gd name="T28" fmla="*/ 458 w 474"/>
                <a:gd name="T29" fmla="*/ 227 h 291"/>
                <a:gd name="T30" fmla="*/ 455 w 474"/>
                <a:gd name="T31" fmla="*/ 192 h 291"/>
                <a:gd name="T32" fmla="*/ 455 w 474"/>
                <a:gd name="T33" fmla="*/ 176 h 291"/>
                <a:gd name="T34" fmla="*/ 454 w 474"/>
                <a:gd name="T35" fmla="*/ 162 h 291"/>
                <a:gd name="T36" fmla="*/ 453 w 474"/>
                <a:gd name="T37" fmla="*/ 160 h 291"/>
                <a:gd name="T38" fmla="*/ 454 w 474"/>
                <a:gd name="T39" fmla="*/ 147 h 291"/>
                <a:gd name="T40" fmla="*/ 452 w 474"/>
                <a:gd name="T41" fmla="*/ 136 h 291"/>
                <a:gd name="T42" fmla="*/ 443 w 474"/>
                <a:gd name="T43" fmla="*/ 112 h 291"/>
                <a:gd name="T44" fmla="*/ 435 w 474"/>
                <a:gd name="T45" fmla="*/ 86 h 291"/>
                <a:gd name="T46" fmla="*/ 437 w 474"/>
                <a:gd name="T47" fmla="*/ 82 h 291"/>
                <a:gd name="T48" fmla="*/ 433 w 474"/>
                <a:gd name="T49" fmla="*/ 52 h 291"/>
                <a:gd name="T50" fmla="*/ 430 w 474"/>
                <a:gd name="T51" fmla="*/ 10 h 291"/>
                <a:gd name="T52" fmla="*/ 322 w 474"/>
                <a:gd name="T53" fmla="*/ 10 h 291"/>
                <a:gd name="T54" fmla="*/ 250 w 474"/>
                <a:gd name="T55" fmla="*/ 10 h 291"/>
                <a:gd name="T56" fmla="*/ 170 w 474"/>
                <a:gd name="T57" fmla="*/ 7 h 291"/>
                <a:gd name="T58" fmla="*/ 83 w 474"/>
                <a:gd name="T59" fmla="*/ 4 h 291"/>
                <a:gd name="T60" fmla="*/ 15 w 474"/>
                <a:gd name="T61" fmla="*/ 22 h 291"/>
                <a:gd name="T62" fmla="*/ 13 w 474"/>
                <a:gd name="T63" fmla="*/ 32 h 291"/>
                <a:gd name="T64" fmla="*/ 13 w 474"/>
                <a:gd name="T65" fmla="*/ 45 h 291"/>
                <a:gd name="T66" fmla="*/ 11 w 474"/>
                <a:gd name="T67" fmla="*/ 79 h 291"/>
                <a:gd name="T68" fmla="*/ 11 w 474"/>
                <a:gd name="T69" fmla="*/ 91 h 291"/>
                <a:gd name="T70" fmla="*/ 10 w 474"/>
                <a:gd name="T71" fmla="*/ 114 h 291"/>
                <a:gd name="T72" fmla="*/ 7 w 474"/>
                <a:gd name="T73" fmla="*/ 147 h 291"/>
                <a:gd name="T74" fmla="*/ 6 w 474"/>
                <a:gd name="T75" fmla="*/ 170 h 291"/>
                <a:gd name="T76" fmla="*/ 4 w 474"/>
                <a:gd name="T77" fmla="*/ 215 h 291"/>
                <a:gd name="T78" fmla="*/ 2 w 474"/>
                <a:gd name="T79" fmla="*/ 227 h 291"/>
                <a:gd name="T80" fmla="*/ 1 w 474"/>
                <a:gd name="T81" fmla="*/ 251 h 291"/>
                <a:gd name="T82" fmla="*/ 0 w 474"/>
                <a:gd name="T83" fmla="*/ 279 h 291"/>
                <a:gd name="T84" fmla="*/ 26 w 474"/>
                <a:gd name="T85" fmla="*/ 280 h 291"/>
                <a:gd name="T86" fmla="*/ 70 w 474"/>
                <a:gd name="T87" fmla="*/ 283 h 291"/>
                <a:gd name="T88" fmla="*/ 121 w 474"/>
                <a:gd name="T89" fmla="*/ 285 h 29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74"/>
                <a:gd name="T136" fmla="*/ 0 h 291"/>
                <a:gd name="T137" fmla="*/ 474 w 474"/>
                <a:gd name="T138" fmla="*/ 291 h 29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74" h="291">
                  <a:moveTo>
                    <a:pt x="128" y="285"/>
                  </a:moveTo>
                  <a:lnTo>
                    <a:pt x="176" y="288"/>
                  </a:lnTo>
                  <a:lnTo>
                    <a:pt x="185" y="288"/>
                  </a:lnTo>
                  <a:lnTo>
                    <a:pt x="223" y="289"/>
                  </a:lnTo>
                  <a:lnTo>
                    <a:pt x="224" y="289"/>
                  </a:lnTo>
                  <a:lnTo>
                    <a:pt x="256" y="290"/>
                  </a:lnTo>
                  <a:lnTo>
                    <a:pt x="263" y="290"/>
                  </a:lnTo>
                  <a:lnTo>
                    <a:pt x="273" y="290"/>
                  </a:lnTo>
                  <a:lnTo>
                    <a:pt x="279" y="290"/>
                  </a:lnTo>
                  <a:lnTo>
                    <a:pt x="304" y="290"/>
                  </a:lnTo>
                  <a:lnTo>
                    <a:pt x="318" y="291"/>
                  </a:lnTo>
                  <a:lnTo>
                    <a:pt x="319" y="291"/>
                  </a:lnTo>
                  <a:lnTo>
                    <a:pt x="335" y="291"/>
                  </a:lnTo>
                  <a:lnTo>
                    <a:pt x="337" y="291"/>
                  </a:lnTo>
                  <a:lnTo>
                    <a:pt x="359" y="291"/>
                  </a:lnTo>
                  <a:lnTo>
                    <a:pt x="366" y="291"/>
                  </a:lnTo>
                  <a:lnTo>
                    <a:pt x="382" y="291"/>
                  </a:lnTo>
                  <a:lnTo>
                    <a:pt x="384" y="291"/>
                  </a:lnTo>
                  <a:lnTo>
                    <a:pt x="414" y="291"/>
                  </a:lnTo>
                  <a:lnTo>
                    <a:pt x="430" y="291"/>
                  </a:lnTo>
                  <a:lnTo>
                    <a:pt x="431" y="291"/>
                  </a:lnTo>
                  <a:lnTo>
                    <a:pt x="446" y="291"/>
                  </a:lnTo>
                  <a:lnTo>
                    <a:pt x="462" y="291"/>
                  </a:lnTo>
                  <a:lnTo>
                    <a:pt x="474" y="291"/>
                  </a:lnTo>
                  <a:lnTo>
                    <a:pt x="473" y="285"/>
                  </a:lnTo>
                  <a:lnTo>
                    <a:pt x="473" y="283"/>
                  </a:lnTo>
                  <a:lnTo>
                    <a:pt x="469" y="253"/>
                  </a:lnTo>
                  <a:lnTo>
                    <a:pt x="462" y="239"/>
                  </a:lnTo>
                  <a:lnTo>
                    <a:pt x="459" y="227"/>
                  </a:lnTo>
                  <a:lnTo>
                    <a:pt x="458" y="227"/>
                  </a:lnTo>
                  <a:lnTo>
                    <a:pt x="459" y="205"/>
                  </a:lnTo>
                  <a:lnTo>
                    <a:pt x="455" y="192"/>
                  </a:lnTo>
                  <a:lnTo>
                    <a:pt x="454" y="179"/>
                  </a:lnTo>
                  <a:lnTo>
                    <a:pt x="455" y="176"/>
                  </a:lnTo>
                  <a:lnTo>
                    <a:pt x="455" y="171"/>
                  </a:lnTo>
                  <a:lnTo>
                    <a:pt x="454" y="162"/>
                  </a:lnTo>
                  <a:lnTo>
                    <a:pt x="455" y="162"/>
                  </a:lnTo>
                  <a:lnTo>
                    <a:pt x="453" y="160"/>
                  </a:lnTo>
                  <a:lnTo>
                    <a:pt x="454" y="159"/>
                  </a:lnTo>
                  <a:lnTo>
                    <a:pt x="454" y="147"/>
                  </a:lnTo>
                  <a:lnTo>
                    <a:pt x="453" y="147"/>
                  </a:lnTo>
                  <a:lnTo>
                    <a:pt x="452" y="136"/>
                  </a:lnTo>
                  <a:lnTo>
                    <a:pt x="452" y="131"/>
                  </a:lnTo>
                  <a:lnTo>
                    <a:pt x="443" y="112"/>
                  </a:lnTo>
                  <a:lnTo>
                    <a:pt x="436" y="86"/>
                  </a:lnTo>
                  <a:lnTo>
                    <a:pt x="435" y="86"/>
                  </a:lnTo>
                  <a:lnTo>
                    <a:pt x="435" y="84"/>
                  </a:lnTo>
                  <a:lnTo>
                    <a:pt x="437" y="82"/>
                  </a:lnTo>
                  <a:lnTo>
                    <a:pt x="436" y="64"/>
                  </a:lnTo>
                  <a:lnTo>
                    <a:pt x="433" y="52"/>
                  </a:lnTo>
                  <a:lnTo>
                    <a:pt x="432" y="22"/>
                  </a:lnTo>
                  <a:lnTo>
                    <a:pt x="430" y="10"/>
                  </a:lnTo>
                  <a:lnTo>
                    <a:pt x="386" y="11"/>
                  </a:lnTo>
                  <a:lnTo>
                    <a:pt x="322" y="10"/>
                  </a:lnTo>
                  <a:lnTo>
                    <a:pt x="290" y="10"/>
                  </a:lnTo>
                  <a:lnTo>
                    <a:pt x="250" y="10"/>
                  </a:lnTo>
                  <a:lnTo>
                    <a:pt x="179" y="7"/>
                  </a:lnTo>
                  <a:lnTo>
                    <a:pt x="170" y="7"/>
                  </a:lnTo>
                  <a:lnTo>
                    <a:pt x="138" y="6"/>
                  </a:lnTo>
                  <a:lnTo>
                    <a:pt x="83" y="4"/>
                  </a:lnTo>
                  <a:lnTo>
                    <a:pt x="16" y="0"/>
                  </a:lnTo>
                  <a:lnTo>
                    <a:pt x="15" y="22"/>
                  </a:lnTo>
                  <a:lnTo>
                    <a:pt x="13" y="30"/>
                  </a:lnTo>
                  <a:lnTo>
                    <a:pt x="13" y="32"/>
                  </a:lnTo>
                  <a:lnTo>
                    <a:pt x="13" y="34"/>
                  </a:lnTo>
                  <a:lnTo>
                    <a:pt x="13" y="45"/>
                  </a:lnTo>
                  <a:lnTo>
                    <a:pt x="12" y="55"/>
                  </a:lnTo>
                  <a:lnTo>
                    <a:pt x="11" y="79"/>
                  </a:lnTo>
                  <a:lnTo>
                    <a:pt x="11" y="90"/>
                  </a:lnTo>
                  <a:lnTo>
                    <a:pt x="11" y="91"/>
                  </a:lnTo>
                  <a:lnTo>
                    <a:pt x="10" y="102"/>
                  </a:lnTo>
                  <a:lnTo>
                    <a:pt x="10" y="114"/>
                  </a:lnTo>
                  <a:lnTo>
                    <a:pt x="7" y="146"/>
                  </a:lnTo>
                  <a:lnTo>
                    <a:pt x="7" y="147"/>
                  </a:lnTo>
                  <a:lnTo>
                    <a:pt x="7" y="151"/>
                  </a:lnTo>
                  <a:lnTo>
                    <a:pt x="6" y="170"/>
                  </a:lnTo>
                  <a:lnTo>
                    <a:pt x="4" y="205"/>
                  </a:lnTo>
                  <a:lnTo>
                    <a:pt x="4" y="215"/>
                  </a:lnTo>
                  <a:lnTo>
                    <a:pt x="2" y="224"/>
                  </a:lnTo>
                  <a:lnTo>
                    <a:pt x="2" y="227"/>
                  </a:lnTo>
                  <a:lnTo>
                    <a:pt x="1" y="248"/>
                  </a:lnTo>
                  <a:lnTo>
                    <a:pt x="1" y="251"/>
                  </a:lnTo>
                  <a:lnTo>
                    <a:pt x="0" y="265"/>
                  </a:lnTo>
                  <a:lnTo>
                    <a:pt x="0" y="279"/>
                  </a:lnTo>
                  <a:lnTo>
                    <a:pt x="2" y="279"/>
                  </a:lnTo>
                  <a:lnTo>
                    <a:pt x="26" y="280"/>
                  </a:lnTo>
                  <a:lnTo>
                    <a:pt x="66" y="283"/>
                  </a:lnTo>
                  <a:lnTo>
                    <a:pt x="70" y="283"/>
                  </a:lnTo>
                  <a:lnTo>
                    <a:pt x="97" y="284"/>
                  </a:lnTo>
                  <a:lnTo>
                    <a:pt x="121" y="285"/>
                  </a:lnTo>
                  <a:lnTo>
                    <a:pt x="128" y="285"/>
                  </a:lnTo>
                  <a:close/>
                </a:path>
              </a:pathLst>
            </a:custGeom>
            <a:solidFill>
              <a:srgbClr val="3366FF"/>
            </a:solidFill>
            <a:ln w="0">
              <a:solidFill>
                <a:schemeClr val="tx1"/>
              </a:solidFill>
              <a:prstDash val="solid"/>
              <a:round/>
              <a:headEnd/>
              <a:tailEnd/>
            </a:ln>
          </p:spPr>
          <p:txBody>
            <a:bodyPr/>
            <a:lstStyle/>
            <a:p>
              <a:endParaRPr lang="en-US"/>
            </a:p>
          </p:txBody>
        </p:sp>
        <p:sp>
          <p:nvSpPr>
            <p:cNvPr id="22591" name="Freeform 27"/>
            <p:cNvSpPr>
              <a:spLocks/>
            </p:cNvSpPr>
            <p:nvPr/>
          </p:nvSpPr>
          <p:spPr bwMode="auto">
            <a:xfrm>
              <a:off x="2449" y="1387"/>
              <a:ext cx="503" cy="331"/>
            </a:xfrm>
            <a:custGeom>
              <a:avLst/>
              <a:gdLst>
                <a:gd name="T0" fmla="*/ 458 w 503"/>
                <a:gd name="T1" fmla="*/ 305 h 331"/>
                <a:gd name="T2" fmla="*/ 479 w 503"/>
                <a:gd name="T3" fmla="*/ 311 h 331"/>
                <a:gd name="T4" fmla="*/ 491 w 503"/>
                <a:gd name="T5" fmla="*/ 328 h 331"/>
                <a:gd name="T6" fmla="*/ 503 w 503"/>
                <a:gd name="T7" fmla="*/ 331 h 331"/>
                <a:gd name="T8" fmla="*/ 499 w 503"/>
                <a:gd name="T9" fmla="*/ 325 h 331"/>
                <a:gd name="T10" fmla="*/ 491 w 503"/>
                <a:gd name="T11" fmla="*/ 311 h 331"/>
                <a:gd name="T12" fmla="*/ 498 w 503"/>
                <a:gd name="T13" fmla="*/ 288 h 331"/>
                <a:gd name="T14" fmla="*/ 502 w 503"/>
                <a:gd name="T15" fmla="*/ 276 h 331"/>
                <a:gd name="T16" fmla="*/ 498 w 503"/>
                <a:gd name="T17" fmla="*/ 263 h 331"/>
                <a:gd name="T18" fmla="*/ 497 w 503"/>
                <a:gd name="T19" fmla="*/ 249 h 331"/>
                <a:gd name="T20" fmla="*/ 498 w 503"/>
                <a:gd name="T21" fmla="*/ 238 h 331"/>
                <a:gd name="T22" fmla="*/ 501 w 503"/>
                <a:gd name="T23" fmla="*/ 225 h 331"/>
                <a:gd name="T24" fmla="*/ 501 w 503"/>
                <a:gd name="T25" fmla="*/ 205 h 331"/>
                <a:gd name="T26" fmla="*/ 501 w 503"/>
                <a:gd name="T27" fmla="*/ 179 h 331"/>
                <a:gd name="T28" fmla="*/ 499 w 503"/>
                <a:gd name="T29" fmla="*/ 140 h 331"/>
                <a:gd name="T30" fmla="*/ 499 w 503"/>
                <a:gd name="T31" fmla="*/ 116 h 331"/>
                <a:gd name="T32" fmla="*/ 498 w 503"/>
                <a:gd name="T33" fmla="*/ 74 h 331"/>
                <a:gd name="T34" fmla="*/ 496 w 503"/>
                <a:gd name="T35" fmla="*/ 65 h 331"/>
                <a:gd name="T36" fmla="*/ 474 w 503"/>
                <a:gd name="T37" fmla="*/ 44 h 331"/>
                <a:gd name="T38" fmla="*/ 485 w 503"/>
                <a:gd name="T39" fmla="*/ 29 h 331"/>
                <a:gd name="T40" fmla="*/ 479 w 503"/>
                <a:gd name="T41" fmla="*/ 12 h 331"/>
                <a:gd name="T42" fmla="*/ 448 w 503"/>
                <a:gd name="T43" fmla="*/ 12 h 331"/>
                <a:gd name="T44" fmla="*/ 431 w 503"/>
                <a:gd name="T45" fmla="*/ 12 h 331"/>
                <a:gd name="T46" fmla="*/ 399 w 503"/>
                <a:gd name="T47" fmla="*/ 12 h 331"/>
                <a:gd name="T48" fmla="*/ 376 w 503"/>
                <a:gd name="T49" fmla="*/ 12 h 331"/>
                <a:gd name="T50" fmla="*/ 352 w 503"/>
                <a:gd name="T51" fmla="*/ 12 h 331"/>
                <a:gd name="T52" fmla="*/ 335 w 503"/>
                <a:gd name="T53" fmla="*/ 12 h 331"/>
                <a:gd name="T54" fmla="*/ 296 w 503"/>
                <a:gd name="T55" fmla="*/ 11 h 331"/>
                <a:gd name="T56" fmla="*/ 280 w 503"/>
                <a:gd name="T57" fmla="*/ 11 h 331"/>
                <a:gd name="T58" fmla="*/ 241 w 503"/>
                <a:gd name="T59" fmla="*/ 10 h 331"/>
                <a:gd name="T60" fmla="*/ 202 w 503"/>
                <a:gd name="T61" fmla="*/ 9 h 331"/>
                <a:gd name="T62" fmla="*/ 145 w 503"/>
                <a:gd name="T63" fmla="*/ 6 h 331"/>
                <a:gd name="T64" fmla="*/ 114 w 503"/>
                <a:gd name="T65" fmla="*/ 5 h 331"/>
                <a:gd name="T66" fmla="*/ 83 w 503"/>
                <a:gd name="T67" fmla="*/ 4 h 331"/>
                <a:gd name="T68" fmla="*/ 19 w 503"/>
                <a:gd name="T69" fmla="*/ 0 h 331"/>
                <a:gd name="T70" fmla="*/ 16 w 503"/>
                <a:gd name="T71" fmla="*/ 6 h 331"/>
                <a:gd name="T72" fmla="*/ 13 w 503"/>
                <a:gd name="T73" fmla="*/ 64 h 331"/>
                <a:gd name="T74" fmla="*/ 12 w 503"/>
                <a:gd name="T75" fmla="*/ 87 h 331"/>
                <a:gd name="T76" fmla="*/ 10 w 503"/>
                <a:gd name="T77" fmla="*/ 110 h 331"/>
                <a:gd name="T78" fmla="*/ 8 w 503"/>
                <a:gd name="T79" fmla="*/ 134 h 331"/>
                <a:gd name="T80" fmla="*/ 6 w 503"/>
                <a:gd name="T81" fmla="*/ 162 h 331"/>
                <a:gd name="T82" fmla="*/ 5 w 503"/>
                <a:gd name="T83" fmla="*/ 180 h 331"/>
                <a:gd name="T84" fmla="*/ 3 w 503"/>
                <a:gd name="T85" fmla="*/ 203 h 331"/>
                <a:gd name="T86" fmla="*/ 2 w 503"/>
                <a:gd name="T87" fmla="*/ 225 h 331"/>
                <a:gd name="T88" fmla="*/ 2 w 503"/>
                <a:gd name="T89" fmla="*/ 228 h 331"/>
                <a:gd name="T90" fmla="*/ 1 w 503"/>
                <a:gd name="T91" fmla="*/ 260 h 331"/>
                <a:gd name="T92" fmla="*/ 2 w 503"/>
                <a:gd name="T93" fmla="*/ 273 h 331"/>
                <a:gd name="T94" fmla="*/ 36 w 503"/>
                <a:gd name="T95" fmla="*/ 274 h 331"/>
                <a:gd name="T96" fmla="*/ 55 w 503"/>
                <a:gd name="T97" fmla="*/ 275 h 331"/>
                <a:gd name="T98" fmla="*/ 78 w 503"/>
                <a:gd name="T99" fmla="*/ 276 h 331"/>
                <a:gd name="T100" fmla="*/ 83 w 503"/>
                <a:gd name="T101" fmla="*/ 276 h 331"/>
                <a:gd name="T102" fmla="*/ 119 w 503"/>
                <a:gd name="T103" fmla="*/ 279 h 331"/>
                <a:gd name="T104" fmla="*/ 152 w 503"/>
                <a:gd name="T105" fmla="*/ 280 h 331"/>
                <a:gd name="T106" fmla="*/ 186 w 503"/>
                <a:gd name="T107" fmla="*/ 281 h 331"/>
                <a:gd name="T108" fmla="*/ 235 w 503"/>
                <a:gd name="T109" fmla="*/ 283 h 331"/>
                <a:gd name="T110" fmla="*/ 299 w 503"/>
                <a:gd name="T111" fmla="*/ 284 h 331"/>
                <a:gd name="T112" fmla="*/ 366 w 503"/>
                <a:gd name="T113" fmla="*/ 285 h 331"/>
                <a:gd name="T114" fmla="*/ 379 w 503"/>
                <a:gd name="T115" fmla="*/ 295 h 331"/>
                <a:gd name="T116" fmla="*/ 389 w 503"/>
                <a:gd name="T117" fmla="*/ 299 h 331"/>
                <a:gd name="T118" fmla="*/ 409 w 503"/>
                <a:gd name="T119" fmla="*/ 298 h 331"/>
                <a:gd name="T120" fmla="*/ 425 w 503"/>
                <a:gd name="T121" fmla="*/ 299 h 331"/>
                <a:gd name="T122" fmla="*/ 433 w 503"/>
                <a:gd name="T123" fmla="*/ 298 h 331"/>
                <a:gd name="T124" fmla="*/ 455 w 503"/>
                <a:gd name="T125" fmla="*/ 303 h 3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03"/>
                <a:gd name="T190" fmla="*/ 0 h 331"/>
                <a:gd name="T191" fmla="*/ 503 w 503"/>
                <a:gd name="T192" fmla="*/ 331 h 33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03" h="331">
                  <a:moveTo>
                    <a:pt x="455" y="303"/>
                  </a:moveTo>
                  <a:lnTo>
                    <a:pt x="458" y="305"/>
                  </a:lnTo>
                  <a:lnTo>
                    <a:pt x="465" y="306"/>
                  </a:lnTo>
                  <a:lnTo>
                    <a:pt x="479" y="311"/>
                  </a:lnTo>
                  <a:lnTo>
                    <a:pt x="485" y="319"/>
                  </a:lnTo>
                  <a:lnTo>
                    <a:pt x="491" y="328"/>
                  </a:lnTo>
                  <a:lnTo>
                    <a:pt x="498" y="330"/>
                  </a:lnTo>
                  <a:lnTo>
                    <a:pt x="503" y="331"/>
                  </a:lnTo>
                  <a:lnTo>
                    <a:pt x="501" y="330"/>
                  </a:lnTo>
                  <a:lnTo>
                    <a:pt x="499" y="325"/>
                  </a:lnTo>
                  <a:lnTo>
                    <a:pt x="499" y="321"/>
                  </a:lnTo>
                  <a:lnTo>
                    <a:pt x="491" y="311"/>
                  </a:lnTo>
                  <a:lnTo>
                    <a:pt x="496" y="293"/>
                  </a:lnTo>
                  <a:lnTo>
                    <a:pt x="498" y="288"/>
                  </a:lnTo>
                  <a:lnTo>
                    <a:pt x="498" y="279"/>
                  </a:lnTo>
                  <a:lnTo>
                    <a:pt x="502" y="276"/>
                  </a:lnTo>
                  <a:lnTo>
                    <a:pt x="502" y="273"/>
                  </a:lnTo>
                  <a:lnTo>
                    <a:pt x="498" y="263"/>
                  </a:lnTo>
                  <a:lnTo>
                    <a:pt x="494" y="260"/>
                  </a:lnTo>
                  <a:lnTo>
                    <a:pt x="497" y="249"/>
                  </a:lnTo>
                  <a:lnTo>
                    <a:pt x="491" y="238"/>
                  </a:lnTo>
                  <a:lnTo>
                    <a:pt x="498" y="238"/>
                  </a:lnTo>
                  <a:lnTo>
                    <a:pt x="501" y="238"/>
                  </a:lnTo>
                  <a:lnTo>
                    <a:pt x="501" y="225"/>
                  </a:lnTo>
                  <a:lnTo>
                    <a:pt x="501" y="214"/>
                  </a:lnTo>
                  <a:lnTo>
                    <a:pt x="501" y="205"/>
                  </a:lnTo>
                  <a:lnTo>
                    <a:pt x="501" y="191"/>
                  </a:lnTo>
                  <a:lnTo>
                    <a:pt x="501" y="179"/>
                  </a:lnTo>
                  <a:lnTo>
                    <a:pt x="499" y="172"/>
                  </a:lnTo>
                  <a:lnTo>
                    <a:pt x="499" y="140"/>
                  </a:lnTo>
                  <a:lnTo>
                    <a:pt x="499" y="132"/>
                  </a:lnTo>
                  <a:lnTo>
                    <a:pt x="499" y="116"/>
                  </a:lnTo>
                  <a:lnTo>
                    <a:pt x="499" y="100"/>
                  </a:lnTo>
                  <a:lnTo>
                    <a:pt x="498" y="74"/>
                  </a:lnTo>
                  <a:lnTo>
                    <a:pt x="497" y="67"/>
                  </a:lnTo>
                  <a:lnTo>
                    <a:pt x="496" y="65"/>
                  </a:lnTo>
                  <a:lnTo>
                    <a:pt x="487" y="60"/>
                  </a:lnTo>
                  <a:lnTo>
                    <a:pt x="474" y="44"/>
                  </a:lnTo>
                  <a:lnTo>
                    <a:pt x="472" y="41"/>
                  </a:lnTo>
                  <a:lnTo>
                    <a:pt x="485" y="29"/>
                  </a:lnTo>
                  <a:lnTo>
                    <a:pt x="491" y="12"/>
                  </a:lnTo>
                  <a:lnTo>
                    <a:pt x="479" y="12"/>
                  </a:lnTo>
                  <a:lnTo>
                    <a:pt x="463" y="12"/>
                  </a:lnTo>
                  <a:lnTo>
                    <a:pt x="448" y="12"/>
                  </a:lnTo>
                  <a:lnTo>
                    <a:pt x="447" y="12"/>
                  </a:lnTo>
                  <a:lnTo>
                    <a:pt x="431" y="12"/>
                  </a:lnTo>
                  <a:lnTo>
                    <a:pt x="401" y="12"/>
                  </a:lnTo>
                  <a:lnTo>
                    <a:pt x="399" y="12"/>
                  </a:lnTo>
                  <a:lnTo>
                    <a:pt x="383" y="12"/>
                  </a:lnTo>
                  <a:lnTo>
                    <a:pt x="376" y="12"/>
                  </a:lnTo>
                  <a:lnTo>
                    <a:pt x="354" y="12"/>
                  </a:lnTo>
                  <a:lnTo>
                    <a:pt x="352" y="12"/>
                  </a:lnTo>
                  <a:lnTo>
                    <a:pt x="336" y="12"/>
                  </a:lnTo>
                  <a:lnTo>
                    <a:pt x="335" y="12"/>
                  </a:lnTo>
                  <a:lnTo>
                    <a:pt x="321" y="11"/>
                  </a:lnTo>
                  <a:lnTo>
                    <a:pt x="296" y="11"/>
                  </a:lnTo>
                  <a:lnTo>
                    <a:pt x="290" y="11"/>
                  </a:lnTo>
                  <a:lnTo>
                    <a:pt x="280" y="11"/>
                  </a:lnTo>
                  <a:lnTo>
                    <a:pt x="273" y="11"/>
                  </a:lnTo>
                  <a:lnTo>
                    <a:pt x="241" y="10"/>
                  </a:lnTo>
                  <a:lnTo>
                    <a:pt x="240" y="10"/>
                  </a:lnTo>
                  <a:lnTo>
                    <a:pt x="202" y="9"/>
                  </a:lnTo>
                  <a:lnTo>
                    <a:pt x="193" y="9"/>
                  </a:lnTo>
                  <a:lnTo>
                    <a:pt x="145" y="6"/>
                  </a:lnTo>
                  <a:lnTo>
                    <a:pt x="138" y="6"/>
                  </a:lnTo>
                  <a:lnTo>
                    <a:pt x="114" y="5"/>
                  </a:lnTo>
                  <a:lnTo>
                    <a:pt x="87" y="4"/>
                  </a:lnTo>
                  <a:lnTo>
                    <a:pt x="83" y="4"/>
                  </a:lnTo>
                  <a:lnTo>
                    <a:pt x="43" y="1"/>
                  </a:lnTo>
                  <a:lnTo>
                    <a:pt x="19" y="0"/>
                  </a:lnTo>
                  <a:lnTo>
                    <a:pt x="17" y="0"/>
                  </a:lnTo>
                  <a:lnTo>
                    <a:pt x="16" y="6"/>
                  </a:lnTo>
                  <a:lnTo>
                    <a:pt x="16" y="17"/>
                  </a:lnTo>
                  <a:lnTo>
                    <a:pt x="13" y="64"/>
                  </a:lnTo>
                  <a:lnTo>
                    <a:pt x="13" y="67"/>
                  </a:lnTo>
                  <a:lnTo>
                    <a:pt x="12" y="87"/>
                  </a:lnTo>
                  <a:lnTo>
                    <a:pt x="11" y="87"/>
                  </a:lnTo>
                  <a:lnTo>
                    <a:pt x="10" y="110"/>
                  </a:lnTo>
                  <a:lnTo>
                    <a:pt x="8" y="126"/>
                  </a:lnTo>
                  <a:lnTo>
                    <a:pt x="8" y="134"/>
                  </a:lnTo>
                  <a:lnTo>
                    <a:pt x="7" y="156"/>
                  </a:lnTo>
                  <a:lnTo>
                    <a:pt x="6" y="162"/>
                  </a:lnTo>
                  <a:lnTo>
                    <a:pt x="6" y="166"/>
                  </a:lnTo>
                  <a:lnTo>
                    <a:pt x="5" y="180"/>
                  </a:lnTo>
                  <a:lnTo>
                    <a:pt x="5" y="192"/>
                  </a:lnTo>
                  <a:lnTo>
                    <a:pt x="3" y="203"/>
                  </a:lnTo>
                  <a:lnTo>
                    <a:pt x="3" y="214"/>
                  </a:lnTo>
                  <a:lnTo>
                    <a:pt x="2" y="225"/>
                  </a:lnTo>
                  <a:lnTo>
                    <a:pt x="2" y="226"/>
                  </a:lnTo>
                  <a:lnTo>
                    <a:pt x="2" y="228"/>
                  </a:lnTo>
                  <a:lnTo>
                    <a:pt x="2" y="238"/>
                  </a:lnTo>
                  <a:lnTo>
                    <a:pt x="1" y="260"/>
                  </a:lnTo>
                  <a:lnTo>
                    <a:pt x="0" y="273"/>
                  </a:lnTo>
                  <a:lnTo>
                    <a:pt x="2" y="273"/>
                  </a:lnTo>
                  <a:lnTo>
                    <a:pt x="3" y="273"/>
                  </a:lnTo>
                  <a:lnTo>
                    <a:pt x="36" y="274"/>
                  </a:lnTo>
                  <a:lnTo>
                    <a:pt x="52" y="275"/>
                  </a:lnTo>
                  <a:lnTo>
                    <a:pt x="55" y="275"/>
                  </a:lnTo>
                  <a:lnTo>
                    <a:pt x="70" y="276"/>
                  </a:lnTo>
                  <a:lnTo>
                    <a:pt x="78" y="276"/>
                  </a:lnTo>
                  <a:lnTo>
                    <a:pt x="79" y="276"/>
                  </a:lnTo>
                  <a:lnTo>
                    <a:pt x="83" y="276"/>
                  </a:lnTo>
                  <a:lnTo>
                    <a:pt x="104" y="278"/>
                  </a:lnTo>
                  <a:lnTo>
                    <a:pt x="119" y="279"/>
                  </a:lnTo>
                  <a:lnTo>
                    <a:pt x="130" y="279"/>
                  </a:lnTo>
                  <a:lnTo>
                    <a:pt x="152" y="280"/>
                  </a:lnTo>
                  <a:lnTo>
                    <a:pt x="156" y="280"/>
                  </a:lnTo>
                  <a:lnTo>
                    <a:pt x="186" y="281"/>
                  </a:lnTo>
                  <a:lnTo>
                    <a:pt x="213" y="283"/>
                  </a:lnTo>
                  <a:lnTo>
                    <a:pt x="235" y="283"/>
                  </a:lnTo>
                  <a:lnTo>
                    <a:pt x="254" y="283"/>
                  </a:lnTo>
                  <a:lnTo>
                    <a:pt x="299" y="284"/>
                  </a:lnTo>
                  <a:lnTo>
                    <a:pt x="317" y="284"/>
                  </a:lnTo>
                  <a:lnTo>
                    <a:pt x="366" y="285"/>
                  </a:lnTo>
                  <a:lnTo>
                    <a:pt x="374" y="293"/>
                  </a:lnTo>
                  <a:lnTo>
                    <a:pt x="379" y="295"/>
                  </a:lnTo>
                  <a:lnTo>
                    <a:pt x="383" y="296"/>
                  </a:lnTo>
                  <a:lnTo>
                    <a:pt x="389" y="299"/>
                  </a:lnTo>
                  <a:lnTo>
                    <a:pt x="399" y="306"/>
                  </a:lnTo>
                  <a:lnTo>
                    <a:pt x="409" y="298"/>
                  </a:lnTo>
                  <a:lnTo>
                    <a:pt x="423" y="299"/>
                  </a:lnTo>
                  <a:lnTo>
                    <a:pt x="425" y="299"/>
                  </a:lnTo>
                  <a:lnTo>
                    <a:pt x="432" y="298"/>
                  </a:lnTo>
                  <a:lnTo>
                    <a:pt x="433" y="298"/>
                  </a:lnTo>
                  <a:lnTo>
                    <a:pt x="449" y="298"/>
                  </a:lnTo>
                  <a:lnTo>
                    <a:pt x="455" y="303"/>
                  </a:lnTo>
                  <a:close/>
                </a:path>
              </a:pathLst>
            </a:custGeom>
            <a:solidFill>
              <a:srgbClr val="3366FF"/>
            </a:solidFill>
            <a:ln w="0">
              <a:solidFill>
                <a:schemeClr val="tx1"/>
              </a:solidFill>
              <a:prstDash val="solid"/>
              <a:round/>
              <a:headEnd/>
              <a:tailEnd/>
            </a:ln>
          </p:spPr>
          <p:txBody>
            <a:bodyPr/>
            <a:lstStyle/>
            <a:p>
              <a:endParaRPr lang="en-US"/>
            </a:p>
          </p:txBody>
        </p:sp>
        <p:sp>
          <p:nvSpPr>
            <p:cNvPr id="22592" name="Freeform 28"/>
            <p:cNvSpPr>
              <a:spLocks/>
            </p:cNvSpPr>
            <p:nvPr/>
          </p:nvSpPr>
          <p:spPr bwMode="auto">
            <a:xfrm>
              <a:off x="4416" y="1259"/>
              <a:ext cx="122" cy="233"/>
            </a:xfrm>
            <a:custGeom>
              <a:avLst/>
              <a:gdLst>
                <a:gd name="T0" fmla="*/ 27 w 122"/>
                <a:gd name="T1" fmla="*/ 144 h 233"/>
                <a:gd name="T2" fmla="*/ 26 w 122"/>
                <a:gd name="T3" fmla="*/ 157 h 233"/>
                <a:gd name="T4" fmla="*/ 34 w 122"/>
                <a:gd name="T5" fmla="*/ 154 h 233"/>
                <a:gd name="T6" fmla="*/ 43 w 122"/>
                <a:gd name="T7" fmla="*/ 182 h 233"/>
                <a:gd name="T8" fmla="*/ 45 w 122"/>
                <a:gd name="T9" fmla="*/ 187 h 233"/>
                <a:gd name="T10" fmla="*/ 47 w 122"/>
                <a:gd name="T11" fmla="*/ 199 h 233"/>
                <a:gd name="T12" fmla="*/ 51 w 122"/>
                <a:gd name="T13" fmla="*/ 215 h 233"/>
                <a:gd name="T14" fmla="*/ 52 w 122"/>
                <a:gd name="T15" fmla="*/ 225 h 233"/>
                <a:gd name="T16" fmla="*/ 54 w 122"/>
                <a:gd name="T17" fmla="*/ 233 h 233"/>
                <a:gd name="T18" fmla="*/ 56 w 122"/>
                <a:gd name="T19" fmla="*/ 233 h 233"/>
                <a:gd name="T20" fmla="*/ 68 w 122"/>
                <a:gd name="T21" fmla="*/ 230 h 233"/>
                <a:gd name="T22" fmla="*/ 70 w 122"/>
                <a:gd name="T23" fmla="*/ 229 h 233"/>
                <a:gd name="T24" fmla="*/ 71 w 122"/>
                <a:gd name="T25" fmla="*/ 229 h 233"/>
                <a:gd name="T26" fmla="*/ 73 w 122"/>
                <a:gd name="T27" fmla="*/ 229 h 233"/>
                <a:gd name="T28" fmla="*/ 76 w 122"/>
                <a:gd name="T29" fmla="*/ 228 h 233"/>
                <a:gd name="T30" fmla="*/ 89 w 122"/>
                <a:gd name="T31" fmla="*/ 225 h 233"/>
                <a:gd name="T32" fmla="*/ 105 w 122"/>
                <a:gd name="T33" fmla="*/ 222 h 233"/>
                <a:gd name="T34" fmla="*/ 107 w 122"/>
                <a:gd name="T35" fmla="*/ 222 h 233"/>
                <a:gd name="T36" fmla="*/ 97 w 122"/>
                <a:gd name="T37" fmla="*/ 203 h 233"/>
                <a:gd name="T38" fmla="*/ 101 w 122"/>
                <a:gd name="T39" fmla="*/ 197 h 233"/>
                <a:gd name="T40" fmla="*/ 98 w 122"/>
                <a:gd name="T41" fmla="*/ 182 h 233"/>
                <a:gd name="T42" fmla="*/ 97 w 122"/>
                <a:gd name="T43" fmla="*/ 175 h 233"/>
                <a:gd name="T44" fmla="*/ 95 w 122"/>
                <a:gd name="T45" fmla="*/ 150 h 233"/>
                <a:gd name="T46" fmla="*/ 94 w 122"/>
                <a:gd name="T47" fmla="*/ 143 h 233"/>
                <a:gd name="T48" fmla="*/ 96 w 122"/>
                <a:gd name="T49" fmla="*/ 140 h 233"/>
                <a:gd name="T50" fmla="*/ 95 w 122"/>
                <a:gd name="T51" fmla="*/ 138 h 233"/>
                <a:gd name="T52" fmla="*/ 97 w 122"/>
                <a:gd name="T53" fmla="*/ 127 h 233"/>
                <a:gd name="T54" fmla="*/ 100 w 122"/>
                <a:gd name="T55" fmla="*/ 123 h 233"/>
                <a:gd name="T56" fmla="*/ 101 w 122"/>
                <a:gd name="T57" fmla="*/ 102 h 233"/>
                <a:gd name="T58" fmla="*/ 102 w 122"/>
                <a:gd name="T59" fmla="*/ 88 h 233"/>
                <a:gd name="T60" fmla="*/ 101 w 122"/>
                <a:gd name="T61" fmla="*/ 85 h 233"/>
                <a:gd name="T62" fmla="*/ 98 w 122"/>
                <a:gd name="T63" fmla="*/ 78 h 233"/>
                <a:gd name="T64" fmla="*/ 100 w 122"/>
                <a:gd name="T65" fmla="*/ 69 h 233"/>
                <a:gd name="T66" fmla="*/ 109 w 122"/>
                <a:gd name="T67" fmla="*/ 65 h 233"/>
                <a:gd name="T68" fmla="*/ 111 w 122"/>
                <a:gd name="T69" fmla="*/ 63 h 233"/>
                <a:gd name="T70" fmla="*/ 111 w 122"/>
                <a:gd name="T71" fmla="*/ 61 h 233"/>
                <a:gd name="T72" fmla="*/ 113 w 122"/>
                <a:gd name="T73" fmla="*/ 59 h 233"/>
                <a:gd name="T74" fmla="*/ 122 w 122"/>
                <a:gd name="T75" fmla="*/ 46 h 233"/>
                <a:gd name="T76" fmla="*/ 113 w 122"/>
                <a:gd name="T77" fmla="*/ 25 h 233"/>
                <a:gd name="T78" fmla="*/ 118 w 122"/>
                <a:gd name="T79" fmla="*/ 9 h 233"/>
                <a:gd name="T80" fmla="*/ 116 w 122"/>
                <a:gd name="T81" fmla="*/ 0 h 233"/>
                <a:gd name="T82" fmla="*/ 91 w 122"/>
                <a:gd name="T83" fmla="*/ 6 h 233"/>
                <a:gd name="T84" fmla="*/ 49 w 122"/>
                <a:gd name="T85" fmla="*/ 18 h 233"/>
                <a:gd name="T86" fmla="*/ 10 w 122"/>
                <a:gd name="T87" fmla="*/ 28 h 233"/>
                <a:gd name="T88" fmla="*/ 7 w 122"/>
                <a:gd name="T89" fmla="*/ 29 h 233"/>
                <a:gd name="T90" fmla="*/ 0 w 122"/>
                <a:gd name="T91" fmla="*/ 30 h 233"/>
                <a:gd name="T92" fmla="*/ 2 w 122"/>
                <a:gd name="T93" fmla="*/ 44 h 233"/>
                <a:gd name="T94" fmla="*/ 8 w 122"/>
                <a:gd name="T95" fmla="*/ 70 h 233"/>
                <a:gd name="T96" fmla="*/ 9 w 122"/>
                <a:gd name="T97" fmla="*/ 70 h 233"/>
                <a:gd name="T98" fmla="*/ 11 w 122"/>
                <a:gd name="T99" fmla="*/ 71 h 233"/>
                <a:gd name="T100" fmla="*/ 14 w 122"/>
                <a:gd name="T101" fmla="*/ 75 h 233"/>
                <a:gd name="T102" fmla="*/ 19 w 122"/>
                <a:gd name="T103" fmla="*/ 97 h 233"/>
                <a:gd name="T104" fmla="*/ 15 w 122"/>
                <a:gd name="T105" fmla="*/ 104 h 233"/>
                <a:gd name="T106" fmla="*/ 15 w 122"/>
                <a:gd name="T107" fmla="*/ 115 h 233"/>
                <a:gd name="T108" fmla="*/ 25 w 122"/>
                <a:gd name="T109" fmla="*/ 139 h 233"/>
                <a:gd name="T110" fmla="*/ 25 w 122"/>
                <a:gd name="T111" fmla="*/ 140 h 233"/>
                <a:gd name="T112" fmla="*/ 27 w 122"/>
                <a:gd name="T113" fmla="*/ 144 h 23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2"/>
                <a:gd name="T172" fmla="*/ 0 h 233"/>
                <a:gd name="T173" fmla="*/ 122 w 122"/>
                <a:gd name="T174" fmla="*/ 233 h 23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2" h="233">
                  <a:moveTo>
                    <a:pt x="27" y="144"/>
                  </a:moveTo>
                  <a:lnTo>
                    <a:pt x="26" y="157"/>
                  </a:lnTo>
                  <a:lnTo>
                    <a:pt x="34" y="154"/>
                  </a:lnTo>
                  <a:lnTo>
                    <a:pt x="43" y="182"/>
                  </a:lnTo>
                  <a:lnTo>
                    <a:pt x="45" y="187"/>
                  </a:lnTo>
                  <a:lnTo>
                    <a:pt x="47" y="199"/>
                  </a:lnTo>
                  <a:lnTo>
                    <a:pt x="51" y="215"/>
                  </a:lnTo>
                  <a:lnTo>
                    <a:pt x="52" y="225"/>
                  </a:lnTo>
                  <a:lnTo>
                    <a:pt x="54" y="233"/>
                  </a:lnTo>
                  <a:lnTo>
                    <a:pt x="56" y="233"/>
                  </a:lnTo>
                  <a:lnTo>
                    <a:pt x="68" y="230"/>
                  </a:lnTo>
                  <a:lnTo>
                    <a:pt x="70" y="229"/>
                  </a:lnTo>
                  <a:lnTo>
                    <a:pt x="71" y="229"/>
                  </a:lnTo>
                  <a:lnTo>
                    <a:pt x="73" y="229"/>
                  </a:lnTo>
                  <a:lnTo>
                    <a:pt x="76" y="228"/>
                  </a:lnTo>
                  <a:lnTo>
                    <a:pt x="89" y="225"/>
                  </a:lnTo>
                  <a:lnTo>
                    <a:pt x="105" y="222"/>
                  </a:lnTo>
                  <a:lnTo>
                    <a:pt x="107" y="222"/>
                  </a:lnTo>
                  <a:lnTo>
                    <a:pt x="97" y="203"/>
                  </a:lnTo>
                  <a:lnTo>
                    <a:pt x="101" y="197"/>
                  </a:lnTo>
                  <a:lnTo>
                    <a:pt x="98" y="182"/>
                  </a:lnTo>
                  <a:lnTo>
                    <a:pt x="97" y="175"/>
                  </a:lnTo>
                  <a:lnTo>
                    <a:pt x="95" y="150"/>
                  </a:lnTo>
                  <a:lnTo>
                    <a:pt x="94" y="143"/>
                  </a:lnTo>
                  <a:lnTo>
                    <a:pt x="96" y="140"/>
                  </a:lnTo>
                  <a:lnTo>
                    <a:pt x="95" y="138"/>
                  </a:lnTo>
                  <a:lnTo>
                    <a:pt x="97" y="127"/>
                  </a:lnTo>
                  <a:lnTo>
                    <a:pt x="100" y="123"/>
                  </a:lnTo>
                  <a:lnTo>
                    <a:pt x="101" y="102"/>
                  </a:lnTo>
                  <a:lnTo>
                    <a:pt x="102" y="88"/>
                  </a:lnTo>
                  <a:lnTo>
                    <a:pt x="101" y="85"/>
                  </a:lnTo>
                  <a:lnTo>
                    <a:pt x="98" y="78"/>
                  </a:lnTo>
                  <a:lnTo>
                    <a:pt x="100" y="69"/>
                  </a:lnTo>
                  <a:lnTo>
                    <a:pt x="109" y="65"/>
                  </a:lnTo>
                  <a:lnTo>
                    <a:pt x="111" y="63"/>
                  </a:lnTo>
                  <a:lnTo>
                    <a:pt x="111" y="61"/>
                  </a:lnTo>
                  <a:lnTo>
                    <a:pt x="113" y="59"/>
                  </a:lnTo>
                  <a:lnTo>
                    <a:pt x="122" y="46"/>
                  </a:lnTo>
                  <a:lnTo>
                    <a:pt x="113" y="25"/>
                  </a:lnTo>
                  <a:lnTo>
                    <a:pt x="118" y="9"/>
                  </a:lnTo>
                  <a:lnTo>
                    <a:pt x="116" y="0"/>
                  </a:lnTo>
                  <a:lnTo>
                    <a:pt x="91" y="6"/>
                  </a:lnTo>
                  <a:lnTo>
                    <a:pt x="49" y="18"/>
                  </a:lnTo>
                  <a:lnTo>
                    <a:pt x="10" y="28"/>
                  </a:lnTo>
                  <a:lnTo>
                    <a:pt x="7" y="29"/>
                  </a:lnTo>
                  <a:lnTo>
                    <a:pt x="0" y="30"/>
                  </a:lnTo>
                  <a:lnTo>
                    <a:pt x="2" y="44"/>
                  </a:lnTo>
                  <a:lnTo>
                    <a:pt x="8" y="70"/>
                  </a:lnTo>
                  <a:lnTo>
                    <a:pt x="9" y="70"/>
                  </a:lnTo>
                  <a:lnTo>
                    <a:pt x="11" y="71"/>
                  </a:lnTo>
                  <a:lnTo>
                    <a:pt x="14" y="75"/>
                  </a:lnTo>
                  <a:lnTo>
                    <a:pt x="19" y="97"/>
                  </a:lnTo>
                  <a:lnTo>
                    <a:pt x="15" y="104"/>
                  </a:lnTo>
                  <a:lnTo>
                    <a:pt x="15" y="115"/>
                  </a:lnTo>
                  <a:lnTo>
                    <a:pt x="25" y="139"/>
                  </a:lnTo>
                  <a:lnTo>
                    <a:pt x="25" y="140"/>
                  </a:lnTo>
                  <a:lnTo>
                    <a:pt x="27" y="144"/>
                  </a:lnTo>
                  <a:close/>
                </a:path>
              </a:pathLst>
            </a:custGeom>
            <a:solidFill>
              <a:srgbClr val="3366FF"/>
            </a:solidFill>
            <a:ln w="0">
              <a:solidFill>
                <a:schemeClr val="tx1"/>
              </a:solidFill>
              <a:prstDash val="solid"/>
              <a:round/>
              <a:headEnd/>
              <a:tailEnd/>
            </a:ln>
          </p:spPr>
          <p:txBody>
            <a:bodyPr/>
            <a:lstStyle/>
            <a:p>
              <a:endParaRPr lang="en-US"/>
            </a:p>
          </p:txBody>
        </p:sp>
        <p:sp>
          <p:nvSpPr>
            <p:cNvPr id="22593" name="Freeform 29"/>
            <p:cNvSpPr>
              <a:spLocks/>
            </p:cNvSpPr>
            <p:nvPr/>
          </p:nvSpPr>
          <p:spPr bwMode="auto">
            <a:xfrm>
              <a:off x="4472" y="1532"/>
              <a:ext cx="124" cy="126"/>
            </a:xfrm>
            <a:custGeom>
              <a:avLst/>
              <a:gdLst>
                <a:gd name="T0" fmla="*/ 45 w 124"/>
                <a:gd name="T1" fmla="*/ 100 h 126"/>
                <a:gd name="T2" fmla="*/ 52 w 124"/>
                <a:gd name="T3" fmla="*/ 90 h 126"/>
                <a:gd name="T4" fmla="*/ 66 w 124"/>
                <a:gd name="T5" fmla="*/ 86 h 126"/>
                <a:gd name="T6" fmla="*/ 74 w 124"/>
                <a:gd name="T7" fmla="*/ 83 h 126"/>
                <a:gd name="T8" fmla="*/ 80 w 124"/>
                <a:gd name="T9" fmla="*/ 83 h 126"/>
                <a:gd name="T10" fmla="*/ 82 w 124"/>
                <a:gd name="T11" fmla="*/ 81 h 126"/>
                <a:gd name="T12" fmla="*/ 93 w 124"/>
                <a:gd name="T13" fmla="*/ 78 h 126"/>
                <a:gd name="T14" fmla="*/ 113 w 124"/>
                <a:gd name="T15" fmla="*/ 69 h 126"/>
                <a:gd name="T16" fmla="*/ 118 w 124"/>
                <a:gd name="T17" fmla="*/ 65 h 126"/>
                <a:gd name="T18" fmla="*/ 120 w 124"/>
                <a:gd name="T19" fmla="*/ 65 h 126"/>
                <a:gd name="T20" fmla="*/ 122 w 124"/>
                <a:gd name="T21" fmla="*/ 65 h 126"/>
                <a:gd name="T22" fmla="*/ 124 w 124"/>
                <a:gd name="T23" fmla="*/ 55 h 126"/>
                <a:gd name="T24" fmla="*/ 121 w 124"/>
                <a:gd name="T25" fmla="*/ 39 h 126"/>
                <a:gd name="T26" fmla="*/ 121 w 124"/>
                <a:gd name="T27" fmla="*/ 36 h 126"/>
                <a:gd name="T28" fmla="*/ 120 w 124"/>
                <a:gd name="T29" fmla="*/ 35 h 126"/>
                <a:gd name="T30" fmla="*/ 120 w 124"/>
                <a:gd name="T31" fmla="*/ 34 h 126"/>
                <a:gd name="T32" fmla="*/ 120 w 124"/>
                <a:gd name="T33" fmla="*/ 32 h 126"/>
                <a:gd name="T34" fmla="*/ 118 w 124"/>
                <a:gd name="T35" fmla="*/ 27 h 126"/>
                <a:gd name="T36" fmla="*/ 117 w 124"/>
                <a:gd name="T37" fmla="*/ 25 h 126"/>
                <a:gd name="T38" fmla="*/ 112 w 124"/>
                <a:gd name="T39" fmla="*/ 9 h 126"/>
                <a:gd name="T40" fmla="*/ 111 w 124"/>
                <a:gd name="T41" fmla="*/ 1 h 126"/>
                <a:gd name="T42" fmla="*/ 110 w 124"/>
                <a:gd name="T43" fmla="*/ 0 h 126"/>
                <a:gd name="T44" fmla="*/ 93 w 124"/>
                <a:gd name="T45" fmla="*/ 5 h 126"/>
                <a:gd name="T46" fmla="*/ 90 w 124"/>
                <a:gd name="T47" fmla="*/ 5 h 126"/>
                <a:gd name="T48" fmla="*/ 89 w 124"/>
                <a:gd name="T49" fmla="*/ 5 h 126"/>
                <a:gd name="T50" fmla="*/ 88 w 124"/>
                <a:gd name="T51" fmla="*/ 5 h 126"/>
                <a:gd name="T52" fmla="*/ 77 w 124"/>
                <a:gd name="T53" fmla="*/ 9 h 126"/>
                <a:gd name="T54" fmla="*/ 73 w 124"/>
                <a:gd name="T55" fmla="*/ 9 h 126"/>
                <a:gd name="T56" fmla="*/ 64 w 124"/>
                <a:gd name="T57" fmla="*/ 11 h 126"/>
                <a:gd name="T58" fmla="*/ 45 w 124"/>
                <a:gd name="T59" fmla="*/ 20 h 126"/>
                <a:gd name="T60" fmla="*/ 44 w 124"/>
                <a:gd name="T61" fmla="*/ 16 h 126"/>
                <a:gd name="T62" fmla="*/ 31 w 124"/>
                <a:gd name="T63" fmla="*/ 20 h 126"/>
                <a:gd name="T64" fmla="*/ 29 w 124"/>
                <a:gd name="T65" fmla="*/ 20 h 126"/>
                <a:gd name="T66" fmla="*/ 7 w 124"/>
                <a:gd name="T67" fmla="*/ 25 h 126"/>
                <a:gd name="T68" fmla="*/ 3 w 124"/>
                <a:gd name="T69" fmla="*/ 25 h 126"/>
                <a:gd name="T70" fmla="*/ 0 w 124"/>
                <a:gd name="T71" fmla="*/ 26 h 126"/>
                <a:gd name="T72" fmla="*/ 1 w 124"/>
                <a:gd name="T73" fmla="*/ 31 h 126"/>
                <a:gd name="T74" fmla="*/ 6 w 124"/>
                <a:gd name="T75" fmla="*/ 54 h 126"/>
                <a:gd name="T76" fmla="*/ 7 w 124"/>
                <a:gd name="T77" fmla="*/ 61 h 126"/>
                <a:gd name="T78" fmla="*/ 7 w 124"/>
                <a:gd name="T79" fmla="*/ 65 h 126"/>
                <a:gd name="T80" fmla="*/ 8 w 124"/>
                <a:gd name="T81" fmla="*/ 68 h 126"/>
                <a:gd name="T82" fmla="*/ 8 w 124"/>
                <a:gd name="T83" fmla="*/ 75 h 126"/>
                <a:gd name="T84" fmla="*/ 11 w 124"/>
                <a:gd name="T85" fmla="*/ 83 h 126"/>
                <a:gd name="T86" fmla="*/ 11 w 124"/>
                <a:gd name="T87" fmla="*/ 85 h 126"/>
                <a:gd name="T88" fmla="*/ 12 w 124"/>
                <a:gd name="T89" fmla="*/ 89 h 126"/>
                <a:gd name="T90" fmla="*/ 19 w 124"/>
                <a:gd name="T91" fmla="*/ 103 h 126"/>
                <a:gd name="T92" fmla="*/ 6 w 124"/>
                <a:gd name="T93" fmla="*/ 116 h 126"/>
                <a:gd name="T94" fmla="*/ 13 w 124"/>
                <a:gd name="T95" fmla="*/ 126 h 126"/>
                <a:gd name="T96" fmla="*/ 29 w 124"/>
                <a:gd name="T97" fmla="*/ 115 h 126"/>
                <a:gd name="T98" fmla="*/ 36 w 124"/>
                <a:gd name="T99" fmla="*/ 106 h 126"/>
                <a:gd name="T100" fmla="*/ 45 w 124"/>
                <a:gd name="T101" fmla="*/ 100 h 1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4"/>
                <a:gd name="T154" fmla="*/ 0 h 126"/>
                <a:gd name="T155" fmla="*/ 124 w 124"/>
                <a:gd name="T156" fmla="*/ 126 h 12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4" h="126">
                  <a:moveTo>
                    <a:pt x="45" y="100"/>
                  </a:moveTo>
                  <a:lnTo>
                    <a:pt x="52" y="90"/>
                  </a:lnTo>
                  <a:lnTo>
                    <a:pt x="66" y="86"/>
                  </a:lnTo>
                  <a:lnTo>
                    <a:pt x="74" y="83"/>
                  </a:lnTo>
                  <a:lnTo>
                    <a:pt x="80" y="83"/>
                  </a:lnTo>
                  <a:lnTo>
                    <a:pt x="82" y="81"/>
                  </a:lnTo>
                  <a:lnTo>
                    <a:pt x="93" y="78"/>
                  </a:lnTo>
                  <a:lnTo>
                    <a:pt x="113" y="69"/>
                  </a:lnTo>
                  <a:lnTo>
                    <a:pt x="118" y="65"/>
                  </a:lnTo>
                  <a:lnTo>
                    <a:pt x="120" y="65"/>
                  </a:lnTo>
                  <a:lnTo>
                    <a:pt x="122" y="65"/>
                  </a:lnTo>
                  <a:lnTo>
                    <a:pt x="124" y="55"/>
                  </a:lnTo>
                  <a:lnTo>
                    <a:pt x="121" y="39"/>
                  </a:lnTo>
                  <a:lnTo>
                    <a:pt x="121" y="36"/>
                  </a:lnTo>
                  <a:lnTo>
                    <a:pt x="120" y="35"/>
                  </a:lnTo>
                  <a:lnTo>
                    <a:pt x="120" y="34"/>
                  </a:lnTo>
                  <a:lnTo>
                    <a:pt x="120" y="32"/>
                  </a:lnTo>
                  <a:lnTo>
                    <a:pt x="118" y="27"/>
                  </a:lnTo>
                  <a:lnTo>
                    <a:pt x="117" y="25"/>
                  </a:lnTo>
                  <a:lnTo>
                    <a:pt x="112" y="9"/>
                  </a:lnTo>
                  <a:lnTo>
                    <a:pt x="111" y="1"/>
                  </a:lnTo>
                  <a:lnTo>
                    <a:pt x="110" y="0"/>
                  </a:lnTo>
                  <a:lnTo>
                    <a:pt x="93" y="5"/>
                  </a:lnTo>
                  <a:lnTo>
                    <a:pt x="90" y="5"/>
                  </a:lnTo>
                  <a:lnTo>
                    <a:pt x="89" y="5"/>
                  </a:lnTo>
                  <a:lnTo>
                    <a:pt x="88" y="5"/>
                  </a:lnTo>
                  <a:lnTo>
                    <a:pt x="77" y="9"/>
                  </a:lnTo>
                  <a:lnTo>
                    <a:pt x="73" y="9"/>
                  </a:lnTo>
                  <a:lnTo>
                    <a:pt x="64" y="11"/>
                  </a:lnTo>
                  <a:lnTo>
                    <a:pt x="45" y="20"/>
                  </a:lnTo>
                  <a:lnTo>
                    <a:pt x="44" y="16"/>
                  </a:lnTo>
                  <a:lnTo>
                    <a:pt x="31" y="20"/>
                  </a:lnTo>
                  <a:lnTo>
                    <a:pt x="29" y="20"/>
                  </a:lnTo>
                  <a:lnTo>
                    <a:pt x="7" y="25"/>
                  </a:lnTo>
                  <a:lnTo>
                    <a:pt x="3" y="25"/>
                  </a:lnTo>
                  <a:lnTo>
                    <a:pt x="0" y="26"/>
                  </a:lnTo>
                  <a:lnTo>
                    <a:pt x="1" y="31"/>
                  </a:lnTo>
                  <a:lnTo>
                    <a:pt x="6" y="54"/>
                  </a:lnTo>
                  <a:lnTo>
                    <a:pt x="7" y="61"/>
                  </a:lnTo>
                  <a:lnTo>
                    <a:pt x="7" y="65"/>
                  </a:lnTo>
                  <a:lnTo>
                    <a:pt x="8" y="68"/>
                  </a:lnTo>
                  <a:lnTo>
                    <a:pt x="8" y="75"/>
                  </a:lnTo>
                  <a:lnTo>
                    <a:pt x="11" y="83"/>
                  </a:lnTo>
                  <a:lnTo>
                    <a:pt x="11" y="85"/>
                  </a:lnTo>
                  <a:lnTo>
                    <a:pt x="12" y="89"/>
                  </a:lnTo>
                  <a:lnTo>
                    <a:pt x="19" y="103"/>
                  </a:lnTo>
                  <a:lnTo>
                    <a:pt x="6" y="116"/>
                  </a:lnTo>
                  <a:lnTo>
                    <a:pt x="13" y="126"/>
                  </a:lnTo>
                  <a:lnTo>
                    <a:pt x="29" y="115"/>
                  </a:lnTo>
                  <a:lnTo>
                    <a:pt x="36" y="106"/>
                  </a:lnTo>
                  <a:lnTo>
                    <a:pt x="45" y="100"/>
                  </a:lnTo>
                  <a:close/>
                </a:path>
              </a:pathLst>
            </a:custGeom>
            <a:solidFill>
              <a:srgbClr val="3366FF"/>
            </a:solidFill>
            <a:ln w="0">
              <a:solidFill>
                <a:schemeClr val="tx1"/>
              </a:solidFill>
              <a:prstDash val="solid"/>
              <a:round/>
              <a:headEnd/>
              <a:tailEnd/>
            </a:ln>
          </p:spPr>
          <p:txBody>
            <a:bodyPr/>
            <a:lstStyle/>
            <a:p>
              <a:endParaRPr lang="en-US"/>
            </a:p>
          </p:txBody>
        </p:sp>
        <p:sp>
          <p:nvSpPr>
            <p:cNvPr id="22594" name="Freeform 30"/>
            <p:cNvSpPr>
              <a:spLocks/>
            </p:cNvSpPr>
            <p:nvPr/>
          </p:nvSpPr>
          <p:spPr bwMode="auto">
            <a:xfrm>
              <a:off x="4552" y="994"/>
              <a:ext cx="265" cy="425"/>
            </a:xfrm>
            <a:custGeom>
              <a:avLst/>
              <a:gdLst>
                <a:gd name="T0" fmla="*/ 35 w 265"/>
                <a:gd name="T1" fmla="*/ 346 h 425"/>
                <a:gd name="T2" fmla="*/ 27 w 265"/>
                <a:gd name="T3" fmla="*/ 321 h 425"/>
                <a:gd name="T4" fmla="*/ 2 w 265"/>
                <a:gd name="T5" fmla="*/ 240 h 425"/>
                <a:gd name="T6" fmla="*/ 3 w 265"/>
                <a:gd name="T7" fmla="*/ 226 h 425"/>
                <a:gd name="T8" fmla="*/ 14 w 265"/>
                <a:gd name="T9" fmla="*/ 230 h 425"/>
                <a:gd name="T10" fmla="*/ 24 w 265"/>
                <a:gd name="T11" fmla="*/ 215 h 425"/>
                <a:gd name="T12" fmla="*/ 22 w 265"/>
                <a:gd name="T13" fmla="*/ 190 h 425"/>
                <a:gd name="T14" fmla="*/ 35 w 265"/>
                <a:gd name="T15" fmla="*/ 160 h 425"/>
                <a:gd name="T16" fmla="*/ 30 w 265"/>
                <a:gd name="T17" fmla="*/ 145 h 425"/>
                <a:gd name="T18" fmla="*/ 35 w 265"/>
                <a:gd name="T19" fmla="*/ 115 h 425"/>
                <a:gd name="T20" fmla="*/ 31 w 265"/>
                <a:gd name="T21" fmla="*/ 89 h 425"/>
                <a:gd name="T22" fmla="*/ 71 w 265"/>
                <a:gd name="T23" fmla="*/ 20 h 425"/>
                <a:gd name="T24" fmla="*/ 101 w 265"/>
                <a:gd name="T25" fmla="*/ 15 h 425"/>
                <a:gd name="T26" fmla="*/ 118 w 265"/>
                <a:gd name="T27" fmla="*/ 0 h 425"/>
                <a:gd name="T28" fmla="*/ 147 w 265"/>
                <a:gd name="T29" fmla="*/ 15 h 425"/>
                <a:gd name="T30" fmla="*/ 190 w 265"/>
                <a:gd name="T31" fmla="*/ 139 h 425"/>
                <a:gd name="T32" fmla="*/ 213 w 265"/>
                <a:gd name="T33" fmla="*/ 139 h 425"/>
                <a:gd name="T34" fmla="*/ 232 w 265"/>
                <a:gd name="T35" fmla="*/ 179 h 425"/>
                <a:gd name="T36" fmla="*/ 234 w 265"/>
                <a:gd name="T37" fmla="*/ 173 h 425"/>
                <a:gd name="T38" fmla="*/ 259 w 265"/>
                <a:gd name="T39" fmla="*/ 189 h 425"/>
                <a:gd name="T40" fmla="*/ 253 w 265"/>
                <a:gd name="T41" fmla="*/ 221 h 425"/>
                <a:gd name="T42" fmla="*/ 251 w 265"/>
                <a:gd name="T43" fmla="*/ 224 h 425"/>
                <a:gd name="T44" fmla="*/ 244 w 265"/>
                <a:gd name="T45" fmla="*/ 224 h 425"/>
                <a:gd name="T46" fmla="*/ 238 w 265"/>
                <a:gd name="T47" fmla="*/ 233 h 425"/>
                <a:gd name="T48" fmla="*/ 234 w 265"/>
                <a:gd name="T49" fmla="*/ 245 h 425"/>
                <a:gd name="T50" fmla="*/ 221 w 265"/>
                <a:gd name="T51" fmla="*/ 243 h 425"/>
                <a:gd name="T52" fmla="*/ 216 w 265"/>
                <a:gd name="T53" fmla="*/ 254 h 425"/>
                <a:gd name="T54" fmla="*/ 212 w 265"/>
                <a:gd name="T55" fmla="*/ 263 h 425"/>
                <a:gd name="T56" fmla="*/ 191 w 265"/>
                <a:gd name="T57" fmla="*/ 276 h 425"/>
                <a:gd name="T58" fmla="*/ 183 w 265"/>
                <a:gd name="T59" fmla="*/ 273 h 425"/>
                <a:gd name="T60" fmla="*/ 163 w 265"/>
                <a:gd name="T61" fmla="*/ 279 h 425"/>
                <a:gd name="T62" fmla="*/ 160 w 265"/>
                <a:gd name="T63" fmla="*/ 261 h 425"/>
                <a:gd name="T64" fmla="*/ 152 w 265"/>
                <a:gd name="T65" fmla="*/ 276 h 425"/>
                <a:gd name="T66" fmla="*/ 152 w 265"/>
                <a:gd name="T67" fmla="*/ 300 h 425"/>
                <a:gd name="T68" fmla="*/ 144 w 265"/>
                <a:gd name="T69" fmla="*/ 328 h 425"/>
                <a:gd name="T70" fmla="*/ 133 w 265"/>
                <a:gd name="T71" fmla="*/ 330 h 425"/>
                <a:gd name="T72" fmla="*/ 125 w 265"/>
                <a:gd name="T73" fmla="*/ 339 h 425"/>
                <a:gd name="T74" fmla="*/ 119 w 265"/>
                <a:gd name="T75" fmla="*/ 346 h 425"/>
                <a:gd name="T76" fmla="*/ 111 w 265"/>
                <a:gd name="T77" fmla="*/ 349 h 425"/>
                <a:gd name="T78" fmla="*/ 104 w 265"/>
                <a:gd name="T79" fmla="*/ 354 h 425"/>
                <a:gd name="T80" fmla="*/ 93 w 265"/>
                <a:gd name="T81" fmla="*/ 367 h 425"/>
                <a:gd name="T82" fmla="*/ 95 w 265"/>
                <a:gd name="T83" fmla="*/ 374 h 425"/>
                <a:gd name="T84" fmla="*/ 86 w 265"/>
                <a:gd name="T85" fmla="*/ 377 h 425"/>
                <a:gd name="T86" fmla="*/ 87 w 265"/>
                <a:gd name="T87" fmla="*/ 384 h 425"/>
                <a:gd name="T88" fmla="*/ 79 w 265"/>
                <a:gd name="T89" fmla="*/ 407 h 425"/>
                <a:gd name="T90" fmla="*/ 76 w 265"/>
                <a:gd name="T91" fmla="*/ 425 h 425"/>
                <a:gd name="T92" fmla="*/ 66 w 265"/>
                <a:gd name="T93" fmla="*/ 422 h 425"/>
                <a:gd name="T94" fmla="*/ 52 w 265"/>
                <a:gd name="T95" fmla="*/ 405 h 425"/>
                <a:gd name="T96" fmla="*/ 42 w 265"/>
                <a:gd name="T97" fmla="*/ 369 h 4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65"/>
                <a:gd name="T148" fmla="*/ 0 h 425"/>
                <a:gd name="T149" fmla="*/ 265 w 265"/>
                <a:gd name="T150" fmla="*/ 425 h 4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65" h="425">
                  <a:moveTo>
                    <a:pt x="40" y="365"/>
                  </a:moveTo>
                  <a:lnTo>
                    <a:pt x="35" y="346"/>
                  </a:lnTo>
                  <a:lnTo>
                    <a:pt x="27" y="324"/>
                  </a:lnTo>
                  <a:lnTo>
                    <a:pt x="27" y="321"/>
                  </a:lnTo>
                  <a:lnTo>
                    <a:pt x="14" y="280"/>
                  </a:lnTo>
                  <a:lnTo>
                    <a:pt x="2" y="240"/>
                  </a:lnTo>
                  <a:lnTo>
                    <a:pt x="0" y="236"/>
                  </a:lnTo>
                  <a:lnTo>
                    <a:pt x="3" y="226"/>
                  </a:lnTo>
                  <a:lnTo>
                    <a:pt x="14" y="234"/>
                  </a:lnTo>
                  <a:lnTo>
                    <a:pt x="14" y="230"/>
                  </a:lnTo>
                  <a:lnTo>
                    <a:pt x="16" y="215"/>
                  </a:lnTo>
                  <a:lnTo>
                    <a:pt x="24" y="215"/>
                  </a:lnTo>
                  <a:lnTo>
                    <a:pt x="19" y="196"/>
                  </a:lnTo>
                  <a:lnTo>
                    <a:pt x="22" y="190"/>
                  </a:lnTo>
                  <a:lnTo>
                    <a:pt x="30" y="180"/>
                  </a:lnTo>
                  <a:lnTo>
                    <a:pt x="35" y="160"/>
                  </a:lnTo>
                  <a:lnTo>
                    <a:pt x="30" y="156"/>
                  </a:lnTo>
                  <a:lnTo>
                    <a:pt x="30" y="145"/>
                  </a:lnTo>
                  <a:lnTo>
                    <a:pt x="26" y="133"/>
                  </a:lnTo>
                  <a:lnTo>
                    <a:pt x="35" y="115"/>
                  </a:lnTo>
                  <a:lnTo>
                    <a:pt x="32" y="100"/>
                  </a:lnTo>
                  <a:lnTo>
                    <a:pt x="31" y="89"/>
                  </a:lnTo>
                  <a:lnTo>
                    <a:pt x="58" y="9"/>
                  </a:lnTo>
                  <a:lnTo>
                    <a:pt x="71" y="20"/>
                  </a:lnTo>
                  <a:lnTo>
                    <a:pt x="77" y="25"/>
                  </a:lnTo>
                  <a:lnTo>
                    <a:pt x="101" y="15"/>
                  </a:lnTo>
                  <a:lnTo>
                    <a:pt x="113" y="1"/>
                  </a:lnTo>
                  <a:lnTo>
                    <a:pt x="118" y="0"/>
                  </a:lnTo>
                  <a:lnTo>
                    <a:pt x="141" y="9"/>
                  </a:lnTo>
                  <a:lnTo>
                    <a:pt x="147" y="15"/>
                  </a:lnTo>
                  <a:lnTo>
                    <a:pt x="153" y="16"/>
                  </a:lnTo>
                  <a:lnTo>
                    <a:pt x="190" y="139"/>
                  </a:lnTo>
                  <a:lnTo>
                    <a:pt x="210" y="141"/>
                  </a:lnTo>
                  <a:lnTo>
                    <a:pt x="213" y="139"/>
                  </a:lnTo>
                  <a:lnTo>
                    <a:pt x="222" y="170"/>
                  </a:lnTo>
                  <a:lnTo>
                    <a:pt x="232" y="179"/>
                  </a:lnTo>
                  <a:lnTo>
                    <a:pt x="234" y="178"/>
                  </a:lnTo>
                  <a:lnTo>
                    <a:pt x="234" y="173"/>
                  </a:lnTo>
                  <a:lnTo>
                    <a:pt x="246" y="174"/>
                  </a:lnTo>
                  <a:lnTo>
                    <a:pt x="259" y="189"/>
                  </a:lnTo>
                  <a:lnTo>
                    <a:pt x="265" y="198"/>
                  </a:lnTo>
                  <a:lnTo>
                    <a:pt x="253" y="221"/>
                  </a:lnTo>
                  <a:lnTo>
                    <a:pt x="251" y="221"/>
                  </a:lnTo>
                  <a:lnTo>
                    <a:pt x="251" y="224"/>
                  </a:lnTo>
                  <a:lnTo>
                    <a:pt x="249" y="223"/>
                  </a:lnTo>
                  <a:lnTo>
                    <a:pt x="244" y="224"/>
                  </a:lnTo>
                  <a:lnTo>
                    <a:pt x="245" y="226"/>
                  </a:lnTo>
                  <a:lnTo>
                    <a:pt x="238" y="233"/>
                  </a:lnTo>
                  <a:lnTo>
                    <a:pt x="239" y="238"/>
                  </a:lnTo>
                  <a:lnTo>
                    <a:pt x="234" y="245"/>
                  </a:lnTo>
                  <a:lnTo>
                    <a:pt x="233" y="240"/>
                  </a:lnTo>
                  <a:lnTo>
                    <a:pt x="221" y="243"/>
                  </a:lnTo>
                  <a:lnTo>
                    <a:pt x="220" y="253"/>
                  </a:lnTo>
                  <a:lnTo>
                    <a:pt x="216" y="254"/>
                  </a:lnTo>
                  <a:lnTo>
                    <a:pt x="211" y="256"/>
                  </a:lnTo>
                  <a:lnTo>
                    <a:pt x="212" y="263"/>
                  </a:lnTo>
                  <a:lnTo>
                    <a:pt x="200" y="275"/>
                  </a:lnTo>
                  <a:lnTo>
                    <a:pt x="191" y="276"/>
                  </a:lnTo>
                  <a:lnTo>
                    <a:pt x="180" y="264"/>
                  </a:lnTo>
                  <a:lnTo>
                    <a:pt x="183" y="273"/>
                  </a:lnTo>
                  <a:lnTo>
                    <a:pt x="175" y="294"/>
                  </a:lnTo>
                  <a:lnTo>
                    <a:pt x="163" y="279"/>
                  </a:lnTo>
                  <a:lnTo>
                    <a:pt x="161" y="261"/>
                  </a:lnTo>
                  <a:lnTo>
                    <a:pt x="160" y="261"/>
                  </a:lnTo>
                  <a:lnTo>
                    <a:pt x="156" y="270"/>
                  </a:lnTo>
                  <a:lnTo>
                    <a:pt x="152" y="276"/>
                  </a:lnTo>
                  <a:lnTo>
                    <a:pt x="152" y="289"/>
                  </a:lnTo>
                  <a:lnTo>
                    <a:pt x="152" y="300"/>
                  </a:lnTo>
                  <a:lnTo>
                    <a:pt x="157" y="311"/>
                  </a:lnTo>
                  <a:lnTo>
                    <a:pt x="144" y="328"/>
                  </a:lnTo>
                  <a:lnTo>
                    <a:pt x="137" y="326"/>
                  </a:lnTo>
                  <a:lnTo>
                    <a:pt x="133" y="330"/>
                  </a:lnTo>
                  <a:lnTo>
                    <a:pt x="131" y="335"/>
                  </a:lnTo>
                  <a:lnTo>
                    <a:pt x="125" y="339"/>
                  </a:lnTo>
                  <a:lnTo>
                    <a:pt x="120" y="339"/>
                  </a:lnTo>
                  <a:lnTo>
                    <a:pt x="119" y="346"/>
                  </a:lnTo>
                  <a:lnTo>
                    <a:pt x="115" y="353"/>
                  </a:lnTo>
                  <a:lnTo>
                    <a:pt x="111" y="349"/>
                  </a:lnTo>
                  <a:lnTo>
                    <a:pt x="108" y="348"/>
                  </a:lnTo>
                  <a:lnTo>
                    <a:pt x="104" y="354"/>
                  </a:lnTo>
                  <a:lnTo>
                    <a:pt x="96" y="359"/>
                  </a:lnTo>
                  <a:lnTo>
                    <a:pt x="93" y="367"/>
                  </a:lnTo>
                  <a:lnTo>
                    <a:pt x="96" y="372"/>
                  </a:lnTo>
                  <a:lnTo>
                    <a:pt x="95" y="374"/>
                  </a:lnTo>
                  <a:lnTo>
                    <a:pt x="92" y="374"/>
                  </a:lnTo>
                  <a:lnTo>
                    <a:pt x="86" y="377"/>
                  </a:lnTo>
                  <a:lnTo>
                    <a:pt x="85" y="380"/>
                  </a:lnTo>
                  <a:lnTo>
                    <a:pt x="87" y="384"/>
                  </a:lnTo>
                  <a:lnTo>
                    <a:pt x="90" y="383"/>
                  </a:lnTo>
                  <a:lnTo>
                    <a:pt x="79" y="407"/>
                  </a:lnTo>
                  <a:lnTo>
                    <a:pt x="80" y="414"/>
                  </a:lnTo>
                  <a:lnTo>
                    <a:pt x="76" y="425"/>
                  </a:lnTo>
                  <a:lnTo>
                    <a:pt x="73" y="425"/>
                  </a:lnTo>
                  <a:lnTo>
                    <a:pt x="66" y="422"/>
                  </a:lnTo>
                  <a:lnTo>
                    <a:pt x="63" y="412"/>
                  </a:lnTo>
                  <a:lnTo>
                    <a:pt x="52" y="405"/>
                  </a:lnTo>
                  <a:lnTo>
                    <a:pt x="48" y="387"/>
                  </a:lnTo>
                  <a:lnTo>
                    <a:pt x="42" y="369"/>
                  </a:lnTo>
                  <a:lnTo>
                    <a:pt x="40" y="365"/>
                  </a:lnTo>
                  <a:close/>
                </a:path>
              </a:pathLst>
            </a:custGeom>
            <a:solidFill>
              <a:srgbClr val="3366FF"/>
            </a:solidFill>
            <a:ln w="0">
              <a:solidFill>
                <a:schemeClr val="tx1"/>
              </a:solidFill>
              <a:prstDash val="solid"/>
              <a:round/>
              <a:headEnd/>
              <a:tailEnd/>
            </a:ln>
          </p:spPr>
          <p:txBody>
            <a:bodyPr/>
            <a:lstStyle/>
            <a:p>
              <a:endParaRPr lang="en-US"/>
            </a:p>
          </p:txBody>
        </p:sp>
        <p:sp>
          <p:nvSpPr>
            <p:cNvPr id="22595" name="Freeform 31"/>
            <p:cNvSpPr>
              <a:spLocks/>
            </p:cNvSpPr>
            <p:nvPr/>
          </p:nvSpPr>
          <p:spPr bwMode="auto">
            <a:xfrm>
              <a:off x="4738" y="1278"/>
              <a:ext cx="13" cy="7"/>
            </a:xfrm>
            <a:custGeom>
              <a:avLst/>
              <a:gdLst>
                <a:gd name="T0" fmla="*/ 3 w 13"/>
                <a:gd name="T1" fmla="*/ 7 h 7"/>
                <a:gd name="T2" fmla="*/ 13 w 13"/>
                <a:gd name="T3" fmla="*/ 5 h 7"/>
                <a:gd name="T4" fmla="*/ 8 w 13"/>
                <a:gd name="T5" fmla="*/ 0 h 7"/>
                <a:gd name="T6" fmla="*/ 0 w 13"/>
                <a:gd name="T7" fmla="*/ 2 h 7"/>
                <a:gd name="T8" fmla="*/ 3 w 13"/>
                <a:gd name="T9" fmla="*/ 7 h 7"/>
                <a:gd name="T10" fmla="*/ 0 60000 65536"/>
                <a:gd name="T11" fmla="*/ 0 60000 65536"/>
                <a:gd name="T12" fmla="*/ 0 60000 65536"/>
                <a:gd name="T13" fmla="*/ 0 60000 65536"/>
                <a:gd name="T14" fmla="*/ 0 60000 65536"/>
                <a:gd name="T15" fmla="*/ 0 w 13"/>
                <a:gd name="T16" fmla="*/ 0 h 7"/>
                <a:gd name="T17" fmla="*/ 13 w 13"/>
                <a:gd name="T18" fmla="*/ 7 h 7"/>
              </a:gdLst>
              <a:ahLst/>
              <a:cxnLst>
                <a:cxn ang="T10">
                  <a:pos x="T0" y="T1"/>
                </a:cxn>
                <a:cxn ang="T11">
                  <a:pos x="T2" y="T3"/>
                </a:cxn>
                <a:cxn ang="T12">
                  <a:pos x="T4" y="T5"/>
                </a:cxn>
                <a:cxn ang="T13">
                  <a:pos x="T6" y="T7"/>
                </a:cxn>
                <a:cxn ang="T14">
                  <a:pos x="T8" y="T9"/>
                </a:cxn>
              </a:cxnLst>
              <a:rect l="T15" t="T16" r="T17" b="T18"/>
              <a:pathLst>
                <a:path w="13" h="7">
                  <a:moveTo>
                    <a:pt x="3" y="7"/>
                  </a:moveTo>
                  <a:lnTo>
                    <a:pt x="13" y="5"/>
                  </a:lnTo>
                  <a:lnTo>
                    <a:pt x="8" y="0"/>
                  </a:lnTo>
                  <a:lnTo>
                    <a:pt x="0" y="2"/>
                  </a:lnTo>
                  <a:lnTo>
                    <a:pt x="3" y="7"/>
                  </a:lnTo>
                  <a:close/>
                </a:path>
              </a:pathLst>
            </a:custGeom>
            <a:solidFill>
              <a:srgbClr val="3366FF"/>
            </a:solidFill>
            <a:ln w="0">
              <a:solidFill>
                <a:schemeClr val="tx1"/>
              </a:solidFill>
              <a:prstDash val="solid"/>
              <a:round/>
              <a:headEnd/>
              <a:tailEnd/>
            </a:ln>
          </p:spPr>
          <p:txBody>
            <a:bodyPr/>
            <a:lstStyle/>
            <a:p>
              <a:endParaRPr lang="en-US"/>
            </a:p>
          </p:txBody>
        </p:sp>
        <p:sp>
          <p:nvSpPr>
            <p:cNvPr id="22596" name="Freeform 32"/>
            <p:cNvSpPr>
              <a:spLocks/>
            </p:cNvSpPr>
            <p:nvPr/>
          </p:nvSpPr>
          <p:spPr bwMode="auto">
            <a:xfrm>
              <a:off x="4470" y="1438"/>
              <a:ext cx="242" cy="134"/>
            </a:xfrm>
            <a:custGeom>
              <a:avLst/>
              <a:gdLst>
                <a:gd name="T0" fmla="*/ 188 w 242"/>
                <a:gd name="T1" fmla="*/ 109 h 134"/>
                <a:gd name="T2" fmla="*/ 180 w 242"/>
                <a:gd name="T3" fmla="*/ 114 h 134"/>
                <a:gd name="T4" fmla="*/ 174 w 242"/>
                <a:gd name="T5" fmla="*/ 129 h 134"/>
                <a:gd name="T6" fmla="*/ 166 w 242"/>
                <a:gd name="T7" fmla="*/ 121 h 134"/>
                <a:gd name="T8" fmla="*/ 158 w 242"/>
                <a:gd name="T9" fmla="*/ 114 h 134"/>
                <a:gd name="T10" fmla="*/ 153 w 242"/>
                <a:gd name="T11" fmla="*/ 109 h 134"/>
                <a:gd name="T12" fmla="*/ 145 w 242"/>
                <a:gd name="T13" fmla="*/ 98 h 134"/>
                <a:gd name="T14" fmla="*/ 140 w 242"/>
                <a:gd name="T15" fmla="*/ 90 h 134"/>
                <a:gd name="T16" fmla="*/ 135 w 242"/>
                <a:gd name="T17" fmla="*/ 89 h 134"/>
                <a:gd name="T18" fmla="*/ 129 w 242"/>
                <a:gd name="T19" fmla="*/ 90 h 134"/>
                <a:gd name="T20" fmla="*/ 113 w 242"/>
                <a:gd name="T21" fmla="*/ 95 h 134"/>
                <a:gd name="T22" fmla="*/ 95 w 242"/>
                <a:gd name="T23" fmla="*/ 99 h 134"/>
                <a:gd name="T24" fmla="*/ 91 w 242"/>
                <a:gd name="T25" fmla="*/ 99 h 134"/>
                <a:gd name="T26" fmla="*/ 79 w 242"/>
                <a:gd name="T27" fmla="*/ 103 h 134"/>
                <a:gd name="T28" fmla="*/ 66 w 242"/>
                <a:gd name="T29" fmla="*/ 105 h 134"/>
                <a:gd name="T30" fmla="*/ 46 w 242"/>
                <a:gd name="T31" fmla="*/ 110 h 134"/>
                <a:gd name="T32" fmla="*/ 31 w 242"/>
                <a:gd name="T33" fmla="*/ 114 h 134"/>
                <a:gd name="T34" fmla="*/ 5 w 242"/>
                <a:gd name="T35" fmla="*/ 119 h 134"/>
                <a:gd name="T36" fmla="*/ 0 w 242"/>
                <a:gd name="T37" fmla="*/ 118 h 134"/>
                <a:gd name="T38" fmla="*/ 0 w 242"/>
                <a:gd name="T39" fmla="*/ 76 h 134"/>
                <a:gd name="T40" fmla="*/ 2 w 242"/>
                <a:gd name="T41" fmla="*/ 60 h 134"/>
                <a:gd name="T42" fmla="*/ 14 w 242"/>
                <a:gd name="T43" fmla="*/ 51 h 134"/>
                <a:gd name="T44" fmla="*/ 17 w 242"/>
                <a:gd name="T45" fmla="*/ 50 h 134"/>
                <a:gd name="T46" fmla="*/ 22 w 242"/>
                <a:gd name="T47" fmla="*/ 49 h 134"/>
                <a:gd name="T48" fmla="*/ 51 w 242"/>
                <a:gd name="T49" fmla="*/ 43 h 134"/>
                <a:gd name="T50" fmla="*/ 59 w 242"/>
                <a:gd name="T51" fmla="*/ 41 h 134"/>
                <a:gd name="T52" fmla="*/ 65 w 242"/>
                <a:gd name="T53" fmla="*/ 40 h 134"/>
                <a:gd name="T54" fmla="*/ 86 w 242"/>
                <a:gd name="T55" fmla="*/ 35 h 134"/>
                <a:gd name="T56" fmla="*/ 90 w 242"/>
                <a:gd name="T57" fmla="*/ 34 h 134"/>
                <a:gd name="T58" fmla="*/ 130 w 242"/>
                <a:gd name="T59" fmla="*/ 21 h 134"/>
                <a:gd name="T60" fmla="*/ 131 w 242"/>
                <a:gd name="T61" fmla="*/ 20 h 134"/>
                <a:gd name="T62" fmla="*/ 142 w 242"/>
                <a:gd name="T63" fmla="*/ 5 h 134"/>
                <a:gd name="T64" fmla="*/ 164 w 242"/>
                <a:gd name="T65" fmla="*/ 16 h 134"/>
                <a:gd name="T66" fmla="*/ 174 w 242"/>
                <a:gd name="T67" fmla="*/ 20 h 134"/>
                <a:gd name="T68" fmla="*/ 158 w 242"/>
                <a:gd name="T69" fmla="*/ 44 h 134"/>
                <a:gd name="T70" fmla="*/ 157 w 242"/>
                <a:gd name="T71" fmla="*/ 48 h 134"/>
                <a:gd name="T72" fmla="*/ 169 w 242"/>
                <a:gd name="T73" fmla="*/ 55 h 134"/>
                <a:gd name="T74" fmla="*/ 190 w 242"/>
                <a:gd name="T75" fmla="*/ 75 h 134"/>
                <a:gd name="T76" fmla="*/ 190 w 242"/>
                <a:gd name="T77" fmla="*/ 80 h 134"/>
                <a:gd name="T78" fmla="*/ 199 w 242"/>
                <a:gd name="T79" fmla="*/ 91 h 134"/>
                <a:gd name="T80" fmla="*/ 219 w 242"/>
                <a:gd name="T81" fmla="*/ 94 h 134"/>
                <a:gd name="T82" fmla="*/ 232 w 242"/>
                <a:gd name="T83" fmla="*/ 75 h 134"/>
                <a:gd name="T84" fmla="*/ 219 w 242"/>
                <a:gd name="T85" fmla="*/ 60 h 134"/>
                <a:gd name="T86" fmla="*/ 242 w 242"/>
                <a:gd name="T87" fmla="*/ 91 h 134"/>
                <a:gd name="T88" fmla="*/ 239 w 242"/>
                <a:gd name="T89" fmla="*/ 95 h 134"/>
                <a:gd name="T90" fmla="*/ 215 w 242"/>
                <a:gd name="T91" fmla="*/ 105 h 134"/>
                <a:gd name="T92" fmla="*/ 200 w 242"/>
                <a:gd name="T93" fmla="*/ 116 h 134"/>
                <a:gd name="T94" fmla="*/ 182 w 242"/>
                <a:gd name="T95" fmla="*/ 134 h 134"/>
                <a:gd name="T96" fmla="*/ 196 w 242"/>
                <a:gd name="T97" fmla="*/ 119 h 134"/>
                <a:gd name="T98" fmla="*/ 194 w 242"/>
                <a:gd name="T99" fmla="*/ 105 h 1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2"/>
                <a:gd name="T151" fmla="*/ 0 h 134"/>
                <a:gd name="T152" fmla="*/ 242 w 242"/>
                <a:gd name="T153" fmla="*/ 134 h 13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2" h="134">
                  <a:moveTo>
                    <a:pt x="193" y="104"/>
                  </a:moveTo>
                  <a:lnTo>
                    <a:pt x="188" y="109"/>
                  </a:lnTo>
                  <a:lnTo>
                    <a:pt x="184" y="114"/>
                  </a:lnTo>
                  <a:lnTo>
                    <a:pt x="180" y="114"/>
                  </a:lnTo>
                  <a:lnTo>
                    <a:pt x="179" y="124"/>
                  </a:lnTo>
                  <a:lnTo>
                    <a:pt x="174" y="129"/>
                  </a:lnTo>
                  <a:lnTo>
                    <a:pt x="168" y="130"/>
                  </a:lnTo>
                  <a:lnTo>
                    <a:pt x="166" y="121"/>
                  </a:lnTo>
                  <a:lnTo>
                    <a:pt x="164" y="115"/>
                  </a:lnTo>
                  <a:lnTo>
                    <a:pt x="158" y="114"/>
                  </a:lnTo>
                  <a:lnTo>
                    <a:pt x="155" y="110"/>
                  </a:lnTo>
                  <a:lnTo>
                    <a:pt x="153" y="109"/>
                  </a:lnTo>
                  <a:lnTo>
                    <a:pt x="150" y="108"/>
                  </a:lnTo>
                  <a:lnTo>
                    <a:pt x="145" y="98"/>
                  </a:lnTo>
                  <a:lnTo>
                    <a:pt x="142" y="99"/>
                  </a:lnTo>
                  <a:lnTo>
                    <a:pt x="140" y="90"/>
                  </a:lnTo>
                  <a:lnTo>
                    <a:pt x="139" y="88"/>
                  </a:lnTo>
                  <a:lnTo>
                    <a:pt x="135" y="89"/>
                  </a:lnTo>
                  <a:lnTo>
                    <a:pt x="131" y="90"/>
                  </a:lnTo>
                  <a:lnTo>
                    <a:pt x="129" y="90"/>
                  </a:lnTo>
                  <a:lnTo>
                    <a:pt x="115" y="95"/>
                  </a:lnTo>
                  <a:lnTo>
                    <a:pt x="113" y="95"/>
                  </a:lnTo>
                  <a:lnTo>
                    <a:pt x="112" y="94"/>
                  </a:lnTo>
                  <a:lnTo>
                    <a:pt x="95" y="99"/>
                  </a:lnTo>
                  <a:lnTo>
                    <a:pt x="92" y="99"/>
                  </a:lnTo>
                  <a:lnTo>
                    <a:pt x="91" y="99"/>
                  </a:lnTo>
                  <a:lnTo>
                    <a:pt x="90" y="99"/>
                  </a:lnTo>
                  <a:lnTo>
                    <a:pt x="79" y="103"/>
                  </a:lnTo>
                  <a:lnTo>
                    <a:pt x="75" y="103"/>
                  </a:lnTo>
                  <a:lnTo>
                    <a:pt x="66" y="105"/>
                  </a:lnTo>
                  <a:lnTo>
                    <a:pt x="47" y="114"/>
                  </a:lnTo>
                  <a:lnTo>
                    <a:pt x="46" y="110"/>
                  </a:lnTo>
                  <a:lnTo>
                    <a:pt x="33" y="114"/>
                  </a:lnTo>
                  <a:lnTo>
                    <a:pt x="31" y="114"/>
                  </a:lnTo>
                  <a:lnTo>
                    <a:pt x="9" y="119"/>
                  </a:lnTo>
                  <a:lnTo>
                    <a:pt x="5" y="119"/>
                  </a:lnTo>
                  <a:lnTo>
                    <a:pt x="2" y="120"/>
                  </a:lnTo>
                  <a:lnTo>
                    <a:pt x="0" y="118"/>
                  </a:lnTo>
                  <a:lnTo>
                    <a:pt x="0" y="114"/>
                  </a:lnTo>
                  <a:lnTo>
                    <a:pt x="0" y="76"/>
                  </a:lnTo>
                  <a:lnTo>
                    <a:pt x="2" y="65"/>
                  </a:lnTo>
                  <a:lnTo>
                    <a:pt x="2" y="60"/>
                  </a:lnTo>
                  <a:lnTo>
                    <a:pt x="2" y="54"/>
                  </a:lnTo>
                  <a:lnTo>
                    <a:pt x="14" y="51"/>
                  </a:lnTo>
                  <a:lnTo>
                    <a:pt x="16" y="50"/>
                  </a:lnTo>
                  <a:lnTo>
                    <a:pt x="17" y="50"/>
                  </a:lnTo>
                  <a:lnTo>
                    <a:pt x="19" y="50"/>
                  </a:lnTo>
                  <a:lnTo>
                    <a:pt x="22" y="49"/>
                  </a:lnTo>
                  <a:lnTo>
                    <a:pt x="35" y="46"/>
                  </a:lnTo>
                  <a:lnTo>
                    <a:pt x="51" y="43"/>
                  </a:lnTo>
                  <a:lnTo>
                    <a:pt x="53" y="43"/>
                  </a:lnTo>
                  <a:lnTo>
                    <a:pt x="59" y="41"/>
                  </a:lnTo>
                  <a:lnTo>
                    <a:pt x="60" y="40"/>
                  </a:lnTo>
                  <a:lnTo>
                    <a:pt x="65" y="40"/>
                  </a:lnTo>
                  <a:lnTo>
                    <a:pt x="79" y="36"/>
                  </a:lnTo>
                  <a:lnTo>
                    <a:pt x="86" y="35"/>
                  </a:lnTo>
                  <a:lnTo>
                    <a:pt x="87" y="34"/>
                  </a:lnTo>
                  <a:lnTo>
                    <a:pt x="90" y="34"/>
                  </a:lnTo>
                  <a:lnTo>
                    <a:pt x="129" y="25"/>
                  </a:lnTo>
                  <a:lnTo>
                    <a:pt x="130" y="21"/>
                  </a:lnTo>
                  <a:lnTo>
                    <a:pt x="130" y="20"/>
                  </a:lnTo>
                  <a:lnTo>
                    <a:pt x="131" y="20"/>
                  </a:lnTo>
                  <a:lnTo>
                    <a:pt x="141" y="11"/>
                  </a:lnTo>
                  <a:lnTo>
                    <a:pt x="142" y="5"/>
                  </a:lnTo>
                  <a:lnTo>
                    <a:pt x="155" y="0"/>
                  </a:lnTo>
                  <a:lnTo>
                    <a:pt x="164" y="16"/>
                  </a:lnTo>
                  <a:lnTo>
                    <a:pt x="172" y="14"/>
                  </a:lnTo>
                  <a:lnTo>
                    <a:pt x="174" y="20"/>
                  </a:lnTo>
                  <a:lnTo>
                    <a:pt x="166" y="28"/>
                  </a:lnTo>
                  <a:lnTo>
                    <a:pt x="158" y="44"/>
                  </a:lnTo>
                  <a:lnTo>
                    <a:pt x="157" y="41"/>
                  </a:lnTo>
                  <a:lnTo>
                    <a:pt x="157" y="48"/>
                  </a:lnTo>
                  <a:lnTo>
                    <a:pt x="162" y="53"/>
                  </a:lnTo>
                  <a:lnTo>
                    <a:pt x="169" y="55"/>
                  </a:lnTo>
                  <a:lnTo>
                    <a:pt x="172" y="55"/>
                  </a:lnTo>
                  <a:lnTo>
                    <a:pt x="190" y="75"/>
                  </a:lnTo>
                  <a:lnTo>
                    <a:pt x="184" y="76"/>
                  </a:lnTo>
                  <a:lnTo>
                    <a:pt x="190" y="80"/>
                  </a:lnTo>
                  <a:lnTo>
                    <a:pt x="193" y="79"/>
                  </a:lnTo>
                  <a:lnTo>
                    <a:pt x="199" y="91"/>
                  </a:lnTo>
                  <a:lnTo>
                    <a:pt x="202" y="94"/>
                  </a:lnTo>
                  <a:lnTo>
                    <a:pt x="219" y="94"/>
                  </a:lnTo>
                  <a:lnTo>
                    <a:pt x="232" y="84"/>
                  </a:lnTo>
                  <a:lnTo>
                    <a:pt x="232" y="75"/>
                  </a:lnTo>
                  <a:lnTo>
                    <a:pt x="227" y="76"/>
                  </a:lnTo>
                  <a:lnTo>
                    <a:pt x="219" y="60"/>
                  </a:lnTo>
                  <a:lnTo>
                    <a:pt x="228" y="65"/>
                  </a:lnTo>
                  <a:lnTo>
                    <a:pt x="242" y="91"/>
                  </a:lnTo>
                  <a:lnTo>
                    <a:pt x="240" y="105"/>
                  </a:lnTo>
                  <a:lnTo>
                    <a:pt x="239" y="95"/>
                  </a:lnTo>
                  <a:lnTo>
                    <a:pt x="237" y="94"/>
                  </a:lnTo>
                  <a:lnTo>
                    <a:pt x="215" y="105"/>
                  </a:lnTo>
                  <a:lnTo>
                    <a:pt x="207" y="114"/>
                  </a:lnTo>
                  <a:lnTo>
                    <a:pt x="200" y="116"/>
                  </a:lnTo>
                  <a:lnTo>
                    <a:pt x="197" y="120"/>
                  </a:lnTo>
                  <a:lnTo>
                    <a:pt x="182" y="134"/>
                  </a:lnTo>
                  <a:lnTo>
                    <a:pt x="183" y="130"/>
                  </a:lnTo>
                  <a:lnTo>
                    <a:pt x="196" y="119"/>
                  </a:lnTo>
                  <a:lnTo>
                    <a:pt x="196" y="109"/>
                  </a:lnTo>
                  <a:lnTo>
                    <a:pt x="194" y="105"/>
                  </a:lnTo>
                  <a:lnTo>
                    <a:pt x="193" y="104"/>
                  </a:lnTo>
                  <a:close/>
                </a:path>
              </a:pathLst>
            </a:custGeom>
            <a:solidFill>
              <a:srgbClr val="3366FF"/>
            </a:solidFill>
            <a:ln w="0">
              <a:solidFill>
                <a:schemeClr val="tx1"/>
              </a:solidFill>
              <a:prstDash val="solid"/>
              <a:round/>
              <a:headEnd/>
              <a:tailEnd/>
            </a:ln>
          </p:spPr>
          <p:txBody>
            <a:bodyPr/>
            <a:lstStyle/>
            <a:p>
              <a:endParaRPr lang="en-US"/>
            </a:p>
          </p:txBody>
        </p:sp>
        <p:sp>
          <p:nvSpPr>
            <p:cNvPr id="22597" name="Freeform 33"/>
            <p:cNvSpPr>
              <a:spLocks/>
            </p:cNvSpPr>
            <p:nvPr/>
          </p:nvSpPr>
          <p:spPr bwMode="auto">
            <a:xfrm>
              <a:off x="4660" y="1559"/>
              <a:ext cx="26" cy="20"/>
            </a:xfrm>
            <a:custGeom>
              <a:avLst/>
              <a:gdLst>
                <a:gd name="T0" fmla="*/ 0 w 26"/>
                <a:gd name="T1" fmla="*/ 17 h 20"/>
                <a:gd name="T2" fmla="*/ 5 w 26"/>
                <a:gd name="T3" fmla="*/ 20 h 20"/>
                <a:gd name="T4" fmla="*/ 7 w 26"/>
                <a:gd name="T5" fmla="*/ 17 h 20"/>
                <a:gd name="T6" fmla="*/ 26 w 26"/>
                <a:gd name="T7" fmla="*/ 9 h 20"/>
                <a:gd name="T8" fmla="*/ 23 w 26"/>
                <a:gd name="T9" fmla="*/ 4 h 20"/>
                <a:gd name="T10" fmla="*/ 12 w 26"/>
                <a:gd name="T11" fmla="*/ 0 h 20"/>
                <a:gd name="T12" fmla="*/ 6 w 26"/>
                <a:gd name="T13" fmla="*/ 13 h 20"/>
                <a:gd name="T14" fmla="*/ 0 w 26"/>
                <a:gd name="T15" fmla="*/ 17 h 20"/>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20"/>
                <a:gd name="T26" fmla="*/ 26 w 26"/>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20">
                  <a:moveTo>
                    <a:pt x="0" y="17"/>
                  </a:moveTo>
                  <a:lnTo>
                    <a:pt x="5" y="20"/>
                  </a:lnTo>
                  <a:lnTo>
                    <a:pt x="7" y="17"/>
                  </a:lnTo>
                  <a:lnTo>
                    <a:pt x="26" y="9"/>
                  </a:lnTo>
                  <a:lnTo>
                    <a:pt x="23" y="4"/>
                  </a:lnTo>
                  <a:lnTo>
                    <a:pt x="12" y="0"/>
                  </a:lnTo>
                  <a:lnTo>
                    <a:pt x="6" y="13"/>
                  </a:lnTo>
                  <a:lnTo>
                    <a:pt x="0" y="17"/>
                  </a:lnTo>
                  <a:close/>
                </a:path>
              </a:pathLst>
            </a:custGeom>
            <a:solidFill>
              <a:srgbClr val="3366FF"/>
            </a:solidFill>
            <a:ln w="0">
              <a:solidFill>
                <a:schemeClr val="tx1"/>
              </a:solidFill>
              <a:prstDash val="solid"/>
              <a:round/>
              <a:headEnd/>
              <a:tailEnd/>
            </a:ln>
          </p:spPr>
          <p:txBody>
            <a:bodyPr/>
            <a:lstStyle/>
            <a:p>
              <a:endParaRPr lang="en-US"/>
            </a:p>
          </p:txBody>
        </p:sp>
        <p:sp>
          <p:nvSpPr>
            <p:cNvPr id="22598" name="Freeform 34"/>
            <p:cNvSpPr>
              <a:spLocks/>
            </p:cNvSpPr>
            <p:nvPr/>
          </p:nvSpPr>
          <p:spPr bwMode="auto">
            <a:xfrm>
              <a:off x="4698" y="1557"/>
              <a:ext cx="18" cy="14"/>
            </a:xfrm>
            <a:custGeom>
              <a:avLst/>
              <a:gdLst>
                <a:gd name="T0" fmla="*/ 0 w 18"/>
                <a:gd name="T1" fmla="*/ 12 h 14"/>
                <a:gd name="T2" fmla="*/ 1 w 18"/>
                <a:gd name="T3" fmla="*/ 14 h 14"/>
                <a:gd name="T4" fmla="*/ 15 w 18"/>
                <a:gd name="T5" fmla="*/ 14 h 14"/>
                <a:gd name="T6" fmla="*/ 18 w 18"/>
                <a:gd name="T7" fmla="*/ 6 h 14"/>
                <a:gd name="T8" fmla="*/ 17 w 18"/>
                <a:gd name="T9" fmla="*/ 5 h 14"/>
                <a:gd name="T10" fmla="*/ 12 w 18"/>
                <a:gd name="T11" fmla="*/ 0 h 14"/>
                <a:gd name="T12" fmla="*/ 15 w 18"/>
                <a:gd name="T13" fmla="*/ 5 h 14"/>
                <a:gd name="T14" fmla="*/ 12 w 18"/>
                <a:gd name="T15" fmla="*/ 10 h 14"/>
                <a:gd name="T16" fmla="*/ 5 w 18"/>
                <a:gd name="T17" fmla="*/ 12 h 14"/>
                <a:gd name="T18" fmla="*/ 0 w 18"/>
                <a:gd name="T19" fmla="*/ 12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4"/>
                <a:gd name="T32" fmla="*/ 18 w 18"/>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4">
                  <a:moveTo>
                    <a:pt x="0" y="12"/>
                  </a:moveTo>
                  <a:lnTo>
                    <a:pt x="1" y="14"/>
                  </a:lnTo>
                  <a:lnTo>
                    <a:pt x="15" y="14"/>
                  </a:lnTo>
                  <a:lnTo>
                    <a:pt x="18" y="6"/>
                  </a:lnTo>
                  <a:lnTo>
                    <a:pt x="17" y="5"/>
                  </a:lnTo>
                  <a:lnTo>
                    <a:pt x="12" y="0"/>
                  </a:lnTo>
                  <a:lnTo>
                    <a:pt x="15" y="5"/>
                  </a:lnTo>
                  <a:lnTo>
                    <a:pt x="12" y="10"/>
                  </a:lnTo>
                  <a:lnTo>
                    <a:pt x="5" y="12"/>
                  </a:lnTo>
                  <a:lnTo>
                    <a:pt x="0" y="12"/>
                  </a:lnTo>
                  <a:close/>
                </a:path>
              </a:pathLst>
            </a:custGeom>
            <a:solidFill>
              <a:srgbClr val="3366FF"/>
            </a:solidFill>
            <a:ln w="0">
              <a:solidFill>
                <a:schemeClr val="tx1"/>
              </a:solidFill>
              <a:prstDash val="solid"/>
              <a:round/>
              <a:headEnd/>
              <a:tailEnd/>
            </a:ln>
          </p:spPr>
          <p:txBody>
            <a:bodyPr/>
            <a:lstStyle/>
            <a:p>
              <a:endParaRPr lang="en-US"/>
            </a:p>
          </p:txBody>
        </p:sp>
        <p:sp>
          <p:nvSpPr>
            <p:cNvPr id="22599" name="Freeform 35"/>
            <p:cNvSpPr>
              <a:spLocks/>
            </p:cNvSpPr>
            <p:nvPr/>
          </p:nvSpPr>
          <p:spPr bwMode="auto">
            <a:xfrm>
              <a:off x="4510" y="1227"/>
              <a:ext cx="118" cy="254"/>
            </a:xfrm>
            <a:custGeom>
              <a:avLst/>
              <a:gdLst>
                <a:gd name="T0" fmla="*/ 2 w 118"/>
                <a:gd name="T1" fmla="*/ 172 h 254"/>
                <a:gd name="T2" fmla="*/ 1 w 118"/>
                <a:gd name="T3" fmla="*/ 170 h 254"/>
                <a:gd name="T4" fmla="*/ 3 w 118"/>
                <a:gd name="T5" fmla="*/ 159 h 254"/>
                <a:gd name="T6" fmla="*/ 6 w 118"/>
                <a:gd name="T7" fmla="*/ 155 h 254"/>
                <a:gd name="T8" fmla="*/ 7 w 118"/>
                <a:gd name="T9" fmla="*/ 134 h 254"/>
                <a:gd name="T10" fmla="*/ 8 w 118"/>
                <a:gd name="T11" fmla="*/ 120 h 254"/>
                <a:gd name="T12" fmla="*/ 7 w 118"/>
                <a:gd name="T13" fmla="*/ 117 h 254"/>
                <a:gd name="T14" fmla="*/ 4 w 118"/>
                <a:gd name="T15" fmla="*/ 110 h 254"/>
                <a:gd name="T16" fmla="*/ 6 w 118"/>
                <a:gd name="T17" fmla="*/ 101 h 254"/>
                <a:gd name="T18" fmla="*/ 15 w 118"/>
                <a:gd name="T19" fmla="*/ 97 h 254"/>
                <a:gd name="T20" fmla="*/ 17 w 118"/>
                <a:gd name="T21" fmla="*/ 95 h 254"/>
                <a:gd name="T22" fmla="*/ 17 w 118"/>
                <a:gd name="T23" fmla="*/ 93 h 254"/>
                <a:gd name="T24" fmla="*/ 19 w 118"/>
                <a:gd name="T25" fmla="*/ 91 h 254"/>
                <a:gd name="T26" fmla="*/ 28 w 118"/>
                <a:gd name="T27" fmla="*/ 78 h 254"/>
                <a:gd name="T28" fmla="*/ 19 w 118"/>
                <a:gd name="T29" fmla="*/ 57 h 254"/>
                <a:gd name="T30" fmla="*/ 24 w 118"/>
                <a:gd name="T31" fmla="*/ 41 h 254"/>
                <a:gd name="T32" fmla="*/ 22 w 118"/>
                <a:gd name="T33" fmla="*/ 32 h 254"/>
                <a:gd name="T34" fmla="*/ 19 w 118"/>
                <a:gd name="T35" fmla="*/ 11 h 254"/>
                <a:gd name="T36" fmla="*/ 31 w 118"/>
                <a:gd name="T37" fmla="*/ 5 h 254"/>
                <a:gd name="T38" fmla="*/ 33 w 118"/>
                <a:gd name="T39" fmla="*/ 6 h 254"/>
                <a:gd name="T40" fmla="*/ 39 w 118"/>
                <a:gd name="T41" fmla="*/ 5 h 254"/>
                <a:gd name="T42" fmla="*/ 39 w 118"/>
                <a:gd name="T43" fmla="*/ 0 h 254"/>
                <a:gd name="T44" fmla="*/ 42 w 118"/>
                <a:gd name="T45" fmla="*/ 3 h 254"/>
                <a:gd name="T46" fmla="*/ 44 w 118"/>
                <a:gd name="T47" fmla="*/ 7 h 254"/>
                <a:gd name="T48" fmla="*/ 56 w 118"/>
                <a:gd name="T49" fmla="*/ 47 h 254"/>
                <a:gd name="T50" fmla="*/ 69 w 118"/>
                <a:gd name="T51" fmla="*/ 88 h 254"/>
                <a:gd name="T52" fmla="*/ 69 w 118"/>
                <a:gd name="T53" fmla="*/ 91 h 254"/>
                <a:gd name="T54" fmla="*/ 77 w 118"/>
                <a:gd name="T55" fmla="*/ 113 h 254"/>
                <a:gd name="T56" fmla="*/ 82 w 118"/>
                <a:gd name="T57" fmla="*/ 132 h 254"/>
                <a:gd name="T58" fmla="*/ 84 w 118"/>
                <a:gd name="T59" fmla="*/ 136 h 254"/>
                <a:gd name="T60" fmla="*/ 90 w 118"/>
                <a:gd name="T61" fmla="*/ 154 h 254"/>
                <a:gd name="T62" fmla="*/ 94 w 118"/>
                <a:gd name="T63" fmla="*/ 172 h 254"/>
                <a:gd name="T64" fmla="*/ 105 w 118"/>
                <a:gd name="T65" fmla="*/ 179 h 254"/>
                <a:gd name="T66" fmla="*/ 108 w 118"/>
                <a:gd name="T67" fmla="*/ 189 h 254"/>
                <a:gd name="T68" fmla="*/ 115 w 118"/>
                <a:gd name="T69" fmla="*/ 192 h 254"/>
                <a:gd name="T70" fmla="*/ 118 w 118"/>
                <a:gd name="T71" fmla="*/ 192 h 254"/>
                <a:gd name="T72" fmla="*/ 117 w 118"/>
                <a:gd name="T73" fmla="*/ 194 h 254"/>
                <a:gd name="T74" fmla="*/ 116 w 118"/>
                <a:gd name="T75" fmla="*/ 207 h 254"/>
                <a:gd name="T76" fmla="*/ 115 w 118"/>
                <a:gd name="T77" fmla="*/ 211 h 254"/>
                <a:gd name="T78" fmla="*/ 102 w 118"/>
                <a:gd name="T79" fmla="*/ 216 h 254"/>
                <a:gd name="T80" fmla="*/ 101 w 118"/>
                <a:gd name="T81" fmla="*/ 222 h 254"/>
                <a:gd name="T82" fmla="*/ 91 w 118"/>
                <a:gd name="T83" fmla="*/ 231 h 254"/>
                <a:gd name="T84" fmla="*/ 90 w 118"/>
                <a:gd name="T85" fmla="*/ 231 h 254"/>
                <a:gd name="T86" fmla="*/ 90 w 118"/>
                <a:gd name="T87" fmla="*/ 232 h 254"/>
                <a:gd name="T88" fmla="*/ 89 w 118"/>
                <a:gd name="T89" fmla="*/ 236 h 254"/>
                <a:gd name="T90" fmla="*/ 50 w 118"/>
                <a:gd name="T91" fmla="*/ 245 h 254"/>
                <a:gd name="T92" fmla="*/ 47 w 118"/>
                <a:gd name="T93" fmla="*/ 245 h 254"/>
                <a:gd name="T94" fmla="*/ 46 w 118"/>
                <a:gd name="T95" fmla="*/ 246 h 254"/>
                <a:gd name="T96" fmla="*/ 39 w 118"/>
                <a:gd name="T97" fmla="*/ 247 h 254"/>
                <a:gd name="T98" fmla="*/ 25 w 118"/>
                <a:gd name="T99" fmla="*/ 251 h 254"/>
                <a:gd name="T100" fmla="*/ 20 w 118"/>
                <a:gd name="T101" fmla="*/ 251 h 254"/>
                <a:gd name="T102" fmla="*/ 19 w 118"/>
                <a:gd name="T103" fmla="*/ 252 h 254"/>
                <a:gd name="T104" fmla="*/ 13 w 118"/>
                <a:gd name="T105" fmla="*/ 254 h 254"/>
                <a:gd name="T106" fmla="*/ 3 w 118"/>
                <a:gd name="T107" fmla="*/ 235 h 254"/>
                <a:gd name="T108" fmla="*/ 7 w 118"/>
                <a:gd name="T109" fmla="*/ 229 h 254"/>
                <a:gd name="T110" fmla="*/ 4 w 118"/>
                <a:gd name="T111" fmla="*/ 214 h 254"/>
                <a:gd name="T112" fmla="*/ 3 w 118"/>
                <a:gd name="T113" fmla="*/ 207 h 254"/>
                <a:gd name="T114" fmla="*/ 1 w 118"/>
                <a:gd name="T115" fmla="*/ 182 h 254"/>
                <a:gd name="T116" fmla="*/ 0 w 118"/>
                <a:gd name="T117" fmla="*/ 175 h 254"/>
                <a:gd name="T118" fmla="*/ 2 w 118"/>
                <a:gd name="T119" fmla="*/ 172 h 2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8"/>
                <a:gd name="T181" fmla="*/ 0 h 254"/>
                <a:gd name="T182" fmla="*/ 118 w 118"/>
                <a:gd name="T183" fmla="*/ 254 h 25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8" h="254">
                  <a:moveTo>
                    <a:pt x="2" y="172"/>
                  </a:moveTo>
                  <a:lnTo>
                    <a:pt x="1" y="170"/>
                  </a:lnTo>
                  <a:lnTo>
                    <a:pt x="3" y="159"/>
                  </a:lnTo>
                  <a:lnTo>
                    <a:pt x="6" y="155"/>
                  </a:lnTo>
                  <a:lnTo>
                    <a:pt x="7" y="134"/>
                  </a:lnTo>
                  <a:lnTo>
                    <a:pt x="8" y="120"/>
                  </a:lnTo>
                  <a:lnTo>
                    <a:pt x="7" y="117"/>
                  </a:lnTo>
                  <a:lnTo>
                    <a:pt x="4" y="110"/>
                  </a:lnTo>
                  <a:lnTo>
                    <a:pt x="6" y="101"/>
                  </a:lnTo>
                  <a:lnTo>
                    <a:pt x="15" y="97"/>
                  </a:lnTo>
                  <a:lnTo>
                    <a:pt x="17" y="95"/>
                  </a:lnTo>
                  <a:lnTo>
                    <a:pt x="17" y="93"/>
                  </a:lnTo>
                  <a:lnTo>
                    <a:pt x="19" y="91"/>
                  </a:lnTo>
                  <a:lnTo>
                    <a:pt x="28" y="78"/>
                  </a:lnTo>
                  <a:lnTo>
                    <a:pt x="19" y="57"/>
                  </a:lnTo>
                  <a:lnTo>
                    <a:pt x="24" y="41"/>
                  </a:lnTo>
                  <a:lnTo>
                    <a:pt x="22" y="32"/>
                  </a:lnTo>
                  <a:lnTo>
                    <a:pt x="19" y="11"/>
                  </a:lnTo>
                  <a:lnTo>
                    <a:pt x="31" y="5"/>
                  </a:lnTo>
                  <a:lnTo>
                    <a:pt x="33" y="6"/>
                  </a:lnTo>
                  <a:lnTo>
                    <a:pt x="39" y="5"/>
                  </a:lnTo>
                  <a:lnTo>
                    <a:pt x="39" y="0"/>
                  </a:lnTo>
                  <a:lnTo>
                    <a:pt x="42" y="3"/>
                  </a:lnTo>
                  <a:lnTo>
                    <a:pt x="44" y="7"/>
                  </a:lnTo>
                  <a:lnTo>
                    <a:pt x="56" y="47"/>
                  </a:lnTo>
                  <a:lnTo>
                    <a:pt x="69" y="88"/>
                  </a:lnTo>
                  <a:lnTo>
                    <a:pt x="69" y="91"/>
                  </a:lnTo>
                  <a:lnTo>
                    <a:pt x="77" y="113"/>
                  </a:lnTo>
                  <a:lnTo>
                    <a:pt x="82" y="132"/>
                  </a:lnTo>
                  <a:lnTo>
                    <a:pt x="84" y="136"/>
                  </a:lnTo>
                  <a:lnTo>
                    <a:pt x="90" y="154"/>
                  </a:lnTo>
                  <a:lnTo>
                    <a:pt x="94" y="172"/>
                  </a:lnTo>
                  <a:lnTo>
                    <a:pt x="105" y="179"/>
                  </a:lnTo>
                  <a:lnTo>
                    <a:pt x="108" y="189"/>
                  </a:lnTo>
                  <a:lnTo>
                    <a:pt x="115" y="192"/>
                  </a:lnTo>
                  <a:lnTo>
                    <a:pt x="118" y="192"/>
                  </a:lnTo>
                  <a:lnTo>
                    <a:pt x="117" y="194"/>
                  </a:lnTo>
                  <a:lnTo>
                    <a:pt x="116" y="207"/>
                  </a:lnTo>
                  <a:lnTo>
                    <a:pt x="115" y="211"/>
                  </a:lnTo>
                  <a:lnTo>
                    <a:pt x="102" y="216"/>
                  </a:lnTo>
                  <a:lnTo>
                    <a:pt x="101" y="222"/>
                  </a:lnTo>
                  <a:lnTo>
                    <a:pt x="91" y="231"/>
                  </a:lnTo>
                  <a:lnTo>
                    <a:pt x="90" y="231"/>
                  </a:lnTo>
                  <a:lnTo>
                    <a:pt x="90" y="232"/>
                  </a:lnTo>
                  <a:lnTo>
                    <a:pt x="89" y="236"/>
                  </a:lnTo>
                  <a:lnTo>
                    <a:pt x="50" y="245"/>
                  </a:lnTo>
                  <a:lnTo>
                    <a:pt x="47" y="245"/>
                  </a:lnTo>
                  <a:lnTo>
                    <a:pt x="46" y="246"/>
                  </a:lnTo>
                  <a:lnTo>
                    <a:pt x="39" y="247"/>
                  </a:lnTo>
                  <a:lnTo>
                    <a:pt x="25" y="251"/>
                  </a:lnTo>
                  <a:lnTo>
                    <a:pt x="20" y="251"/>
                  </a:lnTo>
                  <a:lnTo>
                    <a:pt x="19" y="252"/>
                  </a:lnTo>
                  <a:lnTo>
                    <a:pt x="13" y="254"/>
                  </a:lnTo>
                  <a:lnTo>
                    <a:pt x="3" y="235"/>
                  </a:lnTo>
                  <a:lnTo>
                    <a:pt x="7" y="229"/>
                  </a:lnTo>
                  <a:lnTo>
                    <a:pt x="4" y="214"/>
                  </a:lnTo>
                  <a:lnTo>
                    <a:pt x="3" y="207"/>
                  </a:lnTo>
                  <a:lnTo>
                    <a:pt x="1" y="182"/>
                  </a:lnTo>
                  <a:lnTo>
                    <a:pt x="0" y="175"/>
                  </a:lnTo>
                  <a:lnTo>
                    <a:pt x="2" y="172"/>
                  </a:lnTo>
                  <a:close/>
                </a:path>
              </a:pathLst>
            </a:custGeom>
            <a:solidFill>
              <a:srgbClr val="3366FF"/>
            </a:solidFill>
            <a:ln w="0">
              <a:solidFill>
                <a:schemeClr val="tx1"/>
              </a:solidFill>
              <a:prstDash val="solid"/>
              <a:round/>
              <a:headEnd/>
              <a:tailEnd/>
            </a:ln>
          </p:spPr>
          <p:txBody>
            <a:bodyPr/>
            <a:lstStyle/>
            <a:p>
              <a:endParaRPr lang="en-US"/>
            </a:p>
          </p:txBody>
        </p:sp>
        <p:sp>
          <p:nvSpPr>
            <p:cNvPr id="22600" name="Freeform 36"/>
            <p:cNvSpPr>
              <a:spLocks/>
            </p:cNvSpPr>
            <p:nvPr/>
          </p:nvSpPr>
          <p:spPr bwMode="auto">
            <a:xfrm>
              <a:off x="4058" y="1289"/>
              <a:ext cx="537" cy="423"/>
            </a:xfrm>
            <a:custGeom>
              <a:avLst/>
              <a:gdLst>
                <a:gd name="T0" fmla="*/ 385 w 537"/>
                <a:gd name="T1" fmla="*/ 364 h 423"/>
                <a:gd name="T2" fmla="*/ 367 w 537"/>
                <a:gd name="T3" fmla="*/ 358 h 423"/>
                <a:gd name="T4" fmla="*/ 345 w 537"/>
                <a:gd name="T5" fmla="*/ 346 h 423"/>
                <a:gd name="T6" fmla="*/ 320 w 537"/>
                <a:gd name="T7" fmla="*/ 336 h 423"/>
                <a:gd name="T8" fmla="*/ 308 w 537"/>
                <a:gd name="T9" fmla="*/ 313 h 423"/>
                <a:gd name="T10" fmla="*/ 285 w 537"/>
                <a:gd name="T11" fmla="*/ 306 h 423"/>
                <a:gd name="T12" fmla="*/ 243 w 537"/>
                <a:gd name="T13" fmla="*/ 316 h 423"/>
                <a:gd name="T14" fmla="*/ 215 w 537"/>
                <a:gd name="T15" fmla="*/ 321 h 423"/>
                <a:gd name="T16" fmla="*/ 188 w 537"/>
                <a:gd name="T17" fmla="*/ 327 h 423"/>
                <a:gd name="T18" fmla="*/ 139 w 537"/>
                <a:gd name="T19" fmla="*/ 337 h 423"/>
                <a:gd name="T20" fmla="*/ 107 w 537"/>
                <a:gd name="T21" fmla="*/ 344 h 423"/>
                <a:gd name="T22" fmla="*/ 65 w 537"/>
                <a:gd name="T23" fmla="*/ 353 h 423"/>
                <a:gd name="T24" fmla="*/ 51 w 537"/>
                <a:gd name="T25" fmla="*/ 356 h 423"/>
                <a:gd name="T26" fmla="*/ 12 w 537"/>
                <a:gd name="T27" fmla="*/ 363 h 423"/>
                <a:gd name="T28" fmla="*/ 25 w 537"/>
                <a:gd name="T29" fmla="*/ 313 h 423"/>
                <a:gd name="T30" fmla="*/ 44 w 537"/>
                <a:gd name="T31" fmla="*/ 267 h 423"/>
                <a:gd name="T32" fmla="*/ 29 w 537"/>
                <a:gd name="T33" fmla="*/ 239 h 423"/>
                <a:gd name="T34" fmla="*/ 112 w 537"/>
                <a:gd name="T35" fmla="*/ 215 h 423"/>
                <a:gd name="T36" fmla="*/ 163 w 537"/>
                <a:gd name="T37" fmla="*/ 212 h 423"/>
                <a:gd name="T38" fmla="*/ 193 w 537"/>
                <a:gd name="T39" fmla="*/ 183 h 423"/>
                <a:gd name="T40" fmla="*/ 202 w 537"/>
                <a:gd name="T41" fmla="*/ 153 h 423"/>
                <a:gd name="T42" fmla="*/ 207 w 537"/>
                <a:gd name="T43" fmla="*/ 142 h 423"/>
                <a:gd name="T44" fmla="*/ 187 w 537"/>
                <a:gd name="T45" fmla="*/ 133 h 423"/>
                <a:gd name="T46" fmla="*/ 210 w 537"/>
                <a:gd name="T47" fmla="*/ 95 h 423"/>
                <a:gd name="T48" fmla="*/ 248 w 537"/>
                <a:gd name="T49" fmla="*/ 38 h 423"/>
                <a:gd name="T50" fmla="*/ 274 w 537"/>
                <a:gd name="T51" fmla="*/ 21 h 423"/>
                <a:gd name="T52" fmla="*/ 358 w 537"/>
                <a:gd name="T53" fmla="*/ 0 h 423"/>
                <a:gd name="T54" fmla="*/ 369 w 537"/>
                <a:gd name="T55" fmla="*/ 41 h 423"/>
                <a:gd name="T56" fmla="*/ 373 w 537"/>
                <a:gd name="T57" fmla="*/ 85 h 423"/>
                <a:gd name="T58" fmla="*/ 384 w 537"/>
                <a:gd name="T59" fmla="*/ 127 h 423"/>
                <a:gd name="T60" fmla="*/ 405 w 537"/>
                <a:gd name="T61" fmla="*/ 169 h 423"/>
                <a:gd name="T62" fmla="*/ 414 w 537"/>
                <a:gd name="T63" fmla="*/ 203 h 423"/>
                <a:gd name="T64" fmla="*/ 412 w 537"/>
                <a:gd name="T65" fmla="*/ 263 h 423"/>
                <a:gd name="T66" fmla="*/ 420 w 537"/>
                <a:gd name="T67" fmla="*/ 297 h 423"/>
                <a:gd name="T68" fmla="*/ 422 w 537"/>
                <a:gd name="T69" fmla="*/ 318 h 423"/>
                <a:gd name="T70" fmla="*/ 433 w 537"/>
                <a:gd name="T71" fmla="*/ 346 h 423"/>
                <a:gd name="T72" fmla="*/ 422 w 537"/>
                <a:gd name="T73" fmla="*/ 381 h 423"/>
                <a:gd name="T74" fmla="*/ 422 w 537"/>
                <a:gd name="T75" fmla="*/ 383 h 423"/>
                <a:gd name="T76" fmla="*/ 445 w 537"/>
                <a:gd name="T77" fmla="*/ 368 h 423"/>
                <a:gd name="T78" fmla="*/ 508 w 537"/>
                <a:gd name="T79" fmla="*/ 334 h 423"/>
                <a:gd name="T80" fmla="*/ 527 w 537"/>
                <a:gd name="T81" fmla="*/ 342 h 423"/>
                <a:gd name="T82" fmla="*/ 461 w 537"/>
                <a:gd name="T83" fmla="*/ 394 h 423"/>
                <a:gd name="T84" fmla="*/ 421 w 537"/>
                <a:gd name="T85" fmla="*/ 411 h 423"/>
                <a:gd name="T86" fmla="*/ 409 w 537"/>
                <a:gd name="T87" fmla="*/ 409 h 423"/>
                <a:gd name="T88" fmla="*/ 398 w 537"/>
                <a:gd name="T89" fmla="*/ 421 h 423"/>
                <a:gd name="T90" fmla="*/ 398 w 537"/>
                <a:gd name="T91" fmla="*/ 409 h 423"/>
                <a:gd name="T92" fmla="*/ 407 w 537"/>
                <a:gd name="T93" fmla="*/ 406 h 423"/>
                <a:gd name="T94" fmla="*/ 409 w 537"/>
                <a:gd name="T95" fmla="*/ 391 h 423"/>
                <a:gd name="T96" fmla="*/ 411 w 537"/>
                <a:gd name="T97" fmla="*/ 374 h 42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37"/>
                <a:gd name="T148" fmla="*/ 0 h 423"/>
                <a:gd name="T149" fmla="*/ 537 w 537"/>
                <a:gd name="T150" fmla="*/ 423 h 42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37" h="423">
                  <a:moveTo>
                    <a:pt x="410" y="372"/>
                  </a:moveTo>
                  <a:lnTo>
                    <a:pt x="393" y="366"/>
                  </a:lnTo>
                  <a:lnTo>
                    <a:pt x="387" y="364"/>
                  </a:lnTo>
                  <a:lnTo>
                    <a:pt x="385" y="364"/>
                  </a:lnTo>
                  <a:lnTo>
                    <a:pt x="383" y="363"/>
                  </a:lnTo>
                  <a:lnTo>
                    <a:pt x="378" y="362"/>
                  </a:lnTo>
                  <a:lnTo>
                    <a:pt x="374" y="361"/>
                  </a:lnTo>
                  <a:lnTo>
                    <a:pt x="367" y="358"/>
                  </a:lnTo>
                  <a:lnTo>
                    <a:pt x="361" y="356"/>
                  </a:lnTo>
                  <a:lnTo>
                    <a:pt x="350" y="352"/>
                  </a:lnTo>
                  <a:lnTo>
                    <a:pt x="349" y="351"/>
                  </a:lnTo>
                  <a:lnTo>
                    <a:pt x="345" y="346"/>
                  </a:lnTo>
                  <a:lnTo>
                    <a:pt x="345" y="347"/>
                  </a:lnTo>
                  <a:lnTo>
                    <a:pt x="336" y="347"/>
                  </a:lnTo>
                  <a:lnTo>
                    <a:pt x="327" y="343"/>
                  </a:lnTo>
                  <a:lnTo>
                    <a:pt x="320" y="336"/>
                  </a:lnTo>
                  <a:lnTo>
                    <a:pt x="322" y="333"/>
                  </a:lnTo>
                  <a:lnTo>
                    <a:pt x="318" y="322"/>
                  </a:lnTo>
                  <a:lnTo>
                    <a:pt x="311" y="314"/>
                  </a:lnTo>
                  <a:lnTo>
                    <a:pt x="308" y="313"/>
                  </a:lnTo>
                  <a:lnTo>
                    <a:pt x="303" y="314"/>
                  </a:lnTo>
                  <a:lnTo>
                    <a:pt x="294" y="303"/>
                  </a:lnTo>
                  <a:lnTo>
                    <a:pt x="292" y="303"/>
                  </a:lnTo>
                  <a:lnTo>
                    <a:pt x="285" y="306"/>
                  </a:lnTo>
                  <a:lnTo>
                    <a:pt x="265" y="311"/>
                  </a:lnTo>
                  <a:lnTo>
                    <a:pt x="252" y="313"/>
                  </a:lnTo>
                  <a:lnTo>
                    <a:pt x="245" y="314"/>
                  </a:lnTo>
                  <a:lnTo>
                    <a:pt x="243" y="316"/>
                  </a:lnTo>
                  <a:lnTo>
                    <a:pt x="242" y="316"/>
                  </a:lnTo>
                  <a:lnTo>
                    <a:pt x="235" y="317"/>
                  </a:lnTo>
                  <a:lnTo>
                    <a:pt x="227" y="319"/>
                  </a:lnTo>
                  <a:lnTo>
                    <a:pt x="215" y="321"/>
                  </a:lnTo>
                  <a:lnTo>
                    <a:pt x="199" y="324"/>
                  </a:lnTo>
                  <a:lnTo>
                    <a:pt x="194" y="326"/>
                  </a:lnTo>
                  <a:lnTo>
                    <a:pt x="191" y="327"/>
                  </a:lnTo>
                  <a:lnTo>
                    <a:pt x="188" y="327"/>
                  </a:lnTo>
                  <a:lnTo>
                    <a:pt x="181" y="328"/>
                  </a:lnTo>
                  <a:lnTo>
                    <a:pt x="153" y="334"/>
                  </a:lnTo>
                  <a:lnTo>
                    <a:pt x="145" y="336"/>
                  </a:lnTo>
                  <a:lnTo>
                    <a:pt x="139" y="337"/>
                  </a:lnTo>
                  <a:lnTo>
                    <a:pt x="137" y="338"/>
                  </a:lnTo>
                  <a:lnTo>
                    <a:pt x="127" y="341"/>
                  </a:lnTo>
                  <a:lnTo>
                    <a:pt x="112" y="343"/>
                  </a:lnTo>
                  <a:lnTo>
                    <a:pt x="107" y="344"/>
                  </a:lnTo>
                  <a:lnTo>
                    <a:pt x="104" y="344"/>
                  </a:lnTo>
                  <a:lnTo>
                    <a:pt x="100" y="346"/>
                  </a:lnTo>
                  <a:lnTo>
                    <a:pt x="79" y="349"/>
                  </a:lnTo>
                  <a:lnTo>
                    <a:pt x="65" y="353"/>
                  </a:lnTo>
                  <a:lnTo>
                    <a:pt x="60" y="353"/>
                  </a:lnTo>
                  <a:lnTo>
                    <a:pt x="56" y="354"/>
                  </a:lnTo>
                  <a:lnTo>
                    <a:pt x="55" y="354"/>
                  </a:lnTo>
                  <a:lnTo>
                    <a:pt x="51" y="356"/>
                  </a:lnTo>
                  <a:lnTo>
                    <a:pt x="43" y="357"/>
                  </a:lnTo>
                  <a:lnTo>
                    <a:pt x="24" y="361"/>
                  </a:lnTo>
                  <a:lnTo>
                    <a:pt x="14" y="362"/>
                  </a:lnTo>
                  <a:lnTo>
                    <a:pt x="12" y="363"/>
                  </a:lnTo>
                  <a:lnTo>
                    <a:pt x="5" y="364"/>
                  </a:lnTo>
                  <a:lnTo>
                    <a:pt x="0" y="339"/>
                  </a:lnTo>
                  <a:lnTo>
                    <a:pt x="8" y="332"/>
                  </a:lnTo>
                  <a:lnTo>
                    <a:pt x="25" y="313"/>
                  </a:lnTo>
                  <a:lnTo>
                    <a:pt x="36" y="304"/>
                  </a:lnTo>
                  <a:lnTo>
                    <a:pt x="43" y="289"/>
                  </a:lnTo>
                  <a:lnTo>
                    <a:pt x="49" y="284"/>
                  </a:lnTo>
                  <a:lnTo>
                    <a:pt x="44" y="267"/>
                  </a:lnTo>
                  <a:lnTo>
                    <a:pt x="38" y="264"/>
                  </a:lnTo>
                  <a:lnTo>
                    <a:pt x="35" y="257"/>
                  </a:lnTo>
                  <a:lnTo>
                    <a:pt x="32" y="253"/>
                  </a:lnTo>
                  <a:lnTo>
                    <a:pt x="29" y="239"/>
                  </a:lnTo>
                  <a:lnTo>
                    <a:pt x="66" y="222"/>
                  </a:lnTo>
                  <a:lnTo>
                    <a:pt x="87" y="218"/>
                  </a:lnTo>
                  <a:lnTo>
                    <a:pt x="96" y="217"/>
                  </a:lnTo>
                  <a:lnTo>
                    <a:pt x="112" y="215"/>
                  </a:lnTo>
                  <a:lnTo>
                    <a:pt x="128" y="222"/>
                  </a:lnTo>
                  <a:lnTo>
                    <a:pt x="138" y="217"/>
                  </a:lnTo>
                  <a:lnTo>
                    <a:pt x="154" y="212"/>
                  </a:lnTo>
                  <a:lnTo>
                    <a:pt x="163" y="212"/>
                  </a:lnTo>
                  <a:lnTo>
                    <a:pt x="178" y="202"/>
                  </a:lnTo>
                  <a:lnTo>
                    <a:pt x="182" y="198"/>
                  </a:lnTo>
                  <a:lnTo>
                    <a:pt x="185" y="193"/>
                  </a:lnTo>
                  <a:lnTo>
                    <a:pt x="193" y="183"/>
                  </a:lnTo>
                  <a:lnTo>
                    <a:pt x="205" y="178"/>
                  </a:lnTo>
                  <a:lnTo>
                    <a:pt x="207" y="168"/>
                  </a:lnTo>
                  <a:lnTo>
                    <a:pt x="205" y="163"/>
                  </a:lnTo>
                  <a:lnTo>
                    <a:pt x="202" y="153"/>
                  </a:lnTo>
                  <a:lnTo>
                    <a:pt x="198" y="152"/>
                  </a:lnTo>
                  <a:lnTo>
                    <a:pt x="197" y="147"/>
                  </a:lnTo>
                  <a:lnTo>
                    <a:pt x="202" y="147"/>
                  </a:lnTo>
                  <a:lnTo>
                    <a:pt x="207" y="142"/>
                  </a:lnTo>
                  <a:lnTo>
                    <a:pt x="197" y="138"/>
                  </a:lnTo>
                  <a:lnTo>
                    <a:pt x="196" y="139"/>
                  </a:lnTo>
                  <a:lnTo>
                    <a:pt x="196" y="135"/>
                  </a:lnTo>
                  <a:lnTo>
                    <a:pt x="187" y="133"/>
                  </a:lnTo>
                  <a:lnTo>
                    <a:pt x="188" y="118"/>
                  </a:lnTo>
                  <a:lnTo>
                    <a:pt x="197" y="112"/>
                  </a:lnTo>
                  <a:lnTo>
                    <a:pt x="197" y="108"/>
                  </a:lnTo>
                  <a:lnTo>
                    <a:pt x="210" y="95"/>
                  </a:lnTo>
                  <a:lnTo>
                    <a:pt x="213" y="93"/>
                  </a:lnTo>
                  <a:lnTo>
                    <a:pt x="215" y="85"/>
                  </a:lnTo>
                  <a:lnTo>
                    <a:pt x="240" y="46"/>
                  </a:lnTo>
                  <a:lnTo>
                    <a:pt x="248" y="38"/>
                  </a:lnTo>
                  <a:lnTo>
                    <a:pt x="249" y="36"/>
                  </a:lnTo>
                  <a:lnTo>
                    <a:pt x="264" y="24"/>
                  </a:lnTo>
                  <a:lnTo>
                    <a:pt x="273" y="23"/>
                  </a:lnTo>
                  <a:lnTo>
                    <a:pt x="274" y="21"/>
                  </a:lnTo>
                  <a:lnTo>
                    <a:pt x="317" y="11"/>
                  </a:lnTo>
                  <a:lnTo>
                    <a:pt x="318" y="11"/>
                  </a:lnTo>
                  <a:lnTo>
                    <a:pt x="341" y="5"/>
                  </a:lnTo>
                  <a:lnTo>
                    <a:pt x="358" y="0"/>
                  </a:lnTo>
                  <a:lnTo>
                    <a:pt x="360" y="14"/>
                  </a:lnTo>
                  <a:lnTo>
                    <a:pt x="366" y="40"/>
                  </a:lnTo>
                  <a:lnTo>
                    <a:pt x="367" y="40"/>
                  </a:lnTo>
                  <a:lnTo>
                    <a:pt x="369" y="41"/>
                  </a:lnTo>
                  <a:lnTo>
                    <a:pt x="372" y="45"/>
                  </a:lnTo>
                  <a:lnTo>
                    <a:pt x="377" y="67"/>
                  </a:lnTo>
                  <a:lnTo>
                    <a:pt x="373" y="74"/>
                  </a:lnTo>
                  <a:lnTo>
                    <a:pt x="373" y="85"/>
                  </a:lnTo>
                  <a:lnTo>
                    <a:pt x="383" y="109"/>
                  </a:lnTo>
                  <a:lnTo>
                    <a:pt x="383" y="110"/>
                  </a:lnTo>
                  <a:lnTo>
                    <a:pt x="385" y="114"/>
                  </a:lnTo>
                  <a:lnTo>
                    <a:pt x="384" y="127"/>
                  </a:lnTo>
                  <a:lnTo>
                    <a:pt x="392" y="124"/>
                  </a:lnTo>
                  <a:lnTo>
                    <a:pt x="401" y="152"/>
                  </a:lnTo>
                  <a:lnTo>
                    <a:pt x="403" y="157"/>
                  </a:lnTo>
                  <a:lnTo>
                    <a:pt x="405" y="169"/>
                  </a:lnTo>
                  <a:lnTo>
                    <a:pt x="409" y="185"/>
                  </a:lnTo>
                  <a:lnTo>
                    <a:pt x="410" y="195"/>
                  </a:lnTo>
                  <a:lnTo>
                    <a:pt x="412" y="203"/>
                  </a:lnTo>
                  <a:lnTo>
                    <a:pt x="414" y="203"/>
                  </a:lnTo>
                  <a:lnTo>
                    <a:pt x="414" y="209"/>
                  </a:lnTo>
                  <a:lnTo>
                    <a:pt x="414" y="214"/>
                  </a:lnTo>
                  <a:lnTo>
                    <a:pt x="412" y="225"/>
                  </a:lnTo>
                  <a:lnTo>
                    <a:pt x="412" y="263"/>
                  </a:lnTo>
                  <a:lnTo>
                    <a:pt x="412" y="267"/>
                  </a:lnTo>
                  <a:lnTo>
                    <a:pt x="414" y="269"/>
                  </a:lnTo>
                  <a:lnTo>
                    <a:pt x="415" y="274"/>
                  </a:lnTo>
                  <a:lnTo>
                    <a:pt x="420" y="297"/>
                  </a:lnTo>
                  <a:lnTo>
                    <a:pt x="421" y="304"/>
                  </a:lnTo>
                  <a:lnTo>
                    <a:pt x="421" y="308"/>
                  </a:lnTo>
                  <a:lnTo>
                    <a:pt x="422" y="311"/>
                  </a:lnTo>
                  <a:lnTo>
                    <a:pt x="422" y="318"/>
                  </a:lnTo>
                  <a:lnTo>
                    <a:pt x="425" y="326"/>
                  </a:lnTo>
                  <a:lnTo>
                    <a:pt x="425" y="328"/>
                  </a:lnTo>
                  <a:lnTo>
                    <a:pt x="426" y="332"/>
                  </a:lnTo>
                  <a:lnTo>
                    <a:pt x="433" y="346"/>
                  </a:lnTo>
                  <a:lnTo>
                    <a:pt x="420" y="359"/>
                  </a:lnTo>
                  <a:lnTo>
                    <a:pt x="427" y="369"/>
                  </a:lnTo>
                  <a:lnTo>
                    <a:pt x="422" y="377"/>
                  </a:lnTo>
                  <a:lnTo>
                    <a:pt x="422" y="381"/>
                  </a:lnTo>
                  <a:lnTo>
                    <a:pt x="421" y="381"/>
                  </a:lnTo>
                  <a:lnTo>
                    <a:pt x="420" y="382"/>
                  </a:lnTo>
                  <a:lnTo>
                    <a:pt x="421" y="382"/>
                  </a:lnTo>
                  <a:lnTo>
                    <a:pt x="422" y="383"/>
                  </a:lnTo>
                  <a:lnTo>
                    <a:pt x="428" y="379"/>
                  </a:lnTo>
                  <a:lnTo>
                    <a:pt x="431" y="376"/>
                  </a:lnTo>
                  <a:lnTo>
                    <a:pt x="438" y="372"/>
                  </a:lnTo>
                  <a:lnTo>
                    <a:pt x="445" y="368"/>
                  </a:lnTo>
                  <a:lnTo>
                    <a:pt x="455" y="369"/>
                  </a:lnTo>
                  <a:lnTo>
                    <a:pt x="461" y="361"/>
                  </a:lnTo>
                  <a:lnTo>
                    <a:pt x="493" y="352"/>
                  </a:lnTo>
                  <a:lnTo>
                    <a:pt x="508" y="334"/>
                  </a:lnTo>
                  <a:lnTo>
                    <a:pt x="516" y="329"/>
                  </a:lnTo>
                  <a:lnTo>
                    <a:pt x="514" y="333"/>
                  </a:lnTo>
                  <a:lnTo>
                    <a:pt x="518" y="339"/>
                  </a:lnTo>
                  <a:lnTo>
                    <a:pt x="527" y="342"/>
                  </a:lnTo>
                  <a:lnTo>
                    <a:pt x="536" y="333"/>
                  </a:lnTo>
                  <a:lnTo>
                    <a:pt x="537" y="336"/>
                  </a:lnTo>
                  <a:lnTo>
                    <a:pt x="520" y="351"/>
                  </a:lnTo>
                  <a:lnTo>
                    <a:pt x="461" y="394"/>
                  </a:lnTo>
                  <a:lnTo>
                    <a:pt x="450" y="399"/>
                  </a:lnTo>
                  <a:lnTo>
                    <a:pt x="437" y="404"/>
                  </a:lnTo>
                  <a:lnTo>
                    <a:pt x="428" y="407"/>
                  </a:lnTo>
                  <a:lnTo>
                    <a:pt x="421" y="411"/>
                  </a:lnTo>
                  <a:lnTo>
                    <a:pt x="417" y="413"/>
                  </a:lnTo>
                  <a:lnTo>
                    <a:pt x="417" y="412"/>
                  </a:lnTo>
                  <a:lnTo>
                    <a:pt x="412" y="412"/>
                  </a:lnTo>
                  <a:lnTo>
                    <a:pt x="409" y="409"/>
                  </a:lnTo>
                  <a:lnTo>
                    <a:pt x="405" y="417"/>
                  </a:lnTo>
                  <a:lnTo>
                    <a:pt x="398" y="423"/>
                  </a:lnTo>
                  <a:lnTo>
                    <a:pt x="396" y="423"/>
                  </a:lnTo>
                  <a:lnTo>
                    <a:pt x="398" y="421"/>
                  </a:lnTo>
                  <a:lnTo>
                    <a:pt x="396" y="418"/>
                  </a:lnTo>
                  <a:lnTo>
                    <a:pt x="399" y="413"/>
                  </a:lnTo>
                  <a:lnTo>
                    <a:pt x="398" y="411"/>
                  </a:lnTo>
                  <a:lnTo>
                    <a:pt x="398" y="409"/>
                  </a:lnTo>
                  <a:lnTo>
                    <a:pt x="400" y="408"/>
                  </a:lnTo>
                  <a:lnTo>
                    <a:pt x="401" y="408"/>
                  </a:lnTo>
                  <a:lnTo>
                    <a:pt x="405" y="406"/>
                  </a:lnTo>
                  <a:lnTo>
                    <a:pt x="407" y="406"/>
                  </a:lnTo>
                  <a:lnTo>
                    <a:pt x="407" y="402"/>
                  </a:lnTo>
                  <a:lnTo>
                    <a:pt x="407" y="399"/>
                  </a:lnTo>
                  <a:lnTo>
                    <a:pt x="407" y="396"/>
                  </a:lnTo>
                  <a:lnTo>
                    <a:pt x="409" y="391"/>
                  </a:lnTo>
                  <a:lnTo>
                    <a:pt x="410" y="383"/>
                  </a:lnTo>
                  <a:lnTo>
                    <a:pt x="410" y="382"/>
                  </a:lnTo>
                  <a:lnTo>
                    <a:pt x="410" y="379"/>
                  </a:lnTo>
                  <a:lnTo>
                    <a:pt x="411" y="374"/>
                  </a:lnTo>
                  <a:lnTo>
                    <a:pt x="411" y="373"/>
                  </a:lnTo>
                  <a:lnTo>
                    <a:pt x="410" y="372"/>
                  </a:lnTo>
                  <a:close/>
                </a:path>
              </a:pathLst>
            </a:custGeom>
            <a:solidFill>
              <a:srgbClr val="3366FF"/>
            </a:solidFill>
            <a:ln w="0">
              <a:solidFill>
                <a:schemeClr val="tx1"/>
              </a:solidFill>
              <a:prstDash val="solid"/>
              <a:round/>
              <a:headEnd/>
              <a:tailEnd/>
            </a:ln>
          </p:spPr>
          <p:txBody>
            <a:bodyPr/>
            <a:lstStyle/>
            <a:p>
              <a:endParaRPr lang="en-US"/>
            </a:p>
          </p:txBody>
        </p:sp>
        <p:sp>
          <p:nvSpPr>
            <p:cNvPr id="22601" name="Freeform 37"/>
            <p:cNvSpPr>
              <a:spLocks/>
            </p:cNvSpPr>
            <p:nvPr/>
          </p:nvSpPr>
          <p:spPr bwMode="auto">
            <a:xfrm>
              <a:off x="3145" y="2589"/>
              <a:ext cx="407" cy="368"/>
            </a:xfrm>
            <a:custGeom>
              <a:avLst/>
              <a:gdLst>
                <a:gd name="T0" fmla="*/ 254 w 407"/>
                <a:gd name="T1" fmla="*/ 186 h 368"/>
                <a:gd name="T2" fmla="*/ 276 w 407"/>
                <a:gd name="T3" fmla="*/ 184 h 368"/>
                <a:gd name="T4" fmla="*/ 298 w 407"/>
                <a:gd name="T5" fmla="*/ 183 h 368"/>
                <a:gd name="T6" fmla="*/ 338 w 407"/>
                <a:gd name="T7" fmla="*/ 179 h 368"/>
                <a:gd name="T8" fmla="*/ 340 w 407"/>
                <a:gd name="T9" fmla="*/ 226 h 368"/>
                <a:gd name="T10" fmla="*/ 360 w 407"/>
                <a:gd name="T11" fmla="*/ 254 h 368"/>
                <a:gd name="T12" fmla="*/ 345 w 407"/>
                <a:gd name="T13" fmla="*/ 278 h 368"/>
                <a:gd name="T14" fmla="*/ 363 w 407"/>
                <a:gd name="T15" fmla="*/ 268 h 368"/>
                <a:gd name="T16" fmla="*/ 384 w 407"/>
                <a:gd name="T17" fmla="*/ 277 h 368"/>
                <a:gd name="T18" fmla="*/ 367 w 407"/>
                <a:gd name="T19" fmla="*/ 297 h 368"/>
                <a:gd name="T20" fmla="*/ 357 w 407"/>
                <a:gd name="T21" fmla="*/ 307 h 368"/>
                <a:gd name="T22" fmla="*/ 378 w 407"/>
                <a:gd name="T23" fmla="*/ 327 h 368"/>
                <a:gd name="T24" fmla="*/ 407 w 407"/>
                <a:gd name="T25" fmla="*/ 341 h 368"/>
                <a:gd name="T26" fmla="*/ 398 w 407"/>
                <a:gd name="T27" fmla="*/ 362 h 368"/>
                <a:gd name="T28" fmla="*/ 382 w 407"/>
                <a:gd name="T29" fmla="*/ 363 h 368"/>
                <a:gd name="T30" fmla="*/ 349 w 407"/>
                <a:gd name="T31" fmla="*/ 337 h 368"/>
                <a:gd name="T32" fmla="*/ 311 w 407"/>
                <a:gd name="T33" fmla="*/ 361 h 368"/>
                <a:gd name="T34" fmla="*/ 307 w 407"/>
                <a:gd name="T35" fmla="*/ 346 h 368"/>
                <a:gd name="T36" fmla="*/ 278 w 407"/>
                <a:gd name="T37" fmla="*/ 359 h 368"/>
                <a:gd name="T38" fmla="*/ 244 w 407"/>
                <a:gd name="T39" fmla="*/ 359 h 368"/>
                <a:gd name="T40" fmla="*/ 229 w 407"/>
                <a:gd name="T41" fmla="*/ 331 h 368"/>
                <a:gd name="T42" fmla="*/ 201 w 407"/>
                <a:gd name="T43" fmla="*/ 318 h 368"/>
                <a:gd name="T44" fmla="*/ 183 w 407"/>
                <a:gd name="T45" fmla="*/ 308 h 368"/>
                <a:gd name="T46" fmla="*/ 171 w 407"/>
                <a:gd name="T47" fmla="*/ 304 h 368"/>
                <a:gd name="T48" fmla="*/ 191 w 407"/>
                <a:gd name="T49" fmla="*/ 323 h 368"/>
                <a:gd name="T50" fmla="*/ 161 w 407"/>
                <a:gd name="T51" fmla="*/ 324 h 368"/>
                <a:gd name="T52" fmla="*/ 73 w 407"/>
                <a:gd name="T53" fmla="*/ 311 h 368"/>
                <a:gd name="T54" fmla="*/ 24 w 407"/>
                <a:gd name="T55" fmla="*/ 307 h 368"/>
                <a:gd name="T56" fmla="*/ 36 w 407"/>
                <a:gd name="T57" fmla="*/ 287 h 368"/>
                <a:gd name="T58" fmla="*/ 32 w 407"/>
                <a:gd name="T59" fmla="*/ 256 h 368"/>
                <a:gd name="T60" fmla="*/ 46 w 407"/>
                <a:gd name="T61" fmla="*/ 211 h 368"/>
                <a:gd name="T62" fmla="*/ 29 w 407"/>
                <a:gd name="T63" fmla="*/ 154 h 368"/>
                <a:gd name="T64" fmla="*/ 16 w 407"/>
                <a:gd name="T65" fmla="*/ 120 h 368"/>
                <a:gd name="T66" fmla="*/ 7 w 407"/>
                <a:gd name="T67" fmla="*/ 108 h 368"/>
                <a:gd name="T68" fmla="*/ 3 w 407"/>
                <a:gd name="T69" fmla="*/ 83 h 368"/>
                <a:gd name="T70" fmla="*/ 2 w 407"/>
                <a:gd name="T71" fmla="*/ 48 h 368"/>
                <a:gd name="T72" fmla="*/ 0 w 407"/>
                <a:gd name="T73" fmla="*/ 24 h 368"/>
                <a:gd name="T74" fmla="*/ 9 w 407"/>
                <a:gd name="T75" fmla="*/ 10 h 368"/>
                <a:gd name="T76" fmla="*/ 40 w 407"/>
                <a:gd name="T77" fmla="*/ 9 h 368"/>
                <a:gd name="T78" fmla="*/ 59 w 407"/>
                <a:gd name="T79" fmla="*/ 9 h 368"/>
                <a:gd name="T80" fmla="*/ 79 w 407"/>
                <a:gd name="T81" fmla="*/ 8 h 368"/>
                <a:gd name="T82" fmla="*/ 141 w 407"/>
                <a:gd name="T83" fmla="*/ 5 h 368"/>
                <a:gd name="T84" fmla="*/ 194 w 407"/>
                <a:gd name="T85" fmla="*/ 2 h 368"/>
                <a:gd name="T86" fmla="*/ 212 w 407"/>
                <a:gd name="T87" fmla="*/ 0 h 368"/>
                <a:gd name="T88" fmla="*/ 231 w 407"/>
                <a:gd name="T89" fmla="*/ 35 h 368"/>
                <a:gd name="T90" fmla="*/ 223 w 407"/>
                <a:gd name="T91" fmla="*/ 48 h 368"/>
                <a:gd name="T92" fmla="*/ 225 w 407"/>
                <a:gd name="T93" fmla="*/ 83 h 368"/>
                <a:gd name="T94" fmla="*/ 233 w 407"/>
                <a:gd name="T95" fmla="*/ 82 h 368"/>
                <a:gd name="T96" fmla="*/ 217 w 407"/>
                <a:gd name="T97" fmla="*/ 107 h 368"/>
                <a:gd name="T98" fmla="*/ 207 w 407"/>
                <a:gd name="T99" fmla="*/ 120 h 368"/>
                <a:gd name="T100" fmla="*/ 193 w 407"/>
                <a:gd name="T101" fmla="*/ 178 h 368"/>
                <a:gd name="T102" fmla="*/ 222 w 407"/>
                <a:gd name="T103" fmla="*/ 188 h 36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7"/>
                <a:gd name="T157" fmla="*/ 0 h 368"/>
                <a:gd name="T158" fmla="*/ 407 w 407"/>
                <a:gd name="T159" fmla="*/ 368 h 36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7" h="368">
                  <a:moveTo>
                    <a:pt x="228" y="188"/>
                  </a:moveTo>
                  <a:lnTo>
                    <a:pt x="237" y="187"/>
                  </a:lnTo>
                  <a:lnTo>
                    <a:pt x="242" y="187"/>
                  </a:lnTo>
                  <a:lnTo>
                    <a:pt x="254" y="186"/>
                  </a:lnTo>
                  <a:lnTo>
                    <a:pt x="260" y="186"/>
                  </a:lnTo>
                  <a:lnTo>
                    <a:pt x="264" y="186"/>
                  </a:lnTo>
                  <a:lnTo>
                    <a:pt x="275" y="184"/>
                  </a:lnTo>
                  <a:lnTo>
                    <a:pt x="276" y="184"/>
                  </a:lnTo>
                  <a:lnTo>
                    <a:pt x="280" y="184"/>
                  </a:lnTo>
                  <a:lnTo>
                    <a:pt x="289" y="183"/>
                  </a:lnTo>
                  <a:lnTo>
                    <a:pt x="291" y="183"/>
                  </a:lnTo>
                  <a:lnTo>
                    <a:pt x="298" y="183"/>
                  </a:lnTo>
                  <a:lnTo>
                    <a:pt x="308" y="182"/>
                  </a:lnTo>
                  <a:lnTo>
                    <a:pt x="330" y="180"/>
                  </a:lnTo>
                  <a:lnTo>
                    <a:pt x="337" y="179"/>
                  </a:lnTo>
                  <a:lnTo>
                    <a:pt x="338" y="179"/>
                  </a:lnTo>
                  <a:lnTo>
                    <a:pt x="337" y="187"/>
                  </a:lnTo>
                  <a:lnTo>
                    <a:pt x="334" y="203"/>
                  </a:lnTo>
                  <a:lnTo>
                    <a:pt x="332" y="212"/>
                  </a:lnTo>
                  <a:lnTo>
                    <a:pt x="340" y="226"/>
                  </a:lnTo>
                  <a:lnTo>
                    <a:pt x="341" y="226"/>
                  </a:lnTo>
                  <a:lnTo>
                    <a:pt x="346" y="229"/>
                  </a:lnTo>
                  <a:lnTo>
                    <a:pt x="352" y="248"/>
                  </a:lnTo>
                  <a:lnTo>
                    <a:pt x="360" y="254"/>
                  </a:lnTo>
                  <a:lnTo>
                    <a:pt x="353" y="258"/>
                  </a:lnTo>
                  <a:lnTo>
                    <a:pt x="345" y="269"/>
                  </a:lnTo>
                  <a:lnTo>
                    <a:pt x="336" y="273"/>
                  </a:lnTo>
                  <a:lnTo>
                    <a:pt x="345" y="278"/>
                  </a:lnTo>
                  <a:lnTo>
                    <a:pt x="349" y="284"/>
                  </a:lnTo>
                  <a:lnTo>
                    <a:pt x="356" y="284"/>
                  </a:lnTo>
                  <a:lnTo>
                    <a:pt x="359" y="272"/>
                  </a:lnTo>
                  <a:lnTo>
                    <a:pt x="363" y="268"/>
                  </a:lnTo>
                  <a:lnTo>
                    <a:pt x="373" y="266"/>
                  </a:lnTo>
                  <a:lnTo>
                    <a:pt x="387" y="254"/>
                  </a:lnTo>
                  <a:lnTo>
                    <a:pt x="387" y="274"/>
                  </a:lnTo>
                  <a:lnTo>
                    <a:pt x="384" y="277"/>
                  </a:lnTo>
                  <a:lnTo>
                    <a:pt x="384" y="282"/>
                  </a:lnTo>
                  <a:lnTo>
                    <a:pt x="373" y="293"/>
                  </a:lnTo>
                  <a:lnTo>
                    <a:pt x="371" y="302"/>
                  </a:lnTo>
                  <a:lnTo>
                    <a:pt x="367" y="297"/>
                  </a:lnTo>
                  <a:lnTo>
                    <a:pt x="367" y="304"/>
                  </a:lnTo>
                  <a:lnTo>
                    <a:pt x="357" y="302"/>
                  </a:lnTo>
                  <a:lnTo>
                    <a:pt x="367" y="306"/>
                  </a:lnTo>
                  <a:lnTo>
                    <a:pt x="357" y="307"/>
                  </a:lnTo>
                  <a:lnTo>
                    <a:pt x="365" y="318"/>
                  </a:lnTo>
                  <a:lnTo>
                    <a:pt x="359" y="317"/>
                  </a:lnTo>
                  <a:lnTo>
                    <a:pt x="368" y="328"/>
                  </a:lnTo>
                  <a:lnTo>
                    <a:pt x="378" y="327"/>
                  </a:lnTo>
                  <a:lnTo>
                    <a:pt x="390" y="333"/>
                  </a:lnTo>
                  <a:lnTo>
                    <a:pt x="395" y="332"/>
                  </a:lnTo>
                  <a:lnTo>
                    <a:pt x="402" y="339"/>
                  </a:lnTo>
                  <a:lnTo>
                    <a:pt x="407" y="341"/>
                  </a:lnTo>
                  <a:lnTo>
                    <a:pt x="406" y="354"/>
                  </a:lnTo>
                  <a:lnTo>
                    <a:pt x="400" y="356"/>
                  </a:lnTo>
                  <a:lnTo>
                    <a:pt x="398" y="364"/>
                  </a:lnTo>
                  <a:lnTo>
                    <a:pt x="398" y="362"/>
                  </a:lnTo>
                  <a:lnTo>
                    <a:pt x="391" y="354"/>
                  </a:lnTo>
                  <a:lnTo>
                    <a:pt x="381" y="367"/>
                  </a:lnTo>
                  <a:lnTo>
                    <a:pt x="380" y="366"/>
                  </a:lnTo>
                  <a:lnTo>
                    <a:pt x="382" y="363"/>
                  </a:lnTo>
                  <a:lnTo>
                    <a:pt x="380" y="356"/>
                  </a:lnTo>
                  <a:lnTo>
                    <a:pt x="378" y="356"/>
                  </a:lnTo>
                  <a:lnTo>
                    <a:pt x="370" y="343"/>
                  </a:lnTo>
                  <a:lnTo>
                    <a:pt x="349" y="337"/>
                  </a:lnTo>
                  <a:lnTo>
                    <a:pt x="337" y="339"/>
                  </a:lnTo>
                  <a:lnTo>
                    <a:pt x="324" y="352"/>
                  </a:lnTo>
                  <a:lnTo>
                    <a:pt x="324" y="353"/>
                  </a:lnTo>
                  <a:lnTo>
                    <a:pt x="311" y="361"/>
                  </a:lnTo>
                  <a:lnTo>
                    <a:pt x="303" y="364"/>
                  </a:lnTo>
                  <a:lnTo>
                    <a:pt x="310" y="361"/>
                  </a:lnTo>
                  <a:lnTo>
                    <a:pt x="313" y="357"/>
                  </a:lnTo>
                  <a:lnTo>
                    <a:pt x="307" y="346"/>
                  </a:lnTo>
                  <a:lnTo>
                    <a:pt x="300" y="344"/>
                  </a:lnTo>
                  <a:lnTo>
                    <a:pt x="299" y="352"/>
                  </a:lnTo>
                  <a:lnTo>
                    <a:pt x="292" y="349"/>
                  </a:lnTo>
                  <a:lnTo>
                    <a:pt x="278" y="359"/>
                  </a:lnTo>
                  <a:lnTo>
                    <a:pt x="269" y="368"/>
                  </a:lnTo>
                  <a:lnTo>
                    <a:pt x="266" y="368"/>
                  </a:lnTo>
                  <a:lnTo>
                    <a:pt x="259" y="358"/>
                  </a:lnTo>
                  <a:lnTo>
                    <a:pt x="244" y="359"/>
                  </a:lnTo>
                  <a:lnTo>
                    <a:pt x="222" y="344"/>
                  </a:lnTo>
                  <a:lnTo>
                    <a:pt x="228" y="346"/>
                  </a:lnTo>
                  <a:lnTo>
                    <a:pt x="233" y="339"/>
                  </a:lnTo>
                  <a:lnTo>
                    <a:pt x="229" y="331"/>
                  </a:lnTo>
                  <a:lnTo>
                    <a:pt x="211" y="326"/>
                  </a:lnTo>
                  <a:lnTo>
                    <a:pt x="207" y="328"/>
                  </a:lnTo>
                  <a:lnTo>
                    <a:pt x="207" y="318"/>
                  </a:lnTo>
                  <a:lnTo>
                    <a:pt x="201" y="318"/>
                  </a:lnTo>
                  <a:lnTo>
                    <a:pt x="200" y="308"/>
                  </a:lnTo>
                  <a:lnTo>
                    <a:pt x="190" y="307"/>
                  </a:lnTo>
                  <a:lnTo>
                    <a:pt x="180" y="311"/>
                  </a:lnTo>
                  <a:lnTo>
                    <a:pt x="183" y="308"/>
                  </a:lnTo>
                  <a:lnTo>
                    <a:pt x="180" y="308"/>
                  </a:lnTo>
                  <a:lnTo>
                    <a:pt x="180" y="301"/>
                  </a:lnTo>
                  <a:lnTo>
                    <a:pt x="173" y="301"/>
                  </a:lnTo>
                  <a:lnTo>
                    <a:pt x="171" y="304"/>
                  </a:lnTo>
                  <a:lnTo>
                    <a:pt x="158" y="309"/>
                  </a:lnTo>
                  <a:lnTo>
                    <a:pt x="172" y="321"/>
                  </a:lnTo>
                  <a:lnTo>
                    <a:pt x="184" y="319"/>
                  </a:lnTo>
                  <a:lnTo>
                    <a:pt x="191" y="323"/>
                  </a:lnTo>
                  <a:lnTo>
                    <a:pt x="191" y="332"/>
                  </a:lnTo>
                  <a:lnTo>
                    <a:pt x="182" y="331"/>
                  </a:lnTo>
                  <a:lnTo>
                    <a:pt x="169" y="324"/>
                  </a:lnTo>
                  <a:lnTo>
                    <a:pt x="161" y="324"/>
                  </a:lnTo>
                  <a:lnTo>
                    <a:pt x="152" y="329"/>
                  </a:lnTo>
                  <a:lnTo>
                    <a:pt x="124" y="327"/>
                  </a:lnTo>
                  <a:lnTo>
                    <a:pt x="96" y="317"/>
                  </a:lnTo>
                  <a:lnTo>
                    <a:pt x="73" y="311"/>
                  </a:lnTo>
                  <a:lnTo>
                    <a:pt x="35" y="317"/>
                  </a:lnTo>
                  <a:lnTo>
                    <a:pt x="30" y="326"/>
                  </a:lnTo>
                  <a:lnTo>
                    <a:pt x="25" y="317"/>
                  </a:lnTo>
                  <a:lnTo>
                    <a:pt x="24" y="307"/>
                  </a:lnTo>
                  <a:lnTo>
                    <a:pt x="26" y="306"/>
                  </a:lnTo>
                  <a:lnTo>
                    <a:pt x="32" y="292"/>
                  </a:lnTo>
                  <a:lnTo>
                    <a:pt x="35" y="289"/>
                  </a:lnTo>
                  <a:lnTo>
                    <a:pt x="36" y="287"/>
                  </a:lnTo>
                  <a:lnTo>
                    <a:pt x="37" y="281"/>
                  </a:lnTo>
                  <a:lnTo>
                    <a:pt x="36" y="269"/>
                  </a:lnTo>
                  <a:lnTo>
                    <a:pt x="32" y="262"/>
                  </a:lnTo>
                  <a:lnTo>
                    <a:pt x="32" y="256"/>
                  </a:lnTo>
                  <a:lnTo>
                    <a:pt x="34" y="254"/>
                  </a:lnTo>
                  <a:lnTo>
                    <a:pt x="35" y="246"/>
                  </a:lnTo>
                  <a:lnTo>
                    <a:pt x="42" y="222"/>
                  </a:lnTo>
                  <a:lnTo>
                    <a:pt x="46" y="211"/>
                  </a:lnTo>
                  <a:lnTo>
                    <a:pt x="43" y="198"/>
                  </a:lnTo>
                  <a:lnTo>
                    <a:pt x="45" y="180"/>
                  </a:lnTo>
                  <a:lnTo>
                    <a:pt x="41" y="182"/>
                  </a:lnTo>
                  <a:lnTo>
                    <a:pt x="29" y="154"/>
                  </a:lnTo>
                  <a:lnTo>
                    <a:pt x="30" y="152"/>
                  </a:lnTo>
                  <a:lnTo>
                    <a:pt x="21" y="144"/>
                  </a:lnTo>
                  <a:lnTo>
                    <a:pt x="20" y="129"/>
                  </a:lnTo>
                  <a:lnTo>
                    <a:pt x="16" y="120"/>
                  </a:lnTo>
                  <a:lnTo>
                    <a:pt x="18" y="120"/>
                  </a:lnTo>
                  <a:lnTo>
                    <a:pt x="8" y="110"/>
                  </a:lnTo>
                  <a:lnTo>
                    <a:pt x="7" y="109"/>
                  </a:lnTo>
                  <a:lnTo>
                    <a:pt x="7" y="108"/>
                  </a:lnTo>
                  <a:lnTo>
                    <a:pt x="5" y="108"/>
                  </a:lnTo>
                  <a:lnTo>
                    <a:pt x="4" y="107"/>
                  </a:lnTo>
                  <a:lnTo>
                    <a:pt x="3" y="88"/>
                  </a:lnTo>
                  <a:lnTo>
                    <a:pt x="3" y="83"/>
                  </a:lnTo>
                  <a:lnTo>
                    <a:pt x="3" y="72"/>
                  </a:lnTo>
                  <a:lnTo>
                    <a:pt x="3" y="69"/>
                  </a:lnTo>
                  <a:lnTo>
                    <a:pt x="2" y="59"/>
                  </a:lnTo>
                  <a:lnTo>
                    <a:pt x="2" y="48"/>
                  </a:lnTo>
                  <a:lnTo>
                    <a:pt x="2" y="42"/>
                  </a:lnTo>
                  <a:lnTo>
                    <a:pt x="2" y="38"/>
                  </a:lnTo>
                  <a:lnTo>
                    <a:pt x="2" y="37"/>
                  </a:lnTo>
                  <a:lnTo>
                    <a:pt x="0" y="24"/>
                  </a:lnTo>
                  <a:lnTo>
                    <a:pt x="0" y="13"/>
                  </a:lnTo>
                  <a:lnTo>
                    <a:pt x="0" y="12"/>
                  </a:lnTo>
                  <a:lnTo>
                    <a:pt x="4" y="10"/>
                  </a:lnTo>
                  <a:lnTo>
                    <a:pt x="9" y="10"/>
                  </a:lnTo>
                  <a:lnTo>
                    <a:pt x="18" y="10"/>
                  </a:lnTo>
                  <a:lnTo>
                    <a:pt x="27" y="10"/>
                  </a:lnTo>
                  <a:lnTo>
                    <a:pt x="29" y="10"/>
                  </a:lnTo>
                  <a:lnTo>
                    <a:pt x="40" y="9"/>
                  </a:lnTo>
                  <a:lnTo>
                    <a:pt x="41" y="9"/>
                  </a:lnTo>
                  <a:lnTo>
                    <a:pt x="42" y="9"/>
                  </a:lnTo>
                  <a:lnTo>
                    <a:pt x="53" y="9"/>
                  </a:lnTo>
                  <a:lnTo>
                    <a:pt x="59" y="9"/>
                  </a:lnTo>
                  <a:lnTo>
                    <a:pt x="60" y="9"/>
                  </a:lnTo>
                  <a:lnTo>
                    <a:pt x="63" y="8"/>
                  </a:lnTo>
                  <a:lnTo>
                    <a:pt x="64" y="8"/>
                  </a:lnTo>
                  <a:lnTo>
                    <a:pt x="79" y="8"/>
                  </a:lnTo>
                  <a:lnTo>
                    <a:pt x="94" y="7"/>
                  </a:lnTo>
                  <a:lnTo>
                    <a:pt x="100" y="7"/>
                  </a:lnTo>
                  <a:lnTo>
                    <a:pt x="116" y="7"/>
                  </a:lnTo>
                  <a:lnTo>
                    <a:pt x="141" y="5"/>
                  </a:lnTo>
                  <a:lnTo>
                    <a:pt x="149" y="5"/>
                  </a:lnTo>
                  <a:lnTo>
                    <a:pt x="184" y="3"/>
                  </a:lnTo>
                  <a:lnTo>
                    <a:pt x="185" y="3"/>
                  </a:lnTo>
                  <a:lnTo>
                    <a:pt x="194" y="2"/>
                  </a:lnTo>
                  <a:lnTo>
                    <a:pt x="196" y="2"/>
                  </a:lnTo>
                  <a:lnTo>
                    <a:pt x="198" y="2"/>
                  </a:lnTo>
                  <a:lnTo>
                    <a:pt x="209" y="2"/>
                  </a:lnTo>
                  <a:lnTo>
                    <a:pt x="212" y="0"/>
                  </a:lnTo>
                  <a:lnTo>
                    <a:pt x="214" y="0"/>
                  </a:lnTo>
                  <a:lnTo>
                    <a:pt x="216" y="0"/>
                  </a:lnTo>
                  <a:lnTo>
                    <a:pt x="222" y="39"/>
                  </a:lnTo>
                  <a:lnTo>
                    <a:pt x="231" y="35"/>
                  </a:lnTo>
                  <a:lnTo>
                    <a:pt x="228" y="40"/>
                  </a:lnTo>
                  <a:lnTo>
                    <a:pt x="226" y="42"/>
                  </a:lnTo>
                  <a:lnTo>
                    <a:pt x="232" y="49"/>
                  </a:lnTo>
                  <a:lnTo>
                    <a:pt x="223" y="48"/>
                  </a:lnTo>
                  <a:lnTo>
                    <a:pt x="232" y="52"/>
                  </a:lnTo>
                  <a:lnTo>
                    <a:pt x="233" y="75"/>
                  </a:lnTo>
                  <a:lnTo>
                    <a:pt x="225" y="74"/>
                  </a:lnTo>
                  <a:lnTo>
                    <a:pt x="225" y="83"/>
                  </a:lnTo>
                  <a:lnTo>
                    <a:pt x="229" y="82"/>
                  </a:lnTo>
                  <a:lnTo>
                    <a:pt x="229" y="83"/>
                  </a:lnTo>
                  <a:lnTo>
                    <a:pt x="229" y="82"/>
                  </a:lnTo>
                  <a:lnTo>
                    <a:pt x="233" y="82"/>
                  </a:lnTo>
                  <a:lnTo>
                    <a:pt x="232" y="83"/>
                  </a:lnTo>
                  <a:lnTo>
                    <a:pt x="225" y="88"/>
                  </a:lnTo>
                  <a:lnTo>
                    <a:pt x="228" y="94"/>
                  </a:lnTo>
                  <a:lnTo>
                    <a:pt x="217" y="107"/>
                  </a:lnTo>
                  <a:lnTo>
                    <a:pt x="216" y="118"/>
                  </a:lnTo>
                  <a:lnTo>
                    <a:pt x="212" y="119"/>
                  </a:lnTo>
                  <a:lnTo>
                    <a:pt x="210" y="119"/>
                  </a:lnTo>
                  <a:lnTo>
                    <a:pt x="207" y="120"/>
                  </a:lnTo>
                  <a:lnTo>
                    <a:pt x="199" y="129"/>
                  </a:lnTo>
                  <a:lnTo>
                    <a:pt x="200" y="155"/>
                  </a:lnTo>
                  <a:lnTo>
                    <a:pt x="195" y="172"/>
                  </a:lnTo>
                  <a:lnTo>
                    <a:pt x="193" y="178"/>
                  </a:lnTo>
                  <a:lnTo>
                    <a:pt x="194" y="189"/>
                  </a:lnTo>
                  <a:lnTo>
                    <a:pt x="193" y="191"/>
                  </a:lnTo>
                  <a:lnTo>
                    <a:pt x="212" y="189"/>
                  </a:lnTo>
                  <a:lnTo>
                    <a:pt x="222" y="188"/>
                  </a:lnTo>
                  <a:lnTo>
                    <a:pt x="228" y="188"/>
                  </a:lnTo>
                  <a:close/>
                </a:path>
              </a:pathLst>
            </a:custGeom>
            <a:solidFill>
              <a:srgbClr val="3366FF"/>
            </a:solidFill>
            <a:ln w="0">
              <a:solidFill>
                <a:schemeClr val="tx1"/>
              </a:solidFill>
              <a:prstDash val="solid"/>
              <a:round/>
              <a:headEnd/>
              <a:tailEnd/>
            </a:ln>
          </p:spPr>
          <p:txBody>
            <a:bodyPr/>
            <a:lstStyle/>
            <a:p>
              <a:endParaRPr lang="en-US"/>
            </a:p>
          </p:txBody>
        </p:sp>
        <p:sp>
          <p:nvSpPr>
            <p:cNvPr id="22602" name="Freeform 38"/>
            <p:cNvSpPr>
              <a:spLocks/>
            </p:cNvSpPr>
            <p:nvPr/>
          </p:nvSpPr>
          <p:spPr bwMode="auto">
            <a:xfrm>
              <a:off x="3092" y="2258"/>
              <a:ext cx="361" cy="343"/>
            </a:xfrm>
            <a:custGeom>
              <a:avLst/>
              <a:gdLst>
                <a:gd name="T0" fmla="*/ 12 w 361"/>
                <a:gd name="T1" fmla="*/ 95 h 343"/>
                <a:gd name="T2" fmla="*/ 14 w 361"/>
                <a:gd name="T3" fmla="*/ 111 h 343"/>
                <a:gd name="T4" fmla="*/ 17 w 361"/>
                <a:gd name="T5" fmla="*/ 122 h 343"/>
                <a:gd name="T6" fmla="*/ 17 w 361"/>
                <a:gd name="T7" fmla="*/ 169 h 343"/>
                <a:gd name="T8" fmla="*/ 17 w 361"/>
                <a:gd name="T9" fmla="*/ 187 h 343"/>
                <a:gd name="T10" fmla="*/ 17 w 361"/>
                <a:gd name="T11" fmla="*/ 209 h 343"/>
                <a:gd name="T12" fmla="*/ 18 w 361"/>
                <a:gd name="T13" fmla="*/ 240 h 343"/>
                <a:gd name="T14" fmla="*/ 18 w 361"/>
                <a:gd name="T15" fmla="*/ 259 h 343"/>
                <a:gd name="T16" fmla="*/ 27 w 361"/>
                <a:gd name="T17" fmla="*/ 294 h 343"/>
                <a:gd name="T18" fmla="*/ 51 w 361"/>
                <a:gd name="T19" fmla="*/ 295 h 343"/>
                <a:gd name="T20" fmla="*/ 52 w 361"/>
                <a:gd name="T21" fmla="*/ 320 h 343"/>
                <a:gd name="T22" fmla="*/ 57 w 361"/>
                <a:gd name="T23" fmla="*/ 341 h 343"/>
                <a:gd name="T24" fmla="*/ 80 w 361"/>
                <a:gd name="T25" fmla="*/ 341 h 343"/>
                <a:gd name="T26" fmla="*/ 94 w 361"/>
                <a:gd name="T27" fmla="*/ 340 h 343"/>
                <a:gd name="T28" fmla="*/ 112 w 361"/>
                <a:gd name="T29" fmla="*/ 340 h 343"/>
                <a:gd name="T30" fmla="*/ 117 w 361"/>
                <a:gd name="T31" fmla="*/ 339 h 343"/>
                <a:gd name="T32" fmla="*/ 153 w 361"/>
                <a:gd name="T33" fmla="*/ 338 h 343"/>
                <a:gd name="T34" fmla="*/ 202 w 361"/>
                <a:gd name="T35" fmla="*/ 336 h 343"/>
                <a:gd name="T36" fmla="*/ 247 w 361"/>
                <a:gd name="T37" fmla="*/ 333 h 343"/>
                <a:gd name="T38" fmla="*/ 262 w 361"/>
                <a:gd name="T39" fmla="*/ 333 h 343"/>
                <a:gd name="T40" fmla="*/ 269 w 361"/>
                <a:gd name="T41" fmla="*/ 331 h 343"/>
                <a:gd name="T42" fmla="*/ 269 w 361"/>
                <a:gd name="T43" fmla="*/ 288 h 343"/>
                <a:gd name="T44" fmla="*/ 262 w 361"/>
                <a:gd name="T45" fmla="*/ 283 h 343"/>
                <a:gd name="T46" fmla="*/ 268 w 361"/>
                <a:gd name="T47" fmla="*/ 259 h 343"/>
                <a:gd name="T48" fmla="*/ 275 w 361"/>
                <a:gd name="T49" fmla="*/ 236 h 343"/>
                <a:gd name="T50" fmla="*/ 292 w 361"/>
                <a:gd name="T51" fmla="*/ 209 h 343"/>
                <a:gd name="T52" fmla="*/ 296 w 361"/>
                <a:gd name="T53" fmla="*/ 206 h 343"/>
                <a:gd name="T54" fmla="*/ 302 w 361"/>
                <a:gd name="T55" fmla="*/ 176 h 343"/>
                <a:gd name="T56" fmla="*/ 311 w 361"/>
                <a:gd name="T57" fmla="*/ 171 h 343"/>
                <a:gd name="T58" fmla="*/ 307 w 361"/>
                <a:gd name="T59" fmla="*/ 167 h 343"/>
                <a:gd name="T60" fmla="*/ 313 w 361"/>
                <a:gd name="T61" fmla="*/ 157 h 343"/>
                <a:gd name="T62" fmla="*/ 320 w 361"/>
                <a:gd name="T63" fmla="*/ 154 h 343"/>
                <a:gd name="T64" fmla="*/ 319 w 361"/>
                <a:gd name="T65" fmla="*/ 141 h 343"/>
                <a:gd name="T66" fmla="*/ 333 w 361"/>
                <a:gd name="T67" fmla="*/ 106 h 343"/>
                <a:gd name="T68" fmla="*/ 327 w 361"/>
                <a:gd name="T69" fmla="*/ 104 h 343"/>
                <a:gd name="T70" fmla="*/ 338 w 361"/>
                <a:gd name="T71" fmla="*/ 86 h 343"/>
                <a:gd name="T72" fmla="*/ 353 w 361"/>
                <a:gd name="T73" fmla="*/ 52 h 343"/>
                <a:gd name="T74" fmla="*/ 352 w 361"/>
                <a:gd name="T75" fmla="*/ 44 h 343"/>
                <a:gd name="T76" fmla="*/ 323 w 361"/>
                <a:gd name="T77" fmla="*/ 46 h 343"/>
                <a:gd name="T78" fmla="*/ 307 w 361"/>
                <a:gd name="T79" fmla="*/ 47 h 343"/>
                <a:gd name="T80" fmla="*/ 319 w 361"/>
                <a:gd name="T81" fmla="*/ 27 h 343"/>
                <a:gd name="T82" fmla="*/ 315 w 361"/>
                <a:gd name="T83" fmla="*/ 0 h 343"/>
                <a:gd name="T84" fmla="*/ 290 w 361"/>
                <a:gd name="T85" fmla="*/ 2 h 343"/>
                <a:gd name="T86" fmla="*/ 275 w 361"/>
                <a:gd name="T87" fmla="*/ 3 h 343"/>
                <a:gd name="T88" fmla="*/ 251 w 361"/>
                <a:gd name="T89" fmla="*/ 5 h 343"/>
                <a:gd name="T90" fmla="*/ 230 w 361"/>
                <a:gd name="T91" fmla="*/ 6 h 343"/>
                <a:gd name="T92" fmla="*/ 220 w 361"/>
                <a:gd name="T93" fmla="*/ 6 h 343"/>
                <a:gd name="T94" fmla="*/ 188 w 361"/>
                <a:gd name="T95" fmla="*/ 8 h 343"/>
                <a:gd name="T96" fmla="*/ 177 w 361"/>
                <a:gd name="T97" fmla="*/ 10 h 343"/>
                <a:gd name="T98" fmla="*/ 150 w 361"/>
                <a:gd name="T99" fmla="*/ 11 h 343"/>
                <a:gd name="T100" fmla="*/ 132 w 361"/>
                <a:gd name="T101" fmla="*/ 12 h 343"/>
                <a:gd name="T102" fmla="*/ 105 w 361"/>
                <a:gd name="T103" fmla="*/ 13 h 343"/>
                <a:gd name="T104" fmla="*/ 89 w 361"/>
                <a:gd name="T105" fmla="*/ 13 h 343"/>
                <a:gd name="T106" fmla="*/ 64 w 361"/>
                <a:gd name="T107" fmla="*/ 15 h 343"/>
                <a:gd name="T108" fmla="*/ 49 w 361"/>
                <a:gd name="T109" fmla="*/ 16 h 343"/>
                <a:gd name="T110" fmla="*/ 17 w 361"/>
                <a:gd name="T111" fmla="*/ 17 h 343"/>
                <a:gd name="T112" fmla="*/ 1 w 361"/>
                <a:gd name="T113" fmla="*/ 28 h 343"/>
                <a:gd name="T114" fmla="*/ 6 w 361"/>
                <a:gd name="T115" fmla="*/ 52 h 343"/>
                <a:gd name="T116" fmla="*/ 11 w 361"/>
                <a:gd name="T117" fmla="*/ 82 h 34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61"/>
                <a:gd name="T178" fmla="*/ 0 h 343"/>
                <a:gd name="T179" fmla="*/ 361 w 361"/>
                <a:gd name="T180" fmla="*/ 343 h 34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61" h="343">
                  <a:moveTo>
                    <a:pt x="11" y="86"/>
                  </a:moveTo>
                  <a:lnTo>
                    <a:pt x="12" y="91"/>
                  </a:lnTo>
                  <a:lnTo>
                    <a:pt x="12" y="95"/>
                  </a:lnTo>
                  <a:lnTo>
                    <a:pt x="13" y="97"/>
                  </a:lnTo>
                  <a:lnTo>
                    <a:pt x="14" y="110"/>
                  </a:lnTo>
                  <a:lnTo>
                    <a:pt x="14" y="111"/>
                  </a:lnTo>
                  <a:lnTo>
                    <a:pt x="17" y="120"/>
                  </a:lnTo>
                  <a:lnTo>
                    <a:pt x="17" y="121"/>
                  </a:lnTo>
                  <a:lnTo>
                    <a:pt x="17" y="122"/>
                  </a:lnTo>
                  <a:lnTo>
                    <a:pt x="17" y="134"/>
                  </a:lnTo>
                  <a:lnTo>
                    <a:pt x="17" y="164"/>
                  </a:lnTo>
                  <a:lnTo>
                    <a:pt x="17" y="169"/>
                  </a:lnTo>
                  <a:lnTo>
                    <a:pt x="17" y="170"/>
                  </a:lnTo>
                  <a:lnTo>
                    <a:pt x="17" y="184"/>
                  </a:lnTo>
                  <a:lnTo>
                    <a:pt x="17" y="187"/>
                  </a:lnTo>
                  <a:lnTo>
                    <a:pt x="17" y="191"/>
                  </a:lnTo>
                  <a:lnTo>
                    <a:pt x="17" y="204"/>
                  </a:lnTo>
                  <a:lnTo>
                    <a:pt x="17" y="209"/>
                  </a:lnTo>
                  <a:lnTo>
                    <a:pt x="18" y="227"/>
                  </a:lnTo>
                  <a:lnTo>
                    <a:pt x="18" y="234"/>
                  </a:lnTo>
                  <a:lnTo>
                    <a:pt x="18" y="240"/>
                  </a:lnTo>
                  <a:lnTo>
                    <a:pt x="18" y="255"/>
                  </a:lnTo>
                  <a:lnTo>
                    <a:pt x="18" y="257"/>
                  </a:lnTo>
                  <a:lnTo>
                    <a:pt x="18" y="259"/>
                  </a:lnTo>
                  <a:lnTo>
                    <a:pt x="18" y="261"/>
                  </a:lnTo>
                  <a:lnTo>
                    <a:pt x="18" y="285"/>
                  </a:lnTo>
                  <a:lnTo>
                    <a:pt x="27" y="294"/>
                  </a:lnTo>
                  <a:lnTo>
                    <a:pt x="36" y="290"/>
                  </a:lnTo>
                  <a:lnTo>
                    <a:pt x="51" y="293"/>
                  </a:lnTo>
                  <a:lnTo>
                    <a:pt x="51" y="295"/>
                  </a:lnTo>
                  <a:lnTo>
                    <a:pt x="52" y="309"/>
                  </a:lnTo>
                  <a:lnTo>
                    <a:pt x="52" y="319"/>
                  </a:lnTo>
                  <a:lnTo>
                    <a:pt x="52" y="320"/>
                  </a:lnTo>
                  <a:lnTo>
                    <a:pt x="53" y="333"/>
                  </a:lnTo>
                  <a:lnTo>
                    <a:pt x="53" y="343"/>
                  </a:lnTo>
                  <a:lnTo>
                    <a:pt x="57" y="341"/>
                  </a:lnTo>
                  <a:lnTo>
                    <a:pt x="62" y="341"/>
                  </a:lnTo>
                  <a:lnTo>
                    <a:pt x="71" y="341"/>
                  </a:lnTo>
                  <a:lnTo>
                    <a:pt x="80" y="341"/>
                  </a:lnTo>
                  <a:lnTo>
                    <a:pt x="82" y="341"/>
                  </a:lnTo>
                  <a:lnTo>
                    <a:pt x="93" y="340"/>
                  </a:lnTo>
                  <a:lnTo>
                    <a:pt x="94" y="340"/>
                  </a:lnTo>
                  <a:lnTo>
                    <a:pt x="95" y="340"/>
                  </a:lnTo>
                  <a:lnTo>
                    <a:pt x="106" y="340"/>
                  </a:lnTo>
                  <a:lnTo>
                    <a:pt x="112" y="340"/>
                  </a:lnTo>
                  <a:lnTo>
                    <a:pt x="113" y="340"/>
                  </a:lnTo>
                  <a:lnTo>
                    <a:pt x="116" y="339"/>
                  </a:lnTo>
                  <a:lnTo>
                    <a:pt x="117" y="339"/>
                  </a:lnTo>
                  <a:lnTo>
                    <a:pt x="132" y="339"/>
                  </a:lnTo>
                  <a:lnTo>
                    <a:pt x="147" y="338"/>
                  </a:lnTo>
                  <a:lnTo>
                    <a:pt x="153" y="338"/>
                  </a:lnTo>
                  <a:lnTo>
                    <a:pt x="169" y="338"/>
                  </a:lnTo>
                  <a:lnTo>
                    <a:pt x="194" y="336"/>
                  </a:lnTo>
                  <a:lnTo>
                    <a:pt x="202" y="336"/>
                  </a:lnTo>
                  <a:lnTo>
                    <a:pt x="237" y="334"/>
                  </a:lnTo>
                  <a:lnTo>
                    <a:pt x="238" y="334"/>
                  </a:lnTo>
                  <a:lnTo>
                    <a:pt x="247" y="333"/>
                  </a:lnTo>
                  <a:lnTo>
                    <a:pt x="249" y="333"/>
                  </a:lnTo>
                  <a:lnTo>
                    <a:pt x="251" y="333"/>
                  </a:lnTo>
                  <a:lnTo>
                    <a:pt x="262" y="333"/>
                  </a:lnTo>
                  <a:lnTo>
                    <a:pt x="265" y="331"/>
                  </a:lnTo>
                  <a:lnTo>
                    <a:pt x="267" y="331"/>
                  </a:lnTo>
                  <a:lnTo>
                    <a:pt x="269" y="331"/>
                  </a:lnTo>
                  <a:lnTo>
                    <a:pt x="270" y="296"/>
                  </a:lnTo>
                  <a:lnTo>
                    <a:pt x="267" y="296"/>
                  </a:lnTo>
                  <a:lnTo>
                    <a:pt x="269" y="288"/>
                  </a:lnTo>
                  <a:lnTo>
                    <a:pt x="262" y="291"/>
                  </a:lnTo>
                  <a:lnTo>
                    <a:pt x="264" y="285"/>
                  </a:lnTo>
                  <a:lnTo>
                    <a:pt x="262" y="283"/>
                  </a:lnTo>
                  <a:lnTo>
                    <a:pt x="260" y="280"/>
                  </a:lnTo>
                  <a:lnTo>
                    <a:pt x="268" y="266"/>
                  </a:lnTo>
                  <a:lnTo>
                    <a:pt x="268" y="259"/>
                  </a:lnTo>
                  <a:lnTo>
                    <a:pt x="276" y="260"/>
                  </a:lnTo>
                  <a:lnTo>
                    <a:pt x="269" y="240"/>
                  </a:lnTo>
                  <a:lnTo>
                    <a:pt x="275" y="236"/>
                  </a:lnTo>
                  <a:lnTo>
                    <a:pt x="278" y="226"/>
                  </a:lnTo>
                  <a:lnTo>
                    <a:pt x="285" y="214"/>
                  </a:lnTo>
                  <a:lnTo>
                    <a:pt x="292" y="209"/>
                  </a:lnTo>
                  <a:lnTo>
                    <a:pt x="290" y="204"/>
                  </a:lnTo>
                  <a:lnTo>
                    <a:pt x="297" y="201"/>
                  </a:lnTo>
                  <a:lnTo>
                    <a:pt x="296" y="206"/>
                  </a:lnTo>
                  <a:lnTo>
                    <a:pt x="297" y="206"/>
                  </a:lnTo>
                  <a:lnTo>
                    <a:pt x="303" y="186"/>
                  </a:lnTo>
                  <a:lnTo>
                    <a:pt x="302" y="176"/>
                  </a:lnTo>
                  <a:lnTo>
                    <a:pt x="304" y="172"/>
                  </a:lnTo>
                  <a:lnTo>
                    <a:pt x="306" y="177"/>
                  </a:lnTo>
                  <a:lnTo>
                    <a:pt x="311" y="171"/>
                  </a:lnTo>
                  <a:lnTo>
                    <a:pt x="302" y="167"/>
                  </a:lnTo>
                  <a:lnTo>
                    <a:pt x="304" y="165"/>
                  </a:lnTo>
                  <a:lnTo>
                    <a:pt x="307" y="167"/>
                  </a:lnTo>
                  <a:lnTo>
                    <a:pt x="311" y="165"/>
                  </a:lnTo>
                  <a:lnTo>
                    <a:pt x="309" y="162"/>
                  </a:lnTo>
                  <a:lnTo>
                    <a:pt x="313" y="157"/>
                  </a:lnTo>
                  <a:lnTo>
                    <a:pt x="314" y="156"/>
                  </a:lnTo>
                  <a:lnTo>
                    <a:pt x="314" y="155"/>
                  </a:lnTo>
                  <a:lnTo>
                    <a:pt x="320" y="154"/>
                  </a:lnTo>
                  <a:lnTo>
                    <a:pt x="324" y="150"/>
                  </a:lnTo>
                  <a:lnTo>
                    <a:pt x="324" y="145"/>
                  </a:lnTo>
                  <a:lnTo>
                    <a:pt x="319" y="141"/>
                  </a:lnTo>
                  <a:lnTo>
                    <a:pt x="330" y="127"/>
                  </a:lnTo>
                  <a:lnTo>
                    <a:pt x="335" y="127"/>
                  </a:lnTo>
                  <a:lnTo>
                    <a:pt x="333" y="106"/>
                  </a:lnTo>
                  <a:lnTo>
                    <a:pt x="330" y="101"/>
                  </a:lnTo>
                  <a:lnTo>
                    <a:pt x="329" y="105"/>
                  </a:lnTo>
                  <a:lnTo>
                    <a:pt x="327" y="104"/>
                  </a:lnTo>
                  <a:lnTo>
                    <a:pt x="329" y="99"/>
                  </a:lnTo>
                  <a:lnTo>
                    <a:pt x="335" y="92"/>
                  </a:lnTo>
                  <a:lnTo>
                    <a:pt x="338" y="86"/>
                  </a:lnTo>
                  <a:lnTo>
                    <a:pt x="345" y="87"/>
                  </a:lnTo>
                  <a:lnTo>
                    <a:pt x="345" y="67"/>
                  </a:lnTo>
                  <a:lnTo>
                    <a:pt x="353" y="52"/>
                  </a:lnTo>
                  <a:lnTo>
                    <a:pt x="361" y="52"/>
                  </a:lnTo>
                  <a:lnTo>
                    <a:pt x="353" y="44"/>
                  </a:lnTo>
                  <a:lnTo>
                    <a:pt x="352" y="44"/>
                  </a:lnTo>
                  <a:lnTo>
                    <a:pt x="341" y="45"/>
                  </a:lnTo>
                  <a:lnTo>
                    <a:pt x="338" y="45"/>
                  </a:lnTo>
                  <a:lnTo>
                    <a:pt x="323" y="46"/>
                  </a:lnTo>
                  <a:lnTo>
                    <a:pt x="317" y="47"/>
                  </a:lnTo>
                  <a:lnTo>
                    <a:pt x="314" y="47"/>
                  </a:lnTo>
                  <a:lnTo>
                    <a:pt x="307" y="47"/>
                  </a:lnTo>
                  <a:lnTo>
                    <a:pt x="313" y="36"/>
                  </a:lnTo>
                  <a:lnTo>
                    <a:pt x="314" y="36"/>
                  </a:lnTo>
                  <a:lnTo>
                    <a:pt x="319" y="27"/>
                  </a:lnTo>
                  <a:lnTo>
                    <a:pt x="324" y="23"/>
                  </a:lnTo>
                  <a:lnTo>
                    <a:pt x="320" y="0"/>
                  </a:lnTo>
                  <a:lnTo>
                    <a:pt x="315" y="0"/>
                  </a:lnTo>
                  <a:lnTo>
                    <a:pt x="313" y="0"/>
                  </a:lnTo>
                  <a:lnTo>
                    <a:pt x="309" y="0"/>
                  </a:lnTo>
                  <a:lnTo>
                    <a:pt x="290" y="2"/>
                  </a:lnTo>
                  <a:lnTo>
                    <a:pt x="280" y="2"/>
                  </a:lnTo>
                  <a:lnTo>
                    <a:pt x="279" y="2"/>
                  </a:lnTo>
                  <a:lnTo>
                    <a:pt x="275" y="3"/>
                  </a:lnTo>
                  <a:lnTo>
                    <a:pt x="268" y="3"/>
                  </a:lnTo>
                  <a:lnTo>
                    <a:pt x="259" y="3"/>
                  </a:lnTo>
                  <a:lnTo>
                    <a:pt x="251" y="5"/>
                  </a:lnTo>
                  <a:lnTo>
                    <a:pt x="244" y="5"/>
                  </a:lnTo>
                  <a:lnTo>
                    <a:pt x="242" y="5"/>
                  </a:lnTo>
                  <a:lnTo>
                    <a:pt x="230" y="6"/>
                  </a:lnTo>
                  <a:lnTo>
                    <a:pt x="227" y="6"/>
                  </a:lnTo>
                  <a:lnTo>
                    <a:pt x="224" y="6"/>
                  </a:lnTo>
                  <a:lnTo>
                    <a:pt x="220" y="6"/>
                  </a:lnTo>
                  <a:lnTo>
                    <a:pt x="211" y="7"/>
                  </a:lnTo>
                  <a:lnTo>
                    <a:pt x="205" y="7"/>
                  </a:lnTo>
                  <a:lnTo>
                    <a:pt x="188" y="8"/>
                  </a:lnTo>
                  <a:lnTo>
                    <a:pt x="180" y="10"/>
                  </a:lnTo>
                  <a:lnTo>
                    <a:pt x="178" y="10"/>
                  </a:lnTo>
                  <a:lnTo>
                    <a:pt x="177" y="10"/>
                  </a:lnTo>
                  <a:lnTo>
                    <a:pt x="161" y="11"/>
                  </a:lnTo>
                  <a:lnTo>
                    <a:pt x="156" y="11"/>
                  </a:lnTo>
                  <a:lnTo>
                    <a:pt x="150" y="11"/>
                  </a:lnTo>
                  <a:lnTo>
                    <a:pt x="136" y="12"/>
                  </a:lnTo>
                  <a:lnTo>
                    <a:pt x="134" y="12"/>
                  </a:lnTo>
                  <a:lnTo>
                    <a:pt x="132" y="12"/>
                  </a:lnTo>
                  <a:lnTo>
                    <a:pt x="126" y="12"/>
                  </a:lnTo>
                  <a:lnTo>
                    <a:pt x="112" y="12"/>
                  </a:lnTo>
                  <a:lnTo>
                    <a:pt x="105" y="13"/>
                  </a:lnTo>
                  <a:lnTo>
                    <a:pt x="95" y="13"/>
                  </a:lnTo>
                  <a:lnTo>
                    <a:pt x="93" y="13"/>
                  </a:lnTo>
                  <a:lnTo>
                    <a:pt x="89" y="13"/>
                  </a:lnTo>
                  <a:lnTo>
                    <a:pt x="84" y="15"/>
                  </a:lnTo>
                  <a:lnTo>
                    <a:pt x="74" y="15"/>
                  </a:lnTo>
                  <a:lnTo>
                    <a:pt x="64" y="15"/>
                  </a:lnTo>
                  <a:lnTo>
                    <a:pt x="58" y="15"/>
                  </a:lnTo>
                  <a:lnTo>
                    <a:pt x="53" y="16"/>
                  </a:lnTo>
                  <a:lnTo>
                    <a:pt x="49" y="16"/>
                  </a:lnTo>
                  <a:lnTo>
                    <a:pt x="44" y="16"/>
                  </a:lnTo>
                  <a:lnTo>
                    <a:pt x="39" y="16"/>
                  </a:lnTo>
                  <a:lnTo>
                    <a:pt x="17" y="17"/>
                  </a:lnTo>
                  <a:lnTo>
                    <a:pt x="8" y="17"/>
                  </a:lnTo>
                  <a:lnTo>
                    <a:pt x="0" y="17"/>
                  </a:lnTo>
                  <a:lnTo>
                    <a:pt x="1" y="28"/>
                  </a:lnTo>
                  <a:lnTo>
                    <a:pt x="2" y="36"/>
                  </a:lnTo>
                  <a:lnTo>
                    <a:pt x="4" y="49"/>
                  </a:lnTo>
                  <a:lnTo>
                    <a:pt x="6" y="52"/>
                  </a:lnTo>
                  <a:lnTo>
                    <a:pt x="6" y="55"/>
                  </a:lnTo>
                  <a:lnTo>
                    <a:pt x="9" y="76"/>
                  </a:lnTo>
                  <a:lnTo>
                    <a:pt x="11" y="82"/>
                  </a:lnTo>
                  <a:lnTo>
                    <a:pt x="11" y="86"/>
                  </a:lnTo>
                  <a:close/>
                </a:path>
              </a:pathLst>
            </a:custGeom>
            <a:solidFill>
              <a:srgbClr val="3366FF"/>
            </a:solidFill>
            <a:ln w="0">
              <a:solidFill>
                <a:schemeClr val="tx1"/>
              </a:solidFill>
              <a:prstDash val="solid"/>
              <a:round/>
              <a:headEnd/>
              <a:tailEnd/>
            </a:ln>
          </p:spPr>
          <p:txBody>
            <a:bodyPr/>
            <a:lstStyle/>
            <a:p>
              <a:endParaRPr lang="en-US"/>
            </a:p>
          </p:txBody>
        </p:sp>
        <p:sp>
          <p:nvSpPr>
            <p:cNvPr id="22603" name="Freeform 39"/>
            <p:cNvSpPr>
              <a:spLocks/>
            </p:cNvSpPr>
            <p:nvPr/>
          </p:nvSpPr>
          <p:spPr bwMode="auto">
            <a:xfrm>
              <a:off x="2489" y="2224"/>
              <a:ext cx="621" cy="322"/>
            </a:xfrm>
            <a:custGeom>
              <a:avLst/>
              <a:gdLst>
                <a:gd name="T0" fmla="*/ 603 w 621"/>
                <a:gd name="T1" fmla="*/ 51 h 322"/>
                <a:gd name="T2" fmla="*/ 601 w 621"/>
                <a:gd name="T3" fmla="*/ 35 h 322"/>
                <a:gd name="T4" fmla="*/ 601 w 621"/>
                <a:gd name="T5" fmla="*/ 9 h 322"/>
                <a:gd name="T6" fmla="*/ 573 w 621"/>
                <a:gd name="T7" fmla="*/ 5 h 322"/>
                <a:gd name="T8" fmla="*/ 545 w 621"/>
                <a:gd name="T9" fmla="*/ 6 h 322"/>
                <a:gd name="T10" fmla="*/ 525 w 621"/>
                <a:gd name="T11" fmla="*/ 6 h 322"/>
                <a:gd name="T12" fmla="*/ 502 w 621"/>
                <a:gd name="T13" fmla="*/ 7 h 322"/>
                <a:gd name="T14" fmla="*/ 458 w 621"/>
                <a:gd name="T15" fmla="*/ 9 h 322"/>
                <a:gd name="T16" fmla="*/ 420 w 621"/>
                <a:gd name="T17" fmla="*/ 9 h 322"/>
                <a:gd name="T18" fmla="*/ 396 w 621"/>
                <a:gd name="T19" fmla="*/ 9 h 322"/>
                <a:gd name="T20" fmla="*/ 356 w 621"/>
                <a:gd name="T21" fmla="*/ 9 h 322"/>
                <a:gd name="T22" fmla="*/ 334 w 621"/>
                <a:gd name="T23" fmla="*/ 9 h 322"/>
                <a:gd name="T24" fmla="*/ 306 w 621"/>
                <a:gd name="T25" fmla="*/ 9 h 322"/>
                <a:gd name="T26" fmla="*/ 261 w 621"/>
                <a:gd name="T27" fmla="*/ 7 h 322"/>
                <a:gd name="T28" fmla="*/ 222 w 621"/>
                <a:gd name="T29" fmla="*/ 7 h 322"/>
                <a:gd name="T30" fmla="*/ 207 w 621"/>
                <a:gd name="T31" fmla="*/ 7 h 322"/>
                <a:gd name="T32" fmla="*/ 145 w 621"/>
                <a:gd name="T33" fmla="*/ 6 h 322"/>
                <a:gd name="T34" fmla="*/ 105 w 621"/>
                <a:gd name="T35" fmla="*/ 5 h 322"/>
                <a:gd name="T36" fmla="*/ 30 w 621"/>
                <a:gd name="T37" fmla="*/ 1 h 322"/>
                <a:gd name="T38" fmla="*/ 1 w 621"/>
                <a:gd name="T39" fmla="*/ 26 h 322"/>
                <a:gd name="T40" fmla="*/ 60 w 621"/>
                <a:gd name="T41" fmla="*/ 49 h 322"/>
                <a:gd name="T42" fmla="*/ 79 w 621"/>
                <a:gd name="T43" fmla="*/ 50 h 322"/>
                <a:gd name="T44" fmla="*/ 126 w 621"/>
                <a:gd name="T45" fmla="*/ 51 h 322"/>
                <a:gd name="T46" fmla="*/ 153 w 621"/>
                <a:gd name="T47" fmla="*/ 52 h 322"/>
                <a:gd name="T48" fmla="*/ 190 w 621"/>
                <a:gd name="T49" fmla="*/ 54 h 322"/>
                <a:gd name="T50" fmla="*/ 214 w 621"/>
                <a:gd name="T51" fmla="*/ 101 h 322"/>
                <a:gd name="T52" fmla="*/ 214 w 621"/>
                <a:gd name="T53" fmla="*/ 125 h 322"/>
                <a:gd name="T54" fmla="*/ 213 w 621"/>
                <a:gd name="T55" fmla="*/ 155 h 322"/>
                <a:gd name="T56" fmla="*/ 213 w 621"/>
                <a:gd name="T57" fmla="*/ 183 h 322"/>
                <a:gd name="T58" fmla="*/ 212 w 621"/>
                <a:gd name="T59" fmla="*/ 219 h 322"/>
                <a:gd name="T60" fmla="*/ 230 w 621"/>
                <a:gd name="T61" fmla="*/ 250 h 322"/>
                <a:gd name="T62" fmla="*/ 267 w 621"/>
                <a:gd name="T63" fmla="*/ 256 h 322"/>
                <a:gd name="T64" fmla="*/ 282 w 621"/>
                <a:gd name="T65" fmla="*/ 271 h 322"/>
                <a:gd name="T66" fmla="*/ 315 w 621"/>
                <a:gd name="T67" fmla="*/ 276 h 322"/>
                <a:gd name="T68" fmla="*/ 342 w 621"/>
                <a:gd name="T69" fmla="*/ 279 h 322"/>
                <a:gd name="T70" fmla="*/ 354 w 621"/>
                <a:gd name="T71" fmla="*/ 290 h 322"/>
                <a:gd name="T72" fmla="*/ 387 w 621"/>
                <a:gd name="T73" fmla="*/ 293 h 322"/>
                <a:gd name="T74" fmla="*/ 398 w 621"/>
                <a:gd name="T75" fmla="*/ 298 h 322"/>
                <a:gd name="T76" fmla="*/ 425 w 621"/>
                <a:gd name="T77" fmla="*/ 317 h 322"/>
                <a:gd name="T78" fmla="*/ 464 w 621"/>
                <a:gd name="T79" fmla="*/ 299 h 322"/>
                <a:gd name="T80" fmla="*/ 480 w 621"/>
                <a:gd name="T81" fmla="*/ 315 h 322"/>
                <a:gd name="T82" fmla="*/ 525 w 621"/>
                <a:gd name="T83" fmla="*/ 300 h 322"/>
                <a:gd name="T84" fmla="*/ 540 w 621"/>
                <a:gd name="T85" fmla="*/ 294 h 322"/>
                <a:gd name="T86" fmla="*/ 562 w 621"/>
                <a:gd name="T87" fmla="*/ 299 h 322"/>
                <a:gd name="T88" fmla="*/ 573 w 621"/>
                <a:gd name="T89" fmla="*/ 295 h 322"/>
                <a:gd name="T90" fmla="*/ 595 w 621"/>
                <a:gd name="T91" fmla="*/ 308 h 322"/>
                <a:gd name="T92" fmla="*/ 601 w 621"/>
                <a:gd name="T93" fmla="*/ 314 h 322"/>
                <a:gd name="T94" fmla="*/ 621 w 621"/>
                <a:gd name="T95" fmla="*/ 295 h 322"/>
                <a:gd name="T96" fmla="*/ 621 w 621"/>
                <a:gd name="T97" fmla="*/ 274 h 322"/>
                <a:gd name="T98" fmla="*/ 620 w 621"/>
                <a:gd name="T99" fmla="*/ 238 h 322"/>
                <a:gd name="T100" fmla="*/ 620 w 621"/>
                <a:gd name="T101" fmla="*/ 204 h 322"/>
                <a:gd name="T102" fmla="*/ 620 w 621"/>
                <a:gd name="T103" fmla="*/ 156 h 322"/>
                <a:gd name="T104" fmla="*/ 617 w 621"/>
                <a:gd name="T105" fmla="*/ 144 h 322"/>
                <a:gd name="T106" fmla="*/ 614 w 621"/>
                <a:gd name="T107" fmla="*/ 120 h 322"/>
                <a:gd name="T108" fmla="*/ 609 w 621"/>
                <a:gd name="T109" fmla="*/ 86 h 32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21"/>
                <a:gd name="T166" fmla="*/ 0 h 322"/>
                <a:gd name="T167" fmla="*/ 621 w 621"/>
                <a:gd name="T168" fmla="*/ 322 h 32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21" h="322">
                  <a:moveTo>
                    <a:pt x="607" y="83"/>
                  </a:moveTo>
                  <a:lnTo>
                    <a:pt x="605" y="70"/>
                  </a:lnTo>
                  <a:lnTo>
                    <a:pt x="604" y="62"/>
                  </a:lnTo>
                  <a:lnTo>
                    <a:pt x="603" y="51"/>
                  </a:lnTo>
                  <a:lnTo>
                    <a:pt x="603" y="42"/>
                  </a:lnTo>
                  <a:lnTo>
                    <a:pt x="603" y="37"/>
                  </a:lnTo>
                  <a:lnTo>
                    <a:pt x="603" y="36"/>
                  </a:lnTo>
                  <a:lnTo>
                    <a:pt x="601" y="35"/>
                  </a:lnTo>
                  <a:lnTo>
                    <a:pt x="601" y="29"/>
                  </a:lnTo>
                  <a:lnTo>
                    <a:pt x="601" y="26"/>
                  </a:lnTo>
                  <a:lnTo>
                    <a:pt x="601" y="17"/>
                  </a:lnTo>
                  <a:lnTo>
                    <a:pt x="601" y="9"/>
                  </a:lnTo>
                  <a:lnTo>
                    <a:pt x="601" y="5"/>
                  </a:lnTo>
                  <a:lnTo>
                    <a:pt x="600" y="5"/>
                  </a:lnTo>
                  <a:lnTo>
                    <a:pt x="592" y="5"/>
                  </a:lnTo>
                  <a:lnTo>
                    <a:pt x="573" y="5"/>
                  </a:lnTo>
                  <a:lnTo>
                    <a:pt x="568" y="6"/>
                  </a:lnTo>
                  <a:lnTo>
                    <a:pt x="556" y="6"/>
                  </a:lnTo>
                  <a:lnTo>
                    <a:pt x="551" y="6"/>
                  </a:lnTo>
                  <a:lnTo>
                    <a:pt x="545" y="6"/>
                  </a:lnTo>
                  <a:lnTo>
                    <a:pt x="538" y="6"/>
                  </a:lnTo>
                  <a:lnTo>
                    <a:pt x="536" y="6"/>
                  </a:lnTo>
                  <a:lnTo>
                    <a:pt x="529" y="6"/>
                  </a:lnTo>
                  <a:lnTo>
                    <a:pt x="525" y="6"/>
                  </a:lnTo>
                  <a:lnTo>
                    <a:pt x="518" y="7"/>
                  </a:lnTo>
                  <a:lnTo>
                    <a:pt x="511" y="7"/>
                  </a:lnTo>
                  <a:lnTo>
                    <a:pt x="505" y="7"/>
                  </a:lnTo>
                  <a:lnTo>
                    <a:pt x="502" y="7"/>
                  </a:lnTo>
                  <a:lnTo>
                    <a:pt x="494" y="7"/>
                  </a:lnTo>
                  <a:lnTo>
                    <a:pt x="470" y="7"/>
                  </a:lnTo>
                  <a:lnTo>
                    <a:pt x="464" y="7"/>
                  </a:lnTo>
                  <a:lnTo>
                    <a:pt x="458" y="9"/>
                  </a:lnTo>
                  <a:lnTo>
                    <a:pt x="448" y="9"/>
                  </a:lnTo>
                  <a:lnTo>
                    <a:pt x="440" y="9"/>
                  </a:lnTo>
                  <a:lnTo>
                    <a:pt x="431" y="9"/>
                  </a:lnTo>
                  <a:lnTo>
                    <a:pt x="420" y="9"/>
                  </a:lnTo>
                  <a:lnTo>
                    <a:pt x="408" y="9"/>
                  </a:lnTo>
                  <a:lnTo>
                    <a:pt x="404" y="9"/>
                  </a:lnTo>
                  <a:lnTo>
                    <a:pt x="398" y="9"/>
                  </a:lnTo>
                  <a:lnTo>
                    <a:pt x="396" y="9"/>
                  </a:lnTo>
                  <a:lnTo>
                    <a:pt x="382" y="9"/>
                  </a:lnTo>
                  <a:lnTo>
                    <a:pt x="374" y="9"/>
                  </a:lnTo>
                  <a:lnTo>
                    <a:pt x="359" y="9"/>
                  </a:lnTo>
                  <a:lnTo>
                    <a:pt x="356" y="9"/>
                  </a:lnTo>
                  <a:lnTo>
                    <a:pt x="352" y="9"/>
                  </a:lnTo>
                  <a:lnTo>
                    <a:pt x="350" y="9"/>
                  </a:lnTo>
                  <a:lnTo>
                    <a:pt x="338" y="9"/>
                  </a:lnTo>
                  <a:lnTo>
                    <a:pt x="334" y="9"/>
                  </a:lnTo>
                  <a:lnTo>
                    <a:pt x="333" y="9"/>
                  </a:lnTo>
                  <a:lnTo>
                    <a:pt x="323" y="9"/>
                  </a:lnTo>
                  <a:lnTo>
                    <a:pt x="321" y="9"/>
                  </a:lnTo>
                  <a:lnTo>
                    <a:pt x="306" y="9"/>
                  </a:lnTo>
                  <a:lnTo>
                    <a:pt x="301" y="9"/>
                  </a:lnTo>
                  <a:lnTo>
                    <a:pt x="288" y="9"/>
                  </a:lnTo>
                  <a:lnTo>
                    <a:pt x="263" y="9"/>
                  </a:lnTo>
                  <a:lnTo>
                    <a:pt x="261" y="7"/>
                  </a:lnTo>
                  <a:lnTo>
                    <a:pt x="255" y="7"/>
                  </a:lnTo>
                  <a:lnTo>
                    <a:pt x="252" y="7"/>
                  </a:lnTo>
                  <a:lnTo>
                    <a:pt x="249" y="7"/>
                  </a:lnTo>
                  <a:lnTo>
                    <a:pt x="222" y="7"/>
                  </a:lnTo>
                  <a:lnTo>
                    <a:pt x="217" y="7"/>
                  </a:lnTo>
                  <a:lnTo>
                    <a:pt x="213" y="7"/>
                  </a:lnTo>
                  <a:lnTo>
                    <a:pt x="211" y="7"/>
                  </a:lnTo>
                  <a:lnTo>
                    <a:pt x="207" y="7"/>
                  </a:lnTo>
                  <a:lnTo>
                    <a:pt x="176" y="6"/>
                  </a:lnTo>
                  <a:lnTo>
                    <a:pt x="172" y="6"/>
                  </a:lnTo>
                  <a:lnTo>
                    <a:pt x="150" y="6"/>
                  </a:lnTo>
                  <a:lnTo>
                    <a:pt x="145" y="6"/>
                  </a:lnTo>
                  <a:lnTo>
                    <a:pt x="140" y="5"/>
                  </a:lnTo>
                  <a:lnTo>
                    <a:pt x="136" y="5"/>
                  </a:lnTo>
                  <a:lnTo>
                    <a:pt x="118" y="5"/>
                  </a:lnTo>
                  <a:lnTo>
                    <a:pt x="105" y="5"/>
                  </a:lnTo>
                  <a:lnTo>
                    <a:pt x="92" y="4"/>
                  </a:lnTo>
                  <a:lnTo>
                    <a:pt x="87" y="4"/>
                  </a:lnTo>
                  <a:lnTo>
                    <a:pt x="71" y="4"/>
                  </a:lnTo>
                  <a:lnTo>
                    <a:pt x="30" y="1"/>
                  </a:lnTo>
                  <a:lnTo>
                    <a:pt x="20" y="0"/>
                  </a:lnTo>
                  <a:lnTo>
                    <a:pt x="3" y="0"/>
                  </a:lnTo>
                  <a:lnTo>
                    <a:pt x="1" y="11"/>
                  </a:lnTo>
                  <a:lnTo>
                    <a:pt x="1" y="26"/>
                  </a:lnTo>
                  <a:lnTo>
                    <a:pt x="0" y="46"/>
                  </a:lnTo>
                  <a:lnTo>
                    <a:pt x="27" y="47"/>
                  </a:lnTo>
                  <a:lnTo>
                    <a:pt x="45" y="49"/>
                  </a:lnTo>
                  <a:lnTo>
                    <a:pt x="60" y="49"/>
                  </a:lnTo>
                  <a:lnTo>
                    <a:pt x="63" y="50"/>
                  </a:lnTo>
                  <a:lnTo>
                    <a:pt x="64" y="50"/>
                  </a:lnTo>
                  <a:lnTo>
                    <a:pt x="70" y="50"/>
                  </a:lnTo>
                  <a:lnTo>
                    <a:pt x="79" y="50"/>
                  </a:lnTo>
                  <a:lnTo>
                    <a:pt x="82" y="50"/>
                  </a:lnTo>
                  <a:lnTo>
                    <a:pt x="99" y="51"/>
                  </a:lnTo>
                  <a:lnTo>
                    <a:pt x="116" y="51"/>
                  </a:lnTo>
                  <a:lnTo>
                    <a:pt x="126" y="51"/>
                  </a:lnTo>
                  <a:lnTo>
                    <a:pt x="137" y="52"/>
                  </a:lnTo>
                  <a:lnTo>
                    <a:pt x="143" y="52"/>
                  </a:lnTo>
                  <a:lnTo>
                    <a:pt x="147" y="52"/>
                  </a:lnTo>
                  <a:lnTo>
                    <a:pt x="153" y="52"/>
                  </a:lnTo>
                  <a:lnTo>
                    <a:pt x="170" y="52"/>
                  </a:lnTo>
                  <a:lnTo>
                    <a:pt x="176" y="54"/>
                  </a:lnTo>
                  <a:lnTo>
                    <a:pt x="189" y="54"/>
                  </a:lnTo>
                  <a:lnTo>
                    <a:pt x="190" y="54"/>
                  </a:lnTo>
                  <a:lnTo>
                    <a:pt x="216" y="54"/>
                  </a:lnTo>
                  <a:lnTo>
                    <a:pt x="216" y="66"/>
                  </a:lnTo>
                  <a:lnTo>
                    <a:pt x="214" y="96"/>
                  </a:lnTo>
                  <a:lnTo>
                    <a:pt x="214" y="101"/>
                  </a:lnTo>
                  <a:lnTo>
                    <a:pt x="214" y="109"/>
                  </a:lnTo>
                  <a:lnTo>
                    <a:pt x="214" y="113"/>
                  </a:lnTo>
                  <a:lnTo>
                    <a:pt x="214" y="118"/>
                  </a:lnTo>
                  <a:lnTo>
                    <a:pt x="214" y="125"/>
                  </a:lnTo>
                  <a:lnTo>
                    <a:pt x="214" y="136"/>
                  </a:lnTo>
                  <a:lnTo>
                    <a:pt x="213" y="148"/>
                  </a:lnTo>
                  <a:lnTo>
                    <a:pt x="213" y="150"/>
                  </a:lnTo>
                  <a:lnTo>
                    <a:pt x="213" y="155"/>
                  </a:lnTo>
                  <a:lnTo>
                    <a:pt x="213" y="168"/>
                  </a:lnTo>
                  <a:lnTo>
                    <a:pt x="213" y="171"/>
                  </a:lnTo>
                  <a:lnTo>
                    <a:pt x="213" y="178"/>
                  </a:lnTo>
                  <a:lnTo>
                    <a:pt x="213" y="183"/>
                  </a:lnTo>
                  <a:lnTo>
                    <a:pt x="213" y="191"/>
                  </a:lnTo>
                  <a:lnTo>
                    <a:pt x="213" y="206"/>
                  </a:lnTo>
                  <a:lnTo>
                    <a:pt x="212" y="213"/>
                  </a:lnTo>
                  <a:lnTo>
                    <a:pt x="212" y="219"/>
                  </a:lnTo>
                  <a:lnTo>
                    <a:pt x="212" y="236"/>
                  </a:lnTo>
                  <a:lnTo>
                    <a:pt x="214" y="235"/>
                  </a:lnTo>
                  <a:lnTo>
                    <a:pt x="223" y="241"/>
                  </a:lnTo>
                  <a:lnTo>
                    <a:pt x="230" y="250"/>
                  </a:lnTo>
                  <a:lnTo>
                    <a:pt x="249" y="251"/>
                  </a:lnTo>
                  <a:lnTo>
                    <a:pt x="250" y="253"/>
                  </a:lnTo>
                  <a:lnTo>
                    <a:pt x="267" y="255"/>
                  </a:lnTo>
                  <a:lnTo>
                    <a:pt x="267" y="256"/>
                  </a:lnTo>
                  <a:lnTo>
                    <a:pt x="270" y="258"/>
                  </a:lnTo>
                  <a:lnTo>
                    <a:pt x="271" y="269"/>
                  </a:lnTo>
                  <a:lnTo>
                    <a:pt x="276" y="271"/>
                  </a:lnTo>
                  <a:lnTo>
                    <a:pt x="282" y="271"/>
                  </a:lnTo>
                  <a:lnTo>
                    <a:pt x="289" y="271"/>
                  </a:lnTo>
                  <a:lnTo>
                    <a:pt x="304" y="279"/>
                  </a:lnTo>
                  <a:lnTo>
                    <a:pt x="314" y="275"/>
                  </a:lnTo>
                  <a:lnTo>
                    <a:pt x="315" y="276"/>
                  </a:lnTo>
                  <a:lnTo>
                    <a:pt x="319" y="278"/>
                  </a:lnTo>
                  <a:lnTo>
                    <a:pt x="322" y="283"/>
                  </a:lnTo>
                  <a:lnTo>
                    <a:pt x="328" y="283"/>
                  </a:lnTo>
                  <a:lnTo>
                    <a:pt x="342" y="279"/>
                  </a:lnTo>
                  <a:lnTo>
                    <a:pt x="347" y="279"/>
                  </a:lnTo>
                  <a:lnTo>
                    <a:pt x="349" y="278"/>
                  </a:lnTo>
                  <a:lnTo>
                    <a:pt x="353" y="278"/>
                  </a:lnTo>
                  <a:lnTo>
                    <a:pt x="354" y="290"/>
                  </a:lnTo>
                  <a:lnTo>
                    <a:pt x="361" y="290"/>
                  </a:lnTo>
                  <a:lnTo>
                    <a:pt x="361" y="300"/>
                  </a:lnTo>
                  <a:lnTo>
                    <a:pt x="369" y="304"/>
                  </a:lnTo>
                  <a:lnTo>
                    <a:pt x="387" y="293"/>
                  </a:lnTo>
                  <a:lnTo>
                    <a:pt x="392" y="300"/>
                  </a:lnTo>
                  <a:lnTo>
                    <a:pt x="394" y="299"/>
                  </a:lnTo>
                  <a:lnTo>
                    <a:pt x="397" y="298"/>
                  </a:lnTo>
                  <a:lnTo>
                    <a:pt x="398" y="298"/>
                  </a:lnTo>
                  <a:lnTo>
                    <a:pt x="405" y="306"/>
                  </a:lnTo>
                  <a:lnTo>
                    <a:pt x="420" y="301"/>
                  </a:lnTo>
                  <a:lnTo>
                    <a:pt x="420" y="313"/>
                  </a:lnTo>
                  <a:lnTo>
                    <a:pt x="425" y="317"/>
                  </a:lnTo>
                  <a:lnTo>
                    <a:pt x="437" y="294"/>
                  </a:lnTo>
                  <a:lnTo>
                    <a:pt x="439" y="294"/>
                  </a:lnTo>
                  <a:lnTo>
                    <a:pt x="452" y="305"/>
                  </a:lnTo>
                  <a:lnTo>
                    <a:pt x="464" y="299"/>
                  </a:lnTo>
                  <a:lnTo>
                    <a:pt x="463" y="301"/>
                  </a:lnTo>
                  <a:lnTo>
                    <a:pt x="472" y="310"/>
                  </a:lnTo>
                  <a:lnTo>
                    <a:pt x="476" y="310"/>
                  </a:lnTo>
                  <a:lnTo>
                    <a:pt x="480" y="315"/>
                  </a:lnTo>
                  <a:lnTo>
                    <a:pt x="490" y="312"/>
                  </a:lnTo>
                  <a:lnTo>
                    <a:pt x="508" y="300"/>
                  </a:lnTo>
                  <a:lnTo>
                    <a:pt x="519" y="304"/>
                  </a:lnTo>
                  <a:lnTo>
                    <a:pt x="525" y="300"/>
                  </a:lnTo>
                  <a:lnTo>
                    <a:pt x="527" y="298"/>
                  </a:lnTo>
                  <a:lnTo>
                    <a:pt x="538" y="295"/>
                  </a:lnTo>
                  <a:lnTo>
                    <a:pt x="538" y="294"/>
                  </a:lnTo>
                  <a:lnTo>
                    <a:pt x="540" y="294"/>
                  </a:lnTo>
                  <a:lnTo>
                    <a:pt x="543" y="298"/>
                  </a:lnTo>
                  <a:lnTo>
                    <a:pt x="541" y="299"/>
                  </a:lnTo>
                  <a:lnTo>
                    <a:pt x="560" y="299"/>
                  </a:lnTo>
                  <a:lnTo>
                    <a:pt x="562" y="299"/>
                  </a:lnTo>
                  <a:lnTo>
                    <a:pt x="563" y="293"/>
                  </a:lnTo>
                  <a:lnTo>
                    <a:pt x="571" y="293"/>
                  </a:lnTo>
                  <a:lnTo>
                    <a:pt x="573" y="293"/>
                  </a:lnTo>
                  <a:lnTo>
                    <a:pt x="573" y="295"/>
                  </a:lnTo>
                  <a:lnTo>
                    <a:pt x="582" y="299"/>
                  </a:lnTo>
                  <a:lnTo>
                    <a:pt x="592" y="310"/>
                  </a:lnTo>
                  <a:lnTo>
                    <a:pt x="595" y="312"/>
                  </a:lnTo>
                  <a:lnTo>
                    <a:pt x="595" y="308"/>
                  </a:lnTo>
                  <a:lnTo>
                    <a:pt x="600" y="309"/>
                  </a:lnTo>
                  <a:lnTo>
                    <a:pt x="600" y="313"/>
                  </a:lnTo>
                  <a:lnTo>
                    <a:pt x="603" y="313"/>
                  </a:lnTo>
                  <a:lnTo>
                    <a:pt x="601" y="314"/>
                  </a:lnTo>
                  <a:lnTo>
                    <a:pt x="611" y="315"/>
                  </a:lnTo>
                  <a:lnTo>
                    <a:pt x="619" y="322"/>
                  </a:lnTo>
                  <a:lnTo>
                    <a:pt x="621" y="319"/>
                  </a:lnTo>
                  <a:lnTo>
                    <a:pt x="621" y="295"/>
                  </a:lnTo>
                  <a:lnTo>
                    <a:pt x="621" y="293"/>
                  </a:lnTo>
                  <a:lnTo>
                    <a:pt x="621" y="291"/>
                  </a:lnTo>
                  <a:lnTo>
                    <a:pt x="621" y="289"/>
                  </a:lnTo>
                  <a:lnTo>
                    <a:pt x="621" y="274"/>
                  </a:lnTo>
                  <a:lnTo>
                    <a:pt x="621" y="268"/>
                  </a:lnTo>
                  <a:lnTo>
                    <a:pt x="621" y="261"/>
                  </a:lnTo>
                  <a:lnTo>
                    <a:pt x="620" y="243"/>
                  </a:lnTo>
                  <a:lnTo>
                    <a:pt x="620" y="238"/>
                  </a:lnTo>
                  <a:lnTo>
                    <a:pt x="620" y="225"/>
                  </a:lnTo>
                  <a:lnTo>
                    <a:pt x="620" y="221"/>
                  </a:lnTo>
                  <a:lnTo>
                    <a:pt x="620" y="218"/>
                  </a:lnTo>
                  <a:lnTo>
                    <a:pt x="620" y="204"/>
                  </a:lnTo>
                  <a:lnTo>
                    <a:pt x="620" y="203"/>
                  </a:lnTo>
                  <a:lnTo>
                    <a:pt x="620" y="198"/>
                  </a:lnTo>
                  <a:lnTo>
                    <a:pt x="620" y="168"/>
                  </a:lnTo>
                  <a:lnTo>
                    <a:pt x="620" y="156"/>
                  </a:lnTo>
                  <a:lnTo>
                    <a:pt x="620" y="155"/>
                  </a:lnTo>
                  <a:lnTo>
                    <a:pt x="620" y="154"/>
                  </a:lnTo>
                  <a:lnTo>
                    <a:pt x="617" y="145"/>
                  </a:lnTo>
                  <a:lnTo>
                    <a:pt x="617" y="144"/>
                  </a:lnTo>
                  <a:lnTo>
                    <a:pt x="616" y="131"/>
                  </a:lnTo>
                  <a:lnTo>
                    <a:pt x="615" y="129"/>
                  </a:lnTo>
                  <a:lnTo>
                    <a:pt x="615" y="125"/>
                  </a:lnTo>
                  <a:lnTo>
                    <a:pt x="614" y="120"/>
                  </a:lnTo>
                  <a:lnTo>
                    <a:pt x="614" y="116"/>
                  </a:lnTo>
                  <a:lnTo>
                    <a:pt x="612" y="110"/>
                  </a:lnTo>
                  <a:lnTo>
                    <a:pt x="609" y="89"/>
                  </a:lnTo>
                  <a:lnTo>
                    <a:pt x="609" y="86"/>
                  </a:lnTo>
                  <a:lnTo>
                    <a:pt x="607" y="83"/>
                  </a:lnTo>
                  <a:close/>
                </a:path>
              </a:pathLst>
            </a:custGeom>
            <a:solidFill>
              <a:srgbClr val="3366FF"/>
            </a:solidFill>
            <a:ln w="0">
              <a:solidFill>
                <a:schemeClr val="tx1"/>
              </a:solidFill>
              <a:prstDash val="solid"/>
              <a:round/>
              <a:headEnd/>
              <a:tailEnd/>
            </a:ln>
          </p:spPr>
          <p:txBody>
            <a:bodyPr/>
            <a:lstStyle/>
            <a:p>
              <a:endParaRPr lang="en-US"/>
            </a:p>
          </p:txBody>
        </p:sp>
        <p:sp>
          <p:nvSpPr>
            <p:cNvPr id="22604" name="Freeform 40"/>
            <p:cNvSpPr>
              <a:spLocks/>
            </p:cNvSpPr>
            <p:nvPr/>
          </p:nvSpPr>
          <p:spPr bwMode="auto">
            <a:xfrm>
              <a:off x="2192" y="2270"/>
              <a:ext cx="999" cy="1001"/>
            </a:xfrm>
            <a:custGeom>
              <a:avLst/>
              <a:gdLst>
                <a:gd name="T0" fmla="*/ 470 w 999"/>
                <a:gd name="T1" fmla="*/ 757 h 1001"/>
                <a:gd name="T2" fmla="*/ 421 w 999"/>
                <a:gd name="T3" fmla="*/ 673 h 1001"/>
                <a:gd name="T4" fmla="*/ 398 w 999"/>
                <a:gd name="T5" fmla="*/ 650 h 1001"/>
                <a:gd name="T6" fmla="*/ 345 w 999"/>
                <a:gd name="T7" fmla="*/ 631 h 1001"/>
                <a:gd name="T8" fmla="*/ 284 w 999"/>
                <a:gd name="T9" fmla="*/ 647 h 1001"/>
                <a:gd name="T10" fmla="*/ 205 w 999"/>
                <a:gd name="T11" fmla="*/ 678 h 1001"/>
                <a:gd name="T12" fmla="*/ 137 w 999"/>
                <a:gd name="T13" fmla="*/ 601 h 1001"/>
                <a:gd name="T14" fmla="*/ 72 w 999"/>
                <a:gd name="T15" fmla="*/ 493 h 1001"/>
                <a:gd name="T16" fmla="*/ 9 w 999"/>
                <a:gd name="T17" fmla="*/ 427 h 1001"/>
                <a:gd name="T18" fmla="*/ 20 w 999"/>
                <a:gd name="T19" fmla="*/ 404 h 1001"/>
                <a:gd name="T20" fmla="*/ 131 w 999"/>
                <a:gd name="T21" fmla="*/ 413 h 1001"/>
                <a:gd name="T22" fmla="*/ 220 w 999"/>
                <a:gd name="T23" fmla="*/ 418 h 1001"/>
                <a:gd name="T24" fmla="*/ 268 w 999"/>
                <a:gd name="T25" fmla="*/ 422 h 1001"/>
                <a:gd name="T26" fmla="*/ 275 w 999"/>
                <a:gd name="T27" fmla="*/ 363 h 1001"/>
                <a:gd name="T28" fmla="*/ 280 w 999"/>
                <a:gd name="T29" fmla="*/ 282 h 1001"/>
                <a:gd name="T30" fmla="*/ 282 w 999"/>
                <a:gd name="T31" fmla="*/ 234 h 1001"/>
                <a:gd name="T32" fmla="*/ 286 w 999"/>
                <a:gd name="T33" fmla="*/ 164 h 1001"/>
                <a:gd name="T34" fmla="*/ 289 w 999"/>
                <a:gd name="T35" fmla="*/ 124 h 1001"/>
                <a:gd name="T36" fmla="*/ 291 w 999"/>
                <a:gd name="T37" fmla="*/ 69 h 1001"/>
                <a:gd name="T38" fmla="*/ 357 w 999"/>
                <a:gd name="T39" fmla="*/ 3 h 1001"/>
                <a:gd name="T40" fmla="*/ 396 w 999"/>
                <a:gd name="T41" fmla="*/ 5 h 1001"/>
                <a:gd name="T42" fmla="*/ 450 w 999"/>
                <a:gd name="T43" fmla="*/ 6 h 1001"/>
                <a:gd name="T44" fmla="*/ 513 w 999"/>
                <a:gd name="T45" fmla="*/ 20 h 1001"/>
                <a:gd name="T46" fmla="*/ 511 w 999"/>
                <a:gd name="T47" fmla="*/ 79 h 1001"/>
                <a:gd name="T48" fmla="*/ 510 w 999"/>
                <a:gd name="T49" fmla="*/ 125 h 1001"/>
                <a:gd name="T50" fmla="*/ 509 w 999"/>
                <a:gd name="T51" fmla="*/ 173 h 1001"/>
                <a:gd name="T52" fmla="*/ 547 w 999"/>
                <a:gd name="T53" fmla="*/ 207 h 1001"/>
                <a:gd name="T54" fmla="*/ 579 w 999"/>
                <a:gd name="T55" fmla="*/ 225 h 1001"/>
                <a:gd name="T56" fmla="*/ 619 w 999"/>
                <a:gd name="T57" fmla="*/ 237 h 1001"/>
                <a:gd name="T58" fmla="*/ 651 w 999"/>
                <a:gd name="T59" fmla="*/ 244 h 1001"/>
                <a:gd name="T60" fmla="*/ 691 w 999"/>
                <a:gd name="T61" fmla="*/ 253 h 1001"/>
                <a:gd name="T62" fmla="*/ 722 w 999"/>
                <a:gd name="T63" fmla="*/ 271 h 1001"/>
                <a:gd name="T64" fmla="*/ 769 w 999"/>
                <a:gd name="T65" fmla="*/ 264 h 1001"/>
                <a:gd name="T66" fmla="*/ 822 w 999"/>
                <a:gd name="T67" fmla="*/ 254 h 1001"/>
                <a:gd name="T68" fmla="*/ 838 w 999"/>
                <a:gd name="T69" fmla="*/ 253 h 1001"/>
                <a:gd name="T70" fmla="*/ 870 w 999"/>
                <a:gd name="T71" fmla="*/ 249 h 1001"/>
                <a:gd name="T72" fmla="*/ 897 w 999"/>
                <a:gd name="T73" fmla="*/ 267 h 1001"/>
                <a:gd name="T74" fmla="*/ 927 w 999"/>
                <a:gd name="T75" fmla="*/ 282 h 1001"/>
                <a:gd name="T76" fmla="*/ 952 w 999"/>
                <a:gd name="T77" fmla="*/ 308 h 1001"/>
                <a:gd name="T78" fmla="*/ 955 w 999"/>
                <a:gd name="T79" fmla="*/ 357 h 1001"/>
                <a:gd name="T80" fmla="*/ 956 w 999"/>
                <a:gd name="T81" fmla="*/ 402 h 1001"/>
                <a:gd name="T82" fmla="*/ 961 w 999"/>
                <a:gd name="T83" fmla="*/ 429 h 1001"/>
                <a:gd name="T84" fmla="*/ 982 w 999"/>
                <a:gd name="T85" fmla="*/ 473 h 1001"/>
                <a:gd name="T86" fmla="*/ 988 w 999"/>
                <a:gd name="T87" fmla="*/ 565 h 1001"/>
                <a:gd name="T88" fmla="*/ 989 w 999"/>
                <a:gd name="T89" fmla="*/ 606 h 1001"/>
                <a:gd name="T90" fmla="*/ 983 w 999"/>
                <a:gd name="T91" fmla="*/ 645 h 1001"/>
                <a:gd name="T92" fmla="*/ 908 w 999"/>
                <a:gd name="T93" fmla="*/ 672 h 1001"/>
                <a:gd name="T94" fmla="*/ 909 w 999"/>
                <a:gd name="T95" fmla="*/ 635 h 1001"/>
                <a:gd name="T96" fmla="*/ 890 w 999"/>
                <a:gd name="T97" fmla="*/ 650 h 1001"/>
                <a:gd name="T98" fmla="*/ 913 w 999"/>
                <a:gd name="T99" fmla="*/ 676 h 1001"/>
                <a:gd name="T100" fmla="*/ 784 w 999"/>
                <a:gd name="T101" fmla="*/ 767 h 1001"/>
                <a:gd name="T102" fmla="*/ 726 w 999"/>
                <a:gd name="T103" fmla="*/ 830 h 1001"/>
                <a:gd name="T104" fmla="*/ 720 w 999"/>
                <a:gd name="T105" fmla="*/ 951 h 1001"/>
                <a:gd name="T106" fmla="*/ 636 w 999"/>
                <a:gd name="T107" fmla="*/ 984 h 1001"/>
                <a:gd name="T108" fmla="*/ 596 w 999"/>
                <a:gd name="T109" fmla="*/ 959 h 1001"/>
                <a:gd name="T110" fmla="*/ 536 w 999"/>
                <a:gd name="T111" fmla="*/ 850 h 100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99"/>
                <a:gd name="T169" fmla="*/ 0 h 1001"/>
                <a:gd name="T170" fmla="*/ 999 w 999"/>
                <a:gd name="T171" fmla="*/ 1001 h 100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99" h="1001">
                  <a:moveTo>
                    <a:pt x="515" y="829"/>
                  </a:moveTo>
                  <a:lnTo>
                    <a:pt x="508" y="817"/>
                  </a:lnTo>
                  <a:lnTo>
                    <a:pt x="497" y="802"/>
                  </a:lnTo>
                  <a:lnTo>
                    <a:pt x="481" y="784"/>
                  </a:lnTo>
                  <a:lnTo>
                    <a:pt x="477" y="780"/>
                  </a:lnTo>
                  <a:lnTo>
                    <a:pt x="470" y="757"/>
                  </a:lnTo>
                  <a:lnTo>
                    <a:pt x="472" y="756"/>
                  </a:lnTo>
                  <a:lnTo>
                    <a:pt x="451" y="718"/>
                  </a:lnTo>
                  <a:lnTo>
                    <a:pt x="447" y="701"/>
                  </a:lnTo>
                  <a:lnTo>
                    <a:pt x="439" y="692"/>
                  </a:lnTo>
                  <a:lnTo>
                    <a:pt x="437" y="686"/>
                  </a:lnTo>
                  <a:lnTo>
                    <a:pt x="421" y="673"/>
                  </a:lnTo>
                  <a:lnTo>
                    <a:pt x="417" y="665"/>
                  </a:lnTo>
                  <a:lnTo>
                    <a:pt x="411" y="663"/>
                  </a:lnTo>
                  <a:lnTo>
                    <a:pt x="409" y="660"/>
                  </a:lnTo>
                  <a:lnTo>
                    <a:pt x="402" y="658"/>
                  </a:lnTo>
                  <a:lnTo>
                    <a:pt x="401" y="648"/>
                  </a:lnTo>
                  <a:lnTo>
                    <a:pt x="398" y="650"/>
                  </a:lnTo>
                  <a:lnTo>
                    <a:pt x="389" y="637"/>
                  </a:lnTo>
                  <a:lnTo>
                    <a:pt x="380" y="636"/>
                  </a:lnTo>
                  <a:lnTo>
                    <a:pt x="380" y="633"/>
                  </a:lnTo>
                  <a:lnTo>
                    <a:pt x="363" y="633"/>
                  </a:lnTo>
                  <a:lnTo>
                    <a:pt x="346" y="630"/>
                  </a:lnTo>
                  <a:lnTo>
                    <a:pt x="345" y="631"/>
                  </a:lnTo>
                  <a:lnTo>
                    <a:pt x="341" y="630"/>
                  </a:lnTo>
                  <a:lnTo>
                    <a:pt x="341" y="632"/>
                  </a:lnTo>
                  <a:lnTo>
                    <a:pt x="320" y="622"/>
                  </a:lnTo>
                  <a:lnTo>
                    <a:pt x="302" y="633"/>
                  </a:lnTo>
                  <a:lnTo>
                    <a:pt x="297" y="633"/>
                  </a:lnTo>
                  <a:lnTo>
                    <a:pt x="284" y="647"/>
                  </a:lnTo>
                  <a:lnTo>
                    <a:pt x="273" y="678"/>
                  </a:lnTo>
                  <a:lnTo>
                    <a:pt x="256" y="695"/>
                  </a:lnTo>
                  <a:lnTo>
                    <a:pt x="251" y="703"/>
                  </a:lnTo>
                  <a:lnTo>
                    <a:pt x="233" y="697"/>
                  </a:lnTo>
                  <a:lnTo>
                    <a:pt x="222" y="687"/>
                  </a:lnTo>
                  <a:lnTo>
                    <a:pt x="205" y="678"/>
                  </a:lnTo>
                  <a:lnTo>
                    <a:pt x="203" y="673"/>
                  </a:lnTo>
                  <a:lnTo>
                    <a:pt x="186" y="668"/>
                  </a:lnTo>
                  <a:lnTo>
                    <a:pt x="177" y="662"/>
                  </a:lnTo>
                  <a:lnTo>
                    <a:pt x="167" y="650"/>
                  </a:lnTo>
                  <a:lnTo>
                    <a:pt x="149" y="636"/>
                  </a:lnTo>
                  <a:lnTo>
                    <a:pt x="137" y="601"/>
                  </a:lnTo>
                  <a:lnTo>
                    <a:pt x="136" y="577"/>
                  </a:lnTo>
                  <a:lnTo>
                    <a:pt x="125" y="551"/>
                  </a:lnTo>
                  <a:lnTo>
                    <a:pt x="118" y="541"/>
                  </a:lnTo>
                  <a:lnTo>
                    <a:pt x="117" y="537"/>
                  </a:lnTo>
                  <a:lnTo>
                    <a:pt x="89" y="518"/>
                  </a:lnTo>
                  <a:lnTo>
                    <a:pt x="72" y="493"/>
                  </a:lnTo>
                  <a:lnTo>
                    <a:pt x="62" y="486"/>
                  </a:lnTo>
                  <a:lnTo>
                    <a:pt x="45" y="464"/>
                  </a:lnTo>
                  <a:lnTo>
                    <a:pt x="35" y="459"/>
                  </a:lnTo>
                  <a:lnTo>
                    <a:pt x="29" y="452"/>
                  </a:lnTo>
                  <a:lnTo>
                    <a:pt x="16" y="428"/>
                  </a:lnTo>
                  <a:lnTo>
                    <a:pt x="9" y="427"/>
                  </a:lnTo>
                  <a:lnTo>
                    <a:pt x="8" y="423"/>
                  </a:lnTo>
                  <a:lnTo>
                    <a:pt x="0" y="413"/>
                  </a:lnTo>
                  <a:lnTo>
                    <a:pt x="2" y="411"/>
                  </a:lnTo>
                  <a:lnTo>
                    <a:pt x="1" y="404"/>
                  </a:lnTo>
                  <a:lnTo>
                    <a:pt x="2" y="403"/>
                  </a:lnTo>
                  <a:lnTo>
                    <a:pt x="20" y="404"/>
                  </a:lnTo>
                  <a:lnTo>
                    <a:pt x="30" y="406"/>
                  </a:lnTo>
                  <a:lnTo>
                    <a:pt x="40" y="406"/>
                  </a:lnTo>
                  <a:lnTo>
                    <a:pt x="50" y="407"/>
                  </a:lnTo>
                  <a:lnTo>
                    <a:pt x="96" y="411"/>
                  </a:lnTo>
                  <a:lnTo>
                    <a:pt x="118" y="412"/>
                  </a:lnTo>
                  <a:lnTo>
                    <a:pt x="131" y="413"/>
                  </a:lnTo>
                  <a:lnTo>
                    <a:pt x="137" y="413"/>
                  </a:lnTo>
                  <a:lnTo>
                    <a:pt x="173" y="416"/>
                  </a:lnTo>
                  <a:lnTo>
                    <a:pt x="181" y="417"/>
                  </a:lnTo>
                  <a:lnTo>
                    <a:pt x="199" y="417"/>
                  </a:lnTo>
                  <a:lnTo>
                    <a:pt x="203" y="418"/>
                  </a:lnTo>
                  <a:lnTo>
                    <a:pt x="220" y="418"/>
                  </a:lnTo>
                  <a:lnTo>
                    <a:pt x="221" y="418"/>
                  </a:lnTo>
                  <a:lnTo>
                    <a:pt x="222" y="418"/>
                  </a:lnTo>
                  <a:lnTo>
                    <a:pt x="230" y="419"/>
                  </a:lnTo>
                  <a:lnTo>
                    <a:pt x="249" y="421"/>
                  </a:lnTo>
                  <a:lnTo>
                    <a:pt x="252" y="421"/>
                  </a:lnTo>
                  <a:lnTo>
                    <a:pt x="268" y="422"/>
                  </a:lnTo>
                  <a:lnTo>
                    <a:pt x="271" y="422"/>
                  </a:lnTo>
                  <a:lnTo>
                    <a:pt x="273" y="413"/>
                  </a:lnTo>
                  <a:lnTo>
                    <a:pt x="273" y="398"/>
                  </a:lnTo>
                  <a:lnTo>
                    <a:pt x="274" y="377"/>
                  </a:lnTo>
                  <a:lnTo>
                    <a:pt x="274" y="373"/>
                  </a:lnTo>
                  <a:lnTo>
                    <a:pt x="275" y="363"/>
                  </a:lnTo>
                  <a:lnTo>
                    <a:pt x="275" y="346"/>
                  </a:lnTo>
                  <a:lnTo>
                    <a:pt x="276" y="332"/>
                  </a:lnTo>
                  <a:lnTo>
                    <a:pt x="278" y="317"/>
                  </a:lnTo>
                  <a:lnTo>
                    <a:pt x="279" y="293"/>
                  </a:lnTo>
                  <a:lnTo>
                    <a:pt x="279" y="292"/>
                  </a:lnTo>
                  <a:lnTo>
                    <a:pt x="280" y="282"/>
                  </a:lnTo>
                  <a:lnTo>
                    <a:pt x="280" y="278"/>
                  </a:lnTo>
                  <a:lnTo>
                    <a:pt x="280" y="274"/>
                  </a:lnTo>
                  <a:lnTo>
                    <a:pt x="280" y="266"/>
                  </a:lnTo>
                  <a:lnTo>
                    <a:pt x="281" y="262"/>
                  </a:lnTo>
                  <a:lnTo>
                    <a:pt x="281" y="250"/>
                  </a:lnTo>
                  <a:lnTo>
                    <a:pt x="282" y="234"/>
                  </a:lnTo>
                  <a:lnTo>
                    <a:pt x="284" y="212"/>
                  </a:lnTo>
                  <a:lnTo>
                    <a:pt x="284" y="207"/>
                  </a:lnTo>
                  <a:lnTo>
                    <a:pt x="284" y="205"/>
                  </a:lnTo>
                  <a:lnTo>
                    <a:pt x="285" y="194"/>
                  </a:lnTo>
                  <a:lnTo>
                    <a:pt x="285" y="188"/>
                  </a:lnTo>
                  <a:lnTo>
                    <a:pt x="286" y="164"/>
                  </a:lnTo>
                  <a:lnTo>
                    <a:pt x="286" y="154"/>
                  </a:lnTo>
                  <a:lnTo>
                    <a:pt x="286" y="153"/>
                  </a:lnTo>
                  <a:lnTo>
                    <a:pt x="287" y="145"/>
                  </a:lnTo>
                  <a:lnTo>
                    <a:pt x="287" y="140"/>
                  </a:lnTo>
                  <a:lnTo>
                    <a:pt x="287" y="129"/>
                  </a:lnTo>
                  <a:lnTo>
                    <a:pt x="289" y="124"/>
                  </a:lnTo>
                  <a:lnTo>
                    <a:pt x="289" y="115"/>
                  </a:lnTo>
                  <a:lnTo>
                    <a:pt x="289" y="110"/>
                  </a:lnTo>
                  <a:lnTo>
                    <a:pt x="290" y="83"/>
                  </a:lnTo>
                  <a:lnTo>
                    <a:pt x="291" y="72"/>
                  </a:lnTo>
                  <a:lnTo>
                    <a:pt x="291" y="70"/>
                  </a:lnTo>
                  <a:lnTo>
                    <a:pt x="291" y="69"/>
                  </a:lnTo>
                  <a:lnTo>
                    <a:pt x="292" y="42"/>
                  </a:lnTo>
                  <a:lnTo>
                    <a:pt x="293" y="0"/>
                  </a:lnTo>
                  <a:lnTo>
                    <a:pt x="297" y="0"/>
                  </a:lnTo>
                  <a:lnTo>
                    <a:pt x="324" y="1"/>
                  </a:lnTo>
                  <a:lnTo>
                    <a:pt x="342" y="3"/>
                  </a:lnTo>
                  <a:lnTo>
                    <a:pt x="357" y="3"/>
                  </a:lnTo>
                  <a:lnTo>
                    <a:pt x="360" y="4"/>
                  </a:lnTo>
                  <a:lnTo>
                    <a:pt x="361" y="4"/>
                  </a:lnTo>
                  <a:lnTo>
                    <a:pt x="367" y="4"/>
                  </a:lnTo>
                  <a:lnTo>
                    <a:pt x="376" y="4"/>
                  </a:lnTo>
                  <a:lnTo>
                    <a:pt x="379" y="4"/>
                  </a:lnTo>
                  <a:lnTo>
                    <a:pt x="396" y="5"/>
                  </a:lnTo>
                  <a:lnTo>
                    <a:pt x="413" y="5"/>
                  </a:lnTo>
                  <a:lnTo>
                    <a:pt x="423" y="5"/>
                  </a:lnTo>
                  <a:lnTo>
                    <a:pt x="434" y="6"/>
                  </a:lnTo>
                  <a:lnTo>
                    <a:pt x="440" y="6"/>
                  </a:lnTo>
                  <a:lnTo>
                    <a:pt x="444" y="6"/>
                  </a:lnTo>
                  <a:lnTo>
                    <a:pt x="450" y="6"/>
                  </a:lnTo>
                  <a:lnTo>
                    <a:pt x="467" y="6"/>
                  </a:lnTo>
                  <a:lnTo>
                    <a:pt x="473" y="8"/>
                  </a:lnTo>
                  <a:lnTo>
                    <a:pt x="486" y="8"/>
                  </a:lnTo>
                  <a:lnTo>
                    <a:pt x="487" y="8"/>
                  </a:lnTo>
                  <a:lnTo>
                    <a:pt x="513" y="8"/>
                  </a:lnTo>
                  <a:lnTo>
                    <a:pt x="513" y="20"/>
                  </a:lnTo>
                  <a:lnTo>
                    <a:pt x="511" y="50"/>
                  </a:lnTo>
                  <a:lnTo>
                    <a:pt x="511" y="55"/>
                  </a:lnTo>
                  <a:lnTo>
                    <a:pt x="511" y="63"/>
                  </a:lnTo>
                  <a:lnTo>
                    <a:pt x="511" y="67"/>
                  </a:lnTo>
                  <a:lnTo>
                    <a:pt x="511" y="72"/>
                  </a:lnTo>
                  <a:lnTo>
                    <a:pt x="511" y="79"/>
                  </a:lnTo>
                  <a:lnTo>
                    <a:pt x="511" y="90"/>
                  </a:lnTo>
                  <a:lnTo>
                    <a:pt x="510" y="102"/>
                  </a:lnTo>
                  <a:lnTo>
                    <a:pt x="510" y="104"/>
                  </a:lnTo>
                  <a:lnTo>
                    <a:pt x="510" y="109"/>
                  </a:lnTo>
                  <a:lnTo>
                    <a:pt x="510" y="122"/>
                  </a:lnTo>
                  <a:lnTo>
                    <a:pt x="510" y="125"/>
                  </a:lnTo>
                  <a:lnTo>
                    <a:pt x="510" y="132"/>
                  </a:lnTo>
                  <a:lnTo>
                    <a:pt x="510" y="137"/>
                  </a:lnTo>
                  <a:lnTo>
                    <a:pt x="510" y="145"/>
                  </a:lnTo>
                  <a:lnTo>
                    <a:pt x="510" y="160"/>
                  </a:lnTo>
                  <a:lnTo>
                    <a:pt x="509" y="167"/>
                  </a:lnTo>
                  <a:lnTo>
                    <a:pt x="509" y="173"/>
                  </a:lnTo>
                  <a:lnTo>
                    <a:pt x="509" y="190"/>
                  </a:lnTo>
                  <a:lnTo>
                    <a:pt x="511" y="189"/>
                  </a:lnTo>
                  <a:lnTo>
                    <a:pt x="520" y="195"/>
                  </a:lnTo>
                  <a:lnTo>
                    <a:pt x="527" y="204"/>
                  </a:lnTo>
                  <a:lnTo>
                    <a:pt x="546" y="205"/>
                  </a:lnTo>
                  <a:lnTo>
                    <a:pt x="547" y="207"/>
                  </a:lnTo>
                  <a:lnTo>
                    <a:pt x="564" y="209"/>
                  </a:lnTo>
                  <a:lnTo>
                    <a:pt x="564" y="210"/>
                  </a:lnTo>
                  <a:lnTo>
                    <a:pt x="567" y="212"/>
                  </a:lnTo>
                  <a:lnTo>
                    <a:pt x="568" y="223"/>
                  </a:lnTo>
                  <a:lnTo>
                    <a:pt x="573" y="225"/>
                  </a:lnTo>
                  <a:lnTo>
                    <a:pt x="579" y="225"/>
                  </a:lnTo>
                  <a:lnTo>
                    <a:pt x="586" y="225"/>
                  </a:lnTo>
                  <a:lnTo>
                    <a:pt x="601" y="233"/>
                  </a:lnTo>
                  <a:lnTo>
                    <a:pt x="611" y="229"/>
                  </a:lnTo>
                  <a:lnTo>
                    <a:pt x="612" y="230"/>
                  </a:lnTo>
                  <a:lnTo>
                    <a:pt x="616" y="232"/>
                  </a:lnTo>
                  <a:lnTo>
                    <a:pt x="619" y="237"/>
                  </a:lnTo>
                  <a:lnTo>
                    <a:pt x="625" y="237"/>
                  </a:lnTo>
                  <a:lnTo>
                    <a:pt x="639" y="233"/>
                  </a:lnTo>
                  <a:lnTo>
                    <a:pt x="644" y="233"/>
                  </a:lnTo>
                  <a:lnTo>
                    <a:pt x="646" y="232"/>
                  </a:lnTo>
                  <a:lnTo>
                    <a:pt x="650" y="232"/>
                  </a:lnTo>
                  <a:lnTo>
                    <a:pt x="651" y="244"/>
                  </a:lnTo>
                  <a:lnTo>
                    <a:pt x="658" y="244"/>
                  </a:lnTo>
                  <a:lnTo>
                    <a:pt x="658" y="254"/>
                  </a:lnTo>
                  <a:lnTo>
                    <a:pt x="666" y="258"/>
                  </a:lnTo>
                  <a:lnTo>
                    <a:pt x="684" y="247"/>
                  </a:lnTo>
                  <a:lnTo>
                    <a:pt x="689" y="254"/>
                  </a:lnTo>
                  <a:lnTo>
                    <a:pt x="691" y="253"/>
                  </a:lnTo>
                  <a:lnTo>
                    <a:pt x="694" y="252"/>
                  </a:lnTo>
                  <a:lnTo>
                    <a:pt x="695" y="252"/>
                  </a:lnTo>
                  <a:lnTo>
                    <a:pt x="702" y="260"/>
                  </a:lnTo>
                  <a:lnTo>
                    <a:pt x="717" y="255"/>
                  </a:lnTo>
                  <a:lnTo>
                    <a:pt x="717" y="267"/>
                  </a:lnTo>
                  <a:lnTo>
                    <a:pt x="722" y="271"/>
                  </a:lnTo>
                  <a:lnTo>
                    <a:pt x="734" y="248"/>
                  </a:lnTo>
                  <a:lnTo>
                    <a:pt x="736" y="248"/>
                  </a:lnTo>
                  <a:lnTo>
                    <a:pt x="749" y="259"/>
                  </a:lnTo>
                  <a:lnTo>
                    <a:pt x="761" y="253"/>
                  </a:lnTo>
                  <a:lnTo>
                    <a:pt x="760" y="255"/>
                  </a:lnTo>
                  <a:lnTo>
                    <a:pt x="769" y="264"/>
                  </a:lnTo>
                  <a:lnTo>
                    <a:pt x="773" y="264"/>
                  </a:lnTo>
                  <a:lnTo>
                    <a:pt x="777" y="269"/>
                  </a:lnTo>
                  <a:lnTo>
                    <a:pt x="787" y="266"/>
                  </a:lnTo>
                  <a:lnTo>
                    <a:pt x="805" y="254"/>
                  </a:lnTo>
                  <a:lnTo>
                    <a:pt x="816" y="258"/>
                  </a:lnTo>
                  <a:lnTo>
                    <a:pt x="822" y="254"/>
                  </a:lnTo>
                  <a:lnTo>
                    <a:pt x="824" y="252"/>
                  </a:lnTo>
                  <a:lnTo>
                    <a:pt x="835" y="249"/>
                  </a:lnTo>
                  <a:lnTo>
                    <a:pt x="835" y="248"/>
                  </a:lnTo>
                  <a:lnTo>
                    <a:pt x="837" y="248"/>
                  </a:lnTo>
                  <a:lnTo>
                    <a:pt x="840" y="252"/>
                  </a:lnTo>
                  <a:lnTo>
                    <a:pt x="838" y="253"/>
                  </a:lnTo>
                  <a:lnTo>
                    <a:pt x="857" y="253"/>
                  </a:lnTo>
                  <a:lnTo>
                    <a:pt x="859" y="253"/>
                  </a:lnTo>
                  <a:lnTo>
                    <a:pt x="860" y="247"/>
                  </a:lnTo>
                  <a:lnTo>
                    <a:pt x="868" y="247"/>
                  </a:lnTo>
                  <a:lnTo>
                    <a:pt x="870" y="247"/>
                  </a:lnTo>
                  <a:lnTo>
                    <a:pt x="870" y="249"/>
                  </a:lnTo>
                  <a:lnTo>
                    <a:pt x="879" y="253"/>
                  </a:lnTo>
                  <a:lnTo>
                    <a:pt x="889" y="264"/>
                  </a:lnTo>
                  <a:lnTo>
                    <a:pt x="892" y="266"/>
                  </a:lnTo>
                  <a:lnTo>
                    <a:pt x="892" y="262"/>
                  </a:lnTo>
                  <a:lnTo>
                    <a:pt x="897" y="263"/>
                  </a:lnTo>
                  <a:lnTo>
                    <a:pt x="897" y="267"/>
                  </a:lnTo>
                  <a:lnTo>
                    <a:pt x="900" y="267"/>
                  </a:lnTo>
                  <a:lnTo>
                    <a:pt x="898" y="268"/>
                  </a:lnTo>
                  <a:lnTo>
                    <a:pt x="908" y="269"/>
                  </a:lnTo>
                  <a:lnTo>
                    <a:pt x="916" y="276"/>
                  </a:lnTo>
                  <a:lnTo>
                    <a:pt x="918" y="273"/>
                  </a:lnTo>
                  <a:lnTo>
                    <a:pt x="927" y="282"/>
                  </a:lnTo>
                  <a:lnTo>
                    <a:pt x="936" y="278"/>
                  </a:lnTo>
                  <a:lnTo>
                    <a:pt x="951" y="281"/>
                  </a:lnTo>
                  <a:lnTo>
                    <a:pt x="951" y="283"/>
                  </a:lnTo>
                  <a:lnTo>
                    <a:pt x="952" y="297"/>
                  </a:lnTo>
                  <a:lnTo>
                    <a:pt x="952" y="307"/>
                  </a:lnTo>
                  <a:lnTo>
                    <a:pt x="952" y="308"/>
                  </a:lnTo>
                  <a:lnTo>
                    <a:pt x="953" y="321"/>
                  </a:lnTo>
                  <a:lnTo>
                    <a:pt x="953" y="331"/>
                  </a:lnTo>
                  <a:lnTo>
                    <a:pt x="953" y="332"/>
                  </a:lnTo>
                  <a:lnTo>
                    <a:pt x="953" y="343"/>
                  </a:lnTo>
                  <a:lnTo>
                    <a:pt x="955" y="356"/>
                  </a:lnTo>
                  <a:lnTo>
                    <a:pt x="955" y="357"/>
                  </a:lnTo>
                  <a:lnTo>
                    <a:pt x="955" y="361"/>
                  </a:lnTo>
                  <a:lnTo>
                    <a:pt x="955" y="367"/>
                  </a:lnTo>
                  <a:lnTo>
                    <a:pt x="955" y="378"/>
                  </a:lnTo>
                  <a:lnTo>
                    <a:pt x="956" y="388"/>
                  </a:lnTo>
                  <a:lnTo>
                    <a:pt x="956" y="391"/>
                  </a:lnTo>
                  <a:lnTo>
                    <a:pt x="956" y="402"/>
                  </a:lnTo>
                  <a:lnTo>
                    <a:pt x="956" y="407"/>
                  </a:lnTo>
                  <a:lnTo>
                    <a:pt x="957" y="426"/>
                  </a:lnTo>
                  <a:lnTo>
                    <a:pt x="958" y="427"/>
                  </a:lnTo>
                  <a:lnTo>
                    <a:pt x="960" y="427"/>
                  </a:lnTo>
                  <a:lnTo>
                    <a:pt x="960" y="428"/>
                  </a:lnTo>
                  <a:lnTo>
                    <a:pt x="961" y="429"/>
                  </a:lnTo>
                  <a:lnTo>
                    <a:pt x="971" y="439"/>
                  </a:lnTo>
                  <a:lnTo>
                    <a:pt x="969" y="439"/>
                  </a:lnTo>
                  <a:lnTo>
                    <a:pt x="973" y="448"/>
                  </a:lnTo>
                  <a:lnTo>
                    <a:pt x="974" y="463"/>
                  </a:lnTo>
                  <a:lnTo>
                    <a:pt x="983" y="471"/>
                  </a:lnTo>
                  <a:lnTo>
                    <a:pt x="982" y="473"/>
                  </a:lnTo>
                  <a:lnTo>
                    <a:pt x="994" y="501"/>
                  </a:lnTo>
                  <a:lnTo>
                    <a:pt x="998" y="499"/>
                  </a:lnTo>
                  <a:lnTo>
                    <a:pt x="996" y="517"/>
                  </a:lnTo>
                  <a:lnTo>
                    <a:pt x="999" y="530"/>
                  </a:lnTo>
                  <a:lnTo>
                    <a:pt x="995" y="541"/>
                  </a:lnTo>
                  <a:lnTo>
                    <a:pt x="988" y="565"/>
                  </a:lnTo>
                  <a:lnTo>
                    <a:pt x="987" y="573"/>
                  </a:lnTo>
                  <a:lnTo>
                    <a:pt x="985" y="575"/>
                  </a:lnTo>
                  <a:lnTo>
                    <a:pt x="985" y="581"/>
                  </a:lnTo>
                  <a:lnTo>
                    <a:pt x="989" y="588"/>
                  </a:lnTo>
                  <a:lnTo>
                    <a:pt x="990" y="600"/>
                  </a:lnTo>
                  <a:lnTo>
                    <a:pt x="989" y="606"/>
                  </a:lnTo>
                  <a:lnTo>
                    <a:pt x="988" y="608"/>
                  </a:lnTo>
                  <a:lnTo>
                    <a:pt x="985" y="611"/>
                  </a:lnTo>
                  <a:lnTo>
                    <a:pt x="979" y="625"/>
                  </a:lnTo>
                  <a:lnTo>
                    <a:pt x="977" y="626"/>
                  </a:lnTo>
                  <a:lnTo>
                    <a:pt x="978" y="636"/>
                  </a:lnTo>
                  <a:lnTo>
                    <a:pt x="983" y="645"/>
                  </a:lnTo>
                  <a:lnTo>
                    <a:pt x="978" y="642"/>
                  </a:lnTo>
                  <a:lnTo>
                    <a:pt x="966" y="642"/>
                  </a:lnTo>
                  <a:lnTo>
                    <a:pt x="941" y="653"/>
                  </a:lnTo>
                  <a:lnTo>
                    <a:pt x="940" y="655"/>
                  </a:lnTo>
                  <a:lnTo>
                    <a:pt x="913" y="673"/>
                  </a:lnTo>
                  <a:lnTo>
                    <a:pt x="908" y="672"/>
                  </a:lnTo>
                  <a:lnTo>
                    <a:pt x="923" y="661"/>
                  </a:lnTo>
                  <a:lnTo>
                    <a:pt x="930" y="658"/>
                  </a:lnTo>
                  <a:lnTo>
                    <a:pt x="930" y="656"/>
                  </a:lnTo>
                  <a:lnTo>
                    <a:pt x="920" y="656"/>
                  </a:lnTo>
                  <a:lnTo>
                    <a:pt x="911" y="658"/>
                  </a:lnTo>
                  <a:lnTo>
                    <a:pt x="909" y="635"/>
                  </a:lnTo>
                  <a:lnTo>
                    <a:pt x="904" y="637"/>
                  </a:lnTo>
                  <a:lnTo>
                    <a:pt x="901" y="646"/>
                  </a:lnTo>
                  <a:lnTo>
                    <a:pt x="896" y="645"/>
                  </a:lnTo>
                  <a:lnTo>
                    <a:pt x="893" y="645"/>
                  </a:lnTo>
                  <a:lnTo>
                    <a:pt x="892" y="645"/>
                  </a:lnTo>
                  <a:lnTo>
                    <a:pt x="890" y="650"/>
                  </a:lnTo>
                  <a:lnTo>
                    <a:pt x="891" y="653"/>
                  </a:lnTo>
                  <a:lnTo>
                    <a:pt x="890" y="656"/>
                  </a:lnTo>
                  <a:lnTo>
                    <a:pt x="891" y="660"/>
                  </a:lnTo>
                  <a:lnTo>
                    <a:pt x="898" y="661"/>
                  </a:lnTo>
                  <a:lnTo>
                    <a:pt x="901" y="672"/>
                  </a:lnTo>
                  <a:lnTo>
                    <a:pt x="913" y="676"/>
                  </a:lnTo>
                  <a:lnTo>
                    <a:pt x="882" y="701"/>
                  </a:lnTo>
                  <a:lnTo>
                    <a:pt x="863" y="721"/>
                  </a:lnTo>
                  <a:lnTo>
                    <a:pt x="853" y="725"/>
                  </a:lnTo>
                  <a:lnTo>
                    <a:pt x="822" y="745"/>
                  </a:lnTo>
                  <a:lnTo>
                    <a:pt x="796" y="760"/>
                  </a:lnTo>
                  <a:lnTo>
                    <a:pt x="784" y="767"/>
                  </a:lnTo>
                  <a:lnTo>
                    <a:pt x="776" y="776"/>
                  </a:lnTo>
                  <a:lnTo>
                    <a:pt x="766" y="782"/>
                  </a:lnTo>
                  <a:lnTo>
                    <a:pt x="748" y="799"/>
                  </a:lnTo>
                  <a:lnTo>
                    <a:pt x="733" y="817"/>
                  </a:lnTo>
                  <a:lnTo>
                    <a:pt x="733" y="820"/>
                  </a:lnTo>
                  <a:lnTo>
                    <a:pt x="726" y="830"/>
                  </a:lnTo>
                  <a:lnTo>
                    <a:pt x="718" y="844"/>
                  </a:lnTo>
                  <a:lnTo>
                    <a:pt x="709" y="871"/>
                  </a:lnTo>
                  <a:lnTo>
                    <a:pt x="709" y="874"/>
                  </a:lnTo>
                  <a:lnTo>
                    <a:pt x="706" y="897"/>
                  </a:lnTo>
                  <a:lnTo>
                    <a:pt x="713" y="934"/>
                  </a:lnTo>
                  <a:lnTo>
                    <a:pt x="720" y="951"/>
                  </a:lnTo>
                  <a:lnTo>
                    <a:pt x="726" y="990"/>
                  </a:lnTo>
                  <a:lnTo>
                    <a:pt x="709" y="1001"/>
                  </a:lnTo>
                  <a:lnTo>
                    <a:pt x="698" y="999"/>
                  </a:lnTo>
                  <a:lnTo>
                    <a:pt x="688" y="990"/>
                  </a:lnTo>
                  <a:lnTo>
                    <a:pt x="668" y="984"/>
                  </a:lnTo>
                  <a:lnTo>
                    <a:pt x="636" y="984"/>
                  </a:lnTo>
                  <a:lnTo>
                    <a:pt x="634" y="979"/>
                  </a:lnTo>
                  <a:lnTo>
                    <a:pt x="630" y="979"/>
                  </a:lnTo>
                  <a:lnTo>
                    <a:pt x="609" y="966"/>
                  </a:lnTo>
                  <a:lnTo>
                    <a:pt x="601" y="966"/>
                  </a:lnTo>
                  <a:lnTo>
                    <a:pt x="596" y="962"/>
                  </a:lnTo>
                  <a:lnTo>
                    <a:pt x="596" y="959"/>
                  </a:lnTo>
                  <a:lnTo>
                    <a:pt x="575" y="952"/>
                  </a:lnTo>
                  <a:lnTo>
                    <a:pt x="562" y="936"/>
                  </a:lnTo>
                  <a:lnTo>
                    <a:pt x="554" y="911"/>
                  </a:lnTo>
                  <a:lnTo>
                    <a:pt x="543" y="896"/>
                  </a:lnTo>
                  <a:lnTo>
                    <a:pt x="540" y="872"/>
                  </a:lnTo>
                  <a:lnTo>
                    <a:pt x="536" y="850"/>
                  </a:lnTo>
                  <a:lnTo>
                    <a:pt x="526" y="836"/>
                  </a:lnTo>
                  <a:lnTo>
                    <a:pt x="516" y="831"/>
                  </a:lnTo>
                  <a:lnTo>
                    <a:pt x="515" y="829"/>
                  </a:lnTo>
                  <a:close/>
                </a:path>
              </a:pathLst>
            </a:custGeom>
            <a:solidFill>
              <a:srgbClr val="3366FF"/>
            </a:solidFill>
            <a:ln w="0">
              <a:solidFill>
                <a:schemeClr val="tx1"/>
              </a:solidFill>
              <a:prstDash val="solid"/>
              <a:round/>
              <a:headEnd/>
              <a:tailEnd/>
            </a:ln>
          </p:spPr>
          <p:txBody>
            <a:bodyPr/>
            <a:lstStyle/>
            <a:p>
              <a:endParaRPr lang="en-US"/>
            </a:p>
          </p:txBody>
        </p:sp>
        <p:sp>
          <p:nvSpPr>
            <p:cNvPr id="22605" name="Freeform 41"/>
            <p:cNvSpPr>
              <a:spLocks/>
            </p:cNvSpPr>
            <p:nvPr/>
          </p:nvSpPr>
          <p:spPr bwMode="auto">
            <a:xfrm>
              <a:off x="3547" y="1728"/>
              <a:ext cx="220" cy="395"/>
            </a:xfrm>
            <a:custGeom>
              <a:avLst/>
              <a:gdLst>
                <a:gd name="T0" fmla="*/ 201 w 220"/>
                <a:gd name="T1" fmla="*/ 126 h 395"/>
                <a:gd name="T2" fmla="*/ 203 w 220"/>
                <a:gd name="T3" fmla="*/ 141 h 395"/>
                <a:gd name="T4" fmla="*/ 206 w 220"/>
                <a:gd name="T5" fmla="*/ 171 h 395"/>
                <a:gd name="T6" fmla="*/ 208 w 220"/>
                <a:gd name="T7" fmla="*/ 189 h 395"/>
                <a:gd name="T8" fmla="*/ 211 w 220"/>
                <a:gd name="T9" fmla="*/ 203 h 395"/>
                <a:gd name="T10" fmla="*/ 212 w 220"/>
                <a:gd name="T11" fmla="*/ 213 h 395"/>
                <a:gd name="T12" fmla="*/ 216 w 220"/>
                <a:gd name="T13" fmla="*/ 244 h 395"/>
                <a:gd name="T14" fmla="*/ 212 w 220"/>
                <a:gd name="T15" fmla="*/ 254 h 395"/>
                <a:gd name="T16" fmla="*/ 214 w 220"/>
                <a:gd name="T17" fmla="*/ 266 h 395"/>
                <a:gd name="T18" fmla="*/ 220 w 220"/>
                <a:gd name="T19" fmla="*/ 269 h 395"/>
                <a:gd name="T20" fmla="*/ 206 w 220"/>
                <a:gd name="T21" fmla="*/ 281 h 395"/>
                <a:gd name="T22" fmla="*/ 194 w 220"/>
                <a:gd name="T23" fmla="*/ 288 h 395"/>
                <a:gd name="T24" fmla="*/ 181 w 220"/>
                <a:gd name="T25" fmla="*/ 286 h 395"/>
                <a:gd name="T26" fmla="*/ 180 w 220"/>
                <a:gd name="T27" fmla="*/ 301 h 395"/>
                <a:gd name="T28" fmla="*/ 168 w 220"/>
                <a:gd name="T29" fmla="*/ 318 h 395"/>
                <a:gd name="T30" fmla="*/ 159 w 220"/>
                <a:gd name="T31" fmla="*/ 332 h 395"/>
                <a:gd name="T32" fmla="*/ 151 w 220"/>
                <a:gd name="T33" fmla="*/ 342 h 395"/>
                <a:gd name="T34" fmla="*/ 146 w 220"/>
                <a:gd name="T35" fmla="*/ 360 h 395"/>
                <a:gd name="T36" fmla="*/ 121 w 220"/>
                <a:gd name="T37" fmla="*/ 346 h 395"/>
                <a:gd name="T38" fmla="*/ 113 w 220"/>
                <a:gd name="T39" fmla="*/ 352 h 395"/>
                <a:gd name="T40" fmla="*/ 112 w 220"/>
                <a:gd name="T41" fmla="*/ 360 h 395"/>
                <a:gd name="T42" fmla="*/ 102 w 220"/>
                <a:gd name="T43" fmla="*/ 380 h 395"/>
                <a:gd name="T44" fmla="*/ 88 w 220"/>
                <a:gd name="T45" fmla="*/ 367 h 395"/>
                <a:gd name="T46" fmla="*/ 77 w 220"/>
                <a:gd name="T47" fmla="*/ 375 h 395"/>
                <a:gd name="T48" fmla="*/ 55 w 220"/>
                <a:gd name="T49" fmla="*/ 380 h 395"/>
                <a:gd name="T50" fmla="*/ 33 w 220"/>
                <a:gd name="T51" fmla="*/ 380 h 395"/>
                <a:gd name="T52" fmla="*/ 25 w 220"/>
                <a:gd name="T53" fmla="*/ 383 h 395"/>
                <a:gd name="T54" fmla="*/ 11 w 220"/>
                <a:gd name="T55" fmla="*/ 387 h 395"/>
                <a:gd name="T56" fmla="*/ 1 w 220"/>
                <a:gd name="T57" fmla="*/ 387 h 395"/>
                <a:gd name="T58" fmla="*/ 6 w 220"/>
                <a:gd name="T59" fmla="*/ 363 h 395"/>
                <a:gd name="T60" fmla="*/ 4 w 220"/>
                <a:gd name="T61" fmla="*/ 351 h 395"/>
                <a:gd name="T62" fmla="*/ 20 w 220"/>
                <a:gd name="T63" fmla="*/ 335 h 395"/>
                <a:gd name="T64" fmla="*/ 25 w 220"/>
                <a:gd name="T65" fmla="*/ 319 h 395"/>
                <a:gd name="T66" fmla="*/ 31 w 220"/>
                <a:gd name="T67" fmla="*/ 292 h 395"/>
                <a:gd name="T68" fmla="*/ 31 w 220"/>
                <a:gd name="T69" fmla="*/ 288 h 395"/>
                <a:gd name="T70" fmla="*/ 21 w 220"/>
                <a:gd name="T71" fmla="*/ 264 h 395"/>
                <a:gd name="T72" fmla="*/ 26 w 220"/>
                <a:gd name="T73" fmla="*/ 246 h 395"/>
                <a:gd name="T74" fmla="*/ 25 w 220"/>
                <a:gd name="T75" fmla="*/ 232 h 395"/>
                <a:gd name="T76" fmla="*/ 21 w 220"/>
                <a:gd name="T77" fmla="*/ 203 h 395"/>
                <a:gd name="T78" fmla="*/ 18 w 220"/>
                <a:gd name="T79" fmla="*/ 174 h 395"/>
                <a:gd name="T80" fmla="*/ 16 w 220"/>
                <a:gd name="T81" fmla="*/ 148 h 395"/>
                <a:gd name="T82" fmla="*/ 15 w 220"/>
                <a:gd name="T83" fmla="*/ 133 h 395"/>
                <a:gd name="T84" fmla="*/ 11 w 220"/>
                <a:gd name="T85" fmla="*/ 98 h 395"/>
                <a:gd name="T86" fmla="*/ 10 w 220"/>
                <a:gd name="T87" fmla="*/ 84 h 395"/>
                <a:gd name="T88" fmla="*/ 9 w 220"/>
                <a:gd name="T89" fmla="*/ 69 h 395"/>
                <a:gd name="T90" fmla="*/ 7 w 220"/>
                <a:gd name="T91" fmla="*/ 62 h 395"/>
                <a:gd name="T92" fmla="*/ 6 w 220"/>
                <a:gd name="T93" fmla="*/ 43 h 395"/>
                <a:gd name="T94" fmla="*/ 5 w 220"/>
                <a:gd name="T95" fmla="*/ 27 h 395"/>
                <a:gd name="T96" fmla="*/ 28 w 220"/>
                <a:gd name="T97" fmla="*/ 32 h 395"/>
                <a:gd name="T98" fmla="*/ 47 w 220"/>
                <a:gd name="T99" fmla="*/ 19 h 395"/>
                <a:gd name="T100" fmla="*/ 64 w 220"/>
                <a:gd name="T101" fmla="*/ 15 h 395"/>
                <a:gd name="T102" fmla="*/ 88 w 220"/>
                <a:gd name="T103" fmla="*/ 13 h 395"/>
                <a:gd name="T104" fmla="*/ 105 w 220"/>
                <a:gd name="T105" fmla="*/ 10 h 395"/>
                <a:gd name="T106" fmla="*/ 129 w 220"/>
                <a:gd name="T107" fmla="*/ 8 h 395"/>
                <a:gd name="T108" fmla="*/ 152 w 220"/>
                <a:gd name="T109" fmla="*/ 4 h 395"/>
                <a:gd name="T110" fmla="*/ 159 w 220"/>
                <a:gd name="T111" fmla="*/ 4 h 395"/>
                <a:gd name="T112" fmla="*/ 184 w 220"/>
                <a:gd name="T113" fmla="*/ 0 h 395"/>
                <a:gd name="T114" fmla="*/ 187 w 220"/>
                <a:gd name="T115" fmla="*/ 22 h 395"/>
                <a:gd name="T116" fmla="*/ 190 w 220"/>
                <a:gd name="T117" fmla="*/ 37 h 395"/>
                <a:gd name="T118" fmla="*/ 192 w 220"/>
                <a:gd name="T119" fmla="*/ 59 h 395"/>
                <a:gd name="T120" fmla="*/ 195 w 220"/>
                <a:gd name="T121" fmla="*/ 78 h 395"/>
                <a:gd name="T122" fmla="*/ 197 w 220"/>
                <a:gd name="T123" fmla="*/ 96 h 39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20"/>
                <a:gd name="T187" fmla="*/ 0 h 395"/>
                <a:gd name="T188" fmla="*/ 220 w 220"/>
                <a:gd name="T189" fmla="*/ 395 h 39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20" h="395">
                  <a:moveTo>
                    <a:pt x="200" y="111"/>
                  </a:moveTo>
                  <a:lnTo>
                    <a:pt x="200" y="117"/>
                  </a:lnTo>
                  <a:lnTo>
                    <a:pt x="201" y="126"/>
                  </a:lnTo>
                  <a:lnTo>
                    <a:pt x="202" y="131"/>
                  </a:lnTo>
                  <a:lnTo>
                    <a:pt x="202" y="134"/>
                  </a:lnTo>
                  <a:lnTo>
                    <a:pt x="203" y="141"/>
                  </a:lnTo>
                  <a:lnTo>
                    <a:pt x="205" y="152"/>
                  </a:lnTo>
                  <a:lnTo>
                    <a:pt x="206" y="163"/>
                  </a:lnTo>
                  <a:lnTo>
                    <a:pt x="206" y="171"/>
                  </a:lnTo>
                  <a:lnTo>
                    <a:pt x="207" y="176"/>
                  </a:lnTo>
                  <a:lnTo>
                    <a:pt x="207" y="179"/>
                  </a:lnTo>
                  <a:lnTo>
                    <a:pt x="208" y="189"/>
                  </a:lnTo>
                  <a:lnTo>
                    <a:pt x="209" y="199"/>
                  </a:lnTo>
                  <a:lnTo>
                    <a:pt x="209" y="201"/>
                  </a:lnTo>
                  <a:lnTo>
                    <a:pt x="211" y="203"/>
                  </a:lnTo>
                  <a:lnTo>
                    <a:pt x="211" y="208"/>
                  </a:lnTo>
                  <a:lnTo>
                    <a:pt x="211" y="209"/>
                  </a:lnTo>
                  <a:lnTo>
                    <a:pt x="212" y="213"/>
                  </a:lnTo>
                  <a:lnTo>
                    <a:pt x="213" y="228"/>
                  </a:lnTo>
                  <a:lnTo>
                    <a:pt x="214" y="239"/>
                  </a:lnTo>
                  <a:lnTo>
                    <a:pt x="216" y="244"/>
                  </a:lnTo>
                  <a:lnTo>
                    <a:pt x="216" y="247"/>
                  </a:lnTo>
                  <a:lnTo>
                    <a:pt x="212" y="251"/>
                  </a:lnTo>
                  <a:lnTo>
                    <a:pt x="212" y="254"/>
                  </a:lnTo>
                  <a:lnTo>
                    <a:pt x="214" y="257"/>
                  </a:lnTo>
                  <a:lnTo>
                    <a:pt x="214" y="264"/>
                  </a:lnTo>
                  <a:lnTo>
                    <a:pt x="214" y="266"/>
                  </a:lnTo>
                  <a:lnTo>
                    <a:pt x="220" y="267"/>
                  </a:lnTo>
                  <a:lnTo>
                    <a:pt x="220" y="268"/>
                  </a:lnTo>
                  <a:lnTo>
                    <a:pt x="220" y="269"/>
                  </a:lnTo>
                  <a:lnTo>
                    <a:pt x="216" y="276"/>
                  </a:lnTo>
                  <a:lnTo>
                    <a:pt x="207" y="279"/>
                  </a:lnTo>
                  <a:lnTo>
                    <a:pt x="206" y="281"/>
                  </a:lnTo>
                  <a:lnTo>
                    <a:pt x="203" y="282"/>
                  </a:lnTo>
                  <a:lnTo>
                    <a:pt x="198" y="286"/>
                  </a:lnTo>
                  <a:lnTo>
                    <a:pt x="194" y="288"/>
                  </a:lnTo>
                  <a:lnTo>
                    <a:pt x="190" y="284"/>
                  </a:lnTo>
                  <a:lnTo>
                    <a:pt x="184" y="286"/>
                  </a:lnTo>
                  <a:lnTo>
                    <a:pt x="181" y="286"/>
                  </a:lnTo>
                  <a:lnTo>
                    <a:pt x="178" y="297"/>
                  </a:lnTo>
                  <a:lnTo>
                    <a:pt x="179" y="301"/>
                  </a:lnTo>
                  <a:lnTo>
                    <a:pt x="180" y="301"/>
                  </a:lnTo>
                  <a:lnTo>
                    <a:pt x="180" y="306"/>
                  </a:lnTo>
                  <a:lnTo>
                    <a:pt x="176" y="312"/>
                  </a:lnTo>
                  <a:lnTo>
                    <a:pt x="168" y="318"/>
                  </a:lnTo>
                  <a:lnTo>
                    <a:pt x="167" y="321"/>
                  </a:lnTo>
                  <a:lnTo>
                    <a:pt x="160" y="333"/>
                  </a:lnTo>
                  <a:lnTo>
                    <a:pt x="159" y="332"/>
                  </a:lnTo>
                  <a:lnTo>
                    <a:pt x="158" y="331"/>
                  </a:lnTo>
                  <a:lnTo>
                    <a:pt x="154" y="335"/>
                  </a:lnTo>
                  <a:lnTo>
                    <a:pt x="151" y="342"/>
                  </a:lnTo>
                  <a:lnTo>
                    <a:pt x="151" y="347"/>
                  </a:lnTo>
                  <a:lnTo>
                    <a:pt x="149" y="358"/>
                  </a:lnTo>
                  <a:lnTo>
                    <a:pt x="146" y="360"/>
                  </a:lnTo>
                  <a:lnTo>
                    <a:pt x="127" y="357"/>
                  </a:lnTo>
                  <a:lnTo>
                    <a:pt x="126" y="351"/>
                  </a:lnTo>
                  <a:lnTo>
                    <a:pt x="121" y="346"/>
                  </a:lnTo>
                  <a:lnTo>
                    <a:pt x="118" y="345"/>
                  </a:lnTo>
                  <a:lnTo>
                    <a:pt x="119" y="351"/>
                  </a:lnTo>
                  <a:lnTo>
                    <a:pt x="113" y="352"/>
                  </a:lnTo>
                  <a:lnTo>
                    <a:pt x="113" y="353"/>
                  </a:lnTo>
                  <a:lnTo>
                    <a:pt x="113" y="355"/>
                  </a:lnTo>
                  <a:lnTo>
                    <a:pt x="112" y="360"/>
                  </a:lnTo>
                  <a:lnTo>
                    <a:pt x="109" y="360"/>
                  </a:lnTo>
                  <a:lnTo>
                    <a:pt x="105" y="376"/>
                  </a:lnTo>
                  <a:lnTo>
                    <a:pt x="102" y="380"/>
                  </a:lnTo>
                  <a:lnTo>
                    <a:pt x="102" y="377"/>
                  </a:lnTo>
                  <a:lnTo>
                    <a:pt x="94" y="375"/>
                  </a:lnTo>
                  <a:lnTo>
                    <a:pt x="88" y="367"/>
                  </a:lnTo>
                  <a:lnTo>
                    <a:pt x="85" y="370"/>
                  </a:lnTo>
                  <a:lnTo>
                    <a:pt x="78" y="375"/>
                  </a:lnTo>
                  <a:lnTo>
                    <a:pt x="77" y="375"/>
                  </a:lnTo>
                  <a:lnTo>
                    <a:pt x="69" y="390"/>
                  </a:lnTo>
                  <a:lnTo>
                    <a:pt x="58" y="381"/>
                  </a:lnTo>
                  <a:lnTo>
                    <a:pt x="55" y="380"/>
                  </a:lnTo>
                  <a:lnTo>
                    <a:pt x="49" y="377"/>
                  </a:lnTo>
                  <a:lnTo>
                    <a:pt x="45" y="377"/>
                  </a:lnTo>
                  <a:lnTo>
                    <a:pt x="33" y="380"/>
                  </a:lnTo>
                  <a:lnTo>
                    <a:pt x="33" y="388"/>
                  </a:lnTo>
                  <a:lnTo>
                    <a:pt x="28" y="383"/>
                  </a:lnTo>
                  <a:lnTo>
                    <a:pt x="25" y="383"/>
                  </a:lnTo>
                  <a:lnTo>
                    <a:pt x="15" y="382"/>
                  </a:lnTo>
                  <a:lnTo>
                    <a:pt x="12" y="385"/>
                  </a:lnTo>
                  <a:lnTo>
                    <a:pt x="11" y="387"/>
                  </a:lnTo>
                  <a:lnTo>
                    <a:pt x="7" y="395"/>
                  </a:lnTo>
                  <a:lnTo>
                    <a:pt x="5" y="395"/>
                  </a:lnTo>
                  <a:lnTo>
                    <a:pt x="1" y="387"/>
                  </a:lnTo>
                  <a:lnTo>
                    <a:pt x="0" y="386"/>
                  </a:lnTo>
                  <a:lnTo>
                    <a:pt x="5" y="371"/>
                  </a:lnTo>
                  <a:lnTo>
                    <a:pt x="6" y="363"/>
                  </a:lnTo>
                  <a:lnTo>
                    <a:pt x="5" y="353"/>
                  </a:lnTo>
                  <a:lnTo>
                    <a:pt x="5" y="352"/>
                  </a:lnTo>
                  <a:lnTo>
                    <a:pt x="4" y="351"/>
                  </a:lnTo>
                  <a:lnTo>
                    <a:pt x="6" y="352"/>
                  </a:lnTo>
                  <a:lnTo>
                    <a:pt x="17" y="340"/>
                  </a:lnTo>
                  <a:lnTo>
                    <a:pt x="20" y="335"/>
                  </a:lnTo>
                  <a:lnTo>
                    <a:pt x="18" y="330"/>
                  </a:lnTo>
                  <a:lnTo>
                    <a:pt x="23" y="327"/>
                  </a:lnTo>
                  <a:lnTo>
                    <a:pt x="25" y="319"/>
                  </a:lnTo>
                  <a:lnTo>
                    <a:pt x="27" y="318"/>
                  </a:lnTo>
                  <a:lnTo>
                    <a:pt x="34" y="303"/>
                  </a:lnTo>
                  <a:lnTo>
                    <a:pt x="31" y="292"/>
                  </a:lnTo>
                  <a:lnTo>
                    <a:pt x="29" y="291"/>
                  </a:lnTo>
                  <a:lnTo>
                    <a:pt x="29" y="289"/>
                  </a:lnTo>
                  <a:lnTo>
                    <a:pt x="31" y="288"/>
                  </a:lnTo>
                  <a:lnTo>
                    <a:pt x="26" y="279"/>
                  </a:lnTo>
                  <a:lnTo>
                    <a:pt x="22" y="269"/>
                  </a:lnTo>
                  <a:lnTo>
                    <a:pt x="21" y="264"/>
                  </a:lnTo>
                  <a:lnTo>
                    <a:pt x="23" y="256"/>
                  </a:lnTo>
                  <a:lnTo>
                    <a:pt x="22" y="256"/>
                  </a:lnTo>
                  <a:lnTo>
                    <a:pt x="26" y="246"/>
                  </a:lnTo>
                  <a:lnTo>
                    <a:pt x="26" y="247"/>
                  </a:lnTo>
                  <a:lnTo>
                    <a:pt x="25" y="234"/>
                  </a:lnTo>
                  <a:lnTo>
                    <a:pt x="25" y="232"/>
                  </a:lnTo>
                  <a:lnTo>
                    <a:pt x="23" y="222"/>
                  </a:lnTo>
                  <a:lnTo>
                    <a:pt x="22" y="214"/>
                  </a:lnTo>
                  <a:lnTo>
                    <a:pt x="21" y="203"/>
                  </a:lnTo>
                  <a:lnTo>
                    <a:pt x="21" y="197"/>
                  </a:lnTo>
                  <a:lnTo>
                    <a:pt x="20" y="179"/>
                  </a:lnTo>
                  <a:lnTo>
                    <a:pt x="18" y="174"/>
                  </a:lnTo>
                  <a:lnTo>
                    <a:pt x="18" y="172"/>
                  </a:lnTo>
                  <a:lnTo>
                    <a:pt x="17" y="157"/>
                  </a:lnTo>
                  <a:lnTo>
                    <a:pt x="16" y="148"/>
                  </a:lnTo>
                  <a:lnTo>
                    <a:pt x="16" y="142"/>
                  </a:lnTo>
                  <a:lnTo>
                    <a:pt x="16" y="139"/>
                  </a:lnTo>
                  <a:lnTo>
                    <a:pt x="15" y="133"/>
                  </a:lnTo>
                  <a:lnTo>
                    <a:pt x="15" y="127"/>
                  </a:lnTo>
                  <a:lnTo>
                    <a:pt x="14" y="117"/>
                  </a:lnTo>
                  <a:lnTo>
                    <a:pt x="11" y="98"/>
                  </a:lnTo>
                  <a:lnTo>
                    <a:pt x="11" y="93"/>
                  </a:lnTo>
                  <a:lnTo>
                    <a:pt x="11" y="92"/>
                  </a:lnTo>
                  <a:lnTo>
                    <a:pt x="10" y="84"/>
                  </a:lnTo>
                  <a:lnTo>
                    <a:pt x="10" y="80"/>
                  </a:lnTo>
                  <a:lnTo>
                    <a:pt x="9" y="77"/>
                  </a:lnTo>
                  <a:lnTo>
                    <a:pt x="9" y="69"/>
                  </a:lnTo>
                  <a:lnTo>
                    <a:pt x="7" y="67"/>
                  </a:lnTo>
                  <a:lnTo>
                    <a:pt x="7" y="64"/>
                  </a:lnTo>
                  <a:lnTo>
                    <a:pt x="7" y="62"/>
                  </a:lnTo>
                  <a:lnTo>
                    <a:pt x="7" y="58"/>
                  </a:lnTo>
                  <a:lnTo>
                    <a:pt x="6" y="49"/>
                  </a:lnTo>
                  <a:lnTo>
                    <a:pt x="6" y="43"/>
                  </a:lnTo>
                  <a:lnTo>
                    <a:pt x="5" y="40"/>
                  </a:lnTo>
                  <a:lnTo>
                    <a:pt x="4" y="27"/>
                  </a:lnTo>
                  <a:lnTo>
                    <a:pt x="5" y="27"/>
                  </a:lnTo>
                  <a:lnTo>
                    <a:pt x="15" y="33"/>
                  </a:lnTo>
                  <a:lnTo>
                    <a:pt x="25" y="33"/>
                  </a:lnTo>
                  <a:lnTo>
                    <a:pt x="28" y="32"/>
                  </a:lnTo>
                  <a:lnTo>
                    <a:pt x="29" y="30"/>
                  </a:lnTo>
                  <a:lnTo>
                    <a:pt x="44" y="22"/>
                  </a:lnTo>
                  <a:lnTo>
                    <a:pt x="47" y="19"/>
                  </a:lnTo>
                  <a:lnTo>
                    <a:pt x="50" y="17"/>
                  </a:lnTo>
                  <a:lnTo>
                    <a:pt x="55" y="17"/>
                  </a:lnTo>
                  <a:lnTo>
                    <a:pt x="64" y="15"/>
                  </a:lnTo>
                  <a:lnTo>
                    <a:pt x="70" y="14"/>
                  </a:lnTo>
                  <a:lnTo>
                    <a:pt x="81" y="13"/>
                  </a:lnTo>
                  <a:lnTo>
                    <a:pt x="88" y="13"/>
                  </a:lnTo>
                  <a:lnTo>
                    <a:pt x="91" y="12"/>
                  </a:lnTo>
                  <a:lnTo>
                    <a:pt x="102" y="10"/>
                  </a:lnTo>
                  <a:lnTo>
                    <a:pt x="105" y="10"/>
                  </a:lnTo>
                  <a:lnTo>
                    <a:pt x="121" y="8"/>
                  </a:lnTo>
                  <a:lnTo>
                    <a:pt x="123" y="8"/>
                  </a:lnTo>
                  <a:lnTo>
                    <a:pt x="129" y="8"/>
                  </a:lnTo>
                  <a:lnTo>
                    <a:pt x="138" y="7"/>
                  </a:lnTo>
                  <a:lnTo>
                    <a:pt x="147" y="5"/>
                  </a:lnTo>
                  <a:lnTo>
                    <a:pt x="152" y="4"/>
                  </a:lnTo>
                  <a:lnTo>
                    <a:pt x="156" y="4"/>
                  </a:lnTo>
                  <a:lnTo>
                    <a:pt x="157" y="4"/>
                  </a:lnTo>
                  <a:lnTo>
                    <a:pt x="159" y="4"/>
                  </a:lnTo>
                  <a:lnTo>
                    <a:pt x="164" y="3"/>
                  </a:lnTo>
                  <a:lnTo>
                    <a:pt x="172" y="2"/>
                  </a:lnTo>
                  <a:lnTo>
                    <a:pt x="184" y="0"/>
                  </a:lnTo>
                  <a:lnTo>
                    <a:pt x="185" y="0"/>
                  </a:lnTo>
                  <a:lnTo>
                    <a:pt x="186" y="7"/>
                  </a:lnTo>
                  <a:lnTo>
                    <a:pt x="187" y="22"/>
                  </a:lnTo>
                  <a:lnTo>
                    <a:pt x="189" y="32"/>
                  </a:lnTo>
                  <a:lnTo>
                    <a:pt x="190" y="35"/>
                  </a:lnTo>
                  <a:lnTo>
                    <a:pt x="190" y="37"/>
                  </a:lnTo>
                  <a:lnTo>
                    <a:pt x="191" y="45"/>
                  </a:lnTo>
                  <a:lnTo>
                    <a:pt x="191" y="47"/>
                  </a:lnTo>
                  <a:lnTo>
                    <a:pt x="192" y="59"/>
                  </a:lnTo>
                  <a:lnTo>
                    <a:pt x="194" y="70"/>
                  </a:lnTo>
                  <a:lnTo>
                    <a:pt x="195" y="72"/>
                  </a:lnTo>
                  <a:lnTo>
                    <a:pt x="195" y="78"/>
                  </a:lnTo>
                  <a:lnTo>
                    <a:pt x="196" y="82"/>
                  </a:lnTo>
                  <a:lnTo>
                    <a:pt x="197" y="94"/>
                  </a:lnTo>
                  <a:lnTo>
                    <a:pt x="197" y="96"/>
                  </a:lnTo>
                  <a:lnTo>
                    <a:pt x="198" y="106"/>
                  </a:lnTo>
                  <a:lnTo>
                    <a:pt x="200" y="111"/>
                  </a:lnTo>
                  <a:close/>
                </a:path>
              </a:pathLst>
            </a:custGeom>
            <a:solidFill>
              <a:srgbClr val="3366FF"/>
            </a:solidFill>
            <a:ln w="0">
              <a:solidFill>
                <a:schemeClr val="tx1"/>
              </a:solidFill>
              <a:prstDash val="solid"/>
              <a:round/>
              <a:headEnd/>
              <a:tailEnd/>
            </a:ln>
          </p:spPr>
          <p:txBody>
            <a:bodyPr/>
            <a:lstStyle/>
            <a:p>
              <a:endParaRPr lang="en-US"/>
            </a:p>
          </p:txBody>
        </p:sp>
        <p:sp>
          <p:nvSpPr>
            <p:cNvPr id="22606" name="Freeform 42"/>
            <p:cNvSpPr>
              <a:spLocks/>
            </p:cNvSpPr>
            <p:nvPr/>
          </p:nvSpPr>
          <p:spPr bwMode="auto">
            <a:xfrm>
              <a:off x="3465" y="1970"/>
              <a:ext cx="517" cy="283"/>
            </a:xfrm>
            <a:custGeom>
              <a:avLst/>
              <a:gdLst>
                <a:gd name="T0" fmla="*/ 354 w 517"/>
                <a:gd name="T1" fmla="*/ 234 h 283"/>
                <a:gd name="T2" fmla="*/ 323 w 517"/>
                <a:gd name="T3" fmla="*/ 238 h 283"/>
                <a:gd name="T4" fmla="*/ 305 w 517"/>
                <a:gd name="T5" fmla="*/ 238 h 283"/>
                <a:gd name="T6" fmla="*/ 290 w 517"/>
                <a:gd name="T7" fmla="*/ 240 h 283"/>
                <a:gd name="T8" fmla="*/ 258 w 517"/>
                <a:gd name="T9" fmla="*/ 244 h 283"/>
                <a:gd name="T10" fmla="*/ 242 w 517"/>
                <a:gd name="T11" fmla="*/ 245 h 283"/>
                <a:gd name="T12" fmla="*/ 219 w 517"/>
                <a:gd name="T13" fmla="*/ 246 h 283"/>
                <a:gd name="T14" fmla="*/ 202 w 517"/>
                <a:gd name="T15" fmla="*/ 250 h 283"/>
                <a:gd name="T16" fmla="*/ 184 w 517"/>
                <a:gd name="T17" fmla="*/ 250 h 283"/>
                <a:gd name="T18" fmla="*/ 153 w 517"/>
                <a:gd name="T19" fmla="*/ 254 h 283"/>
                <a:gd name="T20" fmla="*/ 126 w 517"/>
                <a:gd name="T21" fmla="*/ 258 h 283"/>
                <a:gd name="T22" fmla="*/ 94 w 517"/>
                <a:gd name="T23" fmla="*/ 258 h 283"/>
                <a:gd name="T24" fmla="*/ 81 w 517"/>
                <a:gd name="T25" fmla="*/ 275 h 283"/>
                <a:gd name="T26" fmla="*/ 64 w 517"/>
                <a:gd name="T27" fmla="*/ 276 h 283"/>
                <a:gd name="T28" fmla="*/ 42 w 517"/>
                <a:gd name="T29" fmla="*/ 279 h 283"/>
                <a:gd name="T30" fmla="*/ 0 w 517"/>
                <a:gd name="T31" fmla="*/ 283 h 283"/>
                <a:gd name="T32" fmla="*/ 16 w 517"/>
                <a:gd name="T33" fmla="*/ 268 h 283"/>
                <a:gd name="T34" fmla="*/ 17 w 517"/>
                <a:gd name="T35" fmla="*/ 246 h 283"/>
                <a:gd name="T36" fmla="*/ 15 w 517"/>
                <a:gd name="T37" fmla="*/ 235 h 283"/>
                <a:gd name="T38" fmla="*/ 23 w 517"/>
                <a:gd name="T39" fmla="*/ 213 h 283"/>
                <a:gd name="T40" fmla="*/ 51 w 517"/>
                <a:gd name="T41" fmla="*/ 220 h 283"/>
                <a:gd name="T42" fmla="*/ 65 w 517"/>
                <a:gd name="T43" fmla="*/ 218 h 283"/>
                <a:gd name="T44" fmla="*/ 67 w 517"/>
                <a:gd name="T45" fmla="*/ 191 h 283"/>
                <a:gd name="T46" fmla="*/ 83 w 517"/>
                <a:gd name="T47" fmla="*/ 174 h 283"/>
                <a:gd name="T48" fmla="*/ 87 w 517"/>
                <a:gd name="T49" fmla="*/ 153 h 283"/>
                <a:gd name="T50" fmla="*/ 97 w 517"/>
                <a:gd name="T51" fmla="*/ 140 h 283"/>
                <a:gd name="T52" fmla="*/ 115 w 517"/>
                <a:gd name="T53" fmla="*/ 138 h 283"/>
                <a:gd name="T54" fmla="*/ 140 w 517"/>
                <a:gd name="T55" fmla="*/ 139 h 283"/>
                <a:gd name="T56" fmla="*/ 167 w 517"/>
                <a:gd name="T57" fmla="*/ 128 h 283"/>
                <a:gd name="T58" fmla="*/ 184 w 517"/>
                <a:gd name="T59" fmla="*/ 138 h 283"/>
                <a:gd name="T60" fmla="*/ 195 w 517"/>
                <a:gd name="T61" fmla="*/ 113 h 283"/>
                <a:gd name="T62" fmla="*/ 200 w 517"/>
                <a:gd name="T63" fmla="*/ 103 h 283"/>
                <a:gd name="T64" fmla="*/ 228 w 517"/>
                <a:gd name="T65" fmla="*/ 118 h 283"/>
                <a:gd name="T66" fmla="*/ 236 w 517"/>
                <a:gd name="T67" fmla="*/ 93 h 283"/>
                <a:gd name="T68" fmla="*/ 249 w 517"/>
                <a:gd name="T69" fmla="*/ 79 h 283"/>
                <a:gd name="T70" fmla="*/ 262 w 517"/>
                <a:gd name="T71" fmla="*/ 59 h 283"/>
                <a:gd name="T72" fmla="*/ 266 w 517"/>
                <a:gd name="T73" fmla="*/ 44 h 283"/>
                <a:gd name="T74" fmla="*/ 285 w 517"/>
                <a:gd name="T75" fmla="*/ 40 h 283"/>
                <a:gd name="T76" fmla="*/ 302 w 517"/>
                <a:gd name="T77" fmla="*/ 27 h 283"/>
                <a:gd name="T78" fmla="*/ 296 w 517"/>
                <a:gd name="T79" fmla="*/ 22 h 283"/>
                <a:gd name="T80" fmla="*/ 298 w 517"/>
                <a:gd name="T81" fmla="*/ 5 h 283"/>
                <a:gd name="T82" fmla="*/ 320 w 517"/>
                <a:gd name="T83" fmla="*/ 2 h 283"/>
                <a:gd name="T84" fmla="*/ 337 w 517"/>
                <a:gd name="T85" fmla="*/ 15 h 283"/>
                <a:gd name="T86" fmla="*/ 349 w 517"/>
                <a:gd name="T87" fmla="*/ 27 h 283"/>
                <a:gd name="T88" fmla="*/ 369 w 517"/>
                <a:gd name="T89" fmla="*/ 29 h 283"/>
                <a:gd name="T90" fmla="*/ 382 w 517"/>
                <a:gd name="T91" fmla="*/ 37 h 283"/>
                <a:gd name="T92" fmla="*/ 403 w 517"/>
                <a:gd name="T93" fmla="*/ 31 h 283"/>
                <a:gd name="T94" fmla="*/ 420 w 517"/>
                <a:gd name="T95" fmla="*/ 32 h 283"/>
                <a:gd name="T96" fmla="*/ 443 w 517"/>
                <a:gd name="T97" fmla="*/ 34 h 283"/>
                <a:gd name="T98" fmla="*/ 460 w 517"/>
                <a:gd name="T99" fmla="*/ 46 h 283"/>
                <a:gd name="T100" fmla="*/ 462 w 517"/>
                <a:gd name="T101" fmla="*/ 72 h 283"/>
                <a:gd name="T102" fmla="*/ 480 w 517"/>
                <a:gd name="T103" fmla="*/ 94 h 283"/>
                <a:gd name="T104" fmla="*/ 487 w 517"/>
                <a:gd name="T105" fmla="*/ 106 h 283"/>
                <a:gd name="T106" fmla="*/ 509 w 517"/>
                <a:gd name="T107" fmla="*/ 129 h 283"/>
                <a:gd name="T108" fmla="*/ 487 w 517"/>
                <a:gd name="T109" fmla="*/ 153 h 283"/>
                <a:gd name="T110" fmla="*/ 469 w 517"/>
                <a:gd name="T111" fmla="*/ 176 h 283"/>
                <a:gd name="T112" fmla="*/ 446 w 517"/>
                <a:gd name="T113" fmla="*/ 206 h 283"/>
                <a:gd name="T114" fmla="*/ 409 w 517"/>
                <a:gd name="T115" fmla="*/ 226 h 283"/>
                <a:gd name="T116" fmla="*/ 386 w 517"/>
                <a:gd name="T117" fmla="*/ 230 h 283"/>
                <a:gd name="T118" fmla="*/ 370 w 517"/>
                <a:gd name="T119" fmla="*/ 233 h 28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17"/>
                <a:gd name="T181" fmla="*/ 0 h 283"/>
                <a:gd name="T182" fmla="*/ 517 w 517"/>
                <a:gd name="T183" fmla="*/ 283 h 28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17" h="283">
                  <a:moveTo>
                    <a:pt x="370" y="233"/>
                  </a:moveTo>
                  <a:lnTo>
                    <a:pt x="369" y="233"/>
                  </a:lnTo>
                  <a:lnTo>
                    <a:pt x="367" y="233"/>
                  </a:lnTo>
                  <a:lnTo>
                    <a:pt x="354" y="234"/>
                  </a:lnTo>
                  <a:lnTo>
                    <a:pt x="347" y="235"/>
                  </a:lnTo>
                  <a:lnTo>
                    <a:pt x="331" y="236"/>
                  </a:lnTo>
                  <a:lnTo>
                    <a:pt x="329" y="236"/>
                  </a:lnTo>
                  <a:lnTo>
                    <a:pt x="323" y="238"/>
                  </a:lnTo>
                  <a:lnTo>
                    <a:pt x="318" y="238"/>
                  </a:lnTo>
                  <a:lnTo>
                    <a:pt x="316" y="238"/>
                  </a:lnTo>
                  <a:lnTo>
                    <a:pt x="315" y="238"/>
                  </a:lnTo>
                  <a:lnTo>
                    <a:pt x="305" y="238"/>
                  </a:lnTo>
                  <a:lnTo>
                    <a:pt x="294" y="239"/>
                  </a:lnTo>
                  <a:lnTo>
                    <a:pt x="293" y="239"/>
                  </a:lnTo>
                  <a:lnTo>
                    <a:pt x="293" y="240"/>
                  </a:lnTo>
                  <a:lnTo>
                    <a:pt x="290" y="240"/>
                  </a:lnTo>
                  <a:lnTo>
                    <a:pt x="283" y="241"/>
                  </a:lnTo>
                  <a:lnTo>
                    <a:pt x="279" y="243"/>
                  </a:lnTo>
                  <a:lnTo>
                    <a:pt x="269" y="243"/>
                  </a:lnTo>
                  <a:lnTo>
                    <a:pt x="258" y="244"/>
                  </a:lnTo>
                  <a:lnTo>
                    <a:pt x="255" y="245"/>
                  </a:lnTo>
                  <a:lnTo>
                    <a:pt x="250" y="245"/>
                  </a:lnTo>
                  <a:lnTo>
                    <a:pt x="245" y="245"/>
                  </a:lnTo>
                  <a:lnTo>
                    <a:pt x="242" y="245"/>
                  </a:lnTo>
                  <a:lnTo>
                    <a:pt x="234" y="246"/>
                  </a:lnTo>
                  <a:lnTo>
                    <a:pt x="228" y="246"/>
                  </a:lnTo>
                  <a:lnTo>
                    <a:pt x="222" y="246"/>
                  </a:lnTo>
                  <a:lnTo>
                    <a:pt x="219" y="246"/>
                  </a:lnTo>
                  <a:lnTo>
                    <a:pt x="213" y="246"/>
                  </a:lnTo>
                  <a:lnTo>
                    <a:pt x="207" y="248"/>
                  </a:lnTo>
                  <a:lnTo>
                    <a:pt x="203" y="249"/>
                  </a:lnTo>
                  <a:lnTo>
                    <a:pt x="202" y="250"/>
                  </a:lnTo>
                  <a:lnTo>
                    <a:pt x="201" y="248"/>
                  </a:lnTo>
                  <a:lnTo>
                    <a:pt x="192" y="249"/>
                  </a:lnTo>
                  <a:lnTo>
                    <a:pt x="189" y="250"/>
                  </a:lnTo>
                  <a:lnTo>
                    <a:pt x="184" y="250"/>
                  </a:lnTo>
                  <a:lnTo>
                    <a:pt x="180" y="251"/>
                  </a:lnTo>
                  <a:lnTo>
                    <a:pt x="167" y="253"/>
                  </a:lnTo>
                  <a:lnTo>
                    <a:pt x="163" y="254"/>
                  </a:lnTo>
                  <a:lnTo>
                    <a:pt x="153" y="254"/>
                  </a:lnTo>
                  <a:lnTo>
                    <a:pt x="147" y="255"/>
                  </a:lnTo>
                  <a:lnTo>
                    <a:pt x="138" y="256"/>
                  </a:lnTo>
                  <a:lnTo>
                    <a:pt x="131" y="258"/>
                  </a:lnTo>
                  <a:lnTo>
                    <a:pt x="126" y="258"/>
                  </a:lnTo>
                  <a:lnTo>
                    <a:pt x="122" y="259"/>
                  </a:lnTo>
                  <a:lnTo>
                    <a:pt x="110" y="260"/>
                  </a:lnTo>
                  <a:lnTo>
                    <a:pt x="110" y="256"/>
                  </a:lnTo>
                  <a:lnTo>
                    <a:pt x="94" y="258"/>
                  </a:lnTo>
                  <a:lnTo>
                    <a:pt x="96" y="259"/>
                  </a:lnTo>
                  <a:lnTo>
                    <a:pt x="97" y="261"/>
                  </a:lnTo>
                  <a:lnTo>
                    <a:pt x="98" y="274"/>
                  </a:lnTo>
                  <a:lnTo>
                    <a:pt x="81" y="275"/>
                  </a:lnTo>
                  <a:lnTo>
                    <a:pt x="75" y="276"/>
                  </a:lnTo>
                  <a:lnTo>
                    <a:pt x="66" y="276"/>
                  </a:lnTo>
                  <a:lnTo>
                    <a:pt x="65" y="276"/>
                  </a:lnTo>
                  <a:lnTo>
                    <a:pt x="64" y="276"/>
                  </a:lnTo>
                  <a:lnTo>
                    <a:pt x="62" y="276"/>
                  </a:lnTo>
                  <a:lnTo>
                    <a:pt x="47" y="279"/>
                  </a:lnTo>
                  <a:lnTo>
                    <a:pt x="43" y="279"/>
                  </a:lnTo>
                  <a:lnTo>
                    <a:pt x="42" y="279"/>
                  </a:lnTo>
                  <a:lnTo>
                    <a:pt x="32" y="280"/>
                  </a:lnTo>
                  <a:lnTo>
                    <a:pt x="9" y="281"/>
                  </a:lnTo>
                  <a:lnTo>
                    <a:pt x="5" y="283"/>
                  </a:lnTo>
                  <a:lnTo>
                    <a:pt x="0" y="283"/>
                  </a:lnTo>
                  <a:lnTo>
                    <a:pt x="2" y="271"/>
                  </a:lnTo>
                  <a:lnTo>
                    <a:pt x="5" y="270"/>
                  </a:lnTo>
                  <a:lnTo>
                    <a:pt x="11" y="275"/>
                  </a:lnTo>
                  <a:lnTo>
                    <a:pt x="16" y="268"/>
                  </a:lnTo>
                  <a:lnTo>
                    <a:pt x="14" y="259"/>
                  </a:lnTo>
                  <a:lnTo>
                    <a:pt x="18" y="258"/>
                  </a:lnTo>
                  <a:lnTo>
                    <a:pt x="18" y="254"/>
                  </a:lnTo>
                  <a:lnTo>
                    <a:pt x="17" y="246"/>
                  </a:lnTo>
                  <a:lnTo>
                    <a:pt x="18" y="245"/>
                  </a:lnTo>
                  <a:lnTo>
                    <a:pt x="18" y="239"/>
                  </a:lnTo>
                  <a:lnTo>
                    <a:pt x="17" y="236"/>
                  </a:lnTo>
                  <a:lnTo>
                    <a:pt x="15" y="235"/>
                  </a:lnTo>
                  <a:lnTo>
                    <a:pt x="12" y="230"/>
                  </a:lnTo>
                  <a:lnTo>
                    <a:pt x="12" y="229"/>
                  </a:lnTo>
                  <a:lnTo>
                    <a:pt x="15" y="225"/>
                  </a:lnTo>
                  <a:lnTo>
                    <a:pt x="23" y="213"/>
                  </a:lnTo>
                  <a:lnTo>
                    <a:pt x="28" y="213"/>
                  </a:lnTo>
                  <a:lnTo>
                    <a:pt x="29" y="211"/>
                  </a:lnTo>
                  <a:lnTo>
                    <a:pt x="42" y="218"/>
                  </a:lnTo>
                  <a:lnTo>
                    <a:pt x="51" y="220"/>
                  </a:lnTo>
                  <a:lnTo>
                    <a:pt x="56" y="224"/>
                  </a:lnTo>
                  <a:lnTo>
                    <a:pt x="60" y="224"/>
                  </a:lnTo>
                  <a:lnTo>
                    <a:pt x="61" y="224"/>
                  </a:lnTo>
                  <a:lnTo>
                    <a:pt x="65" y="218"/>
                  </a:lnTo>
                  <a:lnTo>
                    <a:pt x="59" y="206"/>
                  </a:lnTo>
                  <a:lnTo>
                    <a:pt x="64" y="190"/>
                  </a:lnTo>
                  <a:lnTo>
                    <a:pt x="66" y="191"/>
                  </a:lnTo>
                  <a:lnTo>
                    <a:pt x="67" y="191"/>
                  </a:lnTo>
                  <a:lnTo>
                    <a:pt x="75" y="186"/>
                  </a:lnTo>
                  <a:lnTo>
                    <a:pt x="83" y="184"/>
                  </a:lnTo>
                  <a:lnTo>
                    <a:pt x="88" y="180"/>
                  </a:lnTo>
                  <a:lnTo>
                    <a:pt x="83" y="174"/>
                  </a:lnTo>
                  <a:lnTo>
                    <a:pt x="82" y="174"/>
                  </a:lnTo>
                  <a:lnTo>
                    <a:pt x="81" y="169"/>
                  </a:lnTo>
                  <a:lnTo>
                    <a:pt x="82" y="161"/>
                  </a:lnTo>
                  <a:lnTo>
                    <a:pt x="87" y="153"/>
                  </a:lnTo>
                  <a:lnTo>
                    <a:pt x="89" y="153"/>
                  </a:lnTo>
                  <a:lnTo>
                    <a:pt x="93" y="145"/>
                  </a:lnTo>
                  <a:lnTo>
                    <a:pt x="94" y="143"/>
                  </a:lnTo>
                  <a:lnTo>
                    <a:pt x="97" y="140"/>
                  </a:lnTo>
                  <a:lnTo>
                    <a:pt x="107" y="141"/>
                  </a:lnTo>
                  <a:lnTo>
                    <a:pt x="110" y="141"/>
                  </a:lnTo>
                  <a:lnTo>
                    <a:pt x="115" y="146"/>
                  </a:lnTo>
                  <a:lnTo>
                    <a:pt x="115" y="138"/>
                  </a:lnTo>
                  <a:lnTo>
                    <a:pt x="127" y="135"/>
                  </a:lnTo>
                  <a:lnTo>
                    <a:pt x="131" y="135"/>
                  </a:lnTo>
                  <a:lnTo>
                    <a:pt x="137" y="138"/>
                  </a:lnTo>
                  <a:lnTo>
                    <a:pt x="140" y="139"/>
                  </a:lnTo>
                  <a:lnTo>
                    <a:pt x="151" y="148"/>
                  </a:lnTo>
                  <a:lnTo>
                    <a:pt x="159" y="133"/>
                  </a:lnTo>
                  <a:lnTo>
                    <a:pt x="160" y="133"/>
                  </a:lnTo>
                  <a:lnTo>
                    <a:pt x="167" y="128"/>
                  </a:lnTo>
                  <a:lnTo>
                    <a:pt x="170" y="125"/>
                  </a:lnTo>
                  <a:lnTo>
                    <a:pt x="176" y="133"/>
                  </a:lnTo>
                  <a:lnTo>
                    <a:pt x="184" y="135"/>
                  </a:lnTo>
                  <a:lnTo>
                    <a:pt x="184" y="138"/>
                  </a:lnTo>
                  <a:lnTo>
                    <a:pt x="187" y="134"/>
                  </a:lnTo>
                  <a:lnTo>
                    <a:pt x="191" y="118"/>
                  </a:lnTo>
                  <a:lnTo>
                    <a:pt x="194" y="118"/>
                  </a:lnTo>
                  <a:lnTo>
                    <a:pt x="195" y="113"/>
                  </a:lnTo>
                  <a:lnTo>
                    <a:pt x="195" y="111"/>
                  </a:lnTo>
                  <a:lnTo>
                    <a:pt x="195" y="110"/>
                  </a:lnTo>
                  <a:lnTo>
                    <a:pt x="201" y="109"/>
                  </a:lnTo>
                  <a:lnTo>
                    <a:pt x="200" y="103"/>
                  </a:lnTo>
                  <a:lnTo>
                    <a:pt x="203" y="104"/>
                  </a:lnTo>
                  <a:lnTo>
                    <a:pt x="208" y="109"/>
                  </a:lnTo>
                  <a:lnTo>
                    <a:pt x="209" y="115"/>
                  </a:lnTo>
                  <a:lnTo>
                    <a:pt x="228" y="118"/>
                  </a:lnTo>
                  <a:lnTo>
                    <a:pt x="231" y="116"/>
                  </a:lnTo>
                  <a:lnTo>
                    <a:pt x="233" y="105"/>
                  </a:lnTo>
                  <a:lnTo>
                    <a:pt x="233" y="100"/>
                  </a:lnTo>
                  <a:lnTo>
                    <a:pt x="236" y="93"/>
                  </a:lnTo>
                  <a:lnTo>
                    <a:pt x="240" y="89"/>
                  </a:lnTo>
                  <a:lnTo>
                    <a:pt x="241" y="90"/>
                  </a:lnTo>
                  <a:lnTo>
                    <a:pt x="242" y="91"/>
                  </a:lnTo>
                  <a:lnTo>
                    <a:pt x="249" y="79"/>
                  </a:lnTo>
                  <a:lnTo>
                    <a:pt x="250" y="76"/>
                  </a:lnTo>
                  <a:lnTo>
                    <a:pt x="258" y="70"/>
                  </a:lnTo>
                  <a:lnTo>
                    <a:pt x="262" y="64"/>
                  </a:lnTo>
                  <a:lnTo>
                    <a:pt x="262" y="59"/>
                  </a:lnTo>
                  <a:lnTo>
                    <a:pt x="261" y="59"/>
                  </a:lnTo>
                  <a:lnTo>
                    <a:pt x="260" y="55"/>
                  </a:lnTo>
                  <a:lnTo>
                    <a:pt x="263" y="44"/>
                  </a:lnTo>
                  <a:lnTo>
                    <a:pt x="266" y="44"/>
                  </a:lnTo>
                  <a:lnTo>
                    <a:pt x="272" y="42"/>
                  </a:lnTo>
                  <a:lnTo>
                    <a:pt x="276" y="46"/>
                  </a:lnTo>
                  <a:lnTo>
                    <a:pt x="280" y="44"/>
                  </a:lnTo>
                  <a:lnTo>
                    <a:pt x="285" y="40"/>
                  </a:lnTo>
                  <a:lnTo>
                    <a:pt x="288" y="39"/>
                  </a:lnTo>
                  <a:lnTo>
                    <a:pt x="289" y="37"/>
                  </a:lnTo>
                  <a:lnTo>
                    <a:pt x="298" y="34"/>
                  </a:lnTo>
                  <a:lnTo>
                    <a:pt x="302" y="27"/>
                  </a:lnTo>
                  <a:lnTo>
                    <a:pt x="302" y="26"/>
                  </a:lnTo>
                  <a:lnTo>
                    <a:pt x="302" y="25"/>
                  </a:lnTo>
                  <a:lnTo>
                    <a:pt x="296" y="24"/>
                  </a:lnTo>
                  <a:lnTo>
                    <a:pt x="296" y="22"/>
                  </a:lnTo>
                  <a:lnTo>
                    <a:pt x="296" y="15"/>
                  </a:lnTo>
                  <a:lnTo>
                    <a:pt x="294" y="12"/>
                  </a:lnTo>
                  <a:lnTo>
                    <a:pt x="294" y="9"/>
                  </a:lnTo>
                  <a:lnTo>
                    <a:pt x="298" y="5"/>
                  </a:lnTo>
                  <a:lnTo>
                    <a:pt x="300" y="2"/>
                  </a:lnTo>
                  <a:lnTo>
                    <a:pt x="301" y="0"/>
                  </a:lnTo>
                  <a:lnTo>
                    <a:pt x="311" y="6"/>
                  </a:lnTo>
                  <a:lnTo>
                    <a:pt x="320" y="2"/>
                  </a:lnTo>
                  <a:lnTo>
                    <a:pt x="320" y="1"/>
                  </a:lnTo>
                  <a:lnTo>
                    <a:pt x="329" y="6"/>
                  </a:lnTo>
                  <a:lnTo>
                    <a:pt x="333" y="7"/>
                  </a:lnTo>
                  <a:lnTo>
                    <a:pt x="337" y="15"/>
                  </a:lnTo>
                  <a:lnTo>
                    <a:pt x="338" y="16"/>
                  </a:lnTo>
                  <a:lnTo>
                    <a:pt x="340" y="20"/>
                  </a:lnTo>
                  <a:lnTo>
                    <a:pt x="342" y="25"/>
                  </a:lnTo>
                  <a:lnTo>
                    <a:pt x="349" y="27"/>
                  </a:lnTo>
                  <a:lnTo>
                    <a:pt x="355" y="29"/>
                  </a:lnTo>
                  <a:lnTo>
                    <a:pt x="358" y="26"/>
                  </a:lnTo>
                  <a:lnTo>
                    <a:pt x="365" y="27"/>
                  </a:lnTo>
                  <a:lnTo>
                    <a:pt x="369" y="29"/>
                  </a:lnTo>
                  <a:lnTo>
                    <a:pt x="377" y="36"/>
                  </a:lnTo>
                  <a:lnTo>
                    <a:pt x="380" y="37"/>
                  </a:lnTo>
                  <a:lnTo>
                    <a:pt x="381" y="37"/>
                  </a:lnTo>
                  <a:lnTo>
                    <a:pt x="382" y="37"/>
                  </a:lnTo>
                  <a:lnTo>
                    <a:pt x="385" y="36"/>
                  </a:lnTo>
                  <a:lnTo>
                    <a:pt x="386" y="32"/>
                  </a:lnTo>
                  <a:lnTo>
                    <a:pt x="392" y="30"/>
                  </a:lnTo>
                  <a:lnTo>
                    <a:pt x="403" y="31"/>
                  </a:lnTo>
                  <a:lnTo>
                    <a:pt x="410" y="36"/>
                  </a:lnTo>
                  <a:lnTo>
                    <a:pt x="411" y="35"/>
                  </a:lnTo>
                  <a:lnTo>
                    <a:pt x="413" y="34"/>
                  </a:lnTo>
                  <a:lnTo>
                    <a:pt x="420" y="32"/>
                  </a:lnTo>
                  <a:lnTo>
                    <a:pt x="426" y="22"/>
                  </a:lnTo>
                  <a:lnTo>
                    <a:pt x="436" y="19"/>
                  </a:lnTo>
                  <a:lnTo>
                    <a:pt x="440" y="30"/>
                  </a:lnTo>
                  <a:lnTo>
                    <a:pt x="443" y="34"/>
                  </a:lnTo>
                  <a:lnTo>
                    <a:pt x="447" y="35"/>
                  </a:lnTo>
                  <a:lnTo>
                    <a:pt x="454" y="39"/>
                  </a:lnTo>
                  <a:lnTo>
                    <a:pt x="457" y="40"/>
                  </a:lnTo>
                  <a:lnTo>
                    <a:pt x="460" y="46"/>
                  </a:lnTo>
                  <a:lnTo>
                    <a:pt x="460" y="50"/>
                  </a:lnTo>
                  <a:lnTo>
                    <a:pt x="463" y="61"/>
                  </a:lnTo>
                  <a:lnTo>
                    <a:pt x="462" y="62"/>
                  </a:lnTo>
                  <a:lnTo>
                    <a:pt x="462" y="72"/>
                  </a:lnTo>
                  <a:lnTo>
                    <a:pt x="474" y="84"/>
                  </a:lnTo>
                  <a:lnTo>
                    <a:pt x="474" y="89"/>
                  </a:lnTo>
                  <a:lnTo>
                    <a:pt x="474" y="90"/>
                  </a:lnTo>
                  <a:lnTo>
                    <a:pt x="480" y="94"/>
                  </a:lnTo>
                  <a:lnTo>
                    <a:pt x="480" y="96"/>
                  </a:lnTo>
                  <a:lnTo>
                    <a:pt x="484" y="100"/>
                  </a:lnTo>
                  <a:lnTo>
                    <a:pt x="489" y="105"/>
                  </a:lnTo>
                  <a:lnTo>
                    <a:pt x="487" y="106"/>
                  </a:lnTo>
                  <a:lnTo>
                    <a:pt x="505" y="119"/>
                  </a:lnTo>
                  <a:lnTo>
                    <a:pt x="506" y="121"/>
                  </a:lnTo>
                  <a:lnTo>
                    <a:pt x="517" y="120"/>
                  </a:lnTo>
                  <a:lnTo>
                    <a:pt x="509" y="129"/>
                  </a:lnTo>
                  <a:lnTo>
                    <a:pt x="502" y="139"/>
                  </a:lnTo>
                  <a:lnTo>
                    <a:pt x="496" y="146"/>
                  </a:lnTo>
                  <a:lnTo>
                    <a:pt x="492" y="151"/>
                  </a:lnTo>
                  <a:lnTo>
                    <a:pt x="487" y="153"/>
                  </a:lnTo>
                  <a:lnTo>
                    <a:pt x="480" y="158"/>
                  </a:lnTo>
                  <a:lnTo>
                    <a:pt x="479" y="159"/>
                  </a:lnTo>
                  <a:lnTo>
                    <a:pt x="470" y="168"/>
                  </a:lnTo>
                  <a:lnTo>
                    <a:pt x="469" y="176"/>
                  </a:lnTo>
                  <a:lnTo>
                    <a:pt x="460" y="183"/>
                  </a:lnTo>
                  <a:lnTo>
                    <a:pt x="462" y="190"/>
                  </a:lnTo>
                  <a:lnTo>
                    <a:pt x="446" y="203"/>
                  </a:lnTo>
                  <a:lnTo>
                    <a:pt x="446" y="206"/>
                  </a:lnTo>
                  <a:lnTo>
                    <a:pt x="422" y="218"/>
                  </a:lnTo>
                  <a:lnTo>
                    <a:pt x="420" y="218"/>
                  </a:lnTo>
                  <a:lnTo>
                    <a:pt x="411" y="223"/>
                  </a:lnTo>
                  <a:lnTo>
                    <a:pt x="409" y="226"/>
                  </a:lnTo>
                  <a:lnTo>
                    <a:pt x="408" y="228"/>
                  </a:lnTo>
                  <a:lnTo>
                    <a:pt x="400" y="229"/>
                  </a:lnTo>
                  <a:lnTo>
                    <a:pt x="391" y="230"/>
                  </a:lnTo>
                  <a:lnTo>
                    <a:pt x="386" y="230"/>
                  </a:lnTo>
                  <a:lnTo>
                    <a:pt x="385" y="230"/>
                  </a:lnTo>
                  <a:lnTo>
                    <a:pt x="380" y="231"/>
                  </a:lnTo>
                  <a:lnTo>
                    <a:pt x="371" y="233"/>
                  </a:lnTo>
                  <a:lnTo>
                    <a:pt x="370" y="233"/>
                  </a:lnTo>
                  <a:close/>
                </a:path>
              </a:pathLst>
            </a:custGeom>
            <a:solidFill>
              <a:srgbClr val="3366FF"/>
            </a:solidFill>
            <a:ln w="0">
              <a:solidFill>
                <a:schemeClr val="tx1"/>
              </a:solidFill>
              <a:prstDash val="solid"/>
              <a:round/>
              <a:headEnd/>
              <a:tailEnd/>
            </a:ln>
          </p:spPr>
          <p:txBody>
            <a:bodyPr/>
            <a:lstStyle/>
            <a:p>
              <a:endParaRPr lang="en-US"/>
            </a:p>
          </p:txBody>
        </p:sp>
        <p:sp>
          <p:nvSpPr>
            <p:cNvPr id="22607" name="Freeform 43"/>
            <p:cNvSpPr>
              <a:spLocks/>
            </p:cNvSpPr>
            <p:nvPr/>
          </p:nvSpPr>
          <p:spPr bwMode="auto">
            <a:xfrm>
              <a:off x="3456" y="2246"/>
              <a:ext cx="4" cy="8"/>
            </a:xfrm>
            <a:custGeom>
              <a:avLst/>
              <a:gdLst>
                <a:gd name="T0" fmla="*/ 2 w 4"/>
                <a:gd name="T1" fmla="*/ 0 h 8"/>
                <a:gd name="T2" fmla="*/ 4 w 4"/>
                <a:gd name="T3" fmla="*/ 8 h 8"/>
                <a:gd name="T4" fmla="*/ 0 w 4"/>
                <a:gd name="T5" fmla="*/ 8 h 8"/>
                <a:gd name="T6" fmla="*/ 2 w 4"/>
                <a:gd name="T7" fmla="*/ 0 h 8"/>
                <a:gd name="T8" fmla="*/ 0 60000 65536"/>
                <a:gd name="T9" fmla="*/ 0 60000 65536"/>
                <a:gd name="T10" fmla="*/ 0 60000 65536"/>
                <a:gd name="T11" fmla="*/ 0 60000 65536"/>
                <a:gd name="T12" fmla="*/ 0 w 4"/>
                <a:gd name="T13" fmla="*/ 0 h 8"/>
                <a:gd name="T14" fmla="*/ 4 w 4"/>
                <a:gd name="T15" fmla="*/ 8 h 8"/>
              </a:gdLst>
              <a:ahLst/>
              <a:cxnLst>
                <a:cxn ang="T8">
                  <a:pos x="T0" y="T1"/>
                </a:cxn>
                <a:cxn ang="T9">
                  <a:pos x="T2" y="T3"/>
                </a:cxn>
                <a:cxn ang="T10">
                  <a:pos x="T4" y="T5"/>
                </a:cxn>
                <a:cxn ang="T11">
                  <a:pos x="T6" y="T7"/>
                </a:cxn>
              </a:cxnLst>
              <a:rect l="T12" t="T13" r="T14" b="T15"/>
              <a:pathLst>
                <a:path w="4" h="8">
                  <a:moveTo>
                    <a:pt x="2" y="0"/>
                  </a:moveTo>
                  <a:lnTo>
                    <a:pt x="4" y="8"/>
                  </a:lnTo>
                  <a:lnTo>
                    <a:pt x="0" y="8"/>
                  </a:lnTo>
                  <a:lnTo>
                    <a:pt x="2" y="0"/>
                  </a:lnTo>
                  <a:close/>
                </a:path>
              </a:pathLst>
            </a:custGeom>
            <a:solidFill>
              <a:srgbClr val="3366FF"/>
            </a:solidFill>
            <a:ln w="0">
              <a:solidFill>
                <a:schemeClr val="tx1"/>
              </a:solidFill>
              <a:prstDash val="solid"/>
              <a:round/>
              <a:headEnd/>
              <a:tailEnd/>
            </a:ln>
          </p:spPr>
          <p:txBody>
            <a:bodyPr/>
            <a:lstStyle/>
            <a:p>
              <a:endParaRPr lang="en-US"/>
            </a:p>
          </p:txBody>
        </p:sp>
        <p:sp>
          <p:nvSpPr>
            <p:cNvPr id="22608" name="Freeform 44"/>
            <p:cNvSpPr>
              <a:spLocks/>
            </p:cNvSpPr>
            <p:nvPr/>
          </p:nvSpPr>
          <p:spPr bwMode="auto">
            <a:xfrm>
              <a:off x="3595" y="1357"/>
              <a:ext cx="279" cy="388"/>
            </a:xfrm>
            <a:custGeom>
              <a:avLst/>
              <a:gdLst>
                <a:gd name="T0" fmla="*/ 190 w 279"/>
                <a:gd name="T1" fmla="*/ 130 h 388"/>
                <a:gd name="T2" fmla="*/ 186 w 279"/>
                <a:gd name="T3" fmla="*/ 149 h 388"/>
                <a:gd name="T4" fmla="*/ 170 w 279"/>
                <a:gd name="T5" fmla="*/ 165 h 388"/>
                <a:gd name="T6" fmla="*/ 187 w 279"/>
                <a:gd name="T7" fmla="*/ 191 h 388"/>
                <a:gd name="T8" fmla="*/ 201 w 279"/>
                <a:gd name="T9" fmla="*/ 177 h 388"/>
                <a:gd name="T10" fmla="*/ 203 w 279"/>
                <a:gd name="T11" fmla="*/ 160 h 388"/>
                <a:gd name="T12" fmla="*/ 219 w 279"/>
                <a:gd name="T13" fmla="*/ 149 h 388"/>
                <a:gd name="T14" fmla="*/ 242 w 279"/>
                <a:gd name="T15" fmla="*/ 145 h 388"/>
                <a:gd name="T16" fmla="*/ 266 w 279"/>
                <a:gd name="T17" fmla="*/ 200 h 388"/>
                <a:gd name="T18" fmla="*/ 279 w 279"/>
                <a:gd name="T19" fmla="*/ 236 h 388"/>
                <a:gd name="T20" fmla="*/ 267 w 279"/>
                <a:gd name="T21" fmla="*/ 271 h 388"/>
                <a:gd name="T22" fmla="*/ 257 w 279"/>
                <a:gd name="T23" fmla="*/ 273 h 388"/>
                <a:gd name="T24" fmla="*/ 255 w 279"/>
                <a:gd name="T25" fmla="*/ 299 h 388"/>
                <a:gd name="T26" fmla="*/ 241 w 279"/>
                <a:gd name="T27" fmla="*/ 331 h 388"/>
                <a:gd name="T28" fmla="*/ 228 w 279"/>
                <a:gd name="T29" fmla="*/ 361 h 388"/>
                <a:gd name="T30" fmla="*/ 207 w 279"/>
                <a:gd name="T31" fmla="*/ 365 h 388"/>
                <a:gd name="T32" fmla="*/ 168 w 279"/>
                <a:gd name="T33" fmla="*/ 373 h 388"/>
                <a:gd name="T34" fmla="*/ 142 w 279"/>
                <a:gd name="T35" fmla="*/ 376 h 388"/>
                <a:gd name="T36" fmla="*/ 136 w 279"/>
                <a:gd name="T37" fmla="*/ 371 h 388"/>
                <a:gd name="T38" fmla="*/ 111 w 279"/>
                <a:gd name="T39" fmla="*/ 375 h 388"/>
                <a:gd name="T40" fmla="*/ 104 w 279"/>
                <a:gd name="T41" fmla="*/ 375 h 388"/>
                <a:gd name="T42" fmla="*/ 81 w 279"/>
                <a:gd name="T43" fmla="*/ 379 h 388"/>
                <a:gd name="T44" fmla="*/ 57 w 279"/>
                <a:gd name="T45" fmla="*/ 381 h 388"/>
                <a:gd name="T46" fmla="*/ 40 w 279"/>
                <a:gd name="T47" fmla="*/ 384 h 388"/>
                <a:gd name="T48" fmla="*/ 16 w 279"/>
                <a:gd name="T49" fmla="*/ 386 h 388"/>
                <a:gd name="T50" fmla="*/ 12 w 279"/>
                <a:gd name="T51" fmla="*/ 378 h 388"/>
                <a:gd name="T52" fmla="*/ 28 w 279"/>
                <a:gd name="T53" fmla="*/ 339 h 388"/>
                <a:gd name="T54" fmla="*/ 33 w 279"/>
                <a:gd name="T55" fmla="*/ 290 h 388"/>
                <a:gd name="T56" fmla="*/ 10 w 279"/>
                <a:gd name="T57" fmla="*/ 228 h 388"/>
                <a:gd name="T58" fmla="*/ 5 w 279"/>
                <a:gd name="T59" fmla="*/ 202 h 388"/>
                <a:gd name="T60" fmla="*/ 0 w 279"/>
                <a:gd name="T61" fmla="*/ 175 h 388"/>
                <a:gd name="T62" fmla="*/ 12 w 279"/>
                <a:gd name="T63" fmla="*/ 136 h 388"/>
                <a:gd name="T64" fmla="*/ 10 w 279"/>
                <a:gd name="T65" fmla="*/ 114 h 388"/>
                <a:gd name="T66" fmla="*/ 19 w 279"/>
                <a:gd name="T67" fmla="*/ 91 h 388"/>
                <a:gd name="T68" fmla="*/ 49 w 279"/>
                <a:gd name="T69" fmla="*/ 66 h 388"/>
                <a:gd name="T70" fmla="*/ 54 w 279"/>
                <a:gd name="T71" fmla="*/ 81 h 388"/>
                <a:gd name="T72" fmla="*/ 55 w 279"/>
                <a:gd name="T73" fmla="*/ 102 h 388"/>
                <a:gd name="T74" fmla="*/ 59 w 279"/>
                <a:gd name="T75" fmla="*/ 59 h 388"/>
                <a:gd name="T76" fmla="*/ 76 w 279"/>
                <a:gd name="T77" fmla="*/ 41 h 388"/>
                <a:gd name="T78" fmla="*/ 75 w 279"/>
                <a:gd name="T79" fmla="*/ 30 h 388"/>
                <a:gd name="T80" fmla="*/ 77 w 279"/>
                <a:gd name="T81" fmla="*/ 5 h 388"/>
                <a:gd name="T82" fmla="*/ 98 w 279"/>
                <a:gd name="T83" fmla="*/ 2 h 388"/>
                <a:gd name="T84" fmla="*/ 137 w 279"/>
                <a:gd name="T85" fmla="*/ 20 h 388"/>
                <a:gd name="T86" fmla="*/ 177 w 279"/>
                <a:gd name="T87" fmla="*/ 29 h 388"/>
                <a:gd name="T88" fmla="*/ 188 w 279"/>
                <a:gd name="T89" fmla="*/ 54 h 388"/>
                <a:gd name="T90" fmla="*/ 195 w 279"/>
                <a:gd name="T91" fmla="*/ 70 h 388"/>
                <a:gd name="T92" fmla="*/ 199 w 279"/>
                <a:gd name="T93" fmla="*/ 104 h 38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79"/>
                <a:gd name="T142" fmla="*/ 0 h 388"/>
                <a:gd name="T143" fmla="*/ 279 w 279"/>
                <a:gd name="T144" fmla="*/ 388 h 38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79" h="388">
                  <a:moveTo>
                    <a:pt x="199" y="104"/>
                  </a:moveTo>
                  <a:lnTo>
                    <a:pt x="191" y="127"/>
                  </a:lnTo>
                  <a:lnTo>
                    <a:pt x="190" y="130"/>
                  </a:lnTo>
                  <a:lnTo>
                    <a:pt x="188" y="139"/>
                  </a:lnTo>
                  <a:lnTo>
                    <a:pt x="188" y="142"/>
                  </a:lnTo>
                  <a:lnTo>
                    <a:pt x="186" y="149"/>
                  </a:lnTo>
                  <a:lnTo>
                    <a:pt x="179" y="156"/>
                  </a:lnTo>
                  <a:lnTo>
                    <a:pt x="171" y="160"/>
                  </a:lnTo>
                  <a:lnTo>
                    <a:pt x="170" y="165"/>
                  </a:lnTo>
                  <a:lnTo>
                    <a:pt x="169" y="181"/>
                  </a:lnTo>
                  <a:lnTo>
                    <a:pt x="175" y="187"/>
                  </a:lnTo>
                  <a:lnTo>
                    <a:pt x="187" y="191"/>
                  </a:lnTo>
                  <a:lnTo>
                    <a:pt x="191" y="189"/>
                  </a:lnTo>
                  <a:lnTo>
                    <a:pt x="198" y="179"/>
                  </a:lnTo>
                  <a:lnTo>
                    <a:pt x="201" y="177"/>
                  </a:lnTo>
                  <a:lnTo>
                    <a:pt x="204" y="165"/>
                  </a:lnTo>
                  <a:lnTo>
                    <a:pt x="207" y="162"/>
                  </a:lnTo>
                  <a:lnTo>
                    <a:pt x="203" y="160"/>
                  </a:lnTo>
                  <a:lnTo>
                    <a:pt x="209" y="156"/>
                  </a:lnTo>
                  <a:lnTo>
                    <a:pt x="212" y="152"/>
                  </a:lnTo>
                  <a:lnTo>
                    <a:pt x="219" y="149"/>
                  </a:lnTo>
                  <a:lnTo>
                    <a:pt x="228" y="141"/>
                  </a:lnTo>
                  <a:lnTo>
                    <a:pt x="231" y="140"/>
                  </a:lnTo>
                  <a:lnTo>
                    <a:pt x="242" y="145"/>
                  </a:lnTo>
                  <a:lnTo>
                    <a:pt x="250" y="156"/>
                  </a:lnTo>
                  <a:lnTo>
                    <a:pt x="257" y="172"/>
                  </a:lnTo>
                  <a:lnTo>
                    <a:pt x="266" y="200"/>
                  </a:lnTo>
                  <a:lnTo>
                    <a:pt x="268" y="212"/>
                  </a:lnTo>
                  <a:lnTo>
                    <a:pt x="270" y="219"/>
                  </a:lnTo>
                  <a:lnTo>
                    <a:pt x="279" y="236"/>
                  </a:lnTo>
                  <a:lnTo>
                    <a:pt x="278" y="268"/>
                  </a:lnTo>
                  <a:lnTo>
                    <a:pt x="268" y="281"/>
                  </a:lnTo>
                  <a:lnTo>
                    <a:pt x="267" y="271"/>
                  </a:lnTo>
                  <a:lnTo>
                    <a:pt x="269" y="266"/>
                  </a:lnTo>
                  <a:lnTo>
                    <a:pt x="262" y="266"/>
                  </a:lnTo>
                  <a:lnTo>
                    <a:pt x="257" y="273"/>
                  </a:lnTo>
                  <a:lnTo>
                    <a:pt x="255" y="285"/>
                  </a:lnTo>
                  <a:lnTo>
                    <a:pt x="256" y="289"/>
                  </a:lnTo>
                  <a:lnTo>
                    <a:pt x="255" y="299"/>
                  </a:lnTo>
                  <a:lnTo>
                    <a:pt x="250" y="301"/>
                  </a:lnTo>
                  <a:lnTo>
                    <a:pt x="242" y="311"/>
                  </a:lnTo>
                  <a:lnTo>
                    <a:pt x="241" y="331"/>
                  </a:lnTo>
                  <a:lnTo>
                    <a:pt x="230" y="348"/>
                  </a:lnTo>
                  <a:lnTo>
                    <a:pt x="229" y="359"/>
                  </a:lnTo>
                  <a:lnTo>
                    <a:pt x="228" y="361"/>
                  </a:lnTo>
                  <a:lnTo>
                    <a:pt x="220" y="363"/>
                  </a:lnTo>
                  <a:lnTo>
                    <a:pt x="218" y="363"/>
                  </a:lnTo>
                  <a:lnTo>
                    <a:pt x="207" y="365"/>
                  </a:lnTo>
                  <a:lnTo>
                    <a:pt x="199" y="366"/>
                  </a:lnTo>
                  <a:lnTo>
                    <a:pt x="179" y="370"/>
                  </a:lnTo>
                  <a:lnTo>
                    <a:pt x="168" y="373"/>
                  </a:lnTo>
                  <a:lnTo>
                    <a:pt x="165" y="373"/>
                  </a:lnTo>
                  <a:lnTo>
                    <a:pt x="159" y="374"/>
                  </a:lnTo>
                  <a:lnTo>
                    <a:pt x="142" y="376"/>
                  </a:lnTo>
                  <a:lnTo>
                    <a:pt x="138" y="378"/>
                  </a:lnTo>
                  <a:lnTo>
                    <a:pt x="137" y="371"/>
                  </a:lnTo>
                  <a:lnTo>
                    <a:pt x="136" y="371"/>
                  </a:lnTo>
                  <a:lnTo>
                    <a:pt x="124" y="373"/>
                  </a:lnTo>
                  <a:lnTo>
                    <a:pt x="116" y="374"/>
                  </a:lnTo>
                  <a:lnTo>
                    <a:pt x="111" y="375"/>
                  </a:lnTo>
                  <a:lnTo>
                    <a:pt x="109" y="375"/>
                  </a:lnTo>
                  <a:lnTo>
                    <a:pt x="108" y="375"/>
                  </a:lnTo>
                  <a:lnTo>
                    <a:pt x="104" y="375"/>
                  </a:lnTo>
                  <a:lnTo>
                    <a:pt x="99" y="376"/>
                  </a:lnTo>
                  <a:lnTo>
                    <a:pt x="90" y="378"/>
                  </a:lnTo>
                  <a:lnTo>
                    <a:pt x="81" y="379"/>
                  </a:lnTo>
                  <a:lnTo>
                    <a:pt x="75" y="379"/>
                  </a:lnTo>
                  <a:lnTo>
                    <a:pt x="73" y="379"/>
                  </a:lnTo>
                  <a:lnTo>
                    <a:pt x="57" y="381"/>
                  </a:lnTo>
                  <a:lnTo>
                    <a:pt x="54" y="381"/>
                  </a:lnTo>
                  <a:lnTo>
                    <a:pt x="43" y="383"/>
                  </a:lnTo>
                  <a:lnTo>
                    <a:pt x="40" y="384"/>
                  </a:lnTo>
                  <a:lnTo>
                    <a:pt x="33" y="384"/>
                  </a:lnTo>
                  <a:lnTo>
                    <a:pt x="22" y="385"/>
                  </a:lnTo>
                  <a:lnTo>
                    <a:pt x="16" y="386"/>
                  </a:lnTo>
                  <a:lnTo>
                    <a:pt x="7" y="388"/>
                  </a:lnTo>
                  <a:lnTo>
                    <a:pt x="2" y="388"/>
                  </a:lnTo>
                  <a:lnTo>
                    <a:pt x="12" y="378"/>
                  </a:lnTo>
                  <a:lnTo>
                    <a:pt x="21" y="355"/>
                  </a:lnTo>
                  <a:lnTo>
                    <a:pt x="28" y="340"/>
                  </a:lnTo>
                  <a:lnTo>
                    <a:pt x="28" y="339"/>
                  </a:lnTo>
                  <a:lnTo>
                    <a:pt x="32" y="323"/>
                  </a:lnTo>
                  <a:lnTo>
                    <a:pt x="33" y="291"/>
                  </a:lnTo>
                  <a:lnTo>
                    <a:pt x="33" y="290"/>
                  </a:lnTo>
                  <a:lnTo>
                    <a:pt x="29" y="269"/>
                  </a:lnTo>
                  <a:lnTo>
                    <a:pt x="24" y="258"/>
                  </a:lnTo>
                  <a:lnTo>
                    <a:pt x="10" y="228"/>
                  </a:lnTo>
                  <a:lnTo>
                    <a:pt x="8" y="226"/>
                  </a:lnTo>
                  <a:lnTo>
                    <a:pt x="5" y="205"/>
                  </a:lnTo>
                  <a:lnTo>
                    <a:pt x="5" y="202"/>
                  </a:lnTo>
                  <a:lnTo>
                    <a:pt x="7" y="194"/>
                  </a:lnTo>
                  <a:lnTo>
                    <a:pt x="2" y="179"/>
                  </a:lnTo>
                  <a:lnTo>
                    <a:pt x="0" y="175"/>
                  </a:lnTo>
                  <a:lnTo>
                    <a:pt x="6" y="161"/>
                  </a:lnTo>
                  <a:lnTo>
                    <a:pt x="12" y="142"/>
                  </a:lnTo>
                  <a:lnTo>
                    <a:pt x="12" y="136"/>
                  </a:lnTo>
                  <a:lnTo>
                    <a:pt x="12" y="129"/>
                  </a:lnTo>
                  <a:lnTo>
                    <a:pt x="13" y="125"/>
                  </a:lnTo>
                  <a:lnTo>
                    <a:pt x="10" y="114"/>
                  </a:lnTo>
                  <a:lnTo>
                    <a:pt x="19" y="106"/>
                  </a:lnTo>
                  <a:lnTo>
                    <a:pt x="21" y="104"/>
                  </a:lnTo>
                  <a:lnTo>
                    <a:pt x="19" y="91"/>
                  </a:lnTo>
                  <a:lnTo>
                    <a:pt x="23" y="91"/>
                  </a:lnTo>
                  <a:lnTo>
                    <a:pt x="37" y="80"/>
                  </a:lnTo>
                  <a:lnTo>
                    <a:pt x="49" y="66"/>
                  </a:lnTo>
                  <a:lnTo>
                    <a:pt x="46" y="80"/>
                  </a:lnTo>
                  <a:lnTo>
                    <a:pt x="48" y="100"/>
                  </a:lnTo>
                  <a:lnTo>
                    <a:pt x="54" y="81"/>
                  </a:lnTo>
                  <a:lnTo>
                    <a:pt x="56" y="91"/>
                  </a:lnTo>
                  <a:lnTo>
                    <a:pt x="54" y="102"/>
                  </a:lnTo>
                  <a:lnTo>
                    <a:pt x="55" y="102"/>
                  </a:lnTo>
                  <a:lnTo>
                    <a:pt x="60" y="91"/>
                  </a:lnTo>
                  <a:lnTo>
                    <a:pt x="62" y="77"/>
                  </a:lnTo>
                  <a:lnTo>
                    <a:pt x="59" y="59"/>
                  </a:lnTo>
                  <a:lnTo>
                    <a:pt x="59" y="55"/>
                  </a:lnTo>
                  <a:lnTo>
                    <a:pt x="66" y="45"/>
                  </a:lnTo>
                  <a:lnTo>
                    <a:pt x="76" y="41"/>
                  </a:lnTo>
                  <a:lnTo>
                    <a:pt x="82" y="40"/>
                  </a:lnTo>
                  <a:lnTo>
                    <a:pt x="82" y="35"/>
                  </a:lnTo>
                  <a:lnTo>
                    <a:pt x="75" y="30"/>
                  </a:lnTo>
                  <a:lnTo>
                    <a:pt x="75" y="17"/>
                  </a:lnTo>
                  <a:lnTo>
                    <a:pt x="78" y="15"/>
                  </a:lnTo>
                  <a:lnTo>
                    <a:pt x="77" y="5"/>
                  </a:lnTo>
                  <a:lnTo>
                    <a:pt x="90" y="4"/>
                  </a:lnTo>
                  <a:lnTo>
                    <a:pt x="94" y="0"/>
                  </a:lnTo>
                  <a:lnTo>
                    <a:pt x="98" y="2"/>
                  </a:lnTo>
                  <a:lnTo>
                    <a:pt x="110" y="9"/>
                  </a:lnTo>
                  <a:lnTo>
                    <a:pt x="130" y="10"/>
                  </a:lnTo>
                  <a:lnTo>
                    <a:pt x="137" y="20"/>
                  </a:lnTo>
                  <a:lnTo>
                    <a:pt x="152" y="22"/>
                  </a:lnTo>
                  <a:lnTo>
                    <a:pt x="168" y="29"/>
                  </a:lnTo>
                  <a:lnTo>
                    <a:pt x="177" y="29"/>
                  </a:lnTo>
                  <a:lnTo>
                    <a:pt x="186" y="41"/>
                  </a:lnTo>
                  <a:lnTo>
                    <a:pt x="196" y="55"/>
                  </a:lnTo>
                  <a:lnTo>
                    <a:pt x="188" y="54"/>
                  </a:lnTo>
                  <a:lnTo>
                    <a:pt x="185" y="60"/>
                  </a:lnTo>
                  <a:lnTo>
                    <a:pt x="191" y="69"/>
                  </a:lnTo>
                  <a:lnTo>
                    <a:pt x="195" y="70"/>
                  </a:lnTo>
                  <a:lnTo>
                    <a:pt x="195" y="72"/>
                  </a:lnTo>
                  <a:lnTo>
                    <a:pt x="198" y="82"/>
                  </a:lnTo>
                  <a:lnTo>
                    <a:pt x="199" y="104"/>
                  </a:lnTo>
                  <a:close/>
                </a:path>
              </a:pathLst>
            </a:custGeom>
            <a:solidFill>
              <a:srgbClr val="3366FF"/>
            </a:solidFill>
            <a:ln w="0">
              <a:solidFill>
                <a:schemeClr val="tx1"/>
              </a:solidFill>
              <a:prstDash val="solid"/>
              <a:round/>
              <a:headEnd/>
              <a:tailEnd/>
            </a:ln>
          </p:spPr>
          <p:txBody>
            <a:bodyPr/>
            <a:lstStyle/>
            <a:p>
              <a:endParaRPr lang="en-US"/>
            </a:p>
          </p:txBody>
        </p:sp>
        <p:sp>
          <p:nvSpPr>
            <p:cNvPr id="22609" name="Freeform 45"/>
            <p:cNvSpPr>
              <a:spLocks/>
            </p:cNvSpPr>
            <p:nvPr/>
          </p:nvSpPr>
          <p:spPr bwMode="auto">
            <a:xfrm>
              <a:off x="3324" y="1227"/>
              <a:ext cx="440" cy="215"/>
            </a:xfrm>
            <a:custGeom>
              <a:avLst/>
              <a:gdLst>
                <a:gd name="T0" fmla="*/ 245 w 440"/>
                <a:gd name="T1" fmla="*/ 149 h 215"/>
                <a:gd name="T2" fmla="*/ 233 w 440"/>
                <a:gd name="T3" fmla="*/ 150 h 215"/>
                <a:gd name="T4" fmla="*/ 222 w 440"/>
                <a:gd name="T5" fmla="*/ 144 h 215"/>
                <a:gd name="T6" fmla="*/ 195 w 440"/>
                <a:gd name="T7" fmla="*/ 201 h 215"/>
                <a:gd name="T8" fmla="*/ 191 w 440"/>
                <a:gd name="T9" fmla="*/ 215 h 215"/>
                <a:gd name="T10" fmla="*/ 169 w 440"/>
                <a:gd name="T11" fmla="*/ 159 h 215"/>
                <a:gd name="T12" fmla="*/ 159 w 440"/>
                <a:gd name="T13" fmla="*/ 155 h 215"/>
                <a:gd name="T14" fmla="*/ 156 w 440"/>
                <a:gd name="T15" fmla="*/ 155 h 215"/>
                <a:gd name="T16" fmla="*/ 153 w 440"/>
                <a:gd name="T17" fmla="*/ 146 h 215"/>
                <a:gd name="T18" fmla="*/ 141 w 440"/>
                <a:gd name="T19" fmla="*/ 140 h 215"/>
                <a:gd name="T20" fmla="*/ 118 w 440"/>
                <a:gd name="T21" fmla="*/ 140 h 215"/>
                <a:gd name="T22" fmla="*/ 110 w 440"/>
                <a:gd name="T23" fmla="*/ 136 h 215"/>
                <a:gd name="T24" fmla="*/ 97 w 440"/>
                <a:gd name="T25" fmla="*/ 134 h 215"/>
                <a:gd name="T26" fmla="*/ 87 w 440"/>
                <a:gd name="T27" fmla="*/ 129 h 215"/>
                <a:gd name="T28" fmla="*/ 33 w 440"/>
                <a:gd name="T29" fmla="*/ 119 h 215"/>
                <a:gd name="T30" fmla="*/ 14 w 440"/>
                <a:gd name="T31" fmla="*/ 101 h 215"/>
                <a:gd name="T32" fmla="*/ 10 w 440"/>
                <a:gd name="T33" fmla="*/ 90 h 215"/>
                <a:gd name="T34" fmla="*/ 32 w 440"/>
                <a:gd name="T35" fmla="*/ 75 h 215"/>
                <a:gd name="T36" fmla="*/ 48 w 440"/>
                <a:gd name="T37" fmla="*/ 68 h 215"/>
                <a:gd name="T38" fmla="*/ 90 w 440"/>
                <a:gd name="T39" fmla="*/ 46 h 215"/>
                <a:gd name="T40" fmla="*/ 107 w 440"/>
                <a:gd name="T41" fmla="*/ 26 h 215"/>
                <a:gd name="T42" fmla="*/ 119 w 440"/>
                <a:gd name="T43" fmla="*/ 11 h 215"/>
                <a:gd name="T44" fmla="*/ 143 w 440"/>
                <a:gd name="T45" fmla="*/ 0 h 215"/>
                <a:gd name="T46" fmla="*/ 162 w 440"/>
                <a:gd name="T47" fmla="*/ 3 h 215"/>
                <a:gd name="T48" fmla="*/ 132 w 440"/>
                <a:gd name="T49" fmla="*/ 26 h 215"/>
                <a:gd name="T50" fmla="*/ 125 w 440"/>
                <a:gd name="T51" fmla="*/ 38 h 215"/>
                <a:gd name="T52" fmla="*/ 120 w 440"/>
                <a:gd name="T53" fmla="*/ 51 h 215"/>
                <a:gd name="T54" fmla="*/ 146 w 440"/>
                <a:gd name="T55" fmla="*/ 51 h 215"/>
                <a:gd name="T56" fmla="*/ 175 w 440"/>
                <a:gd name="T57" fmla="*/ 63 h 215"/>
                <a:gd name="T58" fmla="*/ 208 w 440"/>
                <a:gd name="T59" fmla="*/ 83 h 215"/>
                <a:gd name="T60" fmla="*/ 234 w 440"/>
                <a:gd name="T61" fmla="*/ 80 h 215"/>
                <a:gd name="T62" fmla="*/ 238 w 440"/>
                <a:gd name="T63" fmla="*/ 80 h 215"/>
                <a:gd name="T64" fmla="*/ 268 w 440"/>
                <a:gd name="T65" fmla="*/ 61 h 215"/>
                <a:gd name="T66" fmla="*/ 292 w 440"/>
                <a:gd name="T67" fmla="*/ 57 h 215"/>
                <a:gd name="T68" fmla="*/ 322 w 440"/>
                <a:gd name="T69" fmla="*/ 46 h 215"/>
                <a:gd name="T70" fmla="*/ 337 w 440"/>
                <a:gd name="T71" fmla="*/ 67 h 215"/>
                <a:gd name="T72" fmla="*/ 357 w 440"/>
                <a:gd name="T73" fmla="*/ 68 h 215"/>
                <a:gd name="T74" fmla="*/ 369 w 440"/>
                <a:gd name="T75" fmla="*/ 71 h 215"/>
                <a:gd name="T76" fmla="*/ 386 w 440"/>
                <a:gd name="T77" fmla="*/ 61 h 215"/>
                <a:gd name="T78" fmla="*/ 395 w 440"/>
                <a:gd name="T79" fmla="*/ 57 h 215"/>
                <a:gd name="T80" fmla="*/ 396 w 440"/>
                <a:gd name="T81" fmla="*/ 71 h 215"/>
                <a:gd name="T82" fmla="*/ 407 w 440"/>
                <a:gd name="T83" fmla="*/ 91 h 215"/>
                <a:gd name="T84" fmla="*/ 414 w 440"/>
                <a:gd name="T85" fmla="*/ 97 h 215"/>
                <a:gd name="T86" fmla="*/ 423 w 440"/>
                <a:gd name="T87" fmla="*/ 95 h 215"/>
                <a:gd name="T88" fmla="*/ 440 w 440"/>
                <a:gd name="T89" fmla="*/ 100 h 215"/>
                <a:gd name="T90" fmla="*/ 424 w 440"/>
                <a:gd name="T91" fmla="*/ 108 h 215"/>
                <a:gd name="T92" fmla="*/ 409 w 440"/>
                <a:gd name="T93" fmla="*/ 108 h 215"/>
                <a:gd name="T94" fmla="*/ 386 w 440"/>
                <a:gd name="T95" fmla="*/ 113 h 215"/>
                <a:gd name="T96" fmla="*/ 365 w 440"/>
                <a:gd name="T97" fmla="*/ 110 h 215"/>
                <a:gd name="T98" fmla="*/ 346 w 440"/>
                <a:gd name="T99" fmla="*/ 112 h 215"/>
                <a:gd name="T100" fmla="*/ 314 w 440"/>
                <a:gd name="T101" fmla="*/ 107 h 215"/>
                <a:gd name="T102" fmla="*/ 299 w 440"/>
                <a:gd name="T103" fmla="*/ 122 h 215"/>
                <a:gd name="T104" fmla="*/ 287 w 440"/>
                <a:gd name="T105" fmla="*/ 126 h 215"/>
                <a:gd name="T106" fmla="*/ 267 w 440"/>
                <a:gd name="T107" fmla="*/ 127 h 2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40"/>
                <a:gd name="T163" fmla="*/ 0 h 215"/>
                <a:gd name="T164" fmla="*/ 440 w 440"/>
                <a:gd name="T165" fmla="*/ 215 h 2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40" h="215">
                  <a:moveTo>
                    <a:pt x="256" y="146"/>
                  </a:moveTo>
                  <a:lnTo>
                    <a:pt x="245" y="149"/>
                  </a:lnTo>
                  <a:lnTo>
                    <a:pt x="237" y="139"/>
                  </a:lnTo>
                  <a:lnTo>
                    <a:pt x="233" y="150"/>
                  </a:lnTo>
                  <a:lnTo>
                    <a:pt x="224" y="151"/>
                  </a:lnTo>
                  <a:lnTo>
                    <a:pt x="222" y="144"/>
                  </a:lnTo>
                  <a:lnTo>
                    <a:pt x="207" y="171"/>
                  </a:lnTo>
                  <a:lnTo>
                    <a:pt x="195" y="201"/>
                  </a:lnTo>
                  <a:lnTo>
                    <a:pt x="190" y="212"/>
                  </a:lnTo>
                  <a:lnTo>
                    <a:pt x="191" y="215"/>
                  </a:lnTo>
                  <a:lnTo>
                    <a:pt x="185" y="212"/>
                  </a:lnTo>
                  <a:lnTo>
                    <a:pt x="169" y="159"/>
                  </a:lnTo>
                  <a:lnTo>
                    <a:pt x="168" y="157"/>
                  </a:lnTo>
                  <a:lnTo>
                    <a:pt x="159" y="155"/>
                  </a:lnTo>
                  <a:lnTo>
                    <a:pt x="159" y="154"/>
                  </a:lnTo>
                  <a:lnTo>
                    <a:pt x="156" y="155"/>
                  </a:lnTo>
                  <a:lnTo>
                    <a:pt x="151" y="154"/>
                  </a:lnTo>
                  <a:lnTo>
                    <a:pt x="153" y="146"/>
                  </a:lnTo>
                  <a:lnTo>
                    <a:pt x="151" y="142"/>
                  </a:lnTo>
                  <a:lnTo>
                    <a:pt x="141" y="140"/>
                  </a:lnTo>
                  <a:lnTo>
                    <a:pt x="125" y="139"/>
                  </a:lnTo>
                  <a:lnTo>
                    <a:pt x="118" y="140"/>
                  </a:lnTo>
                  <a:lnTo>
                    <a:pt x="114" y="137"/>
                  </a:lnTo>
                  <a:lnTo>
                    <a:pt x="110" y="136"/>
                  </a:lnTo>
                  <a:lnTo>
                    <a:pt x="103" y="136"/>
                  </a:lnTo>
                  <a:lnTo>
                    <a:pt x="97" y="134"/>
                  </a:lnTo>
                  <a:lnTo>
                    <a:pt x="93" y="131"/>
                  </a:lnTo>
                  <a:lnTo>
                    <a:pt x="87" y="129"/>
                  </a:lnTo>
                  <a:lnTo>
                    <a:pt x="38" y="119"/>
                  </a:lnTo>
                  <a:lnTo>
                    <a:pt x="33" y="119"/>
                  </a:lnTo>
                  <a:lnTo>
                    <a:pt x="20" y="113"/>
                  </a:lnTo>
                  <a:lnTo>
                    <a:pt x="14" y="101"/>
                  </a:lnTo>
                  <a:lnTo>
                    <a:pt x="0" y="96"/>
                  </a:lnTo>
                  <a:lnTo>
                    <a:pt x="10" y="90"/>
                  </a:lnTo>
                  <a:lnTo>
                    <a:pt x="26" y="82"/>
                  </a:lnTo>
                  <a:lnTo>
                    <a:pt x="32" y="75"/>
                  </a:lnTo>
                  <a:lnTo>
                    <a:pt x="41" y="68"/>
                  </a:lnTo>
                  <a:lnTo>
                    <a:pt x="48" y="68"/>
                  </a:lnTo>
                  <a:lnTo>
                    <a:pt x="71" y="60"/>
                  </a:lnTo>
                  <a:lnTo>
                    <a:pt x="90" y="46"/>
                  </a:lnTo>
                  <a:lnTo>
                    <a:pt x="93" y="38"/>
                  </a:lnTo>
                  <a:lnTo>
                    <a:pt x="107" y="26"/>
                  </a:lnTo>
                  <a:lnTo>
                    <a:pt x="114" y="20"/>
                  </a:lnTo>
                  <a:lnTo>
                    <a:pt x="119" y="11"/>
                  </a:lnTo>
                  <a:lnTo>
                    <a:pt x="136" y="1"/>
                  </a:lnTo>
                  <a:lnTo>
                    <a:pt x="143" y="0"/>
                  </a:lnTo>
                  <a:lnTo>
                    <a:pt x="159" y="0"/>
                  </a:lnTo>
                  <a:lnTo>
                    <a:pt x="162" y="3"/>
                  </a:lnTo>
                  <a:lnTo>
                    <a:pt x="145" y="15"/>
                  </a:lnTo>
                  <a:lnTo>
                    <a:pt x="132" y="26"/>
                  </a:lnTo>
                  <a:lnTo>
                    <a:pt x="131" y="32"/>
                  </a:lnTo>
                  <a:lnTo>
                    <a:pt x="125" y="38"/>
                  </a:lnTo>
                  <a:lnTo>
                    <a:pt x="125" y="45"/>
                  </a:lnTo>
                  <a:lnTo>
                    <a:pt x="120" y="51"/>
                  </a:lnTo>
                  <a:lnTo>
                    <a:pt x="134" y="51"/>
                  </a:lnTo>
                  <a:lnTo>
                    <a:pt x="146" y="51"/>
                  </a:lnTo>
                  <a:lnTo>
                    <a:pt x="164" y="53"/>
                  </a:lnTo>
                  <a:lnTo>
                    <a:pt x="175" y="63"/>
                  </a:lnTo>
                  <a:lnTo>
                    <a:pt x="194" y="85"/>
                  </a:lnTo>
                  <a:lnTo>
                    <a:pt x="208" y="83"/>
                  </a:lnTo>
                  <a:lnTo>
                    <a:pt x="230" y="82"/>
                  </a:lnTo>
                  <a:lnTo>
                    <a:pt x="234" y="80"/>
                  </a:lnTo>
                  <a:lnTo>
                    <a:pt x="233" y="76"/>
                  </a:lnTo>
                  <a:lnTo>
                    <a:pt x="238" y="80"/>
                  </a:lnTo>
                  <a:lnTo>
                    <a:pt x="244" y="78"/>
                  </a:lnTo>
                  <a:lnTo>
                    <a:pt x="268" y="61"/>
                  </a:lnTo>
                  <a:lnTo>
                    <a:pt x="284" y="56"/>
                  </a:lnTo>
                  <a:lnTo>
                    <a:pt x="292" y="57"/>
                  </a:lnTo>
                  <a:lnTo>
                    <a:pt x="306" y="55"/>
                  </a:lnTo>
                  <a:lnTo>
                    <a:pt x="322" y="46"/>
                  </a:lnTo>
                  <a:lnTo>
                    <a:pt x="337" y="42"/>
                  </a:lnTo>
                  <a:lnTo>
                    <a:pt x="337" y="67"/>
                  </a:lnTo>
                  <a:lnTo>
                    <a:pt x="341" y="68"/>
                  </a:lnTo>
                  <a:lnTo>
                    <a:pt x="357" y="68"/>
                  </a:lnTo>
                  <a:lnTo>
                    <a:pt x="364" y="66"/>
                  </a:lnTo>
                  <a:lnTo>
                    <a:pt x="369" y="71"/>
                  </a:lnTo>
                  <a:lnTo>
                    <a:pt x="376" y="62"/>
                  </a:lnTo>
                  <a:lnTo>
                    <a:pt x="386" y="61"/>
                  </a:lnTo>
                  <a:lnTo>
                    <a:pt x="390" y="56"/>
                  </a:lnTo>
                  <a:lnTo>
                    <a:pt x="395" y="57"/>
                  </a:lnTo>
                  <a:lnTo>
                    <a:pt x="396" y="58"/>
                  </a:lnTo>
                  <a:lnTo>
                    <a:pt x="396" y="71"/>
                  </a:lnTo>
                  <a:lnTo>
                    <a:pt x="402" y="87"/>
                  </a:lnTo>
                  <a:lnTo>
                    <a:pt x="407" y="91"/>
                  </a:lnTo>
                  <a:lnTo>
                    <a:pt x="410" y="98"/>
                  </a:lnTo>
                  <a:lnTo>
                    <a:pt x="414" y="97"/>
                  </a:lnTo>
                  <a:lnTo>
                    <a:pt x="418" y="92"/>
                  </a:lnTo>
                  <a:lnTo>
                    <a:pt x="423" y="95"/>
                  </a:lnTo>
                  <a:lnTo>
                    <a:pt x="431" y="91"/>
                  </a:lnTo>
                  <a:lnTo>
                    <a:pt x="440" y="100"/>
                  </a:lnTo>
                  <a:lnTo>
                    <a:pt x="432" y="107"/>
                  </a:lnTo>
                  <a:lnTo>
                    <a:pt x="424" y="108"/>
                  </a:lnTo>
                  <a:lnTo>
                    <a:pt x="417" y="106"/>
                  </a:lnTo>
                  <a:lnTo>
                    <a:pt x="409" y="108"/>
                  </a:lnTo>
                  <a:lnTo>
                    <a:pt x="402" y="107"/>
                  </a:lnTo>
                  <a:lnTo>
                    <a:pt x="386" y="113"/>
                  </a:lnTo>
                  <a:lnTo>
                    <a:pt x="369" y="106"/>
                  </a:lnTo>
                  <a:lnTo>
                    <a:pt x="365" y="110"/>
                  </a:lnTo>
                  <a:lnTo>
                    <a:pt x="364" y="126"/>
                  </a:lnTo>
                  <a:lnTo>
                    <a:pt x="346" y="112"/>
                  </a:lnTo>
                  <a:lnTo>
                    <a:pt x="337" y="110"/>
                  </a:lnTo>
                  <a:lnTo>
                    <a:pt x="314" y="107"/>
                  </a:lnTo>
                  <a:lnTo>
                    <a:pt x="306" y="119"/>
                  </a:lnTo>
                  <a:lnTo>
                    <a:pt x="299" y="122"/>
                  </a:lnTo>
                  <a:lnTo>
                    <a:pt x="292" y="122"/>
                  </a:lnTo>
                  <a:lnTo>
                    <a:pt x="287" y="126"/>
                  </a:lnTo>
                  <a:lnTo>
                    <a:pt x="276" y="125"/>
                  </a:lnTo>
                  <a:lnTo>
                    <a:pt x="267" y="127"/>
                  </a:lnTo>
                  <a:lnTo>
                    <a:pt x="256" y="146"/>
                  </a:lnTo>
                  <a:close/>
                </a:path>
              </a:pathLst>
            </a:custGeom>
            <a:solidFill>
              <a:srgbClr val="3366FF"/>
            </a:solidFill>
            <a:ln w="0">
              <a:solidFill>
                <a:schemeClr val="tx1"/>
              </a:solidFill>
              <a:prstDash val="solid"/>
              <a:round/>
              <a:headEnd/>
              <a:tailEnd/>
            </a:ln>
          </p:spPr>
          <p:txBody>
            <a:bodyPr/>
            <a:lstStyle/>
            <a:p>
              <a:endParaRPr lang="en-US"/>
            </a:p>
          </p:txBody>
        </p:sp>
        <p:sp>
          <p:nvSpPr>
            <p:cNvPr id="22610" name="Freeform 46"/>
            <p:cNvSpPr>
              <a:spLocks/>
            </p:cNvSpPr>
            <p:nvPr/>
          </p:nvSpPr>
          <p:spPr bwMode="auto">
            <a:xfrm>
              <a:off x="3695" y="1348"/>
              <a:ext cx="17" cy="13"/>
            </a:xfrm>
            <a:custGeom>
              <a:avLst/>
              <a:gdLst>
                <a:gd name="T0" fmla="*/ 0 w 17"/>
                <a:gd name="T1" fmla="*/ 3 h 13"/>
                <a:gd name="T2" fmla="*/ 0 w 17"/>
                <a:gd name="T3" fmla="*/ 0 h 13"/>
                <a:gd name="T4" fmla="*/ 17 w 17"/>
                <a:gd name="T5" fmla="*/ 9 h 13"/>
                <a:gd name="T6" fmla="*/ 10 w 17"/>
                <a:gd name="T7" fmla="*/ 13 h 13"/>
                <a:gd name="T8" fmla="*/ 0 w 17"/>
                <a:gd name="T9" fmla="*/ 3 h 13"/>
                <a:gd name="T10" fmla="*/ 0 60000 65536"/>
                <a:gd name="T11" fmla="*/ 0 60000 65536"/>
                <a:gd name="T12" fmla="*/ 0 60000 65536"/>
                <a:gd name="T13" fmla="*/ 0 60000 65536"/>
                <a:gd name="T14" fmla="*/ 0 60000 65536"/>
                <a:gd name="T15" fmla="*/ 0 w 17"/>
                <a:gd name="T16" fmla="*/ 0 h 13"/>
                <a:gd name="T17" fmla="*/ 17 w 17"/>
                <a:gd name="T18" fmla="*/ 13 h 13"/>
              </a:gdLst>
              <a:ahLst/>
              <a:cxnLst>
                <a:cxn ang="T10">
                  <a:pos x="T0" y="T1"/>
                </a:cxn>
                <a:cxn ang="T11">
                  <a:pos x="T2" y="T3"/>
                </a:cxn>
                <a:cxn ang="T12">
                  <a:pos x="T4" y="T5"/>
                </a:cxn>
                <a:cxn ang="T13">
                  <a:pos x="T6" y="T7"/>
                </a:cxn>
                <a:cxn ang="T14">
                  <a:pos x="T8" y="T9"/>
                </a:cxn>
              </a:cxnLst>
              <a:rect l="T15" t="T16" r="T17" b="T18"/>
              <a:pathLst>
                <a:path w="17" h="13">
                  <a:moveTo>
                    <a:pt x="0" y="3"/>
                  </a:moveTo>
                  <a:lnTo>
                    <a:pt x="0" y="0"/>
                  </a:lnTo>
                  <a:lnTo>
                    <a:pt x="17" y="9"/>
                  </a:lnTo>
                  <a:lnTo>
                    <a:pt x="10" y="13"/>
                  </a:lnTo>
                  <a:lnTo>
                    <a:pt x="0" y="3"/>
                  </a:lnTo>
                  <a:close/>
                </a:path>
              </a:pathLst>
            </a:custGeom>
            <a:solidFill>
              <a:srgbClr val="3366FF"/>
            </a:solidFill>
            <a:ln w="0">
              <a:solidFill>
                <a:schemeClr val="tx1"/>
              </a:solidFill>
              <a:prstDash val="solid"/>
              <a:round/>
              <a:headEnd/>
              <a:tailEnd/>
            </a:ln>
          </p:spPr>
          <p:txBody>
            <a:bodyPr/>
            <a:lstStyle/>
            <a:p>
              <a:endParaRPr lang="en-US"/>
            </a:p>
          </p:txBody>
        </p:sp>
        <p:sp>
          <p:nvSpPr>
            <p:cNvPr id="22611" name="Freeform 47"/>
            <p:cNvSpPr>
              <a:spLocks/>
            </p:cNvSpPr>
            <p:nvPr/>
          </p:nvSpPr>
          <p:spPr bwMode="auto">
            <a:xfrm>
              <a:off x="3403" y="1183"/>
              <a:ext cx="17" cy="4"/>
            </a:xfrm>
            <a:custGeom>
              <a:avLst/>
              <a:gdLst>
                <a:gd name="T0" fmla="*/ 0 w 17"/>
                <a:gd name="T1" fmla="*/ 1 h 4"/>
                <a:gd name="T2" fmla="*/ 17 w 17"/>
                <a:gd name="T3" fmla="*/ 0 h 4"/>
                <a:gd name="T4" fmla="*/ 14 w 17"/>
                <a:gd name="T5" fmla="*/ 2 h 4"/>
                <a:gd name="T6" fmla="*/ 11 w 17"/>
                <a:gd name="T7" fmla="*/ 4 h 4"/>
                <a:gd name="T8" fmla="*/ 0 w 17"/>
                <a:gd name="T9" fmla="*/ 1 h 4"/>
                <a:gd name="T10" fmla="*/ 0 60000 65536"/>
                <a:gd name="T11" fmla="*/ 0 60000 65536"/>
                <a:gd name="T12" fmla="*/ 0 60000 65536"/>
                <a:gd name="T13" fmla="*/ 0 60000 65536"/>
                <a:gd name="T14" fmla="*/ 0 60000 65536"/>
                <a:gd name="T15" fmla="*/ 0 w 17"/>
                <a:gd name="T16" fmla="*/ 0 h 4"/>
                <a:gd name="T17" fmla="*/ 17 w 17"/>
                <a:gd name="T18" fmla="*/ 4 h 4"/>
              </a:gdLst>
              <a:ahLst/>
              <a:cxnLst>
                <a:cxn ang="T10">
                  <a:pos x="T0" y="T1"/>
                </a:cxn>
                <a:cxn ang="T11">
                  <a:pos x="T2" y="T3"/>
                </a:cxn>
                <a:cxn ang="T12">
                  <a:pos x="T4" y="T5"/>
                </a:cxn>
                <a:cxn ang="T13">
                  <a:pos x="T6" y="T7"/>
                </a:cxn>
                <a:cxn ang="T14">
                  <a:pos x="T8" y="T9"/>
                </a:cxn>
              </a:cxnLst>
              <a:rect l="T15" t="T16" r="T17" b="T18"/>
              <a:pathLst>
                <a:path w="17" h="4">
                  <a:moveTo>
                    <a:pt x="0" y="1"/>
                  </a:moveTo>
                  <a:lnTo>
                    <a:pt x="17" y="0"/>
                  </a:lnTo>
                  <a:lnTo>
                    <a:pt x="14" y="2"/>
                  </a:lnTo>
                  <a:lnTo>
                    <a:pt x="11" y="4"/>
                  </a:lnTo>
                  <a:lnTo>
                    <a:pt x="0" y="1"/>
                  </a:lnTo>
                  <a:close/>
                </a:path>
              </a:pathLst>
            </a:custGeom>
            <a:solidFill>
              <a:srgbClr val="3366FF"/>
            </a:solidFill>
            <a:ln w="0">
              <a:solidFill>
                <a:schemeClr val="tx1"/>
              </a:solidFill>
              <a:prstDash val="solid"/>
              <a:round/>
              <a:headEnd/>
              <a:tailEnd/>
            </a:ln>
          </p:spPr>
          <p:txBody>
            <a:bodyPr/>
            <a:lstStyle/>
            <a:p>
              <a:endParaRPr lang="en-US"/>
            </a:p>
          </p:txBody>
        </p:sp>
        <p:sp>
          <p:nvSpPr>
            <p:cNvPr id="22612" name="Freeform 48"/>
            <p:cNvSpPr>
              <a:spLocks/>
            </p:cNvSpPr>
            <p:nvPr/>
          </p:nvSpPr>
          <p:spPr bwMode="auto">
            <a:xfrm>
              <a:off x="3733" y="1663"/>
              <a:ext cx="301" cy="353"/>
            </a:xfrm>
            <a:custGeom>
              <a:avLst/>
              <a:gdLst>
                <a:gd name="T0" fmla="*/ 101 w 301"/>
                <a:gd name="T1" fmla="*/ 336 h 353"/>
                <a:gd name="T2" fmla="*/ 87 w 301"/>
                <a:gd name="T3" fmla="*/ 336 h 353"/>
                <a:gd name="T4" fmla="*/ 72 w 301"/>
                <a:gd name="T5" fmla="*/ 327 h 353"/>
                <a:gd name="T6" fmla="*/ 65 w 301"/>
                <a:gd name="T7" fmla="*/ 314 h 353"/>
                <a:gd name="T8" fmla="*/ 52 w 301"/>
                <a:gd name="T9" fmla="*/ 309 h 353"/>
                <a:gd name="T10" fmla="*/ 32 w 301"/>
                <a:gd name="T11" fmla="*/ 309 h 353"/>
                <a:gd name="T12" fmla="*/ 28 w 301"/>
                <a:gd name="T13" fmla="*/ 304 h 353"/>
                <a:gd name="T14" fmla="*/ 25 w 301"/>
                <a:gd name="T15" fmla="*/ 274 h 353"/>
                <a:gd name="T16" fmla="*/ 23 w 301"/>
                <a:gd name="T17" fmla="*/ 266 h 353"/>
                <a:gd name="T18" fmla="*/ 21 w 301"/>
                <a:gd name="T19" fmla="*/ 244 h 353"/>
                <a:gd name="T20" fmla="*/ 20 w 301"/>
                <a:gd name="T21" fmla="*/ 228 h 353"/>
                <a:gd name="T22" fmla="*/ 16 w 301"/>
                <a:gd name="T23" fmla="*/ 199 h 353"/>
                <a:gd name="T24" fmla="*/ 14 w 301"/>
                <a:gd name="T25" fmla="*/ 182 h 353"/>
                <a:gd name="T26" fmla="*/ 11 w 301"/>
                <a:gd name="T27" fmla="*/ 161 h 353"/>
                <a:gd name="T28" fmla="*/ 9 w 301"/>
                <a:gd name="T29" fmla="*/ 143 h 353"/>
                <a:gd name="T30" fmla="*/ 6 w 301"/>
                <a:gd name="T31" fmla="*/ 124 h 353"/>
                <a:gd name="T32" fmla="*/ 4 w 301"/>
                <a:gd name="T33" fmla="*/ 102 h 353"/>
                <a:gd name="T34" fmla="*/ 1 w 301"/>
                <a:gd name="T35" fmla="*/ 87 h 353"/>
                <a:gd name="T36" fmla="*/ 21 w 301"/>
                <a:gd name="T37" fmla="*/ 68 h 353"/>
                <a:gd name="T38" fmla="*/ 41 w 301"/>
                <a:gd name="T39" fmla="*/ 64 h 353"/>
                <a:gd name="T40" fmla="*/ 80 w 301"/>
                <a:gd name="T41" fmla="*/ 57 h 353"/>
                <a:gd name="T42" fmla="*/ 94 w 301"/>
                <a:gd name="T43" fmla="*/ 59 h 353"/>
                <a:gd name="T44" fmla="*/ 121 w 301"/>
                <a:gd name="T45" fmla="*/ 68 h 353"/>
                <a:gd name="T46" fmla="*/ 148 w 301"/>
                <a:gd name="T47" fmla="*/ 74 h 353"/>
                <a:gd name="T48" fmla="*/ 173 w 301"/>
                <a:gd name="T49" fmla="*/ 70 h 353"/>
                <a:gd name="T50" fmla="*/ 197 w 301"/>
                <a:gd name="T51" fmla="*/ 62 h 353"/>
                <a:gd name="T52" fmla="*/ 226 w 301"/>
                <a:gd name="T53" fmla="*/ 37 h 353"/>
                <a:gd name="T54" fmla="*/ 281 w 301"/>
                <a:gd name="T55" fmla="*/ 0 h 353"/>
                <a:gd name="T56" fmla="*/ 284 w 301"/>
                <a:gd name="T57" fmla="*/ 25 h 353"/>
                <a:gd name="T58" fmla="*/ 289 w 301"/>
                <a:gd name="T59" fmla="*/ 57 h 353"/>
                <a:gd name="T60" fmla="*/ 295 w 301"/>
                <a:gd name="T61" fmla="*/ 90 h 353"/>
                <a:gd name="T62" fmla="*/ 298 w 301"/>
                <a:gd name="T63" fmla="*/ 103 h 353"/>
                <a:gd name="T64" fmla="*/ 300 w 301"/>
                <a:gd name="T65" fmla="*/ 115 h 353"/>
                <a:gd name="T66" fmla="*/ 294 w 301"/>
                <a:gd name="T67" fmla="*/ 127 h 353"/>
                <a:gd name="T68" fmla="*/ 298 w 301"/>
                <a:gd name="T69" fmla="*/ 148 h 353"/>
                <a:gd name="T70" fmla="*/ 298 w 301"/>
                <a:gd name="T71" fmla="*/ 168 h 353"/>
                <a:gd name="T72" fmla="*/ 297 w 301"/>
                <a:gd name="T73" fmla="*/ 183 h 353"/>
                <a:gd name="T74" fmla="*/ 293 w 301"/>
                <a:gd name="T75" fmla="*/ 201 h 353"/>
                <a:gd name="T76" fmla="*/ 293 w 301"/>
                <a:gd name="T77" fmla="*/ 222 h 353"/>
                <a:gd name="T78" fmla="*/ 283 w 301"/>
                <a:gd name="T79" fmla="*/ 232 h 353"/>
                <a:gd name="T80" fmla="*/ 271 w 301"/>
                <a:gd name="T81" fmla="*/ 248 h 353"/>
                <a:gd name="T82" fmla="*/ 254 w 301"/>
                <a:gd name="T83" fmla="*/ 252 h 353"/>
                <a:gd name="T84" fmla="*/ 240 w 301"/>
                <a:gd name="T85" fmla="*/ 269 h 353"/>
                <a:gd name="T86" fmla="*/ 240 w 301"/>
                <a:gd name="T87" fmla="*/ 274 h 353"/>
                <a:gd name="T88" fmla="*/ 239 w 301"/>
                <a:gd name="T89" fmla="*/ 296 h 353"/>
                <a:gd name="T90" fmla="*/ 224 w 301"/>
                <a:gd name="T91" fmla="*/ 291 h 353"/>
                <a:gd name="T92" fmla="*/ 216 w 301"/>
                <a:gd name="T93" fmla="*/ 318 h 353"/>
                <a:gd name="T94" fmla="*/ 213 w 301"/>
                <a:gd name="T95" fmla="*/ 332 h 353"/>
                <a:gd name="T96" fmla="*/ 207 w 301"/>
                <a:gd name="T97" fmla="*/ 349 h 353"/>
                <a:gd name="T98" fmla="*/ 189 w 301"/>
                <a:gd name="T99" fmla="*/ 347 h 353"/>
                <a:gd name="T100" fmla="*/ 175 w 301"/>
                <a:gd name="T101" fmla="*/ 341 h 353"/>
                <a:gd name="T102" fmla="*/ 158 w 301"/>
                <a:gd name="T103" fmla="*/ 329 h 353"/>
                <a:gd name="T104" fmla="*/ 143 w 301"/>
                <a:gd name="T105" fmla="*/ 342 h 353"/>
                <a:gd name="T106" fmla="*/ 124 w 301"/>
                <a:gd name="T107" fmla="*/ 337 h 353"/>
                <a:gd name="T108" fmla="*/ 114 w 301"/>
                <a:gd name="T109" fmla="*/ 344 h 35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01"/>
                <a:gd name="T166" fmla="*/ 0 h 353"/>
                <a:gd name="T167" fmla="*/ 301 w 301"/>
                <a:gd name="T168" fmla="*/ 353 h 35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01" h="353">
                  <a:moveTo>
                    <a:pt x="112" y="344"/>
                  </a:moveTo>
                  <a:lnTo>
                    <a:pt x="109" y="343"/>
                  </a:lnTo>
                  <a:lnTo>
                    <a:pt x="101" y="336"/>
                  </a:lnTo>
                  <a:lnTo>
                    <a:pt x="97" y="334"/>
                  </a:lnTo>
                  <a:lnTo>
                    <a:pt x="90" y="333"/>
                  </a:lnTo>
                  <a:lnTo>
                    <a:pt x="87" y="336"/>
                  </a:lnTo>
                  <a:lnTo>
                    <a:pt x="81" y="334"/>
                  </a:lnTo>
                  <a:lnTo>
                    <a:pt x="74" y="332"/>
                  </a:lnTo>
                  <a:lnTo>
                    <a:pt x="72" y="327"/>
                  </a:lnTo>
                  <a:lnTo>
                    <a:pt x="70" y="323"/>
                  </a:lnTo>
                  <a:lnTo>
                    <a:pt x="69" y="322"/>
                  </a:lnTo>
                  <a:lnTo>
                    <a:pt x="65" y="314"/>
                  </a:lnTo>
                  <a:lnTo>
                    <a:pt x="61" y="313"/>
                  </a:lnTo>
                  <a:lnTo>
                    <a:pt x="52" y="308"/>
                  </a:lnTo>
                  <a:lnTo>
                    <a:pt x="52" y="309"/>
                  </a:lnTo>
                  <a:lnTo>
                    <a:pt x="43" y="313"/>
                  </a:lnTo>
                  <a:lnTo>
                    <a:pt x="33" y="307"/>
                  </a:lnTo>
                  <a:lnTo>
                    <a:pt x="32" y="309"/>
                  </a:lnTo>
                  <a:lnTo>
                    <a:pt x="30" y="312"/>
                  </a:lnTo>
                  <a:lnTo>
                    <a:pt x="30" y="309"/>
                  </a:lnTo>
                  <a:lnTo>
                    <a:pt x="28" y="304"/>
                  </a:lnTo>
                  <a:lnTo>
                    <a:pt x="27" y="293"/>
                  </a:lnTo>
                  <a:lnTo>
                    <a:pt x="26" y="278"/>
                  </a:lnTo>
                  <a:lnTo>
                    <a:pt x="25" y="274"/>
                  </a:lnTo>
                  <a:lnTo>
                    <a:pt x="25" y="273"/>
                  </a:lnTo>
                  <a:lnTo>
                    <a:pt x="25" y="268"/>
                  </a:lnTo>
                  <a:lnTo>
                    <a:pt x="23" y="266"/>
                  </a:lnTo>
                  <a:lnTo>
                    <a:pt x="23" y="264"/>
                  </a:lnTo>
                  <a:lnTo>
                    <a:pt x="22" y="254"/>
                  </a:lnTo>
                  <a:lnTo>
                    <a:pt x="21" y="244"/>
                  </a:lnTo>
                  <a:lnTo>
                    <a:pt x="21" y="241"/>
                  </a:lnTo>
                  <a:lnTo>
                    <a:pt x="20" y="236"/>
                  </a:lnTo>
                  <a:lnTo>
                    <a:pt x="20" y="228"/>
                  </a:lnTo>
                  <a:lnTo>
                    <a:pt x="19" y="217"/>
                  </a:lnTo>
                  <a:lnTo>
                    <a:pt x="17" y="206"/>
                  </a:lnTo>
                  <a:lnTo>
                    <a:pt x="16" y="199"/>
                  </a:lnTo>
                  <a:lnTo>
                    <a:pt x="16" y="196"/>
                  </a:lnTo>
                  <a:lnTo>
                    <a:pt x="15" y="191"/>
                  </a:lnTo>
                  <a:lnTo>
                    <a:pt x="14" y="182"/>
                  </a:lnTo>
                  <a:lnTo>
                    <a:pt x="14" y="176"/>
                  </a:lnTo>
                  <a:lnTo>
                    <a:pt x="12" y="171"/>
                  </a:lnTo>
                  <a:lnTo>
                    <a:pt x="11" y="161"/>
                  </a:lnTo>
                  <a:lnTo>
                    <a:pt x="11" y="159"/>
                  </a:lnTo>
                  <a:lnTo>
                    <a:pt x="10" y="147"/>
                  </a:lnTo>
                  <a:lnTo>
                    <a:pt x="9" y="143"/>
                  </a:lnTo>
                  <a:lnTo>
                    <a:pt x="9" y="137"/>
                  </a:lnTo>
                  <a:lnTo>
                    <a:pt x="8" y="135"/>
                  </a:lnTo>
                  <a:lnTo>
                    <a:pt x="6" y="124"/>
                  </a:lnTo>
                  <a:lnTo>
                    <a:pt x="5" y="112"/>
                  </a:lnTo>
                  <a:lnTo>
                    <a:pt x="5" y="110"/>
                  </a:lnTo>
                  <a:lnTo>
                    <a:pt x="4" y="102"/>
                  </a:lnTo>
                  <a:lnTo>
                    <a:pt x="4" y="100"/>
                  </a:lnTo>
                  <a:lnTo>
                    <a:pt x="3" y="97"/>
                  </a:lnTo>
                  <a:lnTo>
                    <a:pt x="1" y="87"/>
                  </a:lnTo>
                  <a:lnTo>
                    <a:pt x="0" y="72"/>
                  </a:lnTo>
                  <a:lnTo>
                    <a:pt x="4" y="70"/>
                  </a:lnTo>
                  <a:lnTo>
                    <a:pt x="21" y="68"/>
                  </a:lnTo>
                  <a:lnTo>
                    <a:pt x="27" y="67"/>
                  </a:lnTo>
                  <a:lnTo>
                    <a:pt x="30" y="67"/>
                  </a:lnTo>
                  <a:lnTo>
                    <a:pt x="41" y="64"/>
                  </a:lnTo>
                  <a:lnTo>
                    <a:pt x="61" y="60"/>
                  </a:lnTo>
                  <a:lnTo>
                    <a:pt x="69" y="59"/>
                  </a:lnTo>
                  <a:lnTo>
                    <a:pt x="80" y="57"/>
                  </a:lnTo>
                  <a:lnTo>
                    <a:pt x="82" y="57"/>
                  </a:lnTo>
                  <a:lnTo>
                    <a:pt x="90" y="55"/>
                  </a:lnTo>
                  <a:lnTo>
                    <a:pt x="94" y="59"/>
                  </a:lnTo>
                  <a:lnTo>
                    <a:pt x="103" y="60"/>
                  </a:lnTo>
                  <a:lnTo>
                    <a:pt x="110" y="63"/>
                  </a:lnTo>
                  <a:lnTo>
                    <a:pt x="121" y="68"/>
                  </a:lnTo>
                  <a:lnTo>
                    <a:pt x="139" y="65"/>
                  </a:lnTo>
                  <a:lnTo>
                    <a:pt x="142" y="70"/>
                  </a:lnTo>
                  <a:lnTo>
                    <a:pt x="148" y="74"/>
                  </a:lnTo>
                  <a:lnTo>
                    <a:pt x="157" y="78"/>
                  </a:lnTo>
                  <a:lnTo>
                    <a:pt x="167" y="72"/>
                  </a:lnTo>
                  <a:lnTo>
                    <a:pt x="173" y="70"/>
                  </a:lnTo>
                  <a:lnTo>
                    <a:pt x="180" y="64"/>
                  </a:lnTo>
                  <a:lnTo>
                    <a:pt x="191" y="60"/>
                  </a:lnTo>
                  <a:lnTo>
                    <a:pt x="197" y="62"/>
                  </a:lnTo>
                  <a:lnTo>
                    <a:pt x="206" y="60"/>
                  </a:lnTo>
                  <a:lnTo>
                    <a:pt x="221" y="44"/>
                  </a:lnTo>
                  <a:lnTo>
                    <a:pt x="226" y="37"/>
                  </a:lnTo>
                  <a:lnTo>
                    <a:pt x="228" y="35"/>
                  </a:lnTo>
                  <a:lnTo>
                    <a:pt x="250" y="18"/>
                  </a:lnTo>
                  <a:lnTo>
                    <a:pt x="281" y="0"/>
                  </a:lnTo>
                  <a:lnTo>
                    <a:pt x="282" y="10"/>
                  </a:lnTo>
                  <a:lnTo>
                    <a:pt x="282" y="13"/>
                  </a:lnTo>
                  <a:lnTo>
                    <a:pt x="284" y="25"/>
                  </a:lnTo>
                  <a:lnTo>
                    <a:pt x="285" y="33"/>
                  </a:lnTo>
                  <a:lnTo>
                    <a:pt x="288" y="45"/>
                  </a:lnTo>
                  <a:lnTo>
                    <a:pt x="289" y="57"/>
                  </a:lnTo>
                  <a:lnTo>
                    <a:pt x="290" y="64"/>
                  </a:lnTo>
                  <a:lnTo>
                    <a:pt x="293" y="79"/>
                  </a:lnTo>
                  <a:lnTo>
                    <a:pt x="295" y="90"/>
                  </a:lnTo>
                  <a:lnTo>
                    <a:pt x="295" y="93"/>
                  </a:lnTo>
                  <a:lnTo>
                    <a:pt x="297" y="100"/>
                  </a:lnTo>
                  <a:lnTo>
                    <a:pt x="298" y="103"/>
                  </a:lnTo>
                  <a:lnTo>
                    <a:pt x="298" y="104"/>
                  </a:lnTo>
                  <a:lnTo>
                    <a:pt x="299" y="110"/>
                  </a:lnTo>
                  <a:lnTo>
                    <a:pt x="300" y="115"/>
                  </a:lnTo>
                  <a:lnTo>
                    <a:pt x="301" y="124"/>
                  </a:lnTo>
                  <a:lnTo>
                    <a:pt x="299" y="125"/>
                  </a:lnTo>
                  <a:lnTo>
                    <a:pt x="294" y="127"/>
                  </a:lnTo>
                  <a:lnTo>
                    <a:pt x="292" y="130"/>
                  </a:lnTo>
                  <a:lnTo>
                    <a:pt x="297" y="138"/>
                  </a:lnTo>
                  <a:lnTo>
                    <a:pt x="298" y="148"/>
                  </a:lnTo>
                  <a:lnTo>
                    <a:pt x="299" y="149"/>
                  </a:lnTo>
                  <a:lnTo>
                    <a:pt x="300" y="161"/>
                  </a:lnTo>
                  <a:lnTo>
                    <a:pt x="298" y="168"/>
                  </a:lnTo>
                  <a:lnTo>
                    <a:pt x="297" y="171"/>
                  </a:lnTo>
                  <a:lnTo>
                    <a:pt x="297" y="174"/>
                  </a:lnTo>
                  <a:lnTo>
                    <a:pt x="297" y="183"/>
                  </a:lnTo>
                  <a:lnTo>
                    <a:pt x="297" y="188"/>
                  </a:lnTo>
                  <a:lnTo>
                    <a:pt x="293" y="194"/>
                  </a:lnTo>
                  <a:lnTo>
                    <a:pt x="293" y="201"/>
                  </a:lnTo>
                  <a:lnTo>
                    <a:pt x="292" y="211"/>
                  </a:lnTo>
                  <a:lnTo>
                    <a:pt x="294" y="213"/>
                  </a:lnTo>
                  <a:lnTo>
                    <a:pt x="293" y="222"/>
                  </a:lnTo>
                  <a:lnTo>
                    <a:pt x="288" y="224"/>
                  </a:lnTo>
                  <a:lnTo>
                    <a:pt x="285" y="228"/>
                  </a:lnTo>
                  <a:lnTo>
                    <a:pt x="283" y="232"/>
                  </a:lnTo>
                  <a:lnTo>
                    <a:pt x="281" y="236"/>
                  </a:lnTo>
                  <a:lnTo>
                    <a:pt x="278" y="241"/>
                  </a:lnTo>
                  <a:lnTo>
                    <a:pt x="271" y="248"/>
                  </a:lnTo>
                  <a:lnTo>
                    <a:pt x="268" y="249"/>
                  </a:lnTo>
                  <a:lnTo>
                    <a:pt x="263" y="253"/>
                  </a:lnTo>
                  <a:lnTo>
                    <a:pt x="254" y="252"/>
                  </a:lnTo>
                  <a:lnTo>
                    <a:pt x="251" y="263"/>
                  </a:lnTo>
                  <a:lnTo>
                    <a:pt x="243" y="266"/>
                  </a:lnTo>
                  <a:lnTo>
                    <a:pt x="240" y="269"/>
                  </a:lnTo>
                  <a:lnTo>
                    <a:pt x="239" y="272"/>
                  </a:lnTo>
                  <a:lnTo>
                    <a:pt x="239" y="273"/>
                  </a:lnTo>
                  <a:lnTo>
                    <a:pt x="240" y="274"/>
                  </a:lnTo>
                  <a:lnTo>
                    <a:pt x="241" y="278"/>
                  </a:lnTo>
                  <a:lnTo>
                    <a:pt x="241" y="281"/>
                  </a:lnTo>
                  <a:lnTo>
                    <a:pt x="239" y="296"/>
                  </a:lnTo>
                  <a:lnTo>
                    <a:pt x="235" y="302"/>
                  </a:lnTo>
                  <a:lnTo>
                    <a:pt x="233" y="303"/>
                  </a:lnTo>
                  <a:lnTo>
                    <a:pt x="224" y="291"/>
                  </a:lnTo>
                  <a:lnTo>
                    <a:pt x="222" y="293"/>
                  </a:lnTo>
                  <a:lnTo>
                    <a:pt x="219" y="297"/>
                  </a:lnTo>
                  <a:lnTo>
                    <a:pt x="216" y="318"/>
                  </a:lnTo>
                  <a:lnTo>
                    <a:pt x="218" y="329"/>
                  </a:lnTo>
                  <a:lnTo>
                    <a:pt x="216" y="333"/>
                  </a:lnTo>
                  <a:lnTo>
                    <a:pt x="213" y="332"/>
                  </a:lnTo>
                  <a:lnTo>
                    <a:pt x="211" y="334"/>
                  </a:lnTo>
                  <a:lnTo>
                    <a:pt x="211" y="342"/>
                  </a:lnTo>
                  <a:lnTo>
                    <a:pt x="207" y="349"/>
                  </a:lnTo>
                  <a:lnTo>
                    <a:pt x="199" y="352"/>
                  </a:lnTo>
                  <a:lnTo>
                    <a:pt x="192" y="353"/>
                  </a:lnTo>
                  <a:lnTo>
                    <a:pt x="189" y="347"/>
                  </a:lnTo>
                  <a:lnTo>
                    <a:pt x="186" y="346"/>
                  </a:lnTo>
                  <a:lnTo>
                    <a:pt x="179" y="342"/>
                  </a:lnTo>
                  <a:lnTo>
                    <a:pt x="175" y="341"/>
                  </a:lnTo>
                  <a:lnTo>
                    <a:pt x="172" y="337"/>
                  </a:lnTo>
                  <a:lnTo>
                    <a:pt x="168" y="326"/>
                  </a:lnTo>
                  <a:lnTo>
                    <a:pt x="158" y="329"/>
                  </a:lnTo>
                  <a:lnTo>
                    <a:pt x="152" y="339"/>
                  </a:lnTo>
                  <a:lnTo>
                    <a:pt x="145" y="341"/>
                  </a:lnTo>
                  <a:lnTo>
                    <a:pt x="143" y="342"/>
                  </a:lnTo>
                  <a:lnTo>
                    <a:pt x="142" y="343"/>
                  </a:lnTo>
                  <a:lnTo>
                    <a:pt x="135" y="338"/>
                  </a:lnTo>
                  <a:lnTo>
                    <a:pt x="124" y="337"/>
                  </a:lnTo>
                  <a:lnTo>
                    <a:pt x="118" y="339"/>
                  </a:lnTo>
                  <a:lnTo>
                    <a:pt x="117" y="343"/>
                  </a:lnTo>
                  <a:lnTo>
                    <a:pt x="114" y="344"/>
                  </a:lnTo>
                  <a:lnTo>
                    <a:pt x="113" y="344"/>
                  </a:lnTo>
                  <a:lnTo>
                    <a:pt x="112" y="344"/>
                  </a:lnTo>
                  <a:close/>
                </a:path>
              </a:pathLst>
            </a:custGeom>
            <a:solidFill>
              <a:srgbClr val="3366FF"/>
            </a:solidFill>
            <a:ln w="0">
              <a:solidFill>
                <a:schemeClr val="tx1"/>
              </a:solidFill>
              <a:prstDash val="solid"/>
              <a:round/>
              <a:headEnd/>
              <a:tailEnd/>
            </a:ln>
          </p:spPr>
          <p:txBody>
            <a:bodyPr/>
            <a:lstStyle/>
            <a:p>
              <a:endParaRPr lang="en-US"/>
            </a:p>
          </p:txBody>
        </p:sp>
        <p:sp>
          <p:nvSpPr>
            <p:cNvPr id="22613" name="Freeform 49"/>
            <p:cNvSpPr>
              <a:spLocks/>
            </p:cNvSpPr>
            <p:nvPr/>
          </p:nvSpPr>
          <p:spPr bwMode="auto">
            <a:xfrm>
              <a:off x="3411" y="2173"/>
              <a:ext cx="606" cy="226"/>
            </a:xfrm>
            <a:custGeom>
              <a:avLst/>
              <a:gdLst>
                <a:gd name="T0" fmla="*/ 59 w 606"/>
                <a:gd name="T1" fmla="*/ 80 h 226"/>
                <a:gd name="T2" fmla="*/ 48 w 606"/>
                <a:gd name="T3" fmla="*/ 92 h 226"/>
                <a:gd name="T4" fmla="*/ 41 w 606"/>
                <a:gd name="T5" fmla="*/ 111 h 226"/>
                <a:gd name="T6" fmla="*/ 42 w 606"/>
                <a:gd name="T7" fmla="*/ 137 h 226"/>
                <a:gd name="T8" fmla="*/ 19 w 606"/>
                <a:gd name="T9" fmla="*/ 171 h 226"/>
                <a:gd name="T10" fmla="*/ 10 w 606"/>
                <a:gd name="T11" fmla="*/ 190 h 226"/>
                <a:gd name="T12" fmla="*/ 11 w 606"/>
                <a:gd name="T13" fmla="*/ 212 h 226"/>
                <a:gd name="T14" fmla="*/ 43 w 606"/>
                <a:gd name="T15" fmla="*/ 222 h 226"/>
                <a:gd name="T16" fmla="*/ 70 w 606"/>
                <a:gd name="T17" fmla="*/ 220 h 226"/>
                <a:gd name="T18" fmla="*/ 88 w 606"/>
                <a:gd name="T19" fmla="*/ 219 h 226"/>
                <a:gd name="T20" fmla="*/ 102 w 606"/>
                <a:gd name="T21" fmla="*/ 217 h 226"/>
                <a:gd name="T22" fmla="*/ 125 w 606"/>
                <a:gd name="T23" fmla="*/ 215 h 226"/>
                <a:gd name="T24" fmla="*/ 154 w 606"/>
                <a:gd name="T25" fmla="*/ 212 h 226"/>
                <a:gd name="T26" fmla="*/ 192 w 606"/>
                <a:gd name="T27" fmla="*/ 207 h 226"/>
                <a:gd name="T28" fmla="*/ 225 w 606"/>
                <a:gd name="T29" fmla="*/ 205 h 226"/>
                <a:gd name="T30" fmla="*/ 254 w 606"/>
                <a:gd name="T31" fmla="*/ 202 h 226"/>
                <a:gd name="T32" fmla="*/ 292 w 606"/>
                <a:gd name="T33" fmla="*/ 197 h 226"/>
                <a:gd name="T34" fmla="*/ 326 w 606"/>
                <a:gd name="T35" fmla="*/ 194 h 226"/>
                <a:gd name="T36" fmla="*/ 353 w 606"/>
                <a:gd name="T37" fmla="*/ 191 h 226"/>
                <a:gd name="T38" fmla="*/ 369 w 606"/>
                <a:gd name="T39" fmla="*/ 189 h 226"/>
                <a:gd name="T40" fmla="*/ 393 w 606"/>
                <a:gd name="T41" fmla="*/ 185 h 226"/>
                <a:gd name="T42" fmla="*/ 405 w 606"/>
                <a:gd name="T43" fmla="*/ 184 h 226"/>
                <a:gd name="T44" fmla="*/ 432 w 606"/>
                <a:gd name="T45" fmla="*/ 180 h 226"/>
                <a:gd name="T46" fmla="*/ 436 w 606"/>
                <a:gd name="T47" fmla="*/ 159 h 226"/>
                <a:gd name="T48" fmla="*/ 454 w 606"/>
                <a:gd name="T49" fmla="*/ 141 h 226"/>
                <a:gd name="T50" fmla="*/ 462 w 606"/>
                <a:gd name="T51" fmla="*/ 126 h 226"/>
                <a:gd name="T52" fmla="*/ 489 w 606"/>
                <a:gd name="T53" fmla="*/ 117 h 226"/>
                <a:gd name="T54" fmla="*/ 522 w 606"/>
                <a:gd name="T55" fmla="*/ 92 h 226"/>
                <a:gd name="T56" fmla="*/ 527 w 606"/>
                <a:gd name="T57" fmla="*/ 76 h 226"/>
                <a:gd name="T58" fmla="*/ 546 w 606"/>
                <a:gd name="T59" fmla="*/ 67 h 226"/>
                <a:gd name="T60" fmla="*/ 560 w 606"/>
                <a:gd name="T61" fmla="*/ 58 h 226"/>
                <a:gd name="T62" fmla="*/ 579 w 606"/>
                <a:gd name="T63" fmla="*/ 51 h 226"/>
                <a:gd name="T64" fmla="*/ 587 w 606"/>
                <a:gd name="T65" fmla="*/ 50 h 226"/>
                <a:gd name="T66" fmla="*/ 603 w 606"/>
                <a:gd name="T67" fmla="*/ 26 h 226"/>
                <a:gd name="T68" fmla="*/ 606 w 606"/>
                <a:gd name="T69" fmla="*/ 0 h 226"/>
                <a:gd name="T70" fmla="*/ 587 w 606"/>
                <a:gd name="T71" fmla="*/ 5 h 226"/>
                <a:gd name="T72" fmla="*/ 565 w 606"/>
                <a:gd name="T73" fmla="*/ 8 h 226"/>
                <a:gd name="T74" fmla="*/ 546 w 606"/>
                <a:gd name="T75" fmla="*/ 11 h 226"/>
                <a:gd name="T76" fmla="*/ 523 w 606"/>
                <a:gd name="T77" fmla="*/ 15 h 226"/>
                <a:gd name="T78" fmla="*/ 491 w 606"/>
                <a:gd name="T79" fmla="*/ 20 h 226"/>
                <a:gd name="T80" fmla="*/ 463 w 606"/>
                <a:gd name="T81" fmla="*/ 23 h 226"/>
                <a:gd name="T82" fmla="*/ 440 w 606"/>
                <a:gd name="T83" fmla="*/ 27 h 226"/>
                <a:gd name="T84" fmla="*/ 424 w 606"/>
                <a:gd name="T85" fmla="*/ 30 h 226"/>
                <a:gd name="T86" fmla="*/ 401 w 606"/>
                <a:gd name="T87" fmla="*/ 32 h 226"/>
                <a:gd name="T88" fmla="*/ 372 w 606"/>
                <a:gd name="T89" fmla="*/ 35 h 226"/>
                <a:gd name="T90" fmla="*/ 348 w 606"/>
                <a:gd name="T91" fmla="*/ 36 h 226"/>
                <a:gd name="T92" fmla="*/ 337 w 606"/>
                <a:gd name="T93" fmla="*/ 38 h 226"/>
                <a:gd name="T94" fmla="*/ 309 w 606"/>
                <a:gd name="T95" fmla="*/ 42 h 226"/>
                <a:gd name="T96" fmla="*/ 288 w 606"/>
                <a:gd name="T97" fmla="*/ 43 h 226"/>
                <a:gd name="T98" fmla="*/ 267 w 606"/>
                <a:gd name="T99" fmla="*/ 43 h 226"/>
                <a:gd name="T100" fmla="*/ 255 w 606"/>
                <a:gd name="T101" fmla="*/ 45 h 226"/>
                <a:gd name="T102" fmla="*/ 234 w 606"/>
                <a:gd name="T103" fmla="*/ 48 h 226"/>
                <a:gd name="T104" fmla="*/ 201 w 606"/>
                <a:gd name="T105" fmla="*/ 52 h 226"/>
                <a:gd name="T106" fmla="*/ 176 w 606"/>
                <a:gd name="T107" fmla="*/ 56 h 226"/>
                <a:gd name="T108" fmla="*/ 150 w 606"/>
                <a:gd name="T109" fmla="*/ 56 h 226"/>
                <a:gd name="T110" fmla="*/ 129 w 606"/>
                <a:gd name="T111" fmla="*/ 73 h 226"/>
                <a:gd name="T112" fmla="*/ 116 w 606"/>
                <a:gd name="T113" fmla="*/ 73 h 2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06"/>
                <a:gd name="T172" fmla="*/ 0 h 226"/>
                <a:gd name="T173" fmla="*/ 606 w 606"/>
                <a:gd name="T174" fmla="*/ 226 h 22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06" h="226">
                  <a:moveTo>
                    <a:pt x="96" y="76"/>
                  </a:moveTo>
                  <a:lnTo>
                    <a:pt x="86" y="77"/>
                  </a:lnTo>
                  <a:lnTo>
                    <a:pt x="63" y="78"/>
                  </a:lnTo>
                  <a:lnTo>
                    <a:pt x="59" y="80"/>
                  </a:lnTo>
                  <a:lnTo>
                    <a:pt x="54" y="80"/>
                  </a:lnTo>
                  <a:lnTo>
                    <a:pt x="49" y="81"/>
                  </a:lnTo>
                  <a:lnTo>
                    <a:pt x="45" y="81"/>
                  </a:lnTo>
                  <a:lnTo>
                    <a:pt x="48" y="92"/>
                  </a:lnTo>
                  <a:lnTo>
                    <a:pt x="45" y="96"/>
                  </a:lnTo>
                  <a:lnTo>
                    <a:pt x="47" y="103"/>
                  </a:lnTo>
                  <a:lnTo>
                    <a:pt x="36" y="105"/>
                  </a:lnTo>
                  <a:lnTo>
                    <a:pt x="41" y="111"/>
                  </a:lnTo>
                  <a:lnTo>
                    <a:pt x="44" y="116"/>
                  </a:lnTo>
                  <a:lnTo>
                    <a:pt x="42" y="117"/>
                  </a:lnTo>
                  <a:lnTo>
                    <a:pt x="34" y="129"/>
                  </a:lnTo>
                  <a:lnTo>
                    <a:pt x="42" y="137"/>
                  </a:lnTo>
                  <a:lnTo>
                    <a:pt x="34" y="137"/>
                  </a:lnTo>
                  <a:lnTo>
                    <a:pt x="26" y="152"/>
                  </a:lnTo>
                  <a:lnTo>
                    <a:pt x="26" y="172"/>
                  </a:lnTo>
                  <a:lnTo>
                    <a:pt x="19" y="171"/>
                  </a:lnTo>
                  <a:lnTo>
                    <a:pt x="16" y="177"/>
                  </a:lnTo>
                  <a:lnTo>
                    <a:pt x="10" y="184"/>
                  </a:lnTo>
                  <a:lnTo>
                    <a:pt x="8" y="189"/>
                  </a:lnTo>
                  <a:lnTo>
                    <a:pt x="10" y="190"/>
                  </a:lnTo>
                  <a:lnTo>
                    <a:pt x="11" y="186"/>
                  </a:lnTo>
                  <a:lnTo>
                    <a:pt x="14" y="191"/>
                  </a:lnTo>
                  <a:lnTo>
                    <a:pt x="16" y="212"/>
                  </a:lnTo>
                  <a:lnTo>
                    <a:pt x="11" y="212"/>
                  </a:lnTo>
                  <a:lnTo>
                    <a:pt x="0" y="226"/>
                  </a:lnTo>
                  <a:lnTo>
                    <a:pt x="23" y="224"/>
                  </a:lnTo>
                  <a:lnTo>
                    <a:pt x="33" y="224"/>
                  </a:lnTo>
                  <a:lnTo>
                    <a:pt x="43" y="222"/>
                  </a:lnTo>
                  <a:lnTo>
                    <a:pt x="49" y="222"/>
                  </a:lnTo>
                  <a:lnTo>
                    <a:pt x="56" y="221"/>
                  </a:lnTo>
                  <a:lnTo>
                    <a:pt x="63" y="221"/>
                  </a:lnTo>
                  <a:lnTo>
                    <a:pt x="70" y="220"/>
                  </a:lnTo>
                  <a:lnTo>
                    <a:pt x="74" y="220"/>
                  </a:lnTo>
                  <a:lnTo>
                    <a:pt x="77" y="220"/>
                  </a:lnTo>
                  <a:lnTo>
                    <a:pt x="81" y="220"/>
                  </a:lnTo>
                  <a:lnTo>
                    <a:pt x="88" y="219"/>
                  </a:lnTo>
                  <a:lnTo>
                    <a:pt x="92" y="219"/>
                  </a:lnTo>
                  <a:lnTo>
                    <a:pt x="94" y="219"/>
                  </a:lnTo>
                  <a:lnTo>
                    <a:pt x="96" y="219"/>
                  </a:lnTo>
                  <a:lnTo>
                    <a:pt x="102" y="217"/>
                  </a:lnTo>
                  <a:lnTo>
                    <a:pt x="109" y="216"/>
                  </a:lnTo>
                  <a:lnTo>
                    <a:pt x="112" y="216"/>
                  </a:lnTo>
                  <a:lnTo>
                    <a:pt x="118" y="216"/>
                  </a:lnTo>
                  <a:lnTo>
                    <a:pt x="125" y="215"/>
                  </a:lnTo>
                  <a:lnTo>
                    <a:pt x="141" y="214"/>
                  </a:lnTo>
                  <a:lnTo>
                    <a:pt x="142" y="214"/>
                  </a:lnTo>
                  <a:lnTo>
                    <a:pt x="151" y="212"/>
                  </a:lnTo>
                  <a:lnTo>
                    <a:pt x="154" y="212"/>
                  </a:lnTo>
                  <a:lnTo>
                    <a:pt x="154" y="211"/>
                  </a:lnTo>
                  <a:lnTo>
                    <a:pt x="170" y="210"/>
                  </a:lnTo>
                  <a:lnTo>
                    <a:pt x="175" y="209"/>
                  </a:lnTo>
                  <a:lnTo>
                    <a:pt x="192" y="207"/>
                  </a:lnTo>
                  <a:lnTo>
                    <a:pt x="197" y="207"/>
                  </a:lnTo>
                  <a:lnTo>
                    <a:pt x="214" y="206"/>
                  </a:lnTo>
                  <a:lnTo>
                    <a:pt x="223" y="205"/>
                  </a:lnTo>
                  <a:lnTo>
                    <a:pt x="225" y="205"/>
                  </a:lnTo>
                  <a:lnTo>
                    <a:pt x="227" y="205"/>
                  </a:lnTo>
                  <a:lnTo>
                    <a:pt x="248" y="202"/>
                  </a:lnTo>
                  <a:lnTo>
                    <a:pt x="252" y="202"/>
                  </a:lnTo>
                  <a:lnTo>
                    <a:pt x="254" y="202"/>
                  </a:lnTo>
                  <a:lnTo>
                    <a:pt x="257" y="201"/>
                  </a:lnTo>
                  <a:lnTo>
                    <a:pt x="278" y="200"/>
                  </a:lnTo>
                  <a:lnTo>
                    <a:pt x="288" y="199"/>
                  </a:lnTo>
                  <a:lnTo>
                    <a:pt x="292" y="197"/>
                  </a:lnTo>
                  <a:lnTo>
                    <a:pt x="295" y="197"/>
                  </a:lnTo>
                  <a:lnTo>
                    <a:pt x="310" y="196"/>
                  </a:lnTo>
                  <a:lnTo>
                    <a:pt x="323" y="194"/>
                  </a:lnTo>
                  <a:lnTo>
                    <a:pt x="326" y="194"/>
                  </a:lnTo>
                  <a:lnTo>
                    <a:pt x="342" y="192"/>
                  </a:lnTo>
                  <a:lnTo>
                    <a:pt x="343" y="192"/>
                  </a:lnTo>
                  <a:lnTo>
                    <a:pt x="352" y="191"/>
                  </a:lnTo>
                  <a:lnTo>
                    <a:pt x="353" y="191"/>
                  </a:lnTo>
                  <a:lnTo>
                    <a:pt x="360" y="190"/>
                  </a:lnTo>
                  <a:lnTo>
                    <a:pt x="361" y="190"/>
                  </a:lnTo>
                  <a:lnTo>
                    <a:pt x="365" y="190"/>
                  </a:lnTo>
                  <a:lnTo>
                    <a:pt x="369" y="189"/>
                  </a:lnTo>
                  <a:lnTo>
                    <a:pt x="370" y="189"/>
                  </a:lnTo>
                  <a:lnTo>
                    <a:pt x="388" y="186"/>
                  </a:lnTo>
                  <a:lnTo>
                    <a:pt x="390" y="186"/>
                  </a:lnTo>
                  <a:lnTo>
                    <a:pt x="393" y="185"/>
                  </a:lnTo>
                  <a:lnTo>
                    <a:pt x="399" y="185"/>
                  </a:lnTo>
                  <a:lnTo>
                    <a:pt x="401" y="185"/>
                  </a:lnTo>
                  <a:lnTo>
                    <a:pt x="403" y="184"/>
                  </a:lnTo>
                  <a:lnTo>
                    <a:pt x="405" y="184"/>
                  </a:lnTo>
                  <a:lnTo>
                    <a:pt x="408" y="184"/>
                  </a:lnTo>
                  <a:lnTo>
                    <a:pt x="415" y="182"/>
                  </a:lnTo>
                  <a:lnTo>
                    <a:pt x="425" y="181"/>
                  </a:lnTo>
                  <a:lnTo>
                    <a:pt x="432" y="180"/>
                  </a:lnTo>
                  <a:lnTo>
                    <a:pt x="436" y="180"/>
                  </a:lnTo>
                  <a:lnTo>
                    <a:pt x="436" y="179"/>
                  </a:lnTo>
                  <a:lnTo>
                    <a:pt x="436" y="166"/>
                  </a:lnTo>
                  <a:lnTo>
                    <a:pt x="436" y="159"/>
                  </a:lnTo>
                  <a:lnTo>
                    <a:pt x="439" y="155"/>
                  </a:lnTo>
                  <a:lnTo>
                    <a:pt x="450" y="152"/>
                  </a:lnTo>
                  <a:lnTo>
                    <a:pt x="454" y="149"/>
                  </a:lnTo>
                  <a:lnTo>
                    <a:pt x="454" y="141"/>
                  </a:lnTo>
                  <a:lnTo>
                    <a:pt x="454" y="136"/>
                  </a:lnTo>
                  <a:lnTo>
                    <a:pt x="457" y="131"/>
                  </a:lnTo>
                  <a:lnTo>
                    <a:pt x="457" y="132"/>
                  </a:lnTo>
                  <a:lnTo>
                    <a:pt x="462" y="126"/>
                  </a:lnTo>
                  <a:lnTo>
                    <a:pt x="470" y="120"/>
                  </a:lnTo>
                  <a:lnTo>
                    <a:pt x="476" y="118"/>
                  </a:lnTo>
                  <a:lnTo>
                    <a:pt x="479" y="118"/>
                  </a:lnTo>
                  <a:lnTo>
                    <a:pt x="489" y="117"/>
                  </a:lnTo>
                  <a:lnTo>
                    <a:pt x="505" y="102"/>
                  </a:lnTo>
                  <a:lnTo>
                    <a:pt x="505" y="101"/>
                  </a:lnTo>
                  <a:lnTo>
                    <a:pt x="513" y="95"/>
                  </a:lnTo>
                  <a:lnTo>
                    <a:pt x="522" y="92"/>
                  </a:lnTo>
                  <a:lnTo>
                    <a:pt x="524" y="91"/>
                  </a:lnTo>
                  <a:lnTo>
                    <a:pt x="527" y="82"/>
                  </a:lnTo>
                  <a:lnTo>
                    <a:pt x="527" y="81"/>
                  </a:lnTo>
                  <a:lnTo>
                    <a:pt x="527" y="76"/>
                  </a:lnTo>
                  <a:lnTo>
                    <a:pt x="535" y="70"/>
                  </a:lnTo>
                  <a:lnTo>
                    <a:pt x="545" y="62"/>
                  </a:lnTo>
                  <a:lnTo>
                    <a:pt x="546" y="63"/>
                  </a:lnTo>
                  <a:lnTo>
                    <a:pt x="546" y="67"/>
                  </a:lnTo>
                  <a:lnTo>
                    <a:pt x="555" y="68"/>
                  </a:lnTo>
                  <a:lnTo>
                    <a:pt x="555" y="67"/>
                  </a:lnTo>
                  <a:lnTo>
                    <a:pt x="557" y="65"/>
                  </a:lnTo>
                  <a:lnTo>
                    <a:pt x="560" y="58"/>
                  </a:lnTo>
                  <a:lnTo>
                    <a:pt x="562" y="55"/>
                  </a:lnTo>
                  <a:lnTo>
                    <a:pt x="571" y="51"/>
                  </a:lnTo>
                  <a:lnTo>
                    <a:pt x="572" y="48"/>
                  </a:lnTo>
                  <a:lnTo>
                    <a:pt x="579" y="51"/>
                  </a:lnTo>
                  <a:lnTo>
                    <a:pt x="579" y="52"/>
                  </a:lnTo>
                  <a:lnTo>
                    <a:pt x="583" y="52"/>
                  </a:lnTo>
                  <a:lnTo>
                    <a:pt x="584" y="50"/>
                  </a:lnTo>
                  <a:lnTo>
                    <a:pt x="587" y="50"/>
                  </a:lnTo>
                  <a:lnTo>
                    <a:pt x="592" y="35"/>
                  </a:lnTo>
                  <a:lnTo>
                    <a:pt x="592" y="33"/>
                  </a:lnTo>
                  <a:lnTo>
                    <a:pt x="594" y="30"/>
                  </a:lnTo>
                  <a:lnTo>
                    <a:pt x="603" y="26"/>
                  </a:lnTo>
                  <a:lnTo>
                    <a:pt x="604" y="21"/>
                  </a:lnTo>
                  <a:lnTo>
                    <a:pt x="604" y="11"/>
                  </a:lnTo>
                  <a:lnTo>
                    <a:pt x="605" y="2"/>
                  </a:lnTo>
                  <a:lnTo>
                    <a:pt x="606" y="0"/>
                  </a:lnTo>
                  <a:lnTo>
                    <a:pt x="599" y="1"/>
                  </a:lnTo>
                  <a:lnTo>
                    <a:pt x="594" y="1"/>
                  </a:lnTo>
                  <a:lnTo>
                    <a:pt x="587" y="2"/>
                  </a:lnTo>
                  <a:lnTo>
                    <a:pt x="587" y="5"/>
                  </a:lnTo>
                  <a:lnTo>
                    <a:pt x="571" y="7"/>
                  </a:lnTo>
                  <a:lnTo>
                    <a:pt x="570" y="7"/>
                  </a:lnTo>
                  <a:lnTo>
                    <a:pt x="567" y="7"/>
                  </a:lnTo>
                  <a:lnTo>
                    <a:pt x="565" y="8"/>
                  </a:lnTo>
                  <a:lnTo>
                    <a:pt x="563" y="8"/>
                  </a:lnTo>
                  <a:lnTo>
                    <a:pt x="561" y="8"/>
                  </a:lnTo>
                  <a:lnTo>
                    <a:pt x="555" y="10"/>
                  </a:lnTo>
                  <a:lnTo>
                    <a:pt x="546" y="11"/>
                  </a:lnTo>
                  <a:lnTo>
                    <a:pt x="539" y="12"/>
                  </a:lnTo>
                  <a:lnTo>
                    <a:pt x="538" y="12"/>
                  </a:lnTo>
                  <a:lnTo>
                    <a:pt x="535" y="13"/>
                  </a:lnTo>
                  <a:lnTo>
                    <a:pt x="523" y="15"/>
                  </a:lnTo>
                  <a:lnTo>
                    <a:pt x="519" y="15"/>
                  </a:lnTo>
                  <a:lnTo>
                    <a:pt x="512" y="16"/>
                  </a:lnTo>
                  <a:lnTo>
                    <a:pt x="492" y="20"/>
                  </a:lnTo>
                  <a:lnTo>
                    <a:pt x="491" y="20"/>
                  </a:lnTo>
                  <a:lnTo>
                    <a:pt x="478" y="21"/>
                  </a:lnTo>
                  <a:lnTo>
                    <a:pt x="467" y="22"/>
                  </a:lnTo>
                  <a:lnTo>
                    <a:pt x="464" y="22"/>
                  </a:lnTo>
                  <a:lnTo>
                    <a:pt x="463" y="23"/>
                  </a:lnTo>
                  <a:lnTo>
                    <a:pt x="462" y="25"/>
                  </a:lnTo>
                  <a:lnTo>
                    <a:pt x="454" y="26"/>
                  </a:lnTo>
                  <a:lnTo>
                    <a:pt x="445" y="27"/>
                  </a:lnTo>
                  <a:lnTo>
                    <a:pt x="440" y="27"/>
                  </a:lnTo>
                  <a:lnTo>
                    <a:pt x="439" y="27"/>
                  </a:lnTo>
                  <a:lnTo>
                    <a:pt x="434" y="28"/>
                  </a:lnTo>
                  <a:lnTo>
                    <a:pt x="425" y="30"/>
                  </a:lnTo>
                  <a:lnTo>
                    <a:pt x="424" y="30"/>
                  </a:lnTo>
                  <a:lnTo>
                    <a:pt x="423" y="30"/>
                  </a:lnTo>
                  <a:lnTo>
                    <a:pt x="421" y="30"/>
                  </a:lnTo>
                  <a:lnTo>
                    <a:pt x="408" y="31"/>
                  </a:lnTo>
                  <a:lnTo>
                    <a:pt x="401" y="32"/>
                  </a:lnTo>
                  <a:lnTo>
                    <a:pt x="385" y="33"/>
                  </a:lnTo>
                  <a:lnTo>
                    <a:pt x="383" y="33"/>
                  </a:lnTo>
                  <a:lnTo>
                    <a:pt x="377" y="35"/>
                  </a:lnTo>
                  <a:lnTo>
                    <a:pt x="372" y="35"/>
                  </a:lnTo>
                  <a:lnTo>
                    <a:pt x="370" y="35"/>
                  </a:lnTo>
                  <a:lnTo>
                    <a:pt x="369" y="35"/>
                  </a:lnTo>
                  <a:lnTo>
                    <a:pt x="359" y="35"/>
                  </a:lnTo>
                  <a:lnTo>
                    <a:pt x="348" y="36"/>
                  </a:lnTo>
                  <a:lnTo>
                    <a:pt x="347" y="36"/>
                  </a:lnTo>
                  <a:lnTo>
                    <a:pt x="347" y="37"/>
                  </a:lnTo>
                  <a:lnTo>
                    <a:pt x="344" y="37"/>
                  </a:lnTo>
                  <a:lnTo>
                    <a:pt x="337" y="38"/>
                  </a:lnTo>
                  <a:lnTo>
                    <a:pt x="333" y="40"/>
                  </a:lnTo>
                  <a:lnTo>
                    <a:pt x="323" y="40"/>
                  </a:lnTo>
                  <a:lnTo>
                    <a:pt x="312" y="41"/>
                  </a:lnTo>
                  <a:lnTo>
                    <a:pt x="309" y="42"/>
                  </a:lnTo>
                  <a:lnTo>
                    <a:pt x="304" y="42"/>
                  </a:lnTo>
                  <a:lnTo>
                    <a:pt x="299" y="42"/>
                  </a:lnTo>
                  <a:lnTo>
                    <a:pt x="296" y="42"/>
                  </a:lnTo>
                  <a:lnTo>
                    <a:pt x="288" y="43"/>
                  </a:lnTo>
                  <a:lnTo>
                    <a:pt x="282" y="43"/>
                  </a:lnTo>
                  <a:lnTo>
                    <a:pt x="276" y="43"/>
                  </a:lnTo>
                  <a:lnTo>
                    <a:pt x="273" y="43"/>
                  </a:lnTo>
                  <a:lnTo>
                    <a:pt x="267" y="43"/>
                  </a:lnTo>
                  <a:lnTo>
                    <a:pt x="261" y="45"/>
                  </a:lnTo>
                  <a:lnTo>
                    <a:pt x="257" y="46"/>
                  </a:lnTo>
                  <a:lnTo>
                    <a:pt x="256" y="47"/>
                  </a:lnTo>
                  <a:lnTo>
                    <a:pt x="255" y="45"/>
                  </a:lnTo>
                  <a:lnTo>
                    <a:pt x="246" y="46"/>
                  </a:lnTo>
                  <a:lnTo>
                    <a:pt x="243" y="47"/>
                  </a:lnTo>
                  <a:lnTo>
                    <a:pt x="238" y="47"/>
                  </a:lnTo>
                  <a:lnTo>
                    <a:pt x="234" y="48"/>
                  </a:lnTo>
                  <a:lnTo>
                    <a:pt x="221" y="50"/>
                  </a:lnTo>
                  <a:lnTo>
                    <a:pt x="217" y="51"/>
                  </a:lnTo>
                  <a:lnTo>
                    <a:pt x="207" y="51"/>
                  </a:lnTo>
                  <a:lnTo>
                    <a:pt x="201" y="52"/>
                  </a:lnTo>
                  <a:lnTo>
                    <a:pt x="192" y="53"/>
                  </a:lnTo>
                  <a:lnTo>
                    <a:pt x="185" y="55"/>
                  </a:lnTo>
                  <a:lnTo>
                    <a:pt x="180" y="55"/>
                  </a:lnTo>
                  <a:lnTo>
                    <a:pt x="176" y="56"/>
                  </a:lnTo>
                  <a:lnTo>
                    <a:pt x="164" y="57"/>
                  </a:lnTo>
                  <a:lnTo>
                    <a:pt x="164" y="53"/>
                  </a:lnTo>
                  <a:lnTo>
                    <a:pt x="148" y="55"/>
                  </a:lnTo>
                  <a:lnTo>
                    <a:pt x="150" y="56"/>
                  </a:lnTo>
                  <a:lnTo>
                    <a:pt x="151" y="58"/>
                  </a:lnTo>
                  <a:lnTo>
                    <a:pt x="152" y="71"/>
                  </a:lnTo>
                  <a:lnTo>
                    <a:pt x="135" y="72"/>
                  </a:lnTo>
                  <a:lnTo>
                    <a:pt x="129" y="73"/>
                  </a:lnTo>
                  <a:lnTo>
                    <a:pt x="120" y="73"/>
                  </a:lnTo>
                  <a:lnTo>
                    <a:pt x="119" y="73"/>
                  </a:lnTo>
                  <a:lnTo>
                    <a:pt x="118" y="73"/>
                  </a:lnTo>
                  <a:lnTo>
                    <a:pt x="116" y="73"/>
                  </a:lnTo>
                  <a:lnTo>
                    <a:pt x="101" y="76"/>
                  </a:lnTo>
                  <a:lnTo>
                    <a:pt x="97" y="76"/>
                  </a:lnTo>
                  <a:lnTo>
                    <a:pt x="96" y="76"/>
                  </a:lnTo>
                  <a:close/>
                </a:path>
              </a:pathLst>
            </a:custGeom>
            <a:solidFill>
              <a:srgbClr val="3366FF"/>
            </a:solidFill>
            <a:ln w="0">
              <a:solidFill>
                <a:schemeClr val="tx1"/>
              </a:solidFill>
              <a:prstDash val="solid"/>
              <a:round/>
              <a:headEnd/>
              <a:tailEnd/>
            </a:ln>
          </p:spPr>
          <p:txBody>
            <a:bodyPr/>
            <a:lstStyle/>
            <a:p>
              <a:endParaRPr lang="en-US"/>
            </a:p>
          </p:txBody>
        </p:sp>
        <p:sp>
          <p:nvSpPr>
            <p:cNvPr id="22614" name="Freeform 50"/>
            <p:cNvSpPr>
              <a:spLocks/>
            </p:cNvSpPr>
            <p:nvPr/>
          </p:nvSpPr>
          <p:spPr bwMode="auto">
            <a:xfrm>
              <a:off x="3174" y="1289"/>
              <a:ext cx="379" cy="411"/>
            </a:xfrm>
            <a:custGeom>
              <a:avLst/>
              <a:gdLst>
                <a:gd name="T0" fmla="*/ 280 w 379"/>
                <a:gd name="T1" fmla="*/ 402 h 411"/>
                <a:gd name="T2" fmla="*/ 256 w 379"/>
                <a:gd name="T3" fmla="*/ 403 h 411"/>
                <a:gd name="T4" fmla="*/ 246 w 379"/>
                <a:gd name="T5" fmla="*/ 404 h 411"/>
                <a:gd name="T6" fmla="*/ 216 w 379"/>
                <a:gd name="T7" fmla="*/ 406 h 411"/>
                <a:gd name="T8" fmla="*/ 203 w 379"/>
                <a:gd name="T9" fmla="*/ 407 h 411"/>
                <a:gd name="T10" fmla="*/ 175 w 379"/>
                <a:gd name="T11" fmla="*/ 409 h 411"/>
                <a:gd name="T12" fmla="*/ 159 w 379"/>
                <a:gd name="T13" fmla="*/ 399 h 411"/>
                <a:gd name="T14" fmla="*/ 134 w 379"/>
                <a:gd name="T15" fmla="*/ 389 h 411"/>
                <a:gd name="T16" fmla="*/ 126 w 379"/>
                <a:gd name="T17" fmla="*/ 367 h 411"/>
                <a:gd name="T18" fmla="*/ 121 w 379"/>
                <a:gd name="T19" fmla="*/ 329 h 411"/>
                <a:gd name="T20" fmla="*/ 117 w 379"/>
                <a:gd name="T21" fmla="*/ 313 h 411"/>
                <a:gd name="T22" fmla="*/ 115 w 379"/>
                <a:gd name="T23" fmla="*/ 297 h 411"/>
                <a:gd name="T24" fmla="*/ 112 w 379"/>
                <a:gd name="T25" fmla="*/ 288 h 411"/>
                <a:gd name="T26" fmla="*/ 101 w 379"/>
                <a:gd name="T27" fmla="*/ 275 h 411"/>
                <a:gd name="T28" fmla="*/ 89 w 379"/>
                <a:gd name="T29" fmla="*/ 272 h 411"/>
                <a:gd name="T30" fmla="*/ 71 w 379"/>
                <a:gd name="T31" fmla="*/ 254 h 411"/>
                <a:gd name="T32" fmla="*/ 55 w 379"/>
                <a:gd name="T33" fmla="*/ 239 h 411"/>
                <a:gd name="T34" fmla="*/ 42 w 379"/>
                <a:gd name="T35" fmla="*/ 233 h 411"/>
                <a:gd name="T36" fmla="*/ 30 w 379"/>
                <a:gd name="T37" fmla="*/ 227 h 411"/>
                <a:gd name="T38" fmla="*/ 9 w 379"/>
                <a:gd name="T39" fmla="*/ 212 h 411"/>
                <a:gd name="T40" fmla="*/ 11 w 379"/>
                <a:gd name="T41" fmla="*/ 177 h 411"/>
                <a:gd name="T42" fmla="*/ 9 w 379"/>
                <a:gd name="T43" fmla="*/ 165 h 411"/>
                <a:gd name="T44" fmla="*/ 9 w 379"/>
                <a:gd name="T45" fmla="*/ 137 h 411"/>
                <a:gd name="T46" fmla="*/ 2 w 379"/>
                <a:gd name="T47" fmla="*/ 120 h 411"/>
                <a:gd name="T48" fmla="*/ 35 w 379"/>
                <a:gd name="T49" fmla="*/ 79 h 411"/>
                <a:gd name="T50" fmla="*/ 33 w 379"/>
                <a:gd name="T51" fmla="*/ 36 h 411"/>
                <a:gd name="T52" fmla="*/ 45 w 379"/>
                <a:gd name="T53" fmla="*/ 24 h 411"/>
                <a:gd name="T54" fmla="*/ 63 w 379"/>
                <a:gd name="T55" fmla="*/ 29 h 411"/>
                <a:gd name="T56" fmla="*/ 100 w 379"/>
                <a:gd name="T57" fmla="*/ 9 h 411"/>
                <a:gd name="T58" fmla="*/ 127 w 379"/>
                <a:gd name="T59" fmla="*/ 8 h 411"/>
                <a:gd name="T60" fmla="*/ 118 w 379"/>
                <a:gd name="T61" fmla="*/ 31 h 411"/>
                <a:gd name="T62" fmla="*/ 129 w 379"/>
                <a:gd name="T63" fmla="*/ 24 h 411"/>
                <a:gd name="T64" fmla="*/ 149 w 379"/>
                <a:gd name="T65" fmla="*/ 34 h 411"/>
                <a:gd name="T66" fmla="*/ 170 w 379"/>
                <a:gd name="T67" fmla="*/ 51 h 411"/>
                <a:gd name="T68" fmla="*/ 237 w 379"/>
                <a:gd name="T69" fmla="*/ 67 h 411"/>
                <a:gd name="T70" fmla="*/ 253 w 379"/>
                <a:gd name="T71" fmla="*/ 74 h 411"/>
                <a:gd name="T72" fmla="*/ 268 w 379"/>
                <a:gd name="T73" fmla="*/ 78 h 411"/>
                <a:gd name="T74" fmla="*/ 301 w 379"/>
                <a:gd name="T75" fmla="*/ 80 h 411"/>
                <a:gd name="T76" fmla="*/ 306 w 379"/>
                <a:gd name="T77" fmla="*/ 93 h 411"/>
                <a:gd name="T78" fmla="*/ 318 w 379"/>
                <a:gd name="T79" fmla="*/ 95 h 411"/>
                <a:gd name="T80" fmla="*/ 341 w 379"/>
                <a:gd name="T81" fmla="*/ 153 h 411"/>
                <a:gd name="T82" fmla="*/ 331 w 379"/>
                <a:gd name="T83" fmla="*/ 167 h 411"/>
                <a:gd name="T84" fmla="*/ 319 w 379"/>
                <a:gd name="T85" fmla="*/ 200 h 411"/>
                <a:gd name="T86" fmla="*/ 335 w 379"/>
                <a:gd name="T87" fmla="*/ 194 h 411"/>
                <a:gd name="T88" fmla="*/ 349 w 379"/>
                <a:gd name="T89" fmla="*/ 174 h 411"/>
                <a:gd name="T90" fmla="*/ 369 w 379"/>
                <a:gd name="T91" fmla="*/ 139 h 411"/>
                <a:gd name="T92" fmla="*/ 379 w 379"/>
                <a:gd name="T93" fmla="*/ 135 h 411"/>
                <a:gd name="T94" fmla="*/ 351 w 379"/>
                <a:gd name="T95" fmla="*/ 223 h 411"/>
                <a:gd name="T96" fmla="*/ 344 w 379"/>
                <a:gd name="T97" fmla="*/ 265 h 411"/>
                <a:gd name="T98" fmla="*/ 342 w 379"/>
                <a:gd name="T99" fmla="*/ 298 h 411"/>
                <a:gd name="T100" fmla="*/ 338 w 379"/>
                <a:gd name="T101" fmla="*/ 326 h 411"/>
                <a:gd name="T102" fmla="*/ 341 w 379"/>
                <a:gd name="T103" fmla="*/ 348 h 411"/>
                <a:gd name="T104" fmla="*/ 350 w 379"/>
                <a:gd name="T105" fmla="*/ 378 h 411"/>
                <a:gd name="T106" fmla="*/ 339 w 379"/>
                <a:gd name="T107" fmla="*/ 396 h 411"/>
                <a:gd name="T108" fmla="*/ 322 w 379"/>
                <a:gd name="T109" fmla="*/ 398 h 411"/>
                <a:gd name="T110" fmla="*/ 297 w 379"/>
                <a:gd name="T111" fmla="*/ 401 h 411"/>
                <a:gd name="T112" fmla="*/ 289 w 379"/>
                <a:gd name="T113" fmla="*/ 401 h 41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9"/>
                <a:gd name="T172" fmla="*/ 0 h 411"/>
                <a:gd name="T173" fmla="*/ 379 w 379"/>
                <a:gd name="T174" fmla="*/ 411 h 41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9" h="411">
                  <a:moveTo>
                    <a:pt x="287" y="402"/>
                  </a:moveTo>
                  <a:lnTo>
                    <a:pt x="285" y="402"/>
                  </a:lnTo>
                  <a:lnTo>
                    <a:pt x="280" y="402"/>
                  </a:lnTo>
                  <a:lnTo>
                    <a:pt x="276" y="402"/>
                  </a:lnTo>
                  <a:lnTo>
                    <a:pt x="269" y="402"/>
                  </a:lnTo>
                  <a:lnTo>
                    <a:pt x="256" y="403"/>
                  </a:lnTo>
                  <a:lnTo>
                    <a:pt x="248" y="404"/>
                  </a:lnTo>
                  <a:lnTo>
                    <a:pt x="247" y="404"/>
                  </a:lnTo>
                  <a:lnTo>
                    <a:pt x="246" y="404"/>
                  </a:lnTo>
                  <a:lnTo>
                    <a:pt x="238" y="404"/>
                  </a:lnTo>
                  <a:lnTo>
                    <a:pt x="231" y="406"/>
                  </a:lnTo>
                  <a:lnTo>
                    <a:pt x="216" y="406"/>
                  </a:lnTo>
                  <a:lnTo>
                    <a:pt x="214" y="407"/>
                  </a:lnTo>
                  <a:lnTo>
                    <a:pt x="210" y="407"/>
                  </a:lnTo>
                  <a:lnTo>
                    <a:pt x="203" y="407"/>
                  </a:lnTo>
                  <a:lnTo>
                    <a:pt x="197" y="408"/>
                  </a:lnTo>
                  <a:lnTo>
                    <a:pt x="177" y="409"/>
                  </a:lnTo>
                  <a:lnTo>
                    <a:pt x="175" y="409"/>
                  </a:lnTo>
                  <a:lnTo>
                    <a:pt x="167" y="409"/>
                  </a:lnTo>
                  <a:lnTo>
                    <a:pt x="164" y="411"/>
                  </a:lnTo>
                  <a:lnTo>
                    <a:pt x="159" y="399"/>
                  </a:lnTo>
                  <a:lnTo>
                    <a:pt x="155" y="398"/>
                  </a:lnTo>
                  <a:lnTo>
                    <a:pt x="145" y="396"/>
                  </a:lnTo>
                  <a:lnTo>
                    <a:pt x="134" y="389"/>
                  </a:lnTo>
                  <a:lnTo>
                    <a:pt x="132" y="378"/>
                  </a:lnTo>
                  <a:lnTo>
                    <a:pt x="126" y="368"/>
                  </a:lnTo>
                  <a:lnTo>
                    <a:pt x="126" y="367"/>
                  </a:lnTo>
                  <a:lnTo>
                    <a:pt x="125" y="359"/>
                  </a:lnTo>
                  <a:lnTo>
                    <a:pt x="131" y="343"/>
                  </a:lnTo>
                  <a:lnTo>
                    <a:pt x="121" y="329"/>
                  </a:lnTo>
                  <a:lnTo>
                    <a:pt x="120" y="328"/>
                  </a:lnTo>
                  <a:lnTo>
                    <a:pt x="118" y="321"/>
                  </a:lnTo>
                  <a:lnTo>
                    <a:pt x="117" y="313"/>
                  </a:lnTo>
                  <a:lnTo>
                    <a:pt x="115" y="311"/>
                  </a:lnTo>
                  <a:lnTo>
                    <a:pt x="115" y="301"/>
                  </a:lnTo>
                  <a:lnTo>
                    <a:pt x="115" y="297"/>
                  </a:lnTo>
                  <a:lnTo>
                    <a:pt x="115" y="296"/>
                  </a:lnTo>
                  <a:lnTo>
                    <a:pt x="112" y="289"/>
                  </a:lnTo>
                  <a:lnTo>
                    <a:pt x="112" y="288"/>
                  </a:lnTo>
                  <a:lnTo>
                    <a:pt x="106" y="280"/>
                  </a:lnTo>
                  <a:lnTo>
                    <a:pt x="102" y="277"/>
                  </a:lnTo>
                  <a:lnTo>
                    <a:pt x="101" y="275"/>
                  </a:lnTo>
                  <a:lnTo>
                    <a:pt x="98" y="274"/>
                  </a:lnTo>
                  <a:lnTo>
                    <a:pt x="94" y="273"/>
                  </a:lnTo>
                  <a:lnTo>
                    <a:pt x="89" y="272"/>
                  </a:lnTo>
                  <a:lnTo>
                    <a:pt x="83" y="265"/>
                  </a:lnTo>
                  <a:lnTo>
                    <a:pt x="73" y="259"/>
                  </a:lnTo>
                  <a:lnTo>
                    <a:pt x="71" y="254"/>
                  </a:lnTo>
                  <a:lnTo>
                    <a:pt x="63" y="243"/>
                  </a:lnTo>
                  <a:lnTo>
                    <a:pt x="57" y="240"/>
                  </a:lnTo>
                  <a:lnTo>
                    <a:pt x="55" y="239"/>
                  </a:lnTo>
                  <a:lnTo>
                    <a:pt x="49" y="238"/>
                  </a:lnTo>
                  <a:lnTo>
                    <a:pt x="47" y="237"/>
                  </a:lnTo>
                  <a:lnTo>
                    <a:pt x="42" y="233"/>
                  </a:lnTo>
                  <a:lnTo>
                    <a:pt x="42" y="229"/>
                  </a:lnTo>
                  <a:lnTo>
                    <a:pt x="41" y="229"/>
                  </a:lnTo>
                  <a:lnTo>
                    <a:pt x="30" y="227"/>
                  </a:lnTo>
                  <a:lnTo>
                    <a:pt x="17" y="217"/>
                  </a:lnTo>
                  <a:lnTo>
                    <a:pt x="14" y="214"/>
                  </a:lnTo>
                  <a:lnTo>
                    <a:pt x="9" y="212"/>
                  </a:lnTo>
                  <a:lnTo>
                    <a:pt x="11" y="200"/>
                  </a:lnTo>
                  <a:lnTo>
                    <a:pt x="11" y="188"/>
                  </a:lnTo>
                  <a:lnTo>
                    <a:pt x="11" y="177"/>
                  </a:lnTo>
                  <a:lnTo>
                    <a:pt x="11" y="169"/>
                  </a:lnTo>
                  <a:lnTo>
                    <a:pt x="11" y="168"/>
                  </a:lnTo>
                  <a:lnTo>
                    <a:pt x="9" y="165"/>
                  </a:lnTo>
                  <a:lnTo>
                    <a:pt x="11" y="160"/>
                  </a:lnTo>
                  <a:lnTo>
                    <a:pt x="12" y="142"/>
                  </a:lnTo>
                  <a:lnTo>
                    <a:pt x="9" y="137"/>
                  </a:lnTo>
                  <a:lnTo>
                    <a:pt x="0" y="129"/>
                  </a:lnTo>
                  <a:lnTo>
                    <a:pt x="2" y="122"/>
                  </a:lnTo>
                  <a:lnTo>
                    <a:pt x="2" y="120"/>
                  </a:lnTo>
                  <a:lnTo>
                    <a:pt x="8" y="110"/>
                  </a:lnTo>
                  <a:lnTo>
                    <a:pt x="35" y="88"/>
                  </a:lnTo>
                  <a:lnTo>
                    <a:pt x="35" y="79"/>
                  </a:lnTo>
                  <a:lnTo>
                    <a:pt x="34" y="55"/>
                  </a:lnTo>
                  <a:lnTo>
                    <a:pt x="34" y="48"/>
                  </a:lnTo>
                  <a:lnTo>
                    <a:pt x="33" y="36"/>
                  </a:lnTo>
                  <a:lnTo>
                    <a:pt x="33" y="33"/>
                  </a:lnTo>
                  <a:lnTo>
                    <a:pt x="35" y="34"/>
                  </a:lnTo>
                  <a:lnTo>
                    <a:pt x="45" y="24"/>
                  </a:lnTo>
                  <a:lnTo>
                    <a:pt x="50" y="28"/>
                  </a:lnTo>
                  <a:lnTo>
                    <a:pt x="51" y="29"/>
                  </a:lnTo>
                  <a:lnTo>
                    <a:pt x="63" y="29"/>
                  </a:lnTo>
                  <a:lnTo>
                    <a:pt x="78" y="21"/>
                  </a:lnTo>
                  <a:lnTo>
                    <a:pt x="89" y="18"/>
                  </a:lnTo>
                  <a:lnTo>
                    <a:pt x="100" y="9"/>
                  </a:lnTo>
                  <a:lnTo>
                    <a:pt x="105" y="10"/>
                  </a:lnTo>
                  <a:lnTo>
                    <a:pt x="120" y="0"/>
                  </a:lnTo>
                  <a:lnTo>
                    <a:pt x="127" y="8"/>
                  </a:lnTo>
                  <a:lnTo>
                    <a:pt x="120" y="19"/>
                  </a:lnTo>
                  <a:lnTo>
                    <a:pt x="121" y="26"/>
                  </a:lnTo>
                  <a:lnTo>
                    <a:pt x="118" y="31"/>
                  </a:lnTo>
                  <a:lnTo>
                    <a:pt x="118" y="35"/>
                  </a:lnTo>
                  <a:lnTo>
                    <a:pt x="127" y="30"/>
                  </a:lnTo>
                  <a:lnTo>
                    <a:pt x="129" y="24"/>
                  </a:lnTo>
                  <a:lnTo>
                    <a:pt x="142" y="33"/>
                  </a:lnTo>
                  <a:lnTo>
                    <a:pt x="145" y="33"/>
                  </a:lnTo>
                  <a:lnTo>
                    <a:pt x="149" y="34"/>
                  </a:lnTo>
                  <a:lnTo>
                    <a:pt x="150" y="34"/>
                  </a:lnTo>
                  <a:lnTo>
                    <a:pt x="164" y="39"/>
                  </a:lnTo>
                  <a:lnTo>
                    <a:pt x="170" y="51"/>
                  </a:lnTo>
                  <a:lnTo>
                    <a:pt x="183" y="57"/>
                  </a:lnTo>
                  <a:lnTo>
                    <a:pt x="188" y="57"/>
                  </a:lnTo>
                  <a:lnTo>
                    <a:pt x="237" y="67"/>
                  </a:lnTo>
                  <a:lnTo>
                    <a:pt x="243" y="69"/>
                  </a:lnTo>
                  <a:lnTo>
                    <a:pt x="247" y="72"/>
                  </a:lnTo>
                  <a:lnTo>
                    <a:pt x="253" y="74"/>
                  </a:lnTo>
                  <a:lnTo>
                    <a:pt x="260" y="74"/>
                  </a:lnTo>
                  <a:lnTo>
                    <a:pt x="264" y="75"/>
                  </a:lnTo>
                  <a:lnTo>
                    <a:pt x="268" y="78"/>
                  </a:lnTo>
                  <a:lnTo>
                    <a:pt x="275" y="77"/>
                  </a:lnTo>
                  <a:lnTo>
                    <a:pt x="291" y="78"/>
                  </a:lnTo>
                  <a:lnTo>
                    <a:pt x="301" y="80"/>
                  </a:lnTo>
                  <a:lnTo>
                    <a:pt x="303" y="84"/>
                  </a:lnTo>
                  <a:lnTo>
                    <a:pt x="301" y="92"/>
                  </a:lnTo>
                  <a:lnTo>
                    <a:pt x="306" y="93"/>
                  </a:lnTo>
                  <a:lnTo>
                    <a:pt x="309" y="92"/>
                  </a:lnTo>
                  <a:lnTo>
                    <a:pt x="309" y="93"/>
                  </a:lnTo>
                  <a:lnTo>
                    <a:pt x="318" y="95"/>
                  </a:lnTo>
                  <a:lnTo>
                    <a:pt x="319" y="97"/>
                  </a:lnTo>
                  <a:lnTo>
                    <a:pt x="335" y="150"/>
                  </a:lnTo>
                  <a:lnTo>
                    <a:pt x="341" y="153"/>
                  </a:lnTo>
                  <a:lnTo>
                    <a:pt x="340" y="160"/>
                  </a:lnTo>
                  <a:lnTo>
                    <a:pt x="340" y="162"/>
                  </a:lnTo>
                  <a:lnTo>
                    <a:pt x="331" y="167"/>
                  </a:lnTo>
                  <a:lnTo>
                    <a:pt x="320" y="189"/>
                  </a:lnTo>
                  <a:lnTo>
                    <a:pt x="319" y="194"/>
                  </a:lnTo>
                  <a:lnTo>
                    <a:pt x="319" y="200"/>
                  </a:lnTo>
                  <a:lnTo>
                    <a:pt x="327" y="200"/>
                  </a:lnTo>
                  <a:lnTo>
                    <a:pt x="334" y="195"/>
                  </a:lnTo>
                  <a:lnTo>
                    <a:pt x="335" y="194"/>
                  </a:lnTo>
                  <a:lnTo>
                    <a:pt x="335" y="193"/>
                  </a:lnTo>
                  <a:lnTo>
                    <a:pt x="338" y="185"/>
                  </a:lnTo>
                  <a:lnTo>
                    <a:pt x="349" y="174"/>
                  </a:lnTo>
                  <a:lnTo>
                    <a:pt x="361" y="154"/>
                  </a:lnTo>
                  <a:lnTo>
                    <a:pt x="362" y="148"/>
                  </a:lnTo>
                  <a:lnTo>
                    <a:pt x="369" y="139"/>
                  </a:lnTo>
                  <a:lnTo>
                    <a:pt x="371" y="135"/>
                  </a:lnTo>
                  <a:lnTo>
                    <a:pt x="377" y="130"/>
                  </a:lnTo>
                  <a:lnTo>
                    <a:pt x="379" y="135"/>
                  </a:lnTo>
                  <a:lnTo>
                    <a:pt x="358" y="190"/>
                  </a:lnTo>
                  <a:lnTo>
                    <a:pt x="353" y="207"/>
                  </a:lnTo>
                  <a:lnTo>
                    <a:pt x="351" y="223"/>
                  </a:lnTo>
                  <a:lnTo>
                    <a:pt x="353" y="230"/>
                  </a:lnTo>
                  <a:lnTo>
                    <a:pt x="345" y="254"/>
                  </a:lnTo>
                  <a:lnTo>
                    <a:pt x="344" y="265"/>
                  </a:lnTo>
                  <a:lnTo>
                    <a:pt x="346" y="278"/>
                  </a:lnTo>
                  <a:lnTo>
                    <a:pt x="345" y="290"/>
                  </a:lnTo>
                  <a:lnTo>
                    <a:pt x="342" y="298"/>
                  </a:lnTo>
                  <a:lnTo>
                    <a:pt x="342" y="302"/>
                  </a:lnTo>
                  <a:lnTo>
                    <a:pt x="339" y="314"/>
                  </a:lnTo>
                  <a:lnTo>
                    <a:pt x="338" y="326"/>
                  </a:lnTo>
                  <a:lnTo>
                    <a:pt x="339" y="331"/>
                  </a:lnTo>
                  <a:lnTo>
                    <a:pt x="339" y="337"/>
                  </a:lnTo>
                  <a:lnTo>
                    <a:pt x="341" y="348"/>
                  </a:lnTo>
                  <a:lnTo>
                    <a:pt x="346" y="363"/>
                  </a:lnTo>
                  <a:lnTo>
                    <a:pt x="350" y="371"/>
                  </a:lnTo>
                  <a:lnTo>
                    <a:pt x="350" y="378"/>
                  </a:lnTo>
                  <a:lnTo>
                    <a:pt x="349" y="383"/>
                  </a:lnTo>
                  <a:lnTo>
                    <a:pt x="351" y="394"/>
                  </a:lnTo>
                  <a:lnTo>
                    <a:pt x="339" y="396"/>
                  </a:lnTo>
                  <a:lnTo>
                    <a:pt x="330" y="397"/>
                  </a:lnTo>
                  <a:lnTo>
                    <a:pt x="325" y="397"/>
                  </a:lnTo>
                  <a:lnTo>
                    <a:pt x="322" y="398"/>
                  </a:lnTo>
                  <a:lnTo>
                    <a:pt x="320" y="398"/>
                  </a:lnTo>
                  <a:lnTo>
                    <a:pt x="318" y="398"/>
                  </a:lnTo>
                  <a:lnTo>
                    <a:pt x="297" y="401"/>
                  </a:lnTo>
                  <a:lnTo>
                    <a:pt x="293" y="401"/>
                  </a:lnTo>
                  <a:lnTo>
                    <a:pt x="291" y="401"/>
                  </a:lnTo>
                  <a:lnTo>
                    <a:pt x="289" y="401"/>
                  </a:lnTo>
                  <a:lnTo>
                    <a:pt x="287" y="401"/>
                  </a:lnTo>
                  <a:lnTo>
                    <a:pt x="287" y="402"/>
                  </a:lnTo>
                  <a:close/>
                </a:path>
              </a:pathLst>
            </a:custGeom>
            <a:solidFill>
              <a:srgbClr val="3366FF"/>
            </a:solidFill>
            <a:ln w="0">
              <a:solidFill>
                <a:schemeClr val="tx1"/>
              </a:solidFill>
              <a:prstDash val="solid"/>
              <a:round/>
              <a:headEnd/>
              <a:tailEnd/>
            </a:ln>
          </p:spPr>
          <p:txBody>
            <a:bodyPr/>
            <a:lstStyle/>
            <a:p>
              <a:endParaRPr lang="en-US"/>
            </a:p>
          </p:txBody>
        </p:sp>
        <p:sp>
          <p:nvSpPr>
            <p:cNvPr id="22615" name="Freeform 51"/>
            <p:cNvSpPr>
              <a:spLocks/>
            </p:cNvSpPr>
            <p:nvPr/>
          </p:nvSpPr>
          <p:spPr bwMode="auto">
            <a:xfrm>
              <a:off x="3294" y="1683"/>
              <a:ext cx="287" cy="522"/>
            </a:xfrm>
            <a:custGeom>
              <a:avLst/>
              <a:gdLst>
                <a:gd name="T0" fmla="*/ 3 w 287"/>
                <a:gd name="T1" fmla="*/ 219 h 522"/>
                <a:gd name="T2" fmla="*/ 18 w 287"/>
                <a:gd name="T3" fmla="*/ 193 h 522"/>
                <a:gd name="T4" fmla="*/ 23 w 287"/>
                <a:gd name="T5" fmla="*/ 182 h 522"/>
                <a:gd name="T6" fmla="*/ 19 w 287"/>
                <a:gd name="T7" fmla="*/ 136 h 522"/>
                <a:gd name="T8" fmla="*/ 40 w 287"/>
                <a:gd name="T9" fmla="*/ 115 h 522"/>
                <a:gd name="T10" fmla="*/ 71 w 287"/>
                <a:gd name="T11" fmla="*/ 85 h 522"/>
                <a:gd name="T12" fmla="*/ 80 w 287"/>
                <a:gd name="T13" fmla="*/ 60 h 522"/>
                <a:gd name="T14" fmla="*/ 67 w 287"/>
                <a:gd name="T15" fmla="*/ 44 h 522"/>
                <a:gd name="T16" fmla="*/ 45 w 287"/>
                <a:gd name="T17" fmla="*/ 20 h 522"/>
                <a:gd name="T18" fmla="*/ 55 w 287"/>
                <a:gd name="T19" fmla="*/ 15 h 522"/>
                <a:gd name="T20" fmla="*/ 90 w 287"/>
                <a:gd name="T21" fmla="*/ 13 h 522"/>
                <a:gd name="T22" fmla="*/ 118 w 287"/>
                <a:gd name="T23" fmla="*/ 10 h 522"/>
                <a:gd name="T24" fmla="*/ 136 w 287"/>
                <a:gd name="T25" fmla="*/ 9 h 522"/>
                <a:gd name="T26" fmla="*/ 165 w 287"/>
                <a:gd name="T27" fmla="*/ 8 h 522"/>
                <a:gd name="T28" fmla="*/ 171 w 287"/>
                <a:gd name="T29" fmla="*/ 7 h 522"/>
                <a:gd name="T30" fmla="*/ 200 w 287"/>
                <a:gd name="T31" fmla="*/ 4 h 522"/>
                <a:gd name="T32" fmla="*/ 219 w 287"/>
                <a:gd name="T33" fmla="*/ 2 h 522"/>
                <a:gd name="T34" fmla="*/ 237 w 287"/>
                <a:gd name="T35" fmla="*/ 32 h 522"/>
                <a:gd name="T36" fmla="*/ 258 w 287"/>
                <a:gd name="T37" fmla="*/ 85 h 522"/>
                <a:gd name="T38" fmla="*/ 260 w 287"/>
                <a:gd name="T39" fmla="*/ 107 h 522"/>
                <a:gd name="T40" fmla="*/ 262 w 287"/>
                <a:gd name="T41" fmla="*/ 122 h 522"/>
                <a:gd name="T42" fmla="*/ 264 w 287"/>
                <a:gd name="T43" fmla="*/ 138 h 522"/>
                <a:gd name="T44" fmla="*/ 268 w 287"/>
                <a:gd name="T45" fmla="*/ 178 h 522"/>
                <a:gd name="T46" fmla="*/ 270 w 287"/>
                <a:gd name="T47" fmla="*/ 202 h 522"/>
                <a:gd name="T48" fmla="*/ 274 w 287"/>
                <a:gd name="T49" fmla="*/ 242 h 522"/>
                <a:gd name="T50" fmla="*/ 278 w 287"/>
                <a:gd name="T51" fmla="*/ 277 h 522"/>
                <a:gd name="T52" fmla="*/ 275 w 287"/>
                <a:gd name="T53" fmla="*/ 301 h 522"/>
                <a:gd name="T54" fmla="*/ 279 w 287"/>
                <a:gd name="T55" fmla="*/ 324 h 522"/>
                <a:gd name="T56" fmla="*/ 284 w 287"/>
                <a:gd name="T57" fmla="*/ 337 h 522"/>
                <a:gd name="T58" fmla="*/ 276 w 287"/>
                <a:gd name="T59" fmla="*/ 372 h 522"/>
                <a:gd name="T60" fmla="*/ 259 w 287"/>
                <a:gd name="T61" fmla="*/ 397 h 522"/>
                <a:gd name="T62" fmla="*/ 259 w 287"/>
                <a:gd name="T63" fmla="*/ 408 h 522"/>
                <a:gd name="T64" fmla="*/ 258 w 287"/>
                <a:gd name="T65" fmla="*/ 440 h 522"/>
                <a:gd name="T66" fmla="*/ 254 w 287"/>
                <a:gd name="T67" fmla="*/ 461 h 522"/>
                <a:gd name="T68" fmla="*/ 238 w 287"/>
                <a:gd name="T69" fmla="*/ 478 h 522"/>
                <a:gd name="T70" fmla="*/ 236 w 287"/>
                <a:gd name="T71" fmla="*/ 505 h 522"/>
                <a:gd name="T72" fmla="*/ 222 w 287"/>
                <a:gd name="T73" fmla="*/ 507 h 522"/>
                <a:gd name="T74" fmla="*/ 194 w 287"/>
                <a:gd name="T75" fmla="*/ 500 h 522"/>
                <a:gd name="T76" fmla="*/ 186 w 287"/>
                <a:gd name="T77" fmla="*/ 522 h 522"/>
                <a:gd name="T78" fmla="*/ 170 w 287"/>
                <a:gd name="T79" fmla="*/ 520 h 522"/>
                <a:gd name="T80" fmla="*/ 158 w 287"/>
                <a:gd name="T81" fmla="*/ 495 h 522"/>
                <a:gd name="T82" fmla="*/ 155 w 287"/>
                <a:gd name="T83" fmla="*/ 471 h 522"/>
                <a:gd name="T84" fmla="*/ 133 w 287"/>
                <a:gd name="T85" fmla="*/ 443 h 522"/>
                <a:gd name="T86" fmla="*/ 109 w 287"/>
                <a:gd name="T87" fmla="*/ 428 h 522"/>
                <a:gd name="T88" fmla="*/ 91 w 287"/>
                <a:gd name="T89" fmla="*/ 415 h 522"/>
                <a:gd name="T90" fmla="*/ 96 w 287"/>
                <a:gd name="T91" fmla="*/ 386 h 522"/>
                <a:gd name="T92" fmla="*/ 101 w 287"/>
                <a:gd name="T93" fmla="*/ 372 h 522"/>
                <a:gd name="T94" fmla="*/ 104 w 287"/>
                <a:gd name="T95" fmla="*/ 358 h 522"/>
                <a:gd name="T96" fmla="*/ 88 w 287"/>
                <a:gd name="T97" fmla="*/ 348 h 522"/>
                <a:gd name="T98" fmla="*/ 72 w 287"/>
                <a:gd name="T99" fmla="*/ 354 h 522"/>
                <a:gd name="T100" fmla="*/ 60 w 287"/>
                <a:gd name="T101" fmla="*/ 323 h 522"/>
                <a:gd name="T102" fmla="*/ 39 w 287"/>
                <a:gd name="T103" fmla="*/ 306 h 522"/>
                <a:gd name="T104" fmla="*/ 19 w 287"/>
                <a:gd name="T105" fmla="*/ 286 h 522"/>
                <a:gd name="T106" fmla="*/ 12 w 287"/>
                <a:gd name="T107" fmla="*/ 276 h 522"/>
                <a:gd name="T108" fmla="*/ 3 w 287"/>
                <a:gd name="T109" fmla="*/ 254 h 52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87"/>
                <a:gd name="T166" fmla="*/ 0 h 522"/>
                <a:gd name="T167" fmla="*/ 287 w 287"/>
                <a:gd name="T168" fmla="*/ 522 h 52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87" h="522">
                  <a:moveTo>
                    <a:pt x="0" y="236"/>
                  </a:moveTo>
                  <a:lnTo>
                    <a:pt x="0" y="231"/>
                  </a:lnTo>
                  <a:lnTo>
                    <a:pt x="2" y="219"/>
                  </a:lnTo>
                  <a:lnTo>
                    <a:pt x="3" y="219"/>
                  </a:lnTo>
                  <a:lnTo>
                    <a:pt x="5" y="218"/>
                  </a:lnTo>
                  <a:lnTo>
                    <a:pt x="7" y="217"/>
                  </a:lnTo>
                  <a:lnTo>
                    <a:pt x="6" y="199"/>
                  </a:lnTo>
                  <a:lnTo>
                    <a:pt x="18" y="193"/>
                  </a:lnTo>
                  <a:lnTo>
                    <a:pt x="22" y="191"/>
                  </a:lnTo>
                  <a:lnTo>
                    <a:pt x="23" y="189"/>
                  </a:lnTo>
                  <a:lnTo>
                    <a:pt x="23" y="187"/>
                  </a:lnTo>
                  <a:lnTo>
                    <a:pt x="23" y="182"/>
                  </a:lnTo>
                  <a:lnTo>
                    <a:pt x="33" y="158"/>
                  </a:lnTo>
                  <a:lnTo>
                    <a:pt x="31" y="152"/>
                  </a:lnTo>
                  <a:lnTo>
                    <a:pt x="28" y="143"/>
                  </a:lnTo>
                  <a:lnTo>
                    <a:pt x="19" y="136"/>
                  </a:lnTo>
                  <a:lnTo>
                    <a:pt x="22" y="128"/>
                  </a:lnTo>
                  <a:lnTo>
                    <a:pt x="23" y="123"/>
                  </a:lnTo>
                  <a:lnTo>
                    <a:pt x="27" y="118"/>
                  </a:lnTo>
                  <a:lnTo>
                    <a:pt x="40" y="115"/>
                  </a:lnTo>
                  <a:lnTo>
                    <a:pt x="60" y="108"/>
                  </a:lnTo>
                  <a:lnTo>
                    <a:pt x="67" y="102"/>
                  </a:lnTo>
                  <a:lnTo>
                    <a:pt x="71" y="87"/>
                  </a:lnTo>
                  <a:lnTo>
                    <a:pt x="71" y="85"/>
                  </a:lnTo>
                  <a:lnTo>
                    <a:pt x="74" y="82"/>
                  </a:lnTo>
                  <a:lnTo>
                    <a:pt x="79" y="73"/>
                  </a:lnTo>
                  <a:lnTo>
                    <a:pt x="79" y="68"/>
                  </a:lnTo>
                  <a:lnTo>
                    <a:pt x="80" y="60"/>
                  </a:lnTo>
                  <a:lnTo>
                    <a:pt x="79" y="58"/>
                  </a:lnTo>
                  <a:lnTo>
                    <a:pt x="77" y="49"/>
                  </a:lnTo>
                  <a:lnTo>
                    <a:pt x="69" y="45"/>
                  </a:lnTo>
                  <a:lnTo>
                    <a:pt x="67" y="44"/>
                  </a:lnTo>
                  <a:lnTo>
                    <a:pt x="62" y="42"/>
                  </a:lnTo>
                  <a:lnTo>
                    <a:pt x="60" y="39"/>
                  </a:lnTo>
                  <a:lnTo>
                    <a:pt x="55" y="27"/>
                  </a:lnTo>
                  <a:lnTo>
                    <a:pt x="45" y="20"/>
                  </a:lnTo>
                  <a:lnTo>
                    <a:pt x="42" y="17"/>
                  </a:lnTo>
                  <a:lnTo>
                    <a:pt x="44" y="17"/>
                  </a:lnTo>
                  <a:lnTo>
                    <a:pt x="47" y="15"/>
                  </a:lnTo>
                  <a:lnTo>
                    <a:pt x="55" y="15"/>
                  </a:lnTo>
                  <a:lnTo>
                    <a:pt x="57" y="15"/>
                  </a:lnTo>
                  <a:lnTo>
                    <a:pt x="77" y="14"/>
                  </a:lnTo>
                  <a:lnTo>
                    <a:pt x="83" y="13"/>
                  </a:lnTo>
                  <a:lnTo>
                    <a:pt x="90" y="13"/>
                  </a:lnTo>
                  <a:lnTo>
                    <a:pt x="94" y="13"/>
                  </a:lnTo>
                  <a:lnTo>
                    <a:pt x="96" y="12"/>
                  </a:lnTo>
                  <a:lnTo>
                    <a:pt x="111" y="12"/>
                  </a:lnTo>
                  <a:lnTo>
                    <a:pt x="118" y="10"/>
                  </a:lnTo>
                  <a:lnTo>
                    <a:pt x="126" y="10"/>
                  </a:lnTo>
                  <a:lnTo>
                    <a:pt x="127" y="10"/>
                  </a:lnTo>
                  <a:lnTo>
                    <a:pt x="128" y="10"/>
                  </a:lnTo>
                  <a:lnTo>
                    <a:pt x="136" y="9"/>
                  </a:lnTo>
                  <a:lnTo>
                    <a:pt x="149" y="8"/>
                  </a:lnTo>
                  <a:lnTo>
                    <a:pt x="156" y="8"/>
                  </a:lnTo>
                  <a:lnTo>
                    <a:pt x="160" y="8"/>
                  </a:lnTo>
                  <a:lnTo>
                    <a:pt x="165" y="8"/>
                  </a:lnTo>
                  <a:lnTo>
                    <a:pt x="167" y="8"/>
                  </a:lnTo>
                  <a:lnTo>
                    <a:pt x="167" y="7"/>
                  </a:lnTo>
                  <a:lnTo>
                    <a:pt x="169" y="7"/>
                  </a:lnTo>
                  <a:lnTo>
                    <a:pt x="171" y="7"/>
                  </a:lnTo>
                  <a:lnTo>
                    <a:pt x="173" y="7"/>
                  </a:lnTo>
                  <a:lnTo>
                    <a:pt x="177" y="7"/>
                  </a:lnTo>
                  <a:lnTo>
                    <a:pt x="198" y="4"/>
                  </a:lnTo>
                  <a:lnTo>
                    <a:pt x="200" y="4"/>
                  </a:lnTo>
                  <a:lnTo>
                    <a:pt x="202" y="4"/>
                  </a:lnTo>
                  <a:lnTo>
                    <a:pt x="205" y="3"/>
                  </a:lnTo>
                  <a:lnTo>
                    <a:pt x="210" y="3"/>
                  </a:lnTo>
                  <a:lnTo>
                    <a:pt x="219" y="2"/>
                  </a:lnTo>
                  <a:lnTo>
                    <a:pt x="231" y="0"/>
                  </a:lnTo>
                  <a:lnTo>
                    <a:pt x="232" y="12"/>
                  </a:lnTo>
                  <a:lnTo>
                    <a:pt x="232" y="23"/>
                  </a:lnTo>
                  <a:lnTo>
                    <a:pt x="237" y="32"/>
                  </a:lnTo>
                  <a:lnTo>
                    <a:pt x="246" y="45"/>
                  </a:lnTo>
                  <a:lnTo>
                    <a:pt x="251" y="57"/>
                  </a:lnTo>
                  <a:lnTo>
                    <a:pt x="257" y="72"/>
                  </a:lnTo>
                  <a:lnTo>
                    <a:pt x="258" y="85"/>
                  </a:lnTo>
                  <a:lnTo>
                    <a:pt x="259" y="88"/>
                  </a:lnTo>
                  <a:lnTo>
                    <a:pt x="259" y="94"/>
                  </a:lnTo>
                  <a:lnTo>
                    <a:pt x="260" y="103"/>
                  </a:lnTo>
                  <a:lnTo>
                    <a:pt x="260" y="107"/>
                  </a:lnTo>
                  <a:lnTo>
                    <a:pt x="260" y="109"/>
                  </a:lnTo>
                  <a:lnTo>
                    <a:pt x="260" y="112"/>
                  </a:lnTo>
                  <a:lnTo>
                    <a:pt x="262" y="114"/>
                  </a:lnTo>
                  <a:lnTo>
                    <a:pt x="262" y="122"/>
                  </a:lnTo>
                  <a:lnTo>
                    <a:pt x="263" y="125"/>
                  </a:lnTo>
                  <a:lnTo>
                    <a:pt x="263" y="129"/>
                  </a:lnTo>
                  <a:lnTo>
                    <a:pt x="264" y="137"/>
                  </a:lnTo>
                  <a:lnTo>
                    <a:pt x="264" y="138"/>
                  </a:lnTo>
                  <a:lnTo>
                    <a:pt x="264" y="143"/>
                  </a:lnTo>
                  <a:lnTo>
                    <a:pt x="267" y="162"/>
                  </a:lnTo>
                  <a:lnTo>
                    <a:pt x="268" y="172"/>
                  </a:lnTo>
                  <a:lnTo>
                    <a:pt x="268" y="178"/>
                  </a:lnTo>
                  <a:lnTo>
                    <a:pt x="269" y="184"/>
                  </a:lnTo>
                  <a:lnTo>
                    <a:pt x="269" y="187"/>
                  </a:lnTo>
                  <a:lnTo>
                    <a:pt x="269" y="193"/>
                  </a:lnTo>
                  <a:lnTo>
                    <a:pt x="270" y="202"/>
                  </a:lnTo>
                  <a:lnTo>
                    <a:pt x="271" y="217"/>
                  </a:lnTo>
                  <a:lnTo>
                    <a:pt x="271" y="219"/>
                  </a:lnTo>
                  <a:lnTo>
                    <a:pt x="273" y="224"/>
                  </a:lnTo>
                  <a:lnTo>
                    <a:pt x="274" y="242"/>
                  </a:lnTo>
                  <a:lnTo>
                    <a:pt x="274" y="248"/>
                  </a:lnTo>
                  <a:lnTo>
                    <a:pt x="275" y="259"/>
                  </a:lnTo>
                  <a:lnTo>
                    <a:pt x="276" y="267"/>
                  </a:lnTo>
                  <a:lnTo>
                    <a:pt x="278" y="277"/>
                  </a:lnTo>
                  <a:lnTo>
                    <a:pt x="278" y="279"/>
                  </a:lnTo>
                  <a:lnTo>
                    <a:pt x="279" y="292"/>
                  </a:lnTo>
                  <a:lnTo>
                    <a:pt x="279" y="291"/>
                  </a:lnTo>
                  <a:lnTo>
                    <a:pt x="275" y="301"/>
                  </a:lnTo>
                  <a:lnTo>
                    <a:pt x="276" y="301"/>
                  </a:lnTo>
                  <a:lnTo>
                    <a:pt x="274" y="309"/>
                  </a:lnTo>
                  <a:lnTo>
                    <a:pt x="275" y="314"/>
                  </a:lnTo>
                  <a:lnTo>
                    <a:pt x="279" y="324"/>
                  </a:lnTo>
                  <a:lnTo>
                    <a:pt x="284" y="333"/>
                  </a:lnTo>
                  <a:lnTo>
                    <a:pt x="282" y="334"/>
                  </a:lnTo>
                  <a:lnTo>
                    <a:pt x="282" y="336"/>
                  </a:lnTo>
                  <a:lnTo>
                    <a:pt x="284" y="337"/>
                  </a:lnTo>
                  <a:lnTo>
                    <a:pt x="287" y="348"/>
                  </a:lnTo>
                  <a:lnTo>
                    <a:pt x="280" y="363"/>
                  </a:lnTo>
                  <a:lnTo>
                    <a:pt x="278" y="364"/>
                  </a:lnTo>
                  <a:lnTo>
                    <a:pt x="276" y="372"/>
                  </a:lnTo>
                  <a:lnTo>
                    <a:pt x="271" y="375"/>
                  </a:lnTo>
                  <a:lnTo>
                    <a:pt x="273" y="380"/>
                  </a:lnTo>
                  <a:lnTo>
                    <a:pt x="270" y="385"/>
                  </a:lnTo>
                  <a:lnTo>
                    <a:pt x="259" y="397"/>
                  </a:lnTo>
                  <a:lnTo>
                    <a:pt x="257" y="396"/>
                  </a:lnTo>
                  <a:lnTo>
                    <a:pt x="258" y="397"/>
                  </a:lnTo>
                  <a:lnTo>
                    <a:pt x="258" y="398"/>
                  </a:lnTo>
                  <a:lnTo>
                    <a:pt x="259" y="408"/>
                  </a:lnTo>
                  <a:lnTo>
                    <a:pt x="258" y="416"/>
                  </a:lnTo>
                  <a:lnTo>
                    <a:pt x="253" y="431"/>
                  </a:lnTo>
                  <a:lnTo>
                    <a:pt x="254" y="432"/>
                  </a:lnTo>
                  <a:lnTo>
                    <a:pt x="258" y="440"/>
                  </a:lnTo>
                  <a:lnTo>
                    <a:pt x="253" y="448"/>
                  </a:lnTo>
                  <a:lnTo>
                    <a:pt x="252" y="456"/>
                  </a:lnTo>
                  <a:lnTo>
                    <a:pt x="253" y="461"/>
                  </a:lnTo>
                  <a:lnTo>
                    <a:pt x="254" y="461"/>
                  </a:lnTo>
                  <a:lnTo>
                    <a:pt x="259" y="467"/>
                  </a:lnTo>
                  <a:lnTo>
                    <a:pt x="254" y="471"/>
                  </a:lnTo>
                  <a:lnTo>
                    <a:pt x="246" y="473"/>
                  </a:lnTo>
                  <a:lnTo>
                    <a:pt x="238" y="478"/>
                  </a:lnTo>
                  <a:lnTo>
                    <a:pt x="237" y="478"/>
                  </a:lnTo>
                  <a:lnTo>
                    <a:pt x="235" y="477"/>
                  </a:lnTo>
                  <a:lnTo>
                    <a:pt x="230" y="493"/>
                  </a:lnTo>
                  <a:lnTo>
                    <a:pt x="236" y="505"/>
                  </a:lnTo>
                  <a:lnTo>
                    <a:pt x="232" y="511"/>
                  </a:lnTo>
                  <a:lnTo>
                    <a:pt x="231" y="511"/>
                  </a:lnTo>
                  <a:lnTo>
                    <a:pt x="227" y="511"/>
                  </a:lnTo>
                  <a:lnTo>
                    <a:pt x="222" y="507"/>
                  </a:lnTo>
                  <a:lnTo>
                    <a:pt x="213" y="505"/>
                  </a:lnTo>
                  <a:lnTo>
                    <a:pt x="200" y="498"/>
                  </a:lnTo>
                  <a:lnTo>
                    <a:pt x="199" y="500"/>
                  </a:lnTo>
                  <a:lnTo>
                    <a:pt x="194" y="500"/>
                  </a:lnTo>
                  <a:lnTo>
                    <a:pt x="186" y="512"/>
                  </a:lnTo>
                  <a:lnTo>
                    <a:pt x="183" y="516"/>
                  </a:lnTo>
                  <a:lnTo>
                    <a:pt x="183" y="517"/>
                  </a:lnTo>
                  <a:lnTo>
                    <a:pt x="186" y="522"/>
                  </a:lnTo>
                  <a:lnTo>
                    <a:pt x="178" y="516"/>
                  </a:lnTo>
                  <a:lnTo>
                    <a:pt x="178" y="522"/>
                  </a:lnTo>
                  <a:lnTo>
                    <a:pt x="175" y="522"/>
                  </a:lnTo>
                  <a:lnTo>
                    <a:pt x="170" y="520"/>
                  </a:lnTo>
                  <a:lnTo>
                    <a:pt x="162" y="500"/>
                  </a:lnTo>
                  <a:lnTo>
                    <a:pt x="160" y="500"/>
                  </a:lnTo>
                  <a:lnTo>
                    <a:pt x="159" y="500"/>
                  </a:lnTo>
                  <a:lnTo>
                    <a:pt x="158" y="495"/>
                  </a:lnTo>
                  <a:lnTo>
                    <a:pt x="160" y="492"/>
                  </a:lnTo>
                  <a:lnTo>
                    <a:pt x="161" y="492"/>
                  </a:lnTo>
                  <a:lnTo>
                    <a:pt x="164" y="488"/>
                  </a:lnTo>
                  <a:lnTo>
                    <a:pt x="155" y="471"/>
                  </a:lnTo>
                  <a:lnTo>
                    <a:pt x="156" y="466"/>
                  </a:lnTo>
                  <a:lnTo>
                    <a:pt x="144" y="455"/>
                  </a:lnTo>
                  <a:lnTo>
                    <a:pt x="143" y="450"/>
                  </a:lnTo>
                  <a:lnTo>
                    <a:pt x="133" y="443"/>
                  </a:lnTo>
                  <a:lnTo>
                    <a:pt x="128" y="443"/>
                  </a:lnTo>
                  <a:lnTo>
                    <a:pt x="123" y="445"/>
                  </a:lnTo>
                  <a:lnTo>
                    <a:pt x="118" y="437"/>
                  </a:lnTo>
                  <a:lnTo>
                    <a:pt x="109" y="428"/>
                  </a:lnTo>
                  <a:lnTo>
                    <a:pt x="102" y="426"/>
                  </a:lnTo>
                  <a:lnTo>
                    <a:pt x="100" y="423"/>
                  </a:lnTo>
                  <a:lnTo>
                    <a:pt x="100" y="422"/>
                  </a:lnTo>
                  <a:lnTo>
                    <a:pt x="91" y="415"/>
                  </a:lnTo>
                  <a:lnTo>
                    <a:pt x="90" y="412"/>
                  </a:lnTo>
                  <a:lnTo>
                    <a:pt x="91" y="400"/>
                  </a:lnTo>
                  <a:lnTo>
                    <a:pt x="95" y="388"/>
                  </a:lnTo>
                  <a:lnTo>
                    <a:pt x="96" y="386"/>
                  </a:lnTo>
                  <a:lnTo>
                    <a:pt x="96" y="385"/>
                  </a:lnTo>
                  <a:lnTo>
                    <a:pt x="96" y="383"/>
                  </a:lnTo>
                  <a:lnTo>
                    <a:pt x="101" y="376"/>
                  </a:lnTo>
                  <a:lnTo>
                    <a:pt x="101" y="372"/>
                  </a:lnTo>
                  <a:lnTo>
                    <a:pt x="100" y="364"/>
                  </a:lnTo>
                  <a:lnTo>
                    <a:pt x="101" y="362"/>
                  </a:lnTo>
                  <a:lnTo>
                    <a:pt x="104" y="359"/>
                  </a:lnTo>
                  <a:lnTo>
                    <a:pt x="104" y="358"/>
                  </a:lnTo>
                  <a:lnTo>
                    <a:pt x="104" y="354"/>
                  </a:lnTo>
                  <a:lnTo>
                    <a:pt x="94" y="348"/>
                  </a:lnTo>
                  <a:lnTo>
                    <a:pt x="93" y="348"/>
                  </a:lnTo>
                  <a:lnTo>
                    <a:pt x="88" y="348"/>
                  </a:lnTo>
                  <a:lnTo>
                    <a:pt x="85" y="346"/>
                  </a:lnTo>
                  <a:lnTo>
                    <a:pt x="80" y="346"/>
                  </a:lnTo>
                  <a:lnTo>
                    <a:pt x="74" y="354"/>
                  </a:lnTo>
                  <a:lnTo>
                    <a:pt x="72" y="354"/>
                  </a:lnTo>
                  <a:lnTo>
                    <a:pt x="66" y="349"/>
                  </a:lnTo>
                  <a:lnTo>
                    <a:pt x="63" y="343"/>
                  </a:lnTo>
                  <a:lnTo>
                    <a:pt x="62" y="332"/>
                  </a:lnTo>
                  <a:lnTo>
                    <a:pt x="60" y="323"/>
                  </a:lnTo>
                  <a:lnTo>
                    <a:pt x="57" y="319"/>
                  </a:lnTo>
                  <a:lnTo>
                    <a:pt x="50" y="312"/>
                  </a:lnTo>
                  <a:lnTo>
                    <a:pt x="44" y="307"/>
                  </a:lnTo>
                  <a:lnTo>
                    <a:pt x="39" y="306"/>
                  </a:lnTo>
                  <a:lnTo>
                    <a:pt x="30" y="296"/>
                  </a:lnTo>
                  <a:lnTo>
                    <a:pt x="28" y="294"/>
                  </a:lnTo>
                  <a:lnTo>
                    <a:pt x="25" y="289"/>
                  </a:lnTo>
                  <a:lnTo>
                    <a:pt x="19" y="286"/>
                  </a:lnTo>
                  <a:lnTo>
                    <a:pt x="18" y="284"/>
                  </a:lnTo>
                  <a:lnTo>
                    <a:pt x="16" y="282"/>
                  </a:lnTo>
                  <a:lnTo>
                    <a:pt x="12" y="277"/>
                  </a:lnTo>
                  <a:lnTo>
                    <a:pt x="12" y="276"/>
                  </a:lnTo>
                  <a:lnTo>
                    <a:pt x="11" y="271"/>
                  </a:lnTo>
                  <a:lnTo>
                    <a:pt x="6" y="266"/>
                  </a:lnTo>
                  <a:lnTo>
                    <a:pt x="6" y="258"/>
                  </a:lnTo>
                  <a:lnTo>
                    <a:pt x="3" y="254"/>
                  </a:lnTo>
                  <a:lnTo>
                    <a:pt x="0" y="242"/>
                  </a:lnTo>
                  <a:lnTo>
                    <a:pt x="0" y="236"/>
                  </a:lnTo>
                  <a:close/>
                </a:path>
              </a:pathLst>
            </a:custGeom>
            <a:solidFill>
              <a:srgbClr val="3366FF"/>
            </a:solidFill>
            <a:ln w="0">
              <a:solidFill>
                <a:schemeClr val="tx1"/>
              </a:solidFill>
              <a:prstDash val="solid"/>
              <a:round/>
              <a:headEnd/>
              <a:tailEnd/>
            </a:ln>
          </p:spPr>
          <p:txBody>
            <a:bodyPr/>
            <a:lstStyle/>
            <a:p>
              <a:endParaRPr lang="en-US"/>
            </a:p>
          </p:txBody>
        </p:sp>
        <p:sp>
          <p:nvSpPr>
            <p:cNvPr id="22616" name="Freeform 52"/>
            <p:cNvSpPr>
              <a:spLocks/>
            </p:cNvSpPr>
            <p:nvPr/>
          </p:nvSpPr>
          <p:spPr bwMode="auto">
            <a:xfrm>
              <a:off x="2940" y="1610"/>
              <a:ext cx="434" cy="291"/>
            </a:xfrm>
            <a:custGeom>
              <a:avLst/>
              <a:gdLst>
                <a:gd name="T0" fmla="*/ 181 w 434"/>
                <a:gd name="T1" fmla="*/ 10 h 291"/>
                <a:gd name="T2" fmla="*/ 171 w 434"/>
                <a:gd name="T3" fmla="*/ 10 h 291"/>
                <a:gd name="T4" fmla="*/ 142 w 434"/>
                <a:gd name="T5" fmla="*/ 11 h 291"/>
                <a:gd name="T6" fmla="*/ 115 w 434"/>
                <a:gd name="T7" fmla="*/ 12 h 291"/>
                <a:gd name="T8" fmla="*/ 96 w 434"/>
                <a:gd name="T9" fmla="*/ 12 h 291"/>
                <a:gd name="T10" fmla="*/ 76 w 434"/>
                <a:gd name="T11" fmla="*/ 13 h 291"/>
                <a:gd name="T12" fmla="*/ 49 w 434"/>
                <a:gd name="T13" fmla="*/ 13 h 291"/>
                <a:gd name="T14" fmla="*/ 36 w 434"/>
                <a:gd name="T15" fmla="*/ 13 h 291"/>
                <a:gd name="T16" fmla="*/ 10 w 434"/>
                <a:gd name="T17" fmla="*/ 15 h 291"/>
                <a:gd name="T18" fmla="*/ 6 w 434"/>
                <a:gd name="T19" fmla="*/ 26 h 291"/>
                <a:gd name="T20" fmla="*/ 11 w 434"/>
                <a:gd name="T21" fmla="*/ 50 h 291"/>
                <a:gd name="T22" fmla="*/ 7 w 434"/>
                <a:gd name="T23" fmla="*/ 65 h 291"/>
                <a:gd name="T24" fmla="*/ 8 w 434"/>
                <a:gd name="T25" fmla="*/ 98 h 291"/>
                <a:gd name="T26" fmla="*/ 12 w 434"/>
                <a:gd name="T27" fmla="*/ 108 h 291"/>
                <a:gd name="T28" fmla="*/ 19 w 434"/>
                <a:gd name="T29" fmla="*/ 131 h 291"/>
                <a:gd name="T30" fmla="*/ 24 w 434"/>
                <a:gd name="T31" fmla="*/ 150 h 291"/>
                <a:gd name="T32" fmla="*/ 33 w 434"/>
                <a:gd name="T33" fmla="*/ 166 h 291"/>
                <a:gd name="T34" fmla="*/ 35 w 434"/>
                <a:gd name="T35" fmla="*/ 183 h 291"/>
                <a:gd name="T36" fmla="*/ 44 w 434"/>
                <a:gd name="T37" fmla="*/ 200 h 291"/>
                <a:gd name="T38" fmla="*/ 48 w 434"/>
                <a:gd name="T39" fmla="*/ 210 h 291"/>
                <a:gd name="T40" fmla="*/ 49 w 434"/>
                <a:gd name="T41" fmla="*/ 229 h 291"/>
                <a:gd name="T42" fmla="*/ 52 w 434"/>
                <a:gd name="T43" fmla="*/ 235 h 291"/>
                <a:gd name="T44" fmla="*/ 54 w 434"/>
                <a:gd name="T45" fmla="*/ 246 h 291"/>
                <a:gd name="T46" fmla="*/ 56 w 434"/>
                <a:gd name="T47" fmla="*/ 266 h 291"/>
                <a:gd name="T48" fmla="*/ 61 w 434"/>
                <a:gd name="T49" fmla="*/ 285 h 291"/>
                <a:gd name="T50" fmla="*/ 88 w 434"/>
                <a:gd name="T51" fmla="*/ 285 h 291"/>
                <a:gd name="T52" fmla="*/ 114 w 434"/>
                <a:gd name="T53" fmla="*/ 285 h 291"/>
                <a:gd name="T54" fmla="*/ 138 w 434"/>
                <a:gd name="T55" fmla="*/ 284 h 291"/>
                <a:gd name="T56" fmla="*/ 164 w 434"/>
                <a:gd name="T57" fmla="*/ 284 h 291"/>
                <a:gd name="T58" fmla="*/ 181 w 434"/>
                <a:gd name="T59" fmla="*/ 282 h 291"/>
                <a:gd name="T60" fmla="*/ 212 w 434"/>
                <a:gd name="T61" fmla="*/ 280 h 291"/>
                <a:gd name="T62" fmla="*/ 224 w 434"/>
                <a:gd name="T63" fmla="*/ 280 h 291"/>
                <a:gd name="T64" fmla="*/ 250 w 434"/>
                <a:gd name="T65" fmla="*/ 279 h 291"/>
                <a:gd name="T66" fmla="*/ 274 w 434"/>
                <a:gd name="T67" fmla="*/ 276 h 291"/>
                <a:gd name="T68" fmla="*/ 300 w 434"/>
                <a:gd name="T69" fmla="*/ 274 h 291"/>
                <a:gd name="T70" fmla="*/ 313 w 434"/>
                <a:gd name="T71" fmla="*/ 274 h 291"/>
                <a:gd name="T72" fmla="*/ 335 w 434"/>
                <a:gd name="T73" fmla="*/ 271 h 291"/>
                <a:gd name="T74" fmla="*/ 344 w 434"/>
                <a:gd name="T75" fmla="*/ 277 h 291"/>
                <a:gd name="T76" fmla="*/ 361 w 434"/>
                <a:gd name="T77" fmla="*/ 290 h 291"/>
                <a:gd name="T78" fmla="*/ 376 w 434"/>
                <a:gd name="T79" fmla="*/ 264 h 291"/>
                <a:gd name="T80" fmla="*/ 377 w 434"/>
                <a:gd name="T81" fmla="*/ 255 h 291"/>
                <a:gd name="T82" fmla="*/ 382 w 434"/>
                <a:gd name="T83" fmla="*/ 216 h 291"/>
                <a:gd name="T84" fmla="*/ 377 w 434"/>
                <a:gd name="T85" fmla="*/ 196 h 291"/>
                <a:gd name="T86" fmla="*/ 414 w 434"/>
                <a:gd name="T87" fmla="*/ 181 h 291"/>
                <a:gd name="T88" fmla="*/ 425 w 434"/>
                <a:gd name="T89" fmla="*/ 158 h 291"/>
                <a:gd name="T90" fmla="*/ 433 w 434"/>
                <a:gd name="T91" fmla="*/ 141 h 291"/>
                <a:gd name="T92" fmla="*/ 431 w 434"/>
                <a:gd name="T93" fmla="*/ 122 h 291"/>
                <a:gd name="T94" fmla="*/ 416 w 434"/>
                <a:gd name="T95" fmla="*/ 115 h 291"/>
                <a:gd name="T96" fmla="*/ 399 w 434"/>
                <a:gd name="T97" fmla="*/ 93 h 291"/>
                <a:gd name="T98" fmla="*/ 393 w 434"/>
                <a:gd name="T99" fmla="*/ 78 h 291"/>
                <a:gd name="T100" fmla="*/ 368 w 434"/>
                <a:gd name="T101" fmla="*/ 68 h 291"/>
                <a:gd name="T102" fmla="*/ 360 w 434"/>
                <a:gd name="T103" fmla="*/ 46 h 291"/>
                <a:gd name="T104" fmla="*/ 355 w 434"/>
                <a:gd name="T105" fmla="*/ 8 h 291"/>
                <a:gd name="T106" fmla="*/ 351 w 434"/>
                <a:gd name="T107" fmla="*/ 0 h 291"/>
                <a:gd name="T108" fmla="*/ 319 w 434"/>
                <a:gd name="T109" fmla="*/ 2 h 291"/>
                <a:gd name="T110" fmla="*/ 265 w 434"/>
                <a:gd name="T111" fmla="*/ 5 h 291"/>
                <a:gd name="T112" fmla="*/ 232 w 434"/>
                <a:gd name="T113" fmla="*/ 7 h 291"/>
                <a:gd name="T114" fmla="*/ 204 w 434"/>
                <a:gd name="T115" fmla="*/ 8 h 29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34"/>
                <a:gd name="T175" fmla="*/ 0 h 291"/>
                <a:gd name="T176" fmla="*/ 434 w 434"/>
                <a:gd name="T177" fmla="*/ 291 h 29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34" h="291">
                  <a:moveTo>
                    <a:pt x="204" y="8"/>
                  </a:moveTo>
                  <a:lnTo>
                    <a:pt x="193" y="8"/>
                  </a:lnTo>
                  <a:lnTo>
                    <a:pt x="181" y="10"/>
                  </a:lnTo>
                  <a:lnTo>
                    <a:pt x="179" y="10"/>
                  </a:lnTo>
                  <a:lnTo>
                    <a:pt x="172" y="10"/>
                  </a:lnTo>
                  <a:lnTo>
                    <a:pt x="171" y="10"/>
                  </a:lnTo>
                  <a:lnTo>
                    <a:pt x="154" y="11"/>
                  </a:lnTo>
                  <a:lnTo>
                    <a:pt x="147" y="11"/>
                  </a:lnTo>
                  <a:lnTo>
                    <a:pt x="142" y="11"/>
                  </a:lnTo>
                  <a:lnTo>
                    <a:pt x="128" y="11"/>
                  </a:lnTo>
                  <a:lnTo>
                    <a:pt x="121" y="11"/>
                  </a:lnTo>
                  <a:lnTo>
                    <a:pt x="115" y="12"/>
                  </a:lnTo>
                  <a:lnTo>
                    <a:pt x="114" y="12"/>
                  </a:lnTo>
                  <a:lnTo>
                    <a:pt x="111" y="12"/>
                  </a:lnTo>
                  <a:lnTo>
                    <a:pt x="96" y="12"/>
                  </a:lnTo>
                  <a:lnTo>
                    <a:pt x="89" y="12"/>
                  </a:lnTo>
                  <a:lnTo>
                    <a:pt x="79" y="13"/>
                  </a:lnTo>
                  <a:lnTo>
                    <a:pt x="76" y="13"/>
                  </a:lnTo>
                  <a:lnTo>
                    <a:pt x="59" y="13"/>
                  </a:lnTo>
                  <a:lnTo>
                    <a:pt x="56" y="13"/>
                  </a:lnTo>
                  <a:lnTo>
                    <a:pt x="49" y="13"/>
                  </a:lnTo>
                  <a:lnTo>
                    <a:pt x="44" y="13"/>
                  </a:lnTo>
                  <a:lnTo>
                    <a:pt x="40" y="13"/>
                  </a:lnTo>
                  <a:lnTo>
                    <a:pt x="36" y="13"/>
                  </a:lnTo>
                  <a:lnTo>
                    <a:pt x="23" y="13"/>
                  </a:lnTo>
                  <a:lnTo>
                    <a:pt x="14" y="15"/>
                  </a:lnTo>
                  <a:lnTo>
                    <a:pt x="10" y="15"/>
                  </a:lnTo>
                  <a:lnTo>
                    <a:pt x="7" y="15"/>
                  </a:lnTo>
                  <a:lnTo>
                    <a:pt x="0" y="15"/>
                  </a:lnTo>
                  <a:lnTo>
                    <a:pt x="6" y="26"/>
                  </a:lnTo>
                  <a:lnTo>
                    <a:pt x="3" y="37"/>
                  </a:lnTo>
                  <a:lnTo>
                    <a:pt x="7" y="40"/>
                  </a:lnTo>
                  <a:lnTo>
                    <a:pt x="11" y="50"/>
                  </a:lnTo>
                  <a:lnTo>
                    <a:pt x="11" y="53"/>
                  </a:lnTo>
                  <a:lnTo>
                    <a:pt x="7" y="56"/>
                  </a:lnTo>
                  <a:lnTo>
                    <a:pt x="7" y="65"/>
                  </a:lnTo>
                  <a:lnTo>
                    <a:pt x="5" y="70"/>
                  </a:lnTo>
                  <a:lnTo>
                    <a:pt x="0" y="88"/>
                  </a:lnTo>
                  <a:lnTo>
                    <a:pt x="8" y="98"/>
                  </a:lnTo>
                  <a:lnTo>
                    <a:pt x="8" y="102"/>
                  </a:lnTo>
                  <a:lnTo>
                    <a:pt x="10" y="107"/>
                  </a:lnTo>
                  <a:lnTo>
                    <a:pt x="12" y="108"/>
                  </a:lnTo>
                  <a:lnTo>
                    <a:pt x="18" y="128"/>
                  </a:lnTo>
                  <a:lnTo>
                    <a:pt x="21" y="131"/>
                  </a:lnTo>
                  <a:lnTo>
                    <a:pt x="19" y="131"/>
                  </a:lnTo>
                  <a:lnTo>
                    <a:pt x="18" y="133"/>
                  </a:lnTo>
                  <a:lnTo>
                    <a:pt x="23" y="142"/>
                  </a:lnTo>
                  <a:lnTo>
                    <a:pt x="24" y="150"/>
                  </a:lnTo>
                  <a:lnTo>
                    <a:pt x="27" y="153"/>
                  </a:lnTo>
                  <a:lnTo>
                    <a:pt x="30" y="153"/>
                  </a:lnTo>
                  <a:lnTo>
                    <a:pt x="33" y="166"/>
                  </a:lnTo>
                  <a:lnTo>
                    <a:pt x="34" y="167"/>
                  </a:lnTo>
                  <a:lnTo>
                    <a:pt x="36" y="177"/>
                  </a:lnTo>
                  <a:lnTo>
                    <a:pt x="35" y="183"/>
                  </a:lnTo>
                  <a:lnTo>
                    <a:pt x="35" y="188"/>
                  </a:lnTo>
                  <a:lnTo>
                    <a:pt x="43" y="196"/>
                  </a:lnTo>
                  <a:lnTo>
                    <a:pt x="44" y="200"/>
                  </a:lnTo>
                  <a:lnTo>
                    <a:pt x="43" y="200"/>
                  </a:lnTo>
                  <a:lnTo>
                    <a:pt x="43" y="202"/>
                  </a:lnTo>
                  <a:lnTo>
                    <a:pt x="48" y="210"/>
                  </a:lnTo>
                  <a:lnTo>
                    <a:pt x="52" y="220"/>
                  </a:lnTo>
                  <a:lnTo>
                    <a:pt x="49" y="224"/>
                  </a:lnTo>
                  <a:lnTo>
                    <a:pt x="49" y="229"/>
                  </a:lnTo>
                  <a:lnTo>
                    <a:pt x="52" y="229"/>
                  </a:lnTo>
                  <a:lnTo>
                    <a:pt x="52" y="231"/>
                  </a:lnTo>
                  <a:lnTo>
                    <a:pt x="52" y="235"/>
                  </a:lnTo>
                  <a:lnTo>
                    <a:pt x="52" y="241"/>
                  </a:lnTo>
                  <a:lnTo>
                    <a:pt x="52" y="242"/>
                  </a:lnTo>
                  <a:lnTo>
                    <a:pt x="54" y="246"/>
                  </a:lnTo>
                  <a:lnTo>
                    <a:pt x="57" y="256"/>
                  </a:lnTo>
                  <a:lnTo>
                    <a:pt x="56" y="259"/>
                  </a:lnTo>
                  <a:lnTo>
                    <a:pt x="56" y="266"/>
                  </a:lnTo>
                  <a:lnTo>
                    <a:pt x="52" y="270"/>
                  </a:lnTo>
                  <a:lnTo>
                    <a:pt x="62" y="282"/>
                  </a:lnTo>
                  <a:lnTo>
                    <a:pt x="61" y="285"/>
                  </a:lnTo>
                  <a:lnTo>
                    <a:pt x="62" y="285"/>
                  </a:lnTo>
                  <a:lnTo>
                    <a:pt x="79" y="285"/>
                  </a:lnTo>
                  <a:lnTo>
                    <a:pt x="88" y="285"/>
                  </a:lnTo>
                  <a:lnTo>
                    <a:pt x="96" y="285"/>
                  </a:lnTo>
                  <a:lnTo>
                    <a:pt x="99" y="285"/>
                  </a:lnTo>
                  <a:lnTo>
                    <a:pt x="114" y="285"/>
                  </a:lnTo>
                  <a:lnTo>
                    <a:pt x="119" y="285"/>
                  </a:lnTo>
                  <a:lnTo>
                    <a:pt x="130" y="285"/>
                  </a:lnTo>
                  <a:lnTo>
                    <a:pt x="138" y="284"/>
                  </a:lnTo>
                  <a:lnTo>
                    <a:pt x="147" y="284"/>
                  </a:lnTo>
                  <a:lnTo>
                    <a:pt x="149" y="284"/>
                  </a:lnTo>
                  <a:lnTo>
                    <a:pt x="164" y="284"/>
                  </a:lnTo>
                  <a:lnTo>
                    <a:pt x="165" y="284"/>
                  </a:lnTo>
                  <a:lnTo>
                    <a:pt x="180" y="282"/>
                  </a:lnTo>
                  <a:lnTo>
                    <a:pt x="181" y="282"/>
                  </a:lnTo>
                  <a:lnTo>
                    <a:pt x="197" y="281"/>
                  </a:lnTo>
                  <a:lnTo>
                    <a:pt x="198" y="281"/>
                  </a:lnTo>
                  <a:lnTo>
                    <a:pt x="212" y="280"/>
                  </a:lnTo>
                  <a:lnTo>
                    <a:pt x="215" y="280"/>
                  </a:lnTo>
                  <a:lnTo>
                    <a:pt x="219" y="280"/>
                  </a:lnTo>
                  <a:lnTo>
                    <a:pt x="224" y="280"/>
                  </a:lnTo>
                  <a:lnTo>
                    <a:pt x="232" y="280"/>
                  </a:lnTo>
                  <a:lnTo>
                    <a:pt x="242" y="279"/>
                  </a:lnTo>
                  <a:lnTo>
                    <a:pt x="250" y="279"/>
                  </a:lnTo>
                  <a:lnTo>
                    <a:pt x="267" y="277"/>
                  </a:lnTo>
                  <a:lnTo>
                    <a:pt x="269" y="276"/>
                  </a:lnTo>
                  <a:lnTo>
                    <a:pt x="274" y="276"/>
                  </a:lnTo>
                  <a:lnTo>
                    <a:pt x="284" y="276"/>
                  </a:lnTo>
                  <a:lnTo>
                    <a:pt x="294" y="275"/>
                  </a:lnTo>
                  <a:lnTo>
                    <a:pt x="300" y="274"/>
                  </a:lnTo>
                  <a:lnTo>
                    <a:pt x="301" y="274"/>
                  </a:lnTo>
                  <a:lnTo>
                    <a:pt x="305" y="274"/>
                  </a:lnTo>
                  <a:lnTo>
                    <a:pt x="313" y="274"/>
                  </a:lnTo>
                  <a:lnTo>
                    <a:pt x="316" y="272"/>
                  </a:lnTo>
                  <a:lnTo>
                    <a:pt x="322" y="272"/>
                  </a:lnTo>
                  <a:lnTo>
                    <a:pt x="335" y="271"/>
                  </a:lnTo>
                  <a:lnTo>
                    <a:pt x="336" y="271"/>
                  </a:lnTo>
                  <a:lnTo>
                    <a:pt x="336" y="272"/>
                  </a:lnTo>
                  <a:lnTo>
                    <a:pt x="344" y="277"/>
                  </a:lnTo>
                  <a:lnTo>
                    <a:pt x="352" y="290"/>
                  </a:lnTo>
                  <a:lnTo>
                    <a:pt x="359" y="291"/>
                  </a:lnTo>
                  <a:lnTo>
                    <a:pt x="361" y="290"/>
                  </a:lnTo>
                  <a:lnTo>
                    <a:pt x="360" y="272"/>
                  </a:lnTo>
                  <a:lnTo>
                    <a:pt x="372" y="266"/>
                  </a:lnTo>
                  <a:lnTo>
                    <a:pt x="376" y="264"/>
                  </a:lnTo>
                  <a:lnTo>
                    <a:pt x="377" y="262"/>
                  </a:lnTo>
                  <a:lnTo>
                    <a:pt x="377" y="260"/>
                  </a:lnTo>
                  <a:lnTo>
                    <a:pt x="377" y="255"/>
                  </a:lnTo>
                  <a:lnTo>
                    <a:pt x="387" y="231"/>
                  </a:lnTo>
                  <a:lnTo>
                    <a:pt x="385" y="225"/>
                  </a:lnTo>
                  <a:lnTo>
                    <a:pt x="382" y="216"/>
                  </a:lnTo>
                  <a:lnTo>
                    <a:pt x="373" y="209"/>
                  </a:lnTo>
                  <a:lnTo>
                    <a:pt x="376" y="201"/>
                  </a:lnTo>
                  <a:lnTo>
                    <a:pt x="377" y="196"/>
                  </a:lnTo>
                  <a:lnTo>
                    <a:pt x="381" y="191"/>
                  </a:lnTo>
                  <a:lnTo>
                    <a:pt x="394" y="188"/>
                  </a:lnTo>
                  <a:lnTo>
                    <a:pt x="414" y="181"/>
                  </a:lnTo>
                  <a:lnTo>
                    <a:pt x="421" y="175"/>
                  </a:lnTo>
                  <a:lnTo>
                    <a:pt x="425" y="160"/>
                  </a:lnTo>
                  <a:lnTo>
                    <a:pt x="425" y="158"/>
                  </a:lnTo>
                  <a:lnTo>
                    <a:pt x="428" y="155"/>
                  </a:lnTo>
                  <a:lnTo>
                    <a:pt x="433" y="146"/>
                  </a:lnTo>
                  <a:lnTo>
                    <a:pt x="433" y="141"/>
                  </a:lnTo>
                  <a:lnTo>
                    <a:pt x="434" y="133"/>
                  </a:lnTo>
                  <a:lnTo>
                    <a:pt x="433" y="131"/>
                  </a:lnTo>
                  <a:lnTo>
                    <a:pt x="431" y="122"/>
                  </a:lnTo>
                  <a:lnTo>
                    <a:pt x="423" y="118"/>
                  </a:lnTo>
                  <a:lnTo>
                    <a:pt x="421" y="117"/>
                  </a:lnTo>
                  <a:lnTo>
                    <a:pt x="416" y="115"/>
                  </a:lnTo>
                  <a:lnTo>
                    <a:pt x="414" y="112"/>
                  </a:lnTo>
                  <a:lnTo>
                    <a:pt x="409" y="100"/>
                  </a:lnTo>
                  <a:lnTo>
                    <a:pt x="399" y="93"/>
                  </a:lnTo>
                  <a:lnTo>
                    <a:pt x="396" y="90"/>
                  </a:lnTo>
                  <a:lnTo>
                    <a:pt x="398" y="90"/>
                  </a:lnTo>
                  <a:lnTo>
                    <a:pt x="393" y="78"/>
                  </a:lnTo>
                  <a:lnTo>
                    <a:pt x="389" y="77"/>
                  </a:lnTo>
                  <a:lnTo>
                    <a:pt x="379" y="75"/>
                  </a:lnTo>
                  <a:lnTo>
                    <a:pt x="368" y="68"/>
                  </a:lnTo>
                  <a:lnTo>
                    <a:pt x="366" y="57"/>
                  </a:lnTo>
                  <a:lnTo>
                    <a:pt x="360" y="47"/>
                  </a:lnTo>
                  <a:lnTo>
                    <a:pt x="360" y="46"/>
                  </a:lnTo>
                  <a:lnTo>
                    <a:pt x="359" y="38"/>
                  </a:lnTo>
                  <a:lnTo>
                    <a:pt x="365" y="22"/>
                  </a:lnTo>
                  <a:lnTo>
                    <a:pt x="355" y="8"/>
                  </a:lnTo>
                  <a:lnTo>
                    <a:pt x="354" y="7"/>
                  </a:lnTo>
                  <a:lnTo>
                    <a:pt x="352" y="0"/>
                  </a:lnTo>
                  <a:lnTo>
                    <a:pt x="351" y="0"/>
                  </a:lnTo>
                  <a:lnTo>
                    <a:pt x="346" y="0"/>
                  </a:lnTo>
                  <a:lnTo>
                    <a:pt x="327" y="2"/>
                  </a:lnTo>
                  <a:lnTo>
                    <a:pt x="319" y="2"/>
                  </a:lnTo>
                  <a:lnTo>
                    <a:pt x="296" y="3"/>
                  </a:lnTo>
                  <a:lnTo>
                    <a:pt x="273" y="5"/>
                  </a:lnTo>
                  <a:lnTo>
                    <a:pt x="265" y="5"/>
                  </a:lnTo>
                  <a:lnTo>
                    <a:pt x="236" y="7"/>
                  </a:lnTo>
                  <a:lnTo>
                    <a:pt x="235" y="7"/>
                  </a:lnTo>
                  <a:lnTo>
                    <a:pt x="232" y="7"/>
                  </a:lnTo>
                  <a:lnTo>
                    <a:pt x="212" y="8"/>
                  </a:lnTo>
                  <a:lnTo>
                    <a:pt x="210" y="8"/>
                  </a:lnTo>
                  <a:lnTo>
                    <a:pt x="204" y="8"/>
                  </a:lnTo>
                  <a:close/>
                </a:path>
              </a:pathLst>
            </a:custGeom>
            <a:solidFill>
              <a:srgbClr val="3366FF"/>
            </a:solidFill>
            <a:ln w="0">
              <a:solidFill>
                <a:schemeClr val="tx1"/>
              </a:solidFill>
              <a:prstDash val="solid"/>
              <a:round/>
              <a:headEnd/>
              <a:tailEnd/>
            </a:ln>
          </p:spPr>
          <p:txBody>
            <a:bodyPr/>
            <a:lstStyle/>
            <a:p>
              <a:endParaRPr lang="en-US"/>
            </a:p>
          </p:txBody>
        </p:sp>
        <p:sp>
          <p:nvSpPr>
            <p:cNvPr id="22617" name="Freeform 53"/>
            <p:cNvSpPr>
              <a:spLocks/>
            </p:cNvSpPr>
            <p:nvPr/>
          </p:nvSpPr>
          <p:spPr bwMode="auto">
            <a:xfrm>
              <a:off x="3754" y="2339"/>
              <a:ext cx="392" cy="417"/>
            </a:xfrm>
            <a:custGeom>
              <a:avLst/>
              <a:gdLst>
                <a:gd name="T0" fmla="*/ 65 w 392"/>
                <a:gd name="T1" fmla="*/ 18 h 417"/>
                <a:gd name="T2" fmla="*/ 93 w 392"/>
                <a:gd name="T3" fmla="*/ 14 h 417"/>
                <a:gd name="T4" fmla="*/ 120 w 392"/>
                <a:gd name="T5" fmla="*/ 10 h 417"/>
                <a:gd name="T6" fmla="*/ 153 w 392"/>
                <a:gd name="T7" fmla="*/ 5 h 417"/>
                <a:gd name="T8" fmla="*/ 181 w 392"/>
                <a:gd name="T9" fmla="*/ 0 h 417"/>
                <a:gd name="T10" fmla="*/ 169 w 392"/>
                <a:gd name="T11" fmla="*/ 31 h 417"/>
                <a:gd name="T12" fmla="*/ 192 w 392"/>
                <a:gd name="T13" fmla="*/ 45 h 417"/>
                <a:gd name="T14" fmla="*/ 197 w 392"/>
                <a:gd name="T15" fmla="*/ 46 h 417"/>
                <a:gd name="T16" fmla="*/ 218 w 392"/>
                <a:gd name="T17" fmla="*/ 63 h 417"/>
                <a:gd name="T18" fmla="*/ 229 w 392"/>
                <a:gd name="T19" fmla="*/ 81 h 417"/>
                <a:gd name="T20" fmla="*/ 251 w 392"/>
                <a:gd name="T21" fmla="*/ 98 h 417"/>
                <a:gd name="T22" fmla="*/ 273 w 392"/>
                <a:gd name="T23" fmla="*/ 119 h 417"/>
                <a:gd name="T24" fmla="*/ 290 w 392"/>
                <a:gd name="T25" fmla="*/ 136 h 417"/>
                <a:gd name="T26" fmla="*/ 307 w 392"/>
                <a:gd name="T27" fmla="*/ 155 h 417"/>
                <a:gd name="T28" fmla="*/ 328 w 392"/>
                <a:gd name="T29" fmla="*/ 165 h 417"/>
                <a:gd name="T30" fmla="*/ 342 w 392"/>
                <a:gd name="T31" fmla="*/ 202 h 417"/>
                <a:gd name="T32" fmla="*/ 365 w 392"/>
                <a:gd name="T33" fmla="*/ 230 h 417"/>
                <a:gd name="T34" fmla="*/ 387 w 392"/>
                <a:gd name="T35" fmla="*/ 247 h 417"/>
                <a:gd name="T36" fmla="*/ 377 w 392"/>
                <a:gd name="T37" fmla="*/ 264 h 417"/>
                <a:gd name="T38" fmla="*/ 371 w 392"/>
                <a:gd name="T39" fmla="*/ 279 h 417"/>
                <a:gd name="T40" fmla="*/ 373 w 392"/>
                <a:gd name="T41" fmla="*/ 295 h 417"/>
                <a:gd name="T42" fmla="*/ 373 w 392"/>
                <a:gd name="T43" fmla="*/ 299 h 417"/>
                <a:gd name="T44" fmla="*/ 371 w 392"/>
                <a:gd name="T45" fmla="*/ 323 h 417"/>
                <a:gd name="T46" fmla="*/ 361 w 392"/>
                <a:gd name="T47" fmla="*/ 349 h 417"/>
                <a:gd name="T48" fmla="*/ 343 w 392"/>
                <a:gd name="T49" fmla="*/ 377 h 417"/>
                <a:gd name="T50" fmla="*/ 326 w 392"/>
                <a:gd name="T51" fmla="*/ 403 h 417"/>
                <a:gd name="T52" fmla="*/ 309 w 392"/>
                <a:gd name="T53" fmla="*/ 399 h 417"/>
                <a:gd name="T54" fmla="*/ 290 w 392"/>
                <a:gd name="T55" fmla="*/ 400 h 417"/>
                <a:gd name="T56" fmla="*/ 273 w 392"/>
                <a:gd name="T57" fmla="*/ 403 h 417"/>
                <a:gd name="T58" fmla="*/ 234 w 392"/>
                <a:gd name="T59" fmla="*/ 405 h 417"/>
                <a:gd name="T60" fmla="*/ 220 w 392"/>
                <a:gd name="T61" fmla="*/ 407 h 417"/>
                <a:gd name="T62" fmla="*/ 198 w 392"/>
                <a:gd name="T63" fmla="*/ 408 h 417"/>
                <a:gd name="T64" fmla="*/ 175 w 392"/>
                <a:gd name="T65" fmla="*/ 410 h 417"/>
                <a:gd name="T66" fmla="*/ 157 w 392"/>
                <a:gd name="T67" fmla="*/ 412 h 417"/>
                <a:gd name="T68" fmla="*/ 142 w 392"/>
                <a:gd name="T69" fmla="*/ 413 h 417"/>
                <a:gd name="T70" fmla="*/ 104 w 392"/>
                <a:gd name="T71" fmla="*/ 414 h 417"/>
                <a:gd name="T72" fmla="*/ 88 w 392"/>
                <a:gd name="T73" fmla="*/ 384 h 417"/>
                <a:gd name="T74" fmla="*/ 80 w 392"/>
                <a:gd name="T75" fmla="*/ 357 h 417"/>
                <a:gd name="T76" fmla="*/ 73 w 392"/>
                <a:gd name="T77" fmla="*/ 328 h 417"/>
                <a:gd name="T78" fmla="*/ 71 w 392"/>
                <a:gd name="T79" fmla="*/ 310 h 417"/>
                <a:gd name="T80" fmla="*/ 75 w 392"/>
                <a:gd name="T81" fmla="*/ 293 h 417"/>
                <a:gd name="T82" fmla="*/ 83 w 392"/>
                <a:gd name="T83" fmla="*/ 274 h 417"/>
                <a:gd name="T84" fmla="*/ 73 w 392"/>
                <a:gd name="T85" fmla="*/ 250 h 417"/>
                <a:gd name="T86" fmla="*/ 60 w 392"/>
                <a:gd name="T87" fmla="*/ 230 h 417"/>
                <a:gd name="T88" fmla="*/ 53 w 392"/>
                <a:gd name="T89" fmla="*/ 210 h 417"/>
                <a:gd name="T90" fmla="*/ 47 w 392"/>
                <a:gd name="T91" fmla="*/ 188 h 417"/>
                <a:gd name="T92" fmla="*/ 39 w 392"/>
                <a:gd name="T93" fmla="*/ 161 h 417"/>
                <a:gd name="T94" fmla="*/ 29 w 392"/>
                <a:gd name="T95" fmla="*/ 129 h 417"/>
                <a:gd name="T96" fmla="*/ 26 w 392"/>
                <a:gd name="T97" fmla="*/ 113 h 417"/>
                <a:gd name="T98" fmla="*/ 18 w 392"/>
                <a:gd name="T99" fmla="*/ 90 h 417"/>
                <a:gd name="T100" fmla="*/ 11 w 392"/>
                <a:gd name="T101" fmla="*/ 63 h 417"/>
                <a:gd name="T102" fmla="*/ 4 w 392"/>
                <a:gd name="T103" fmla="*/ 38 h 417"/>
                <a:gd name="T104" fmla="*/ 10 w 392"/>
                <a:gd name="T105" fmla="*/ 25 h 417"/>
                <a:gd name="T106" fmla="*/ 26 w 392"/>
                <a:gd name="T107" fmla="*/ 23 h 417"/>
                <a:gd name="T108" fmla="*/ 50 w 392"/>
                <a:gd name="T109" fmla="*/ 19 h 41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92"/>
                <a:gd name="T166" fmla="*/ 0 h 417"/>
                <a:gd name="T167" fmla="*/ 392 w 392"/>
                <a:gd name="T168" fmla="*/ 417 h 41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92" h="417">
                  <a:moveTo>
                    <a:pt x="58" y="19"/>
                  </a:moveTo>
                  <a:lnTo>
                    <a:pt x="60" y="18"/>
                  </a:lnTo>
                  <a:lnTo>
                    <a:pt x="62" y="18"/>
                  </a:lnTo>
                  <a:lnTo>
                    <a:pt x="65" y="18"/>
                  </a:lnTo>
                  <a:lnTo>
                    <a:pt x="72" y="16"/>
                  </a:lnTo>
                  <a:lnTo>
                    <a:pt x="82" y="15"/>
                  </a:lnTo>
                  <a:lnTo>
                    <a:pt x="89" y="14"/>
                  </a:lnTo>
                  <a:lnTo>
                    <a:pt x="93" y="14"/>
                  </a:lnTo>
                  <a:lnTo>
                    <a:pt x="99" y="13"/>
                  </a:lnTo>
                  <a:lnTo>
                    <a:pt x="108" y="11"/>
                  </a:lnTo>
                  <a:lnTo>
                    <a:pt x="116" y="10"/>
                  </a:lnTo>
                  <a:lnTo>
                    <a:pt x="120" y="10"/>
                  </a:lnTo>
                  <a:lnTo>
                    <a:pt x="121" y="10"/>
                  </a:lnTo>
                  <a:lnTo>
                    <a:pt x="145" y="6"/>
                  </a:lnTo>
                  <a:lnTo>
                    <a:pt x="149" y="5"/>
                  </a:lnTo>
                  <a:lnTo>
                    <a:pt x="153" y="5"/>
                  </a:lnTo>
                  <a:lnTo>
                    <a:pt x="154" y="4"/>
                  </a:lnTo>
                  <a:lnTo>
                    <a:pt x="167" y="3"/>
                  </a:lnTo>
                  <a:lnTo>
                    <a:pt x="176" y="0"/>
                  </a:lnTo>
                  <a:lnTo>
                    <a:pt x="181" y="0"/>
                  </a:lnTo>
                  <a:lnTo>
                    <a:pt x="181" y="5"/>
                  </a:lnTo>
                  <a:lnTo>
                    <a:pt x="173" y="15"/>
                  </a:lnTo>
                  <a:lnTo>
                    <a:pt x="168" y="29"/>
                  </a:lnTo>
                  <a:lnTo>
                    <a:pt x="169" y="31"/>
                  </a:lnTo>
                  <a:lnTo>
                    <a:pt x="176" y="36"/>
                  </a:lnTo>
                  <a:lnTo>
                    <a:pt x="186" y="40"/>
                  </a:lnTo>
                  <a:lnTo>
                    <a:pt x="189" y="43"/>
                  </a:lnTo>
                  <a:lnTo>
                    <a:pt x="192" y="45"/>
                  </a:lnTo>
                  <a:lnTo>
                    <a:pt x="192" y="46"/>
                  </a:lnTo>
                  <a:lnTo>
                    <a:pt x="193" y="46"/>
                  </a:lnTo>
                  <a:lnTo>
                    <a:pt x="197" y="48"/>
                  </a:lnTo>
                  <a:lnTo>
                    <a:pt x="197" y="46"/>
                  </a:lnTo>
                  <a:lnTo>
                    <a:pt x="206" y="46"/>
                  </a:lnTo>
                  <a:lnTo>
                    <a:pt x="209" y="55"/>
                  </a:lnTo>
                  <a:lnTo>
                    <a:pt x="216" y="61"/>
                  </a:lnTo>
                  <a:lnTo>
                    <a:pt x="218" y="63"/>
                  </a:lnTo>
                  <a:lnTo>
                    <a:pt x="218" y="65"/>
                  </a:lnTo>
                  <a:lnTo>
                    <a:pt x="219" y="69"/>
                  </a:lnTo>
                  <a:lnTo>
                    <a:pt x="225" y="76"/>
                  </a:lnTo>
                  <a:lnTo>
                    <a:pt x="229" y="81"/>
                  </a:lnTo>
                  <a:lnTo>
                    <a:pt x="233" y="85"/>
                  </a:lnTo>
                  <a:lnTo>
                    <a:pt x="233" y="86"/>
                  </a:lnTo>
                  <a:lnTo>
                    <a:pt x="235" y="90"/>
                  </a:lnTo>
                  <a:lnTo>
                    <a:pt x="251" y="98"/>
                  </a:lnTo>
                  <a:lnTo>
                    <a:pt x="261" y="105"/>
                  </a:lnTo>
                  <a:lnTo>
                    <a:pt x="264" y="111"/>
                  </a:lnTo>
                  <a:lnTo>
                    <a:pt x="267" y="116"/>
                  </a:lnTo>
                  <a:lnTo>
                    <a:pt x="273" y="119"/>
                  </a:lnTo>
                  <a:lnTo>
                    <a:pt x="273" y="118"/>
                  </a:lnTo>
                  <a:lnTo>
                    <a:pt x="280" y="121"/>
                  </a:lnTo>
                  <a:lnTo>
                    <a:pt x="280" y="123"/>
                  </a:lnTo>
                  <a:lnTo>
                    <a:pt x="290" y="136"/>
                  </a:lnTo>
                  <a:lnTo>
                    <a:pt x="295" y="141"/>
                  </a:lnTo>
                  <a:lnTo>
                    <a:pt x="298" y="148"/>
                  </a:lnTo>
                  <a:lnTo>
                    <a:pt x="306" y="151"/>
                  </a:lnTo>
                  <a:lnTo>
                    <a:pt x="307" y="155"/>
                  </a:lnTo>
                  <a:lnTo>
                    <a:pt x="310" y="158"/>
                  </a:lnTo>
                  <a:lnTo>
                    <a:pt x="317" y="159"/>
                  </a:lnTo>
                  <a:lnTo>
                    <a:pt x="323" y="163"/>
                  </a:lnTo>
                  <a:lnTo>
                    <a:pt x="328" y="165"/>
                  </a:lnTo>
                  <a:lnTo>
                    <a:pt x="328" y="173"/>
                  </a:lnTo>
                  <a:lnTo>
                    <a:pt x="338" y="189"/>
                  </a:lnTo>
                  <a:lnTo>
                    <a:pt x="339" y="199"/>
                  </a:lnTo>
                  <a:lnTo>
                    <a:pt x="342" y="202"/>
                  </a:lnTo>
                  <a:lnTo>
                    <a:pt x="343" y="203"/>
                  </a:lnTo>
                  <a:lnTo>
                    <a:pt x="350" y="204"/>
                  </a:lnTo>
                  <a:lnTo>
                    <a:pt x="366" y="225"/>
                  </a:lnTo>
                  <a:lnTo>
                    <a:pt x="365" y="230"/>
                  </a:lnTo>
                  <a:lnTo>
                    <a:pt x="366" y="233"/>
                  </a:lnTo>
                  <a:lnTo>
                    <a:pt x="370" y="243"/>
                  </a:lnTo>
                  <a:lnTo>
                    <a:pt x="378" y="243"/>
                  </a:lnTo>
                  <a:lnTo>
                    <a:pt x="387" y="247"/>
                  </a:lnTo>
                  <a:lnTo>
                    <a:pt x="391" y="247"/>
                  </a:lnTo>
                  <a:lnTo>
                    <a:pt x="392" y="250"/>
                  </a:lnTo>
                  <a:lnTo>
                    <a:pt x="382" y="265"/>
                  </a:lnTo>
                  <a:lnTo>
                    <a:pt x="377" y="264"/>
                  </a:lnTo>
                  <a:lnTo>
                    <a:pt x="380" y="269"/>
                  </a:lnTo>
                  <a:lnTo>
                    <a:pt x="375" y="279"/>
                  </a:lnTo>
                  <a:lnTo>
                    <a:pt x="372" y="279"/>
                  </a:lnTo>
                  <a:lnTo>
                    <a:pt x="371" y="279"/>
                  </a:lnTo>
                  <a:lnTo>
                    <a:pt x="370" y="280"/>
                  </a:lnTo>
                  <a:lnTo>
                    <a:pt x="375" y="282"/>
                  </a:lnTo>
                  <a:lnTo>
                    <a:pt x="376" y="288"/>
                  </a:lnTo>
                  <a:lnTo>
                    <a:pt x="373" y="295"/>
                  </a:lnTo>
                  <a:lnTo>
                    <a:pt x="372" y="294"/>
                  </a:lnTo>
                  <a:lnTo>
                    <a:pt x="367" y="297"/>
                  </a:lnTo>
                  <a:lnTo>
                    <a:pt x="369" y="299"/>
                  </a:lnTo>
                  <a:lnTo>
                    <a:pt x="373" y="299"/>
                  </a:lnTo>
                  <a:lnTo>
                    <a:pt x="369" y="313"/>
                  </a:lnTo>
                  <a:lnTo>
                    <a:pt x="367" y="313"/>
                  </a:lnTo>
                  <a:lnTo>
                    <a:pt x="370" y="320"/>
                  </a:lnTo>
                  <a:lnTo>
                    <a:pt x="371" y="323"/>
                  </a:lnTo>
                  <a:lnTo>
                    <a:pt x="365" y="335"/>
                  </a:lnTo>
                  <a:lnTo>
                    <a:pt x="360" y="339"/>
                  </a:lnTo>
                  <a:lnTo>
                    <a:pt x="362" y="338"/>
                  </a:lnTo>
                  <a:lnTo>
                    <a:pt x="361" y="349"/>
                  </a:lnTo>
                  <a:lnTo>
                    <a:pt x="360" y="350"/>
                  </a:lnTo>
                  <a:lnTo>
                    <a:pt x="365" y="352"/>
                  </a:lnTo>
                  <a:lnTo>
                    <a:pt x="365" y="377"/>
                  </a:lnTo>
                  <a:lnTo>
                    <a:pt x="343" y="377"/>
                  </a:lnTo>
                  <a:lnTo>
                    <a:pt x="332" y="374"/>
                  </a:lnTo>
                  <a:lnTo>
                    <a:pt x="329" y="372"/>
                  </a:lnTo>
                  <a:lnTo>
                    <a:pt x="320" y="380"/>
                  </a:lnTo>
                  <a:lnTo>
                    <a:pt x="326" y="403"/>
                  </a:lnTo>
                  <a:lnTo>
                    <a:pt x="324" y="417"/>
                  </a:lnTo>
                  <a:lnTo>
                    <a:pt x="315" y="417"/>
                  </a:lnTo>
                  <a:lnTo>
                    <a:pt x="310" y="405"/>
                  </a:lnTo>
                  <a:lnTo>
                    <a:pt x="309" y="399"/>
                  </a:lnTo>
                  <a:lnTo>
                    <a:pt x="306" y="399"/>
                  </a:lnTo>
                  <a:lnTo>
                    <a:pt x="296" y="400"/>
                  </a:lnTo>
                  <a:lnTo>
                    <a:pt x="294" y="400"/>
                  </a:lnTo>
                  <a:lnTo>
                    <a:pt x="290" y="400"/>
                  </a:lnTo>
                  <a:lnTo>
                    <a:pt x="287" y="402"/>
                  </a:lnTo>
                  <a:lnTo>
                    <a:pt x="280" y="402"/>
                  </a:lnTo>
                  <a:lnTo>
                    <a:pt x="274" y="402"/>
                  </a:lnTo>
                  <a:lnTo>
                    <a:pt x="273" y="403"/>
                  </a:lnTo>
                  <a:lnTo>
                    <a:pt x="268" y="403"/>
                  </a:lnTo>
                  <a:lnTo>
                    <a:pt x="258" y="403"/>
                  </a:lnTo>
                  <a:lnTo>
                    <a:pt x="238" y="405"/>
                  </a:lnTo>
                  <a:lnTo>
                    <a:pt x="234" y="405"/>
                  </a:lnTo>
                  <a:lnTo>
                    <a:pt x="229" y="405"/>
                  </a:lnTo>
                  <a:lnTo>
                    <a:pt x="224" y="407"/>
                  </a:lnTo>
                  <a:lnTo>
                    <a:pt x="222" y="407"/>
                  </a:lnTo>
                  <a:lnTo>
                    <a:pt x="220" y="407"/>
                  </a:lnTo>
                  <a:lnTo>
                    <a:pt x="218" y="407"/>
                  </a:lnTo>
                  <a:lnTo>
                    <a:pt x="209" y="408"/>
                  </a:lnTo>
                  <a:lnTo>
                    <a:pt x="201" y="408"/>
                  </a:lnTo>
                  <a:lnTo>
                    <a:pt x="198" y="408"/>
                  </a:lnTo>
                  <a:lnTo>
                    <a:pt x="196" y="408"/>
                  </a:lnTo>
                  <a:lnTo>
                    <a:pt x="191" y="409"/>
                  </a:lnTo>
                  <a:lnTo>
                    <a:pt x="181" y="409"/>
                  </a:lnTo>
                  <a:lnTo>
                    <a:pt x="175" y="410"/>
                  </a:lnTo>
                  <a:lnTo>
                    <a:pt x="170" y="410"/>
                  </a:lnTo>
                  <a:lnTo>
                    <a:pt x="168" y="410"/>
                  </a:lnTo>
                  <a:lnTo>
                    <a:pt x="165" y="410"/>
                  </a:lnTo>
                  <a:lnTo>
                    <a:pt x="157" y="412"/>
                  </a:lnTo>
                  <a:lnTo>
                    <a:pt x="152" y="412"/>
                  </a:lnTo>
                  <a:lnTo>
                    <a:pt x="149" y="412"/>
                  </a:lnTo>
                  <a:lnTo>
                    <a:pt x="147" y="413"/>
                  </a:lnTo>
                  <a:lnTo>
                    <a:pt x="142" y="413"/>
                  </a:lnTo>
                  <a:lnTo>
                    <a:pt x="135" y="413"/>
                  </a:lnTo>
                  <a:lnTo>
                    <a:pt x="121" y="414"/>
                  </a:lnTo>
                  <a:lnTo>
                    <a:pt x="105" y="415"/>
                  </a:lnTo>
                  <a:lnTo>
                    <a:pt x="104" y="414"/>
                  </a:lnTo>
                  <a:lnTo>
                    <a:pt x="92" y="393"/>
                  </a:lnTo>
                  <a:lnTo>
                    <a:pt x="91" y="390"/>
                  </a:lnTo>
                  <a:lnTo>
                    <a:pt x="91" y="389"/>
                  </a:lnTo>
                  <a:lnTo>
                    <a:pt x="88" y="384"/>
                  </a:lnTo>
                  <a:lnTo>
                    <a:pt x="86" y="379"/>
                  </a:lnTo>
                  <a:lnTo>
                    <a:pt x="80" y="368"/>
                  </a:lnTo>
                  <a:lnTo>
                    <a:pt x="81" y="363"/>
                  </a:lnTo>
                  <a:lnTo>
                    <a:pt x="80" y="357"/>
                  </a:lnTo>
                  <a:lnTo>
                    <a:pt x="81" y="344"/>
                  </a:lnTo>
                  <a:lnTo>
                    <a:pt x="82" y="343"/>
                  </a:lnTo>
                  <a:lnTo>
                    <a:pt x="78" y="333"/>
                  </a:lnTo>
                  <a:lnTo>
                    <a:pt x="73" y="328"/>
                  </a:lnTo>
                  <a:lnTo>
                    <a:pt x="72" y="322"/>
                  </a:lnTo>
                  <a:lnTo>
                    <a:pt x="72" y="320"/>
                  </a:lnTo>
                  <a:lnTo>
                    <a:pt x="71" y="319"/>
                  </a:lnTo>
                  <a:lnTo>
                    <a:pt x="71" y="310"/>
                  </a:lnTo>
                  <a:lnTo>
                    <a:pt x="71" y="309"/>
                  </a:lnTo>
                  <a:lnTo>
                    <a:pt x="75" y="299"/>
                  </a:lnTo>
                  <a:lnTo>
                    <a:pt x="75" y="298"/>
                  </a:lnTo>
                  <a:lnTo>
                    <a:pt x="75" y="293"/>
                  </a:lnTo>
                  <a:lnTo>
                    <a:pt x="73" y="287"/>
                  </a:lnTo>
                  <a:lnTo>
                    <a:pt x="77" y="280"/>
                  </a:lnTo>
                  <a:lnTo>
                    <a:pt x="82" y="275"/>
                  </a:lnTo>
                  <a:lnTo>
                    <a:pt x="83" y="274"/>
                  </a:lnTo>
                  <a:lnTo>
                    <a:pt x="76" y="268"/>
                  </a:lnTo>
                  <a:lnTo>
                    <a:pt x="77" y="263"/>
                  </a:lnTo>
                  <a:lnTo>
                    <a:pt x="73" y="252"/>
                  </a:lnTo>
                  <a:lnTo>
                    <a:pt x="73" y="250"/>
                  </a:lnTo>
                  <a:lnTo>
                    <a:pt x="66" y="242"/>
                  </a:lnTo>
                  <a:lnTo>
                    <a:pt x="65" y="240"/>
                  </a:lnTo>
                  <a:lnTo>
                    <a:pt x="61" y="230"/>
                  </a:lnTo>
                  <a:lnTo>
                    <a:pt x="60" y="230"/>
                  </a:lnTo>
                  <a:lnTo>
                    <a:pt x="60" y="229"/>
                  </a:lnTo>
                  <a:lnTo>
                    <a:pt x="61" y="227"/>
                  </a:lnTo>
                  <a:lnTo>
                    <a:pt x="55" y="219"/>
                  </a:lnTo>
                  <a:lnTo>
                    <a:pt x="53" y="210"/>
                  </a:lnTo>
                  <a:lnTo>
                    <a:pt x="53" y="208"/>
                  </a:lnTo>
                  <a:lnTo>
                    <a:pt x="49" y="198"/>
                  </a:lnTo>
                  <a:lnTo>
                    <a:pt x="49" y="195"/>
                  </a:lnTo>
                  <a:lnTo>
                    <a:pt x="47" y="188"/>
                  </a:lnTo>
                  <a:lnTo>
                    <a:pt x="42" y="173"/>
                  </a:lnTo>
                  <a:lnTo>
                    <a:pt x="40" y="168"/>
                  </a:lnTo>
                  <a:lnTo>
                    <a:pt x="39" y="163"/>
                  </a:lnTo>
                  <a:lnTo>
                    <a:pt x="39" y="161"/>
                  </a:lnTo>
                  <a:lnTo>
                    <a:pt x="36" y="150"/>
                  </a:lnTo>
                  <a:lnTo>
                    <a:pt x="36" y="148"/>
                  </a:lnTo>
                  <a:lnTo>
                    <a:pt x="31" y="130"/>
                  </a:lnTo>
                  <a:lnTo>
                    <a:pt x="29" y="129"/>
                  </a:lnTo>
                  <a:lnTo>
                    <a:pt x="28" y="125"/>
                  </a:lnTo>
                  <a:lnTo>
                    <a:pt x="27" y="119"/>
                  </a:lnTo>
                  <a:lnTo>
                    <a:pt x="26" y="116"/>
                  </a:lnTo>
                  <a:lnTo>
                    <a:pt x="26" y="113"/>
                  </a:lnTo>
                  <a:lnTo>
                    <a:pt x="25" y="109"/>
                  </a:lnTo>
                  <a:lnTo>
                    <a:pt x="22" y="101"/>
                  </a:lnTo>
                  <a:lnTo>
                    <a:pt x="21" y="95"/>
                  </a:lnTo>
                  <a:lnTo>
                    <a:pt x="18" y="90"/>
                  </a:lnTo>
                  <a:lnTo>
                    <a:pt x="16" y="79"/>
                  </a:lnTo>
                  <a:lnTo>
                    <a:pt x="13" y="74"/>
                  </a:lnTo>
                  <a:lnTo>
                    <a:pt x="12" y="68"/>
                  </a:lnTo>
                  <a:lnTo>
                    <a:pt x="11" y="63"/>
                  </a:lnTo>
                  <a:lnTo>
                    <a:pt x="10" y="59"/>
                  </a:lnTo>
                  <a:lnTo>
                    <a:pt x="6" y="48"/>
                  </a:lnTo>
                  <a:lnTo>
                    <a:pt x="4" y="41"/>
                  </a:lnTo>
                  <a:lnTo>
                    <a:pt x="4" y="38"/>
                  </a:lnTo>
                  <a:lnTo>
                    <a:pt x="2" y="36"/>
                  </a:lnTo>
                  <a:lnTo>
                    <a:pt x="0" y="26"/>
                  </a:lnTo>
                  <a:lnTo>
                    <a:pt x="9" y="25"/>
                  </a:lnTo>
                  <a:lnTo>
                    <a:pt x="10" y="25"/>
                  </a:lnTo>
                  <a:lnTo>
                    <a:pt x="17" y="24"/>
                  </a:lnTo>
                  <a:lnTo>
                    <a:pt x="18" y="24"/>
                  </a:lnTo>
                  <a:lnTo>
                    <a:pt x="22" y="24"/>
                  </a:lnTo>
                  <a:lnTo>
                    <a:pt x="26" y="23"/>
                  </a:lnTo>
                  <a:lnTo>
                    <a:pt x="27" y="23"/>
                  </a:lnTo>
                  <a:lnTo>
                    <a:pt x="45" y="20"/>
                  </a:lnTo>
                  <a:lnTo>
                    <a:pt x="47" y="20"/>
                  </a:lnTo>
                  <a:lnTo>
                    <a:pt x="50" y="19"/>
                  </a:lnTo>
                  <a:lnTo>
                    <a:pt x="56" y="19"/>
                  </a:lnTo>
                  <a:lnTo>
                    <a:pt x="58" y="19"/>
                  </a:lnTo>
                  <a:close/>
                </a:path>
              </a:pathLst>
            </a:custGeom>
            <a:solidFill>
              <a:srgbClr val="3366FF"/>
            </a:solidFill>
            <a:ln w="0">
              <a:solidFill>
                <a:schemeClr val="tx1"/>
              </a:solidFill>
              <a:prstDash val="solid"/>
              <a:round/>
              <a:headEnd/>
              <a:tailEnd/>
            </a:ln>
          </p:spPr>
          <p:txBody>
            <a:bodyPr/>
            <a:lstStyle/>
            <a:p>
              <a:endParaRPr lang="en-US"/>
            </a:p>
          </p:txBody>
        </p:sp>
        <p:sp>
          <p:nvSpPr>
            <p:cNvPr id="22618" name="Freeform 54"/>
            <p:cNvSpPr>
              <a:spLocks/>
            </p:cNvSpPr>
            <p:nvPr/>
          </p:nvSpPr>
          <p:spPr bwMode="auto">
            <a:xfrm>
              <a:off x="3922" y="2300"/>
              <a:ext cx="363" cy="286"/>
            </a:xfrm>
            <a:custGeom>
              <a:avLst/>
              <a:gdLst>
                <a:gd name="T0" fmla="*/ 67 w 363"/>
                <a:gd name="T1" fmla="*/ 129 h 286"/>
                <a:gd name="T2" fmla="*/ 96 w 363"/>
                <a:gd name="T3" fmla="*/ 150 h 286"/>
                <a:gd name="T4" fmla="*/ 105 w 363"/>
                <a:gd name="T5" fmla="*/ 157 h 286"/>
                <a:gd name="T6" fmla="*/ 122 w 363"/>
                <a:gd name="T7" fmla="*/ 175 h 286"/>
                <a:gd name="T8" fmla="*/ 138 w 363"/>
                <a:gd name="T9" fmla="*/ 190 h 286"/>
                <a:gd name="T10" fmla="*/ 149 w 363"/>
                <a:gd name="T11" fmla="*/ 198 h 286"/>
                <a:gd name="T12" fmla="*/ 160 w 363"/>
                <a:gd name="T13" fmla="*/ 212 h 286"/>
                <a:gd name="T14" fmla="*/ 174 w 363"/>
                <a:gd name="T15" fmla="*/ 241 h 286"/>
                <a:gd name="T16" fmla="*/ 198 w 363"/>
                <a:gd name="T17" fmla="*/ 264 h 286"/>
                <a:gd name="T18" fmla="*/ 202 w 363"/>
                <a:gd name="T19" fmla="*/ 282 h 286"/>
                <a:gd name="T20" fmla="*/ 219 w 363"/>
                <a:gd name="T21" fmla="*/ 282 h 286"/>
                <a:gd name="T22" fmla="*/ 234 w 363"/>
                <a:gd name="T23" fmla="*/ 267 h 286"/>
                <a:gd name="T24" fmla="*/ 236 w 363"/>
                <a:gd name="T25" fmla="*/ 262 h 286"/>
                <a:gd name="T26" fmla="*/ 241 w 363"/>
                <a:gd name="T27" fmla="*/ 237 h 286"/>
                <a:gd name="T28" fmla="*/ 252 w 363"/>
                <a:gd name="T29" fmla="*/ 237 h 286"/>
                <a:gd name="T30" fmla="*/ 257 w 363"/>
                <a:gd name="T31" fmla="*/ 236 h 286"/>
                <a:gd name="T32" fmla="*/ 284 w 363"/>
                <a:gd name="T33" fmla="*/ 207 h 286"/>
                <a:gd name="T34" fmla="*/ 301 w 363"/>
                <a:gd name="T35" fmla="*/ 179 h 286"/>
                <a:gd name="T36" fmla="*/ 324 w 363"/>
                <a:gd name="T37" fmla="*/ 164 h 286"/>
                <a:gd name="T38" fmla="*/ 346 w 363"/>
                <a:gd name="T39" fmla="*/ 100 h 286"/>
                <a:gd name="T40" fmla="*/ 361 w 363"/>
                <a:gd name="T41" fmla="*/ 85 h 286"/>
                <a:gd name="T42" fmla="*/ 334 w 363"/>
                <a:gd name="T43" fmla="*/ 65 h 286"/>
                <a:gd name="T44" fmla="*/ 300 w 363"/>
                <a:gd name="T45" fmla="*/ 40 h 286"/>
                <a:gd name="T46" fmla="*/ 284 w 363"/>
                <a:gd name="T47" fmla="*/ 28 h 286"/>
                <a:gd name="T48" fmla="*/ 264 w 363"/>
                <a:gd name="T49" fmla="*/ 15 h 286"/>
                <a:gd name="T50" fmla="*/ 247 w 363"/>
                <a:gd name="T51" fmla="*/ 18 h 286"/>
                <a:gd name="T52" fmla="*/ 218 w 363"/>
                <a:gd name="T53" fmla="*/ 23 h 286"/>
                <a:gd name="T54" fmla="*/ 183 w 363"/>
                <a:gd name="T55" fmla="*/ 28 h 286"/>
                <a:gd name="T56" fmla="*/ 176 w 363"/>
                <a:gd name="T57" fmla="*/ 10 h 286"/>
                <a:gd name="T58" fmla="*/ 165 w 363"/>
                <a:gd name="T59" fmla="*/ 8 h 286"/>
                <a:gd name="T60" fmla="*/ 153 w 363"/>
                <a:gd name="T61" fmla="*/ 2 h 286"/>
                <a:gd name="T62" fmla="*/ 137 w 363"/>
                <a:gd name="T63" fmla="*/ 3 h 286"/>
                <a:gd name="T64" fmla="*/ 108 w 363"/>
                <a:gd name="T65" fmla="*/ 7 h 286"/>
                <a:gd name="T66" fmla="*/ 87 w 363"/>
                <a:gd name="T67" fmla="*/ 9 h 286"/>
                <a:gd name="T68" fmla="*/ 73 w 363"/>
                <a:gd name="T69" fmla="*/ 10 h 286"/>
                <a:gd name="T70" fmla="*/ 50 w 363"/>
                <a:gd name="T71" fmla="*/ 19 h 286"/>
                <a:gd name="T72" fmla="*/ 38 w 363"/>
                <a:gd name="T73" fmla="*/ 29 h 286"/>
                <a:gd name="T74" fmla="*/ 21 w 363"/>
                <a:gd name="T75" fmla="*/ 34 h 286"/>
                <a:gd name="T76" fmla="*/ 13 w 363"/>
                <a:gd name="T77" fmla="*/ 44 h 286"/>
                <a:gd name="T78" fmla="*/ 1 w 363"/>
                <a:gd name="T79" fmla="*/ 70 h 286"/>
                <a:gd name="T80" fmla="*/ 21 w 363"/>
                <a:gd name="T81" fmla="*/ 82 h 286"/>
                <a:gd name="T82" fmla="*/ 25 w 363"/>
                <a:gd name="T83" fmla="*/ 85 h 286"/>
                <a:gd name="T84" fmla="*/ 38 w 363"/>
                <a:gd name="T85" fmla="*/ 85 h 286"/>
                <a:gd name="T86" fmla="*/ 50 w 363"/>
                <a:gd name="T87" fmla="*/ 102 h 286"/>
                <a:gd name="T88" fmla="*/ 57 w 363"/>
                <a:gd name="T89" fmla="*/ 115 h 2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63"/>
                <a:gd name="T136" fmla="*/ 0 h 286"/>
                <a:gd name="T137" fmla="*/ 363 w 363"/>
                <a:gd name="T138" fmla="*/ 286 h 2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63" h="286">
                  <a:moveTo>
                    <a:pt x="65" y="124"/>
                  </a:moveTo>
                  <a:lnTo>
                    <a:pt x="65" y="125"/>
                  </a:lnTo>
                  <a:lnTo>
                    <a:pt x="67" y="129"/>
                  </a:lnTo>
                  <a:lnTo>
                    <a:pt x="83" y="137"/>
                  </a:lnTo>
                  <a:lnTo>
                    <a:pt x="93" y="144"/>
                  </a:lnTo>
                  <a:lnTo>
                    <a:pt x="96" y="150"/>
                  </a:lnTo>
                  <a:lnTo>
                    <a:pt x="99" y="155"/>
                  </a:lnTo>
                  <a:lnTo>
                    <a:pt x="105" y="158"/>
                  </a:lnTo>
                  <a:lnTo>
                    <a:pt x="105" y="157"/>
                  </a:lnTo>
                  <a:lnTo>
                    <a:pt x="112" y="160"/>
                  </a:lnTo>
                  <a:lnTo>
                    <a:pt x="112" y="162"/>
                  </a:lnTo>
                  <a:lnTo>
                    <a:pt x="122" y="175"/>
                  </a:lnTo>
                  <a:lnTo>
                    <a:pt x="127" y="180"/>
                  </a:lnTo>
                  <a:lnTo>
                    <a:pt x="130" y="187"/>
                  </a:lnTo>
                  <a:lnTo>
                    <a:pt x="138" y="190"/>
                  </a:lnTo>
                  <a:lnTo>
                    <a:pt x="139" y="194"/>
                  </a:lnTo>
                  <a:lnTo>
                    <a:pt x="142" y="197"/>
                  </a:lnTo>
                  <a:lnTo>
                    <a:pt x="149" y="198"/>
                  </a:lnTo>
                  <a:lnTo>
                    <a:pt x="155" y="202"/>
                  </a:lnTo>
                  <a:lnTo>
                    <a:pt x="160" y="204"/>
                  </a:lnTo>
                  <a:lnTo>
                    <a:pt x="160" y="212"/>
                  </a:lnTo>
                  <a:lnTo>
                    <a:pt x="170" y="228"/>
                  </a:lnTo>
                  <a:lnTo>
                    <a:pt x="171" y="238"/>
                  </a:lnTo>
                  <a:lnTo>
                    <a:pt x="174" y="241"/>
                  </a:lnTo>
                  <a:lnTo>
                    <a:pt x="175" y="242"/>
                  </a:lnTo>
                  <a:lnTo>
                    <a:pt x="182" y="243"/>
                  </a:lnTo>
                  <a:lnTo>
                    <a:pt x="198" y="264"/>
                  </a:lnTo>
                  <a:lnTo>
                    <a:pt x="197" y="269"/>
                  </a:lnTo>
                  <a:lnTo>
                    <a:pt x="198" y="272"/>
                  </a:lnTo>
                  <a:lnTo>
                    <a:pt x="202" y="282"/>
                  </a:lnTo>
                  <a:lnTo>
                    <a:pt x="210" y="282"/>
                  </a:lnTo>
                  <a:lnTo>
                    <a:pt x="219" y="286"/>
                  </a:lnTo>
                  <a:lnTo>
                    <a:pt x="219" y="282"/>
                  </a:lnTo>
                  <a:lnTo>
                    <a:pt x="220" y="282"/>
                  </a:lnTo>
                  <a:lnTo>
                    <a:pt x="229" y="274"/>
                  </a:lnTo>
                  <a:lnTo>
                    <a:pt x="234" y="267"/>
                  </a:lnTo>
                  <a:lnTo>
                    <a:pt x="226" y="263"/>
                  </a:lnTo>
                  <a:lnTo>
                    <a:pt x="221" y="254"/>
                  </a:lnTo>
                  <a:lnTo>
                    <a:pt x="236" y="262"/>
                  </a:lnTo>
                  <a:lnTo>
                    <a:pt x="245" y="257"/>
                  </a:lnTo>
                  <a:lnTo>
                    <a:pt x="248" y="247"/>
                  </a:lnTo>
                  <a:lnTo>
                    <a:pt x="241" y="237"/>
                  </a:lnTo>
                  <a:lnTo>
                    <a:pt x="247" y="238"/>
                  </a:lnTo>
                  <a:lnTo>
                    <a:pt x="250" y="239"/>
                  </a:lnTo>
                  <a:lnTo>
                    <a:pt x="252" y="237"/>
                  </a:lnTo>
                  <a:lnTo>
                    <a:pt x="253" y="237"/>
                  </a:lnTo>
                  <a:lnTo>
                    <a:pt x="254" y="238"/>
                  </a:lnTo>
                  <a:lnTo>
                    <a:pt x="257" y="236"/>
                  </a:lnTo>
                  <a:lnTo>
                    <a:pt x="267" y="225"/>
                  </a:lnTo>
                  <a:lnTo>
                    <a:pt x="278" y="220"/>
                  </a:lnTo>
                  <a:lnTo>
                    <a:pt x="284" y="207"/>
                  </a:lnTo>
                  <a:lnTo>
                    <a:pt x="294" y="200"/>
                  </a:lnTo>
                  <a:lnTo>
                    <a:pt x="303" y="187"/>
                  </a:lnTo>
                  <a:lnTo>
                    <a:pt x="301" y="179"/>
                  </a:lnTo>
                  <a:lnTo>
                    <a:pt x="317" y="177"/>
                  </a:lnTo>
                  <a:lnTo>
                    <a:pt x="322" y="164"/>
                  </a:lnTo>
                  <a:lnTo>
                    <a:pt x="324" y="164"/>
                  </a:lnTo>
                  <a:lnTo>
                    <a:pt x="327" y="140"/>
                  </a:lnTo>
                  <a:lnTo>
                    <a:pt x="334" y="119"/>
                  </a:lnTo>
                  <a:lnTo>
                    <a:pt x="346" y="100"/>
                  </a:lnTo>
                  <a:lnTo>
                    <a:pt x="350" y="95"/>
                  </a:lnTo>
                  <a:lnTo>
                    <a:pt x="363" y="87"/>
                  </a:lnTo>
                  <a:lnTo>
                    <a:pt x="361" y="85"/>
                  </a:lnTo>
                  <a:lnTo>
                    <a:pt x="355" y="80"/>
                  </a:lnTo>
                  <a:lnTo>
                    <a:pt x="354" y="79"/>
                  </a:lnTo>
                  <a:lnTo>
                    <a:pt x="334" y="65"/>
                  </a:lnTo>
                  <a:lnTo>
                    <a:pt x="322" y="57"/>
                  </a:lnTo>
                  <a:lnTo>
                    <a:pt x="317" y="53"/>
                  </a:lnTo>
                  <a:lnTo>
                    <a:pt x="300" y="40"/>
                  </a:lnTo>
                  <a:lnTo>
                    <a:pt x="294" y="35"/>
                  </a:lnTo>
                  <a:lnTo>
                    <a:pt x="284" y="29"/>
                  </a:lnTo>
                  <a:lnTo>
                    <a:pt x="284" y="28"/>
                  </a:lnTo>
                  <a:lnTo>
                    <a:pt x="283" y="28"/>
                  </a:lnTo>
                  <a:lnTo>
                    <a:pt x="270" y="19"/>
                  </a:lnTo>
                  <a:lnTo>
                    <a:pt x="264" y="15"/>
                  </a:lnTo>
                  <a:lnTo>
                    <a:pt x="259" y="15"/>
                  </a:lnTo>
                  <a:lnTo>
                    <a:pt x="251" y="18"/>
                  </a:lnTo>
                  <a:lnTo>
                    <a:pt x="247" y="18"/>
                  </a:lnTo>
                  <a:lnTo>
                    <a:pt x="241" y="19"/>
                  </a:lnTo>
                  <a:lnTo>
                    <a:pt x="221" y="22"/>
                  </a:lnTo>
                  <a:lnTo>
                    <a:pt x="218" y="23"/>
                  </a:lnTo>
                  <a:lnTo>
                    <a:pt x="208" y="24"/>
                  </a:lnTo>
                  <a:lnTo>
                    <a:pt x="201" y="25"/>
                  </a:lnTo>
                  <a:lnTo>
                    <a:pt x="183" y="28"/>
                  </a:lnTo>
                  <a:lnTo>
                    <a:pt x="182" y="17"/>
                  </a:lnTo>
                  <a:lnTo>
                    <a:pt x="177" y="12"/>
                  </a:lnTo>
                  <a:lnTo>
                    <a:pt x="176" y="10"/>
                  </a:lnTo>
                  <a:lnTo>
                    <a:pt x="175" y="9"/>
                  </a:lnTo>
                  <a:lnTo>
                    <a:pt x="171" y="5"/>
                  </a:lnTo>
                  <a:lnTo>
                    <a:pt x="165" y="8"/>
                  </a:lnTo>
                  <a:lnTo>
                    <a:pt x="160" y="2"/>
                  </a:lnTo>
                  <a:lnTo>
                    <a:pt x="161" y="0"/>
                  </a:lnTo>
                  <a:lnTo>
                    <a:pt x="153" y="2"/>
                  </a:lnTo>
                  <a:lnTo>
                    <a:pt x="145" y="2"/>
                  </a:lnTo>
                  <a:lnTo>
                    <a:pt x="139" y="3"/>
                  </a:lnTo>
                  <a:lnTo>
                    <a:pt x="137" y="3"/>
                  </a:lnTo>
                  <a:lnTo>
                    <a:pt x="127" y="4"/>
                  </a:lnTo>
                  <a:lnTo>
                    <a:pt x="109" y="7"/>
                  </a:lnTo>
                  <a:lnTo>
                    <a:pt x="108" y="7"/>
                  </a:lnTo>
                  <a:lnTo>
                    <a:pt x="100" y="8"/>
                  </a:lnTo>
                  <a:lnTo>
                    <a:pt x="93" y="8"/>
                  </a:lnTo>
                  <a:lnTo>
                    <a:pt x="87" y="9"/>
                  </a:lnTo>
                  <a:lnTo>
                    <a:pt x="81" y="10"/>
                  </a:lnTo>
                  <a:lnTo>
                    <a:pt x="76" y="10"/>
                  </a:lnTo>
                  <a:lnTo>
                    <a:pt x="73" y="10"/>
                  </a:lnTo>
                  <a:lnTo>
                    <a:pt x="66" y="13"/>
                  </a:lnTo>
                  <a:lnTo>
                    <a:pt x="55" y="17"/>
                  </a:lnTo>
                  <a:lnTo>
                    <a:pt x="50" y="19"/>
                  </a:lnTo>
                  <a:lnTo>
                    <a:pt x="45" y="22"/>
                  </a:lnTo>
                  <a:lnTo>
                    <a:pt x="43" y="23"/>
                  </a:lnTo>
                  <a:lnTo>
                    <a:pt x="38" y="29"/>
                  </a:lnTo>
                  <a:lnTo>
                    <a:pt x="29" y="30"/>
                  </a:lnTo>
                  <a:lnTo>
                    <a:pt x="28" y="32"/>
                  </a:lnTo>
                  <a:lnTo>
                    <a:pt x="21" y="34"/>
                  </a:lnTo>
                  <a:lnTo>
                    <a:pt x="21" y="35"/>
                  </a:lnTo>
                  <a:lnTo>
                    <a:pt x="13" y="39"/>
                  </a:lnTo>
                  <a:lnTo>
                    <a:pt x="13" y="44"/>
                  </a:lnTo>
                  <a:lnTo>
                    <a:pt x="5" y="54"/>
                  </a:lnTo>
                  <a:lnTo>
                    <a:pt x="0" y="68"/>
                  </a:lnTo>
                  <a:lnTo>
                    <a:pt x="1" y="70"/>
                  </a:lnTo>
                  <a:lnTo>
                    <a:pt x="8" y="75"/>
                  </a:lnTo>
                  <a:lnTo>
                    <a:pt x="18" y="79"/>
                  </a:lnTo>
                  <a:lnTo>
                    <a:pt x="21" y="82"/>
                  </a:lnTo>
                  <a:lnTo>
                    <a:pt x="24" y="84"/>
                  </a:lnTo>
                  <a:lnTo>
                    <a:pt x="24" y="85"/>
                  </a:lnTo>
                  <a:lnTo>
                    <a:pt x="25" y="85"/>
                  </a:lnTo>
                  <a:lnTo>
                    <a:pt x="29" y="87"/>
                  </a:lnTo>
                  <a:lnTo>
                    <a:pt x="29" y="85"/>
                  </a:lnTo>
                  <a:lnTo>
                    <a:pt x="38" y="85"/>
                  </a:lnTo>
                  <a:lnTo>
                    <a:pt x="41" y="94"/>
                  </a:lnTo>
                  <a:lnTo>
                    <a:pt x="48" y="100"/>
                  </a:lnTo>
                  <a:lnTo>
                    <a:pt x="50" y="102"/>
                  </a:lnTo>
                  <a:lnTo>
                    <a:pt x="50" y="104"/>
                  </a:lnTo>
                  <a:lnTo>
                    <a:pt x="51" y="108"/>
                  </a:lnTo>
                  <a:lnTo>
                    <a:pt x="57" y="115"/>
                  </a:lnTo>
                  <a:lnTo>
                    <a:pt x="61" y="120"/>
                  </a:lnTo>
                  <a:lnTo>
                    <a:pt x="65" y="124"/>
                  </a:lnTo>
                  <a:close/>
                </a:path>
              </a:pathLst>
            </a:custGeom>
            <a:solidFill>
              <a:srgbClr val="3366FF"/>
            </a:solidFill>
            <a:ln w="0">
              <a:solidFill>
                <a:schemeClr val="tx1"/>
              </a:solidFill>
              <a:prstDash val="solid"/>
              <a:round/>
              <a:headEnd/>
              <a:tailEnd/>
            </a:ln>
          </p:spPr>
          <p:txBody>
            <a:bodyPr/>
            <a:lstStyle/>
            <a:p>
              <a:endParaRPr lang="en-US"/>
            </a:p>
          </p:txBody>
        </p:sp>
        <p:sp>
          <p:nvSpPr>
            <p:cNvPr id="22619" name="Freeform 55"/>
            <p:cNvSpPr>
              <a:spLocks/>
            </p:cNvSpPr>
            <p:nvPr/>
          </p:nvSpPr>
          <p:spPr bwMode="auto">
            <a:xfrm>
              <a:off x="1966" y="1431"/>
              <a:ext cx="494" cy="414"/>
            </a:xfrm>
            <a:custGeom>
              <a:avLst/>
              <a:gdLst>
                <a:gd name="T0" fmla="*/ 315 w 494"/>
                <a:gd name="T1" fmla="*/ 403 h 414"/>
                <a:gd name="T2" fmla="*/ 282 w 494"/>
                <a:gd name="T3" fmla="*/ 400 h 414"/>
                <a:gd name="T4" fmla="*/ 279 w 494"/>
                <a:gd name="T5" fmla="*/ 400 h 414"/>
                <a:gd name="T6" fmla="*/ 248 w 494"/>
                <a:gd name="T7" fmla="*/ 396 h 414"/>
                <a:gd name="T8" fmla="*/ 211 w 494"/>
                <a:gd name="T9" fmla="*/ 394 h 414"/>
                <a:gd name="T10" fmla="*/ 151 w 494"/>
                <a:gd name="T11" fmla="*/ 388 h 414"/>
                <a:gd name="T12" fmla="*/ 104 w 494"/>
                <a:gd name="T13" fmla="*/ 382 h 414"/>
                <a:gd name="T14" fmla="*/ 70 w 494"/>
                <a:gd name="T15" fmla="*/ 377 h 414"/>
                <a:gd name="T16" fmla="*/ 52 w 494"/>
                <a:gd name="T17" fmla="*/ 376 h 414"/>
                <a:gd name="T18" fmla="*/ 3 w 494"/>
                <a:gd name="T19" fmla="*/ 346 h 414"/>
                <a:gd name="T20" fmla="*/ 5 w 494"/>
                <a:gd name="T21" fmla="*/ 322 h 414"/>
                <a:gd name="T22" fmla="*/ 9 w 494"/>
                <a:gd name="T23" fmla="*/ 300 h 414"/>
                <a:gd name="T24" fmla="*/ 11 w 494"/>
                <a:gd name="T25" fmla="*/ 276 h 414"/>
                <a:gd name="T26" fmla="*/ 17 w 494"/>
                <a:gd name="T27" fmla="*/ 232 h 414"/>
                <a:gd name="T28" fmla="*/ 21 w 494"/>
                <a:gd name="T29" fmla="*/ 207 h 414"/>
                <a:gd name="T30" fmla="*/ 24 w 494"/>
                <a:gd name="T31" fmla="*/ 182 h 414"/>
                <a:gd name="T32" fmla="*/ 26 w 494"/>
                <a:gd name="T33" fmla="*/ 161 h 414"/>
                <a:gd name="T34" fmla="*/ 28 w 494"/>
                <a:gd name="T35" fmla="*/ 142 h 414"/>
                <a:gd name="T36" fmla="*/ 32 w 494"/>
                <a:gd name="T37" fmla="*/ 115 h 414"/>
                <a:gd name="T38" fmla="*/ 35 w 494"/>
                <a:gd name="T39" fmla="*/ 93 h 414"/>
                <a:gd name="T40" fmla="*/ 38 w 494"/>
                <a:gd name="T41" fmla="*/ 68 h 414"/>
                <a:gd name="T42" fmla="*/ 41 w 494"/>
                <a:gd name="T43" fmla="*/ 46 h 414"/>
                <a:gd name="T44" fmla="*/ 46 w 494"/>
                <a:gd name="T45" fmla="*/ 0 h 414"/>
                <a:gd name="T46" fmla="*/ 113 w 494"/>
                <a:gd name="T47" fmla="*/ 8 h 414"/>
                <a:gd name="T48" fmla="*/ 126 w 494"/>
                <a:gd name="T49" fmla="*/ 10 h 414"/>
                <a:gd name="T50" fmla="*/ 177 w 494"/>
                <a:gd name="T51" fmla="*/ 16 h 414"/>
                <a:gd name="T52" fmla="*/ 208 w 494"/>
                <a:gd name="T53" fmla="*/ 20 h 414"/>
                <a:gd name="T54" fmla="*/ 224 w 494"/>
                <a:gd name="T55" fmla="*/ 21 h 414"/>
                <a:gd name="T56" fmla="*/ 297 w 494"/>
                <a:gd name="T57" fmla="*/ 28 h 414"/>
                <a:gd name="T58" fmla="*/ 352 w 494"/>
                <a:gd name="T59" fmla="*/ 33 h 414"/>
                <a:gd name="T60" fmla="*/ 362 w 494"/>
                <a:gd name="T61" fmla="*/ 35 h 414"/>
                <a:gd name="T62" fmla="*/ 369 w 494"/>
                <a:gd name="T63" fmla="*/ 35 h 414"/>
                <a:gd name="T64" fmla="*/ 428 w 494"/>
                <a:gd name="T65" fmla="*/ 38 h 414"/>
                <a:gd name="T66" fmla="*/ 444 w 494"/>
                <a:gd name="T67" fmla="*/ 40 h 414"/>
                <a:gd name="T68" fmla="*/ 494 w 494"/>
                <a:gd name="T69" fmla="*/ 43 h 414"/>
                <a:gd name="T70" fmla="*/ 491 w 494"/>
                <a:gd name="T71" fmla="*/ 82 h 414"/>
                <a:gd name="T72" fmla="*/ 490 w 494"/>
                <a:gd name="T73" fmla="*/ 112 h 414"/>
                <a:gd name="T74" fmla="*/ 489 w 494"/>
                <a:gd name="T75" fmla="*/ 122 h 414"/>
                <a:gd name="T76" fmla="*/ 488 w 494"/>
                <a:gd name="T77" fmla="*/ 148 h 414"/>
                <a:gd name="T78" fmla="*/ 486 w 494"/>
                <a:gd name="T79" fmla="*/ 170 h 414"/>
                <a:gd name="T80" fmla="*/ 485 w 494"/>
                <a:gd name="T81" fmla="*/ 182 h 414"/>
                <a:gd name="T82" fmla="*/ 485 w 494"/>
                <a:gd name="T83" fmla="*/ 194 h 414"/>
                <a:gd name="T84" fmla="*/ 483 w 494"/>
                <a:gd name="T85" fmla="*/ 229 h 414"/>
                <a:gd name="T86" fmla="*/ 482 w 494"/>
                <a:gd name="T87" fmla="*/ 245 h 414"/>
                <a:gd name="T88" fmla="*/ 479 w 494"/>
                <a:gd name="T89" fmla="*/ 297 h 414"/>
                <a:gd name="T90" fmla="*/ 478 w 494"/>
                <a:gd name="T91" fmla="*/ 321 h 414"/>
                <a:gd name="T92" fmla="*/ 477 w 494"/>
                <a:gd name="T93" fmla="*/ 345 h 414"/>
                <a:gd name="T94" fmla="*/ 475 w 494"/>
                <a:gd name="T95" fmla="*/ 356 h 414"/>
                <a:gd name="T96" fmla="*/ 475 w 494"/>
                <a:gd name="T97" fmla="*/ 367 h 414"/>
                <a:gd name="T98" fmla="*/ 474 w 494"/>
                <a:gd name="T99" fmla="*/ 386 h 414"/>
                <a:gd name="T100" fmla="*/ 472 w 494"/>
                <a:gd name="T101" fmla="*/ 414 h 414"/>
                <a:gd name="T102" fmla="*/ 417 w 494"/>
                <a:gd name="T103" fmla="*/ 411 h 414"/>
                <a:gd name="T104" fmla="*/ 399 w 494"/>
                <a:gd name="T105" fmla="*/ 410 h 414"/>
                <a:gd name="T106" fmla="*/ 390 w 494"/>
                <a:gd name="T107" fmla="*/ 409 h 414"/>
                <a:gd name="T108" fmla="*/ 336 w 494"/>
                <a:gd name="T109" fmla="*/ 405 h 414"/>
                <a:gd name="T110" fmla="*/ 326 w 494"/>
                <a:gd name="T111" fmla="*/ 404 h 414"/>
                <a:gd name="T112" fmla="*/ 319 w 494"/>
                <a:gd name="T113" fmla="*/ 404 h 41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4"/>
                <a:gd name="T172" fmla="*/ 0 h 414"/>
                <a:gd name="T173" fmla="*/ 494 w 494"/>
                <a:gd name="T174" fmla="*/ 414 h 41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4" h="414">
                  <a:moveTo>
                    <a:pt x="319" y="404"/>
                  </a:moveTo>
                  <a:lnTo>
                    <a:pt x="315" y="403"/>
                  </a:lnTo>
                  <a:lnTo>
                    <a:pt x="306" y="403"/>
                  </a:lnTo>
                  <a:lnTo>
                    <a:pt x="282" y="400"/>
                  </a:lnTo>
                  <a:lnTo>
                    <a:pt x="281" y="400"/>
                  </a:lnTo>
                  <a:lnTo>
                    <a:pt x="279" y="400"/>
                  </a:lnTo>
                  <a:lnTo>
                    <a:pt x="251" y="398"/>
                  </a:lnTo>
                  <a:lnTo>
                    <a:pt x="248" y="396"/>
                  </a:lnTo>
                  <a:lnTo>
                    <a:pt x="231" y="395"/>
                  </a:lnTo>
                  <a:lnTo>
                    <a:pt x="211" y="394"/>
                  </a:lnTo>
                  <a:lnTo>
                    <a:pt x="193" y="391"/>
                  </a:lnTo>
                  <a:lnTo>
                    <a:pt x="151" y="388"/>
                  </a:lnTo>
                  <a:lnTo>
                    <a:pt x="134" y="385"/>
                  </a:lnTo>
                  <a:lnTo>
                    <a:pt x="104" y="382"/>
                  </a:lnTo>
                  <a:lnTo>
                    <a:pt x="102" y="381"/>
                  </a:lnTo>
                  <a:lnTo>
                    <a:pt x="70" y="377"/>
                  </a:lnTo>
                  <a:lnTo>
                    <a:pt x="66" y="377"/>
                  </a:lnTo>
                  <a:lnTo>
                    <a:pt x="52" y="376"/>
                  </a:lnTo>
                  <a:lnTo>
                    <a:pt x="0" y="369"/>
                  </a:lnTo>
                  <a:lnTo>
                    <a:pt x="3" y="346"/>
                  </a:lnTo>
                  <a:lnTo>
                    <a:pt x="5" y="327"/>
                  </a:lnTo>
                  <a:lnTo>
                    <a:pt x="5" y="322"/>
                  </a:lnTo>
                  <a:lnTo>
                    <a:pt x="6" y="315"/>
                  </a:lnTo>
                  <a:lnTo>
                    <a:pt x="9" y="300"/>
                  </a:lnTo>
                  <a:lnTo>
                    <a:pt x="10" y="291"/>
                  </a:lnTo>
                  <a:lnTo>
                    <a:pt x="11" y="276"/>
                  </a:lnTo>
                  <a:lnTo>
                    <a:pt x="13" y="265"/>
                  </a:lnTo>
                  <a:lnTo>
                    <a:pt x="17" y="232"/>
                  </a:lnTo>
                  <a:lnTo>
                    <a:pt x="17" y="229"/>
                  </a:lnTo>
                  <a:lnTo>
                    <a:pt x="21" y="207"/>
                  </a:lnTo>
                  <a:lnTo>
                    <a:pt x="24" y="184"/>
                  </a:lnTo>
                  <a:lnTo>
                    <a:pt x="24" y="182"/>
                  </a:lnTo>
                  <a:lnTo>
                    <a:pt x="25" y="179"/>
                  </a:lnTo>
                  <a:lnTo>
                    <a:pt x="26" y="161"/>
                  </a:lnTo>
                  <a:lnTo>
                    <a:pt x="27" y="155"/>
                  </a:lnTo>
                  <a:lnTo>
                    <a:pt x="28" y="142"/>
                  </a:lnTo>
                  <a:lnTo>
                    <a:pt x="30" y="137"/>
                  </a:lnTo>
                  <a:lnTo>
                    <a:pt x="32" y="115"/>
                  </a:lnTo>
                  <a:lnTo>
                    <a:pt x="33" y="103"/>
                  </a:lnTo>
                  <a:lnTo>
                    <a:pt x="35" y="93"/>
                  </a:lnTo>
                  <a:lnTo>
                    <a:pt x="36" y="80"/>
                  </a:lnTo>
                  <a:lnTo>
                    <a:pt x="38" y="68"/>
                  </a:lnTo>
                  <a:lnTo>
                    <a:pt x="40" y="48"/>
                  </a:lnTo>
                  <a:lnTo>
                    <a:pt x="41" y="46"/>
                  </a:lnTo>
                  <a:lnTo>
                    <a:pt x="42" y="31"/>
                  </a:lnTo>
                  <a:lnTo>
                    <a:pt x="46" y="0"/>
                  </a:lnTo>
                  <a:lnTo>
                    <a:pt x="87" y="6"/>
                  </a:lnTo>
                  <a:lnTo>
                    <a:pt x="113" y="8"/>
                  </a:lnTo>
                  <a:lnTo>
                    <a:pt x="123" y="10"/>
                  </a:lnTo>
                  <a:lnTo>
                    <a:pt x="126" y="10"/>
                  </a:lnTo>
                  <a:lnTo>
                    <a:pt x="169" y="15"/>
                  </a:lnTo>
                  <a:lnTo>
                    <a:pt x="177" y="16"/>
                  </a:lnTo>
                  <a:lnTo>
                    <a:pt x="201" y="18"/>
                  </a:lnTo>
                  <a:lnTo>
                    <a:pt x="208" y="20"/>
                  </a:lnTo>
                  <a:lnTo>
                    <a:pt x="217" y="20"/>
                  </a:lnTo>
                  <a:lnTo>
                    <a:pt x="224" y="21"/>
                  </a:lnTo>
                  <a:lnTo>
                    <a:pt x="246" y="23"/>
                  </a:lnTo>
                  <a:lnTo>
                    <a:pt x="297" y="28"/>
                  </a:lnTo>
                  <a:lnTo>
                    <a:pt x="305" y="28"/>
                  </a:lnTo>
                  <a:lnTo>
                    <a:pt x="352" y="33"/>
                  </a:lnTo>
                  <a:lnTo>
                    <a:pt x="353" y="33"/>
                  </a:lnTo>
                  <a:lnTo>
                    <a:pt x="362" y="35"/>
                  </a:lnTo>
                  <a:lnTo>
                    <a:pt x="368" y="35"/>
                  </a:lnTo>
                  <a:lnTo>
                    <a:pt x="369" y="35"/>
                  </a:lnTo>
                  <a:lnTo>
                    <a:pt x="375" y="35"/>
                  </a:lnTo>
                  <a:lnTo>
                    <a:pt x="428" y="38"/>
                  </a:lnTo>
                  <a:lnTo>
                    <a:pt x="430" y="38"/>
                  </a:lnTo>
                  <a:lnTo>
                    <a:pt x="444" y="40"/>
                  </a:lnTo>
                  <a:lnTo>
                    <a:pt x="451" y="41"/>
                  </a:lnTo>
                  <a:lnTo>
                    <a:pt x="494" y="43"/>
                  </a:lnTo>
                  <a:lnTo>
                    <a:pt x="493" y="66"/>
                  </a:lnTo>
                  <a:lnTo>
                    <a:pt x="491" y="82"/>
                  </a:lnTo>
                  <a:lnTo>
                    <a:pt x="491" y="90"/>
                  </a:lnTo>
                  <a:lnTo>
                    <a:pt x="490" y="112"/>
                  </a:lnTo>
                  <a:lnTo>
                    <a:pt x="489" y="118"/>
                  </a:lnTo>
                  <a:lnTo>
                    <a:pt x="489" y="122"/>
                  </a:lnTo>
                  <a:lnTo>
                    <a:pt x="488" y="136"/>
                  </a:lnTo>
                  <a:lnTo>
                    <a:pt x="488" y="148"/>
                  </a:lnTo>
                  <a:lnTo>
                    <a:pt x="486" y="159"/>
                  </a:lnTo>
                  <a:lnTo>
                    <a:pt x="486" y="170"/>
                  </a:lnTo>
                  <a:lnTo>
                    <a:pt x="485" y="181"/>
                  </a:lnTo>
                  <a:lnTo>
                    <a:pt x="485" y="182"/>
                  </a:lnTo>
                  <a:lnTo>
                    <a:pt x="485" y="184"/>
                  </a:lnTo>
                  <a:lnTo>
                    <a:pt x="485" y="194"/>
                  </a:lnTo>
                  <a:lnTo>
                    <a:pt x="484" y="216"/>
                  </a:lnTo>
                  <a:lnTo>
                    <a:pt x="483" y="229"/>
                  </a:lnTo>
                  <a:lnTo>
                    <a:pt x="483" y="232"/>
                  </a:lnTo>
                  <a:lnTo>
                    <a:pt x="482" y="245"/>
                  </a:lnTo>
                  <a:lnTo>
                    <a:pt x="480" y="266"/>
                  </a:lnTo>
                  <a:lnTo>
                    <a:pt x="479" y="297"/>
                  </a:lnTo>
                  <a:lnTo>
                    <a:pt x="478" y="310"/>
                  </a:lnTo>
                  <a:lnTo>
                    <a:pt x="478" y="321"/>
                  </a:lnTo>
                  <a:lnTo>
                    <a:pt x="477" y="332"/>
                  </a:lnTo>
                  <a:lnTo>
                    <a:pt x="477" y="345"/>
                  </a:lnTo>
                  <a:lnTo>
                    <a:pt x="475" y="350"/>
                  </a:lnTo>
                  <a:lnTo>
                    <a:pt x="475" y="356"/>
                  </a:lnTo>
                  <a:lnTo>
                    <a:pt x="475" y="362"/>
                  </a:lnTo>
                  <a:lnTo>
                    <a:pt x="475" y="367"/>
                  </a:lnTo>
                  <a:lnTo>
                    <a:pt x="474" y="377"/>
                  </a:lnTo>
                  <a:lnTo>
                    <a:pt x="474" y="386"/>
                  </a:lnTo>
                  <a:lnTo>
                    <a:pt x="473" y="403"/>
                  </a:lnTo>
                  <a:lnTo>
                    <a:pt x="472" y="414"/>
                  </a:lnTo>
                  <a:lnTo>
                    <a:pt x="433" y="411"/>
                  </a:lnTo>
                  <a:lnTo>
                    <a:pt x="417" y="411"/>
                  </a:lnTo>
                  <a:lnTo>
                    <a:pt x="412" y="411"/>
                  </a:lnTo>
                  <a:lnTo>
                    <a:pt x="399" y="410"/>
                  </a:lnTo>
                  <a:lnTo>
                    <a:pt x="391" y="409"/>
                  </a:lnTo>
                  <a:lnTo>
                    <a:pt x="390" y="409"/>
                  </a:lnTo>
                  <a:lnTo>
                    <a:pt x="377" y="409"/>
                  </a:lnTo>
                  <a:lnTo>
                    <a:pt x="336" y="405"/>
                  </a:lnTo>
                  <a:lnTo>
                    <a:pt x="327" y="404"/>
                  </a:lnTo>
                  <a:lnTo>
                    <a:pt x="326" y="404"/>
                  </a:lnTo>
                  <a:lnTo>
                    <a:pt x="321" y="404"/>
                  </a:lnTo>
                  <a:lnTo>
                    <a:pt x="319" y="404"/>
                  </a:lnTo>
                  <a:close/>
                </a:path>
              </a:pathLst>
            </a:custGeom>
            <a:solidFill>
              <a:srgbClr val="3366FF"/>
            </a:solidFill>
            <a:ln w="0">
              <a:solidFill>
                <a:schemeClr val="tx1"/>
              </a:solidFill>
              <a:prstDash val="solid"/>
              <a:round/>
              <a:headEnd/>
              <a:tailEnd/>
            </a:ln>
          </p:spPr>
          <p:txBody>
            <a:bodyPr/>
            <a:lstStyle/>
            <a:p>
              <a:endParaRPr lang="en-US"/>
            </a:p>
          </p:txBody>
        </p:sp>
        <p:sp>
          <p:nvSpPr>
            <p:cNvPr id="22620" name="Freeform 56"/>
            <p:cNvSpPr>
              <a:spLocks/>
            </p:cNvSpPr>
            <p:nvPr/>
          </p:nvSpPr>
          <p:spPr bwMode="auto">
            <a:xfrm>
              <a:off x="1582" y="1008"/>
              <a:ext cx="424" cy="699"/>
            </a:xfrm>
            <a:custGeom>
              <a:avLst/>
              <a:gdLst>
                <a:gd name="T0" fmla="*/ 43 w 424"/>
                <a:gd name="T1" fmla="*/ 443 h 699"/>
                <a:gd name="T2" fmla="*/ 32 w 424"/>
                <a:gd name="T3" fmla="*/ 470 h 699"/>
                <a:gd name="T4" fmla="*/ 21 w 424"/>
                <a:gd name="T5" fmla="*/ 529 h 699"/>
                <a:gd name="T6" fmla="*/ 65 w 424"/>
                <a:gd name="T7" fmla="*/ 648 h 699"/>
                <a:gd name="T8" fmla="*/ 160 w 424"/>
                <a:gd name="T9" fmla="*/ 664 h 699"/>
                <a:gd name="T10" fmla="*/ 185 w 424"/>
                <a:gd name="T11" fmla="*/ 669 h 699"/>
                <a:gd name="T12" fmla="*/ 250 w 424"/>
                <a:gd name="T13" fmla="*/ 679 h 699"/>
                <a:gd name="T14" fmla="*/ 321 w 424"/>
                <a:gd name="T15" fmla="*/ 689 h 699"/>
                <a:gd name="T16" fmla="*/ 326 w 424"/>
                <a:gd name="T17" fmla="*/ 690 h 699"/>
                <a:gd name="T18" fmla="*/ 365 w 424"/>
                <a:gd name="T19" fmla="*/ 695 h 699"/>
                <a:gd name="T20" fmla="*/ 395 w 424"/>
                <a:gd name="T21" fmla="*/ 699 h 699"/>
                <a:gd name="T22" fmla="*/ 401 w 424"/>
                <a:gd name="T23" fmla="*/ 652 h 699"/>
                <a:gd name="T24" fmla="*/ 408 w 424"/>
                <a:gd name="T25" fmla="*/ 605 h 699"/>
                <a:gd name="T26" fmla="*/ 411 w 424"/>
                <a:gd name="T27" fmla="*/ 578 h 699"/>
                <a:gd name="T28" fmla="*/ 416 w 424"/>
                <a:gd name="T29" fmla="*/ 538 h 699"/>
                <a:gd name="T30" fmla="*/ 420 w 424"/>
                <a:gd name="T31" fmla="*/ 503 h 699"/>
                <a:gd name="T32" fmla="*/ 421 w 424"/>
                <a:gd name="T33" fmla="*/ 470 h 699"/>
                <a:gd name="T34" fmla="*/ 406 w 424"/>
                <a:gd name="T35" fmla="*/ 443 h 699"/>
                <a:gd name="T36" fmla="*/ 397 w 424"/>
                <a:gd name="T37" fmla="*/ 451 h 699"/>
                <a:gd name="T38" fmla="*/ 356 w 424"/>
                <a:gd name="T39" fmla="*/ 456 h 699"/>
                <a:gd name="T40" fmla="*/ 332 w 424"/>
                <a:gd name="T41" fmla="*/ 459 h 699"/>
                <a:gd name="T42" fmla="*/ 310 w 424"/>
                <a:gd name="T43" fmla="*/ 464 h 699"/>
                <a:gd name="T44" fmla="*/ 295 w 424"/>
                <a:gd name="T45" fmla="*/ 426 h 699"/>
                <a:gd name="T46" fmla="*/ 257 w 424"/>
                <a:gd name="T47" fmla="*/ 332 h 699"/>
                <a:gd name="T48" fmla="*/ 215 w 424"/>
                <a:gd name="T49" fmla="*/ 339 h 699"/>
                <a:gd name="T50" fmla="*/ 246 w 424"/>
                <a:gd name="T51" fmla="*/ 244 h 699"/>
                <a:gd name="T52" fmla="*/ 235 w 424"/>
                <a:gd name="T53" fmla="*/ 240 h 699"/>
                <a:gd name="T54" fmla="*/ 229 w 424"/>
                <a:gd name="T55" fmla="*/ 232 h 699"/>
                <a:gd name="T56" fmla="*/ 218 w 424"/>
                <a:gd name="T57" fmla="*/ 231 h 699"/>
                <a:gd name="T58" fmla="*/ 206 w 424"/>
                <a:gd name="T59" fmla="*/ 202 h 699"/>
                <a:gd name="T60" fmla="*/ 170 w 424"/>
                <a:gd name="T61" fmla="*/ 155 h 699"/>
                <a:gd name="T62" fmla="*/ 175 w 424"/>
                <a:gd name="T63" fmla="*/ 130 h 699"/>
                <a:gd name="T64" fmla="*/ 164 w 424"/>
                <a:gd name="T65" fmla="*/ 82 h 699"/>
                <a:gd name="T66" fmla="*/ 175 w 424"/>
                <a:gd name="T67" fmla="*/ 22 h 699"/>
                <a:gd name="T68" fmla="*/ 117 w 424"/>
                <a:gd name="T69" fmla="*/ 0 h 699"/>
                <a:gd name="T70" fmla="*/ 115 w 424"/>
                <a:gd name="T71" fmla="*/ 13 h 699"/>
                <a:gd name="T72" fmla="*/ 101 w 424"/>
                <a:gd name="T73" fmla="*/ 86 h 699"/>
                <a:gd name="T74" fmla="*/ 100 w 424"/>
                <a:gd name="T75" fmla="*/ 92 h 699"/>
                <a:gd name="T76" fmla="*/ 90 w 424"/>
                <a:gd name="T77" fmla="*/ 146 h 699"/>
                <a:gd name="T78" fmla="*/ 87 w 424"/>
                <a:gd name="T79" fmla="*/ 169 h 699"/>
                <a:gd name="T80" fmla="*/ 77 w 424"/>
                <a:gd name="T81" fmla="*/ 221 h 699"/>
                <a:gd name="T82" fmla="*/ 73 w 424"/>
                <a:gd name="T83" fmla="*/ 236 h 699"/>
                <a:gd name="T84" fmla="*/ 77 w 424"/>
                <a:gd name="T85" fmla="*/ 276 h 699"/>
                <a:gd name="T86" fmla="*/ 94 w 424"/>
                <a:gd name="T87" fmla="*/ 299 h 699"/>
                <a:gd name="T88" fmla="*/ 71 w 424"/>
                <a:gd name="T89" fmla="*/ 354 h 699"/>
                <a:gd name="T90" fmla="*/ 56 w 424"/>
                <a:gd name="T91" fmla="*/ 378 h 699"/>
                <a:gd name="T92" fmla="*/ 27 w 424"/>
                <a:gd name="T93" fmla="*/ 423 h 699"/>
                <a:gd name="T94" fmla="*/ 45 w 424"/>
                <a:gd name="T95" fmla="*/ 440 h 69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24"/>
                <a:gd name="T145" fmla="*/ 0 h 699"/>
                <a:gd name="T146" fmla="*/ 424 w 424"/>
                <a:gd name="T147" fmla="*/ 699 h 69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24" h="699">
                  <a:moveTo>
                    <a:pt x="45" y="440"/>
                  </a:moveTo>
                  <a:lnTo>
                    <a:pt x="44" y="443"/>
                  </a:lnTo>
                  <a:lnTo>
                    <a:pt x="43" y="443"/>
                  </a:lnTo>
                  <a:lnTo>
                    <a:pt x="35" y="464"/>
                  </a:lnTo>
                  <a:lnTo>
                    <a:pt x="34" y="465"/>
                  </a:lnTo>
                  <a:lnTo>
                    <a:pt x="32" y="470"/>
                  </a:lnTo>
                  <a:lnTo>
                    <a:pt x="29" y="481"/>
                  </a:lnTo>
                  <a:lnTo>
                    <a:pt x="27" y="490"/>
                  </a:lnTo>
                  <a:lnTo>
                    <a:pt x="21" y="529"/>
                  </a:lnTo>
                  <a:lnTo>
                    <a:pt x="0" y="635"/>
                  </a:lnTo>
                  <a:lnTo>
                    <a:pt x="5" y="635"/>
                  </a:lnTo>
                  <a:lnTo>
                    <a:pt x="65" y="648"/>
                  </a:lnTo>
                  <a:lnTo>
                    <a:pt x="132" y="659"/>
                  </a:lnTo>
                  <a:lnTo>
                    <a:pt x="150" y="663"/>
                  </a:lnTo>
                  <a:lnTo>
                    <a:pt x="160" y="664"/>
                  </a:lnTo>
                  <a:lnTo>
                    <a:pt x="181" y="668"/>
                  </a:lnTo>
                  <a:lnTo>
                    <a:pt x="184" y="668"/>
                  </a:lnTo>
                  <a:lnTo>
                    <a:pt x="185" y="669"/>
                  </a:lnTo>
                  <a:lnTo>
                    <a:pt x="197" y="670"/>
                  </a:lnTo>
                  <a:lnTo>
                    <a:pt x="217" y="674"/>
                  </a:lnTo>
                  <a:lnTo>
                    <a:pt x="250" y="679"/>
                  </a:lnTo>
                  <a:lnTo>
                    <a:pt x="266" y="682"/>
                  </a:lnTo>
                  <a:lnTo>
                    <a:pt x="319" y="689"/>
                  </a:lnTo>
                  <a:lnTo>
                    <a:pt x="321" y="689"/>
                  </a:lnTo>
                  <a:lnTo>
                    <a:pt x="322" y="689"/>
                  </a:lnTo>
                  <a:lnTo>
                    <a:pt x="324" y="689"/>
                  </a:lnTo>
                  <a:lnTo>
                    <a:pt x="326" y="690"/>
                  </a:lnTo>
                  <a:lnTo>
                    <a:pt x="332" y="690"/>
                  </a:lnTo>
                  <a:lnTo>
                    <a:pt x="349" y="693"/>
                  </a:lnTo>
                  <a:lnTo>
                    <a:pt x="365" y="695"/>
                  </a:lnTo>
                  <a:lnTo>
                    <a:pt x="368" y="695"/>
                  </a:lnTo>
                  <a:lnTo>
                    <a:pt x="371" y="695"/>
                  </a:lnTo>
                  <a:lnTo>
                    <a:pt x="395" y="699"/>
                  </a:lnTo>
                  <a:lnTo>
                    <a:pt x="397" y="688"/>
                  </a:lnTo>
                  <a:lnTo>
                    <a:pt x="401" y="655"/>
                  </a:lnTo>
                  <a:lnTo>
                    <a:pt x="401" y="652"/>
                  </a:lnTo>
                  <a:lnTo>
                    <a:pt x="405" y="630"/>
                  </a:lnTo>
                  <a:lnTo>
                    <a:pt x="408" y="607"/>
                  </a:lnTo>
                  <a:lnTo>
                    <a:pt x="408" y="605"/>
                  </a:lnTo>
                  <a:lnTo>
                    <a:pt x="409" y="602"/>
                  </a:lnTo>
                  <a:lnTo>
                    <a:pt x="410" y="584"/>
                  </a:lnTo>
                  <a:lnTo>
                    <a:pt x="411" y="578"/>
                  </a:lnTo>
                  <a:lnTo>
                    <a:pt x="412" y="565"/>
                  </a:lnTo>
                  <a:lnTo>
                    <a:pt x="414" y="560"/>
                  </a:lnTo>
                  <a:lnTo>
                    <a:pt x="416" y="538"/>
                  </a:lnTo>
                  <a:lnTo>
                    <a:pt x="417" y="526"/>
                  </a:lnTo>
                  <a:lnTo>
                    <a:pt x="419" y="516"/>
                  </a:lnTo>
                  <a:lnTo>
                    <a:pt x="420" y="503"/>
                  </a:lnTo>
                  <a:lnTo>
                    <a:pt x="422" y="491"/>
                  </a:lnTo>
                  <a:lnTo>
                    <a:pt x="424" y="471"/>
                  </a:lnTo>
                  <a:lnTo>
                    <a:pt x="421" y="470"/>
                  </a:lnTo>
                  <a:lnTo>
                    <a:pt x="420" y="468"/>
                  </a:lnTo>
                  <a:lnTo>
                    <a:pt x="414" y="454"/>
                  </a:lnTo>
                  <a:lnTo>
                    <a:pt x="406" y="443"/>
                  </a:lnTo>
                  <a:lnTo>
                    <a:pt x="405" y="443"/>
                  </a:lnTo>
                  <a:lnTo>
                    <a:pt x="400" y="446"/>
                  </a:lnTo>
                  <a:lnTo>
                    <a:pt x="397" y="451"/>
                  </a:lnTo>
                  <a:lnTo>
                    <a:pt x="397" y="461"/>
                  </a:lnTo>
                  <a:lnTo>
                    <a:pt x="389" y="459"/>
                  </a:lnTo>
                  <a:lnTo>
                    <a:pt x="356" y="456"/>
                  </a:lnTo>
                  <a:lnTo>
                    <a:pt x="349" y="451"/>
                  </a:lnTo>
                  <a:lnTo>
                    <a:pt x="340" y="458"/>
                  </a:lnTo>
                  <a:lnTo>
                    <a:pt x="332" y="459"/>
                  </a:lnTo>
                  <a:lnTo>
                    <a:pt x="317" y="454"/>
                  </a:lnTo>
                  <a:lnTo>
                    <a:pt x="308" y="459"/>
                  </a:lnTo>
                  <a:lnTo>
                    <a:pt x="310" y="464"/>
                  </a:lnTo>
                  <a:lnTo>
                    <a:pt x="307" y="465"/>
                  </a:lnTo>
                  <a:lnTo>
                    <a:pt x="299" y="455"/>
                  </a:lnTo>
                  <a:lnTo>
                    <a:pt x="295" y="426"/>
                  </a:lnTo>
                  <a:lnTo>
                    <a:pt x="275" y="413"/>
                  </a:lnTo>
                  <a:lnTo>
                    <a:pt x="278" y="401"/>
                  </a:lnTo>
                  <a:lnTo>
                    <a:pt x="257" y="332"/>
                  </a:lnTo>
                  <a:lnTo>
                    <a:pt x="235" y="345"/>
                  </a:lnTo>
                  <a:lnTo>
                    <a:pt x="225" y="345"/>
                  </a:lnTo>
                  <a:lnTo>
                    <a:pt x="215" y="339"/>
                  </a:lnTo>
                  <a:lnTo>
                    <a:pt x="239" y="255"/>
                  </a:lnTo>
                  <a:lnTo>
                    <a:pt x="241" y="255"/>
                  </a:lnTo>
                  <a:lnTo>
                    <a:pt x="246" y="244"/>
                  </a:lnTo>
                  <a:lnTo>
                    <a:pt x="246" y="240"/>
                  </a:lnTo>
                  <a:lnTo>
                    <a:pt x="244" y="240"/>
                  </a:lnTo>
                  <a:lnTo>
                    <a:pt x="235" y="240"/>
                  </a:lnTo>
                  <a:lnTo>
                    <a:pt x="229" y="240"/>
                  </a:lnTo>
                  <a:lnTo>
                    <a:pt x="228" y="237"/>
                  </a:lnTo>
                  <a:lnTo>
                    <a:pt x="229" y="232"/>
                  </a:lnTo>
                  <a:lnTo>
                    <a:pt x="225" y="230"/>
                  </a:lnTo>
                  <a:lnTo>
                    <a:pt x="219" y="232"/>
                  </a:lnTo>
                  <a:lnTo>
                    <a:pt x="218" y="231"/>
                  </a:lnTo>
                  <a:lnTo>
                    <a:pt x="220" y="227"/>
                  </a:lnTo>
                  <a:lnTo>
                    <a:pt x="210" y="209"/>
                  </a:lnTo>
                  <a:lnTo>
                    <a:pt x="206" y="202"/>
                  </a:lnTo>
                  <a:lnTo>
                    <a:pt x="193" y="177"/>
                  </a:lnTo>
                  <a:lnTo>
                    <a:pt x="185" y="172"/>
                  </a:lnTo>
                  <a:lnTo>
                    <a:pt x="170" y="155"/>
                  </a:lnTo>
                  <a:lnTo>
                    <a:pt x="179" y="152"/>
                  </a:lnTo>
                  <a:lnTo>
                    <a:pt x="171" y="146"/>
                  </a:lnTo>
                  <a:lnTo>
                    <a:pt x="175" y="130"/>
                  </a:lnTo>
                  <a:lnTo>
                    <a:pt x="160" y="104"/>
                  </a:lnTo>
                  <a:lnTo>
                    <a:pt x="160" y="101"/>
                  </a:lnTo>
                  <a:lnTo>
                    <a:pt x="164" y="82"/>
                  </a:lnTo>
                  <a:lnTo>
                    <a:pt x="169" y="60"/>
                  </a:lnTo>
                  <a:lnTo>
                    <a:pt x="169" y="56"/>
                  </a:lnTo>
                  <a:lnTo>
                    <a:pt x="175" y="22"/>
                  </a:lnTo>
                  <a:lnTo>
                    <a:pt x="176" y="13"/>
                  </a:lnTo>
                  <a:lnTo>
                    <a:pt x="176" y="11"/>
                  </a:lnTo>
                  <a:lnTo>
                    <a:pt x="117" y="0"/>
                  </a:lnTo>
                  <a:lnTo>
                    <a:pt x="117" y="3"/>
                  </a:lnTo>
                  <a:lnTo>
                    <a:pt x="116" y="7"/>
                  </a:lnTo>
                  <a:lnTo>
                    <a:pt x="115" y="13"/>
                  </a:lnTo>
                  <a:lnTo>
                    <a:pt x="105" y="65"/>
                  </a:lnTo>
                  <a:lnTo>
                    <a:pt x="103" y="78"/>
                  </a:lnTo>
                  <a:lnTo>
                    <a:pt x="101" y="86"/>
                  </a:lnTo>
                  <a:lnTo>
                    <a:pt x="101" y="88"/>
                  </a:lnTo>
                  <a:lnTo>
                    <a:pt x="100" y="90"/>
                  </a:lnTo>
                  <a:lnTo>
                    <a:pt x="100" y="92"/>
                  </a:lnTo>
                  <a:lnTo>
                    <a:pt x="97" y="112"/>
                  </a:lnTo>
                  <a:lnTo>
                    <a:pt x="94" y="124"/>
                  </a:lnTo>
                  <a:lnTo>
                    <a:pt x="90" y="146"/>
                  </a:lnTo>
                  <a:lnTo>
                    <a:pt x="88" y="156"/>
                  </a:lnTo>
                  <a:lnTo>
                    <a:pt x="88" y="157"/>
                  </a:lnTo>
                  <a:lnTo>
                    <a:pt x="87" y="169"/>
                  </a:lnTo>
                  <a:lnTo>
                    <a:pt x="79" y="202"/>
                  </a:lnTo>
                  <a:lnTo>
                    <a:pt x="79" y="207"/>
                  </a:lnTo>
                  <a:lnTo>
                    <a:pt x="77" y="221"/>
                  </a:lnTo>
                  <a:lnTo>
                    <a:pt x="76" y="225"/>
                  </a:lnTo>
                  <a:lnTo>
                    <a:pt x="75" y="231"/>
                  </a:lnTo>
                  <a:lnTo>
                    <a:pt x="73" y="236"/>
                  </a:lnTo>
                  <a:lnTo>
                    <a:pt x="76" y="249"/>
                  </a:lnTo>
                  <a:lnTo>
                    <a:pt x="75" y="272"/>
                  </a:lnTo>
                  <a:lnTo>
                    <a:pt x="77" y="276"/>
                  </a:lnTo>
                  <a:lnTo>
                    <a:pt x="79" y="284"/>
                  </a:lnTo>
                  <a:lnTo>
                    <a:pt x="81" y="286"/>
                  </a:lnTo>
                  <a:lnTo>
                    <a:pt x="94" y="299"/>
                  </a:lnTo>
                  <a:lnTo>
                    <a:pt x="97" y="311"/>
                  </a:lnTo>
                  <a:lnTo>
                    <a:pt x="77" y="341"/>
                  </a:lnTo>
                  <a:lnTo>
                    <a:pt x="71" y="354"/>
                  </a:lnTo>
                  <a:lnTo>
                    <a:pt x="68" y="356"/>
                  </a:lnTo>
                  <a:lnTo>
                    <a:pt x="62" y="364"/>
                  </a:lnTo>
                  <a:lnTo>
                    <a:pt x="56" y="378"/>
                  </a:lnTo>
                  <a:lnTo>
                    <a:pt x="46" y="384"/>
                  </a:lnTo>
                  <a:lnTo>
                    <a:pt x="28" y="415"/>
                  </a:lnTo>
                  <a:lnTo>
                    <a:pt x="27" y="423"/>
                  </a:lnTo>
                  <a:lnTo>
                    <a:pt x="35" y="429"/>
                  </a:lnTo>
                  <a:lnTo>
                    <a:pt x="40" y="430"/>
                  </a:lnTo>
                  <a:lnTo>
                    <a:pt x="45" y="440"/>
                  </a:lnTo>
                  <a:close/>
                </a:path>
              </a:pathLst>
            </a:custGeom>
            <a:solidFill>
              <a:srgbClr val="3366FF"/>
            </a:solidFill>
            <a:ln w="0">
              <a:solidFill>
                <a:schemeClr val="tx1"/>
              </a:solidFill>
              <a:prstDash val="solid"/>
              <a:round/>
              <a:headEnd/>
              <a:tailEnd/>
            </a:ln>
          </p:spPr>
          <p:txBody>
            <a:bodyPr/>
            <a:lstStyle/>
            <a:p>
              <a:endParaRPr lang="en-US"/>
            </a:p>
          </p:txBody>
        </p:sp>
        <p:sp>
          <p:nvSpPr>
            <p:cNvPr id="22621" name="Freeform 57"/>
            <p:cNvSpPr>
              <a:spLocks/>
            </p:cNvSpPr>
            <p:nvPr/>
          </p:nvSpPr>
          <p:spPr bwMode="auto">
            <a:xfrm>
              <a:off x="1060" y="1534"/>
              <a:ext cx="601" cy="994"/>
            </a:xfrm>
            <a:custGeom>
              <a:avLst/>
              <a:gdLst>
                <a:gd name="T0" fmla="*/ 549 w 601"/>
                <a:gd name="T1" fmla="*/ 994 h 994"/>
                <a:gd name="T2" fmla="*/ 541 w 601"/>
                <a:gd name="T3" fmla="*/ 959 h 994"/>
                <a:gd name="T4" fmla="*/ 566 w 601"/>
                <a:gd name="T5" fmla="*/ 906 h 994"/>
                <a:gd name="T6" fmla="*/ 576 w 601"/>
                <a:gd name="T7" fmla="*/ 871 h 994"/>
                <a:gd name="T8" fmla="*/ 601 w 601"/>
                <a:gd name="T9" fmla="*/ 855 h 994"/>
                <a:gd name="T10" fmla="*/ 581 w 601"/>
                <a:gd name="T11" fmla="*/ 811 h 994"/>
                <a:gd name="T12" fmla="*/ 559 w 601"/>
                <a:gd name="T13" fmla="*/ 759 h 994"/>
                <a:gd name="T14" fmla="*/ 508 w 601"/>
                <a:gd name="T15" fmla="*/ 689 h 994"/>
                <a:gd name="T16" fmla="*/ 479 w 601"/>
                <a:gd name="T17" fmla="*/ 646 h 994"/>
                <a:gd name="T18" fmla="*/ 406 w 601"/>
                <a:gd name="T19" fmla="*/ 539 h 994"/>
                <a:gd name="T20" fmla="*/ 386 w 601"/>
                <a:gd name="T21" fmla="*/ 511 h 994"/>
                <a:gd name="T22" fmla="*/ 337 w 601"/>
                <a:gd name="T23" fmla="*/ 441 h 994"/>
                <a:gd name="T24" fmla="*/ 309 w 601"/>
                <a:gd name="T25" fmla="*/ 401 h 994"/>
                <a:gd name="T26" fmla="*/ 295 w 601"/>
                <a:gd name="T27" fmla="*/ 381 h 994"/>
                <a:gd name="T28" fmla="*/ 277 w 601"/>
                <a:gd name="T29" fmla="*/ 355 h 994"/>
                <a:gd name="T30" fmla="*/ 268 w 601"/>
                <a:gd name="T31" fmla="*/ 342 h 994"/>
                <a:gd name="T32" fmla="*/ 271 w 601"/>
                <a:gd name="T33" fmla="*/ 331 h 994"/>
                <a:gd name="T34" fmla="*/ 275 w 601"/>
                <a:gd name="T35" fmla="*/ 313 h 994"/>
                <a:gd name="T36" fmla="*/ 278 w 601"/>
                <a:gd name="T37" fmla="*/ 296 h 994"/>
                <a:gd name="T38" fmla="*/ 288 w 601"/>
                <a:gd name="T39" fmla="*/ 254 h 994"/>
                <a:gd name="T40" fmla="*/ 315 w 601"/>
                <a:gd name="T41" fmla="*/ 127 h 994"/>
                <a:gd name="T42" fmla="*/ 314 w 601"/>
                <a:gd name="T43" fmla="*/ 66 h 994"/>
                <a:gd name="T44" fmla="*/ 257 w 601"/>
                <a:gd name="T45" fmla="*/ 52 h 994"/>
                <a:gd name="T46" fmla="*/ 197 w 601"/>
                <a:gd name="T47" fmla="*/ 37 h 994"/>
                <a:gd name="T48" fmla="*/ 129 w 601"/>
                <a:gd name="T49" fmla="*/ 20 h 994"/>
                <a:gd name="T50" fmla="*/ 109 w 601"/>
                <a:gd name="T51" fmla="*/ 15 h 994"/>
                <a:gd name="T52" fmla="*/ 92 w 601"/>
                <a:gd name="T53" fmla="*/ 10 h 994"/>
                <a:gd name="T54" fmla="*/ 68 w 601"/>
                <a:gd name="T55" fmla="*/ 4 h 994"/>
                <a:gd name="T56" fmla="*/ 46 w 601"/>
                <a:gd name="T57" fmla="*/ 20 h 994"/>
                <a:gd name="T58" fmla="*/ 48 w 601"/>
                <a:gd name="T59" fmla="*/ 59 h 994"/>
                <a:gd name="T60" fmla="*/ 35 w 601"/>
                <a:gd name="T61" fmla="*/ 88 h 994"/>
                <a:gd name="T62" fmla="*/ 31 w 601"/>
                <a:gd name="T63" fmla="*/ 103 h 994"/>
                <a:gd name="T64" fmla="*/ 0 w 601"/>
                <a:gd name="T65" fmla="*/ 153 h 994"/>
                <a:gd name="T66" fmla="*/ 26 w 601"/>
                <a:gd name="T67" fmla="*/ 211 h 994"/>
                <a:gd name="T68" fmla="*/ 17 w 601"/>
                <a:gd name="T69" fmla="*/ 293 h 994"/>
                <a:gd name="T70" fmla="*/ 43 w 601"/>
                <a:gd name="T71" fmla="*/ 342 h 994"/>
                <a:gd name="T72" fmla="*/ 50 w 601"/>
                <a:gd name="T73" fmla="*/ 362 h 994"/>
                <a:gd name="T74" fmla="*/ 44 w 601"/>
                <a:gd name="T75" fmla="*/ 386 h 994"/>
                <a:gd name="T76" fmla="*/ 58 w 601"/>
                <a:gd name="T77" fmla="*/ 395 h 994"/>
                <a:gd name="T78" fmla="*/ 74 w 601"/>
                <a:gd name="T79" fmla="*/ 408 h 994"/>
                <a:gd name="T80" fmla="*/ 70 w 601"/>
                <a:gd name="T81" fmla="*/ 420 h 994"/>
                <a:gd name="T82" fmla="*/ 70 w 601"/>
                <a:gd name="T83" fmla="*/ 451 h 994"/>
                <a:gd name="T84" fmla="*/ 71 w 601"/>
                <a:gd name="T85" fmla="*/ 477 h 994"/>
                <a:gd name="T86" fmla="*/ 96 w 601"/>
                <a:gd name="T87" fmla="*/ 497 h 994"/>
                <a:gd name="T88" fmla="*/ 90 w 601"/>
                <a:gd name="T89" fmla="*/ 531 h 994"/>
                <a:gd name="T90" fmla="*/ 85 w 601"/>
                <a:gd name="T91" fmla="*/ 564 h 994"/>
                <a:gd name="T92" fmla="*/ 104 w 601"/>
                <a:gd name="T93" fmla="*/ 605 h 994"/>
                <a:gd name="T94" fmla="*/ 119 w 601"/>
                <a:gd name="T95" fmla="*/ 632 h 994"/>
                <a:gd name="T96" fmla="*/ 135 w 601"/>
                <a:gd name="T97" fmla="*/ 660 h 994"/>
                <a:gd name="T98" fmla="*/ 146 w 601"/>
                <a:gd name="T99" fmla="*/ 686 h 994"/>
                <a:gd name="T100" fmla="*/ 135 w 601"/>
                <a:gd name="T101" fmla="*/ 739 h 994"/>
                <a:gd name="T102" fmla="*/ 186 w 601"/>
                <a:gd name="T103" fmla="*/ 765 h 994"/>
                <a:gd name="T104" fmla="*/ 227 w 601"/>
                <a:gd name="T105" fmla="*/ 789 h 994"/>
                <a:gd name="T106" fmla="*/ 270 w 601"/>
                <a:gd name="T107" fmla="*/ 819 h 994"/>
                <a:gd name="T108" fmla="*/ 283 w 601"/>
                <a:gd name="T109" fmla="*/ 849 h 994"/>
                <a:gd name="T110" fmla="*/ 309 w 601"/>
                <a:gd name="T111" fmla="*/ 863 h 994"/>
                <a:gd name="T112" fmla="*/ 339 w 601"/>
                <a:gd name="T113" fmla="*/ 900 h 994"/>
                <a:gd name="T114" fmla="*/ 354 w 601"/>
                <a:gd name="T115" fmla="*/ 970 h 994"/>
                <a:gd name="T116" fmla="*/ 533 w 601"/>
                <a:gd name="T117" fmla="*/ 994 h 9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01"/>
                <a:gd name="T178" fmla="*/ 0 h 994"/>
                <a:gd name="T179" fmla="*/ 601 w 601"/>
                <a:gd name="T180" fmla="*/ 994 h 99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01" h="994">
                  <a:moveTo>
                    <a:pt x="533" y="994"/>
                  </a:moveTo>
                  <a:lnTo>
                    <a:pt x="535" y="994"/>
                  </a:lnTo>
                  <a:lnTo>
                    <a:pt x="549" y="994"/>
                  </a:lnTo>
                  <a:lnTo>
                    <a:pt x="555" y="970"/>
                  </a:lnTo>
                  <a:lnTo>
                    <a:pt x="549" y="968"/>
                  </a:lnTo>
                  <a:lnTo>
                    <a:pt x="541" y="959"/>
                  </a:lnTo>
                  <a:lnTo>
                    <a:pt x="545" y="934"/>
                  </a:lnTo>
                  <a:lnTo>
                    <a:pt x="552" y="929"/>
                  </a:lnTo>
                  <a:lnTo>
                    <a:pt x="566" y="906"/>
                  </a:lnTo>
                  <a:lnTo>
                    <a:pt x="570" y="883"/>
                  </a:lnTo>
                  <a:lnTo>
                    <a:pt x="573" y="880"/>
                  </a:lnTo>
                  <a:lnTo>
                    <a:pt x="576" y="871"/>
                  </a:lnTo>
                  <a:lnTo>
                    <a:pt x="590" y="865"/>
                  </a:lnTo>
                  <a:lnTo>
                    <a:pt x="598" y="859"/>
                  </a:lnTo>
                  <a:lnTo>
                    <a:pt x="601" y="855"/>
                  </a:lnTo>
                  <a:lnTo>
                    <a:pt x="586" y="839"/>
                  </a:lnTo>
                  <a:lnTo>
                    <a:pt x="587" y="834"/>
                  </a:lnTo>
                  <a:lnTo>
                    <a:pt x="581" y="811"/>
                  </a:lnTo>
                  <a:lnTo>
                    <a:pt x="573" y="798"/>
                  </a:lnTo>
                  <a:lnTo>
                    <a:pt x="576" y="784"/>
                  </a:lnTo>
                  <a:lnTo>
                    <a:pt x="559" y="759"/>
                  </a:lnTo>
                  <a:lnTo>
                    <a:pt x="539" y="731"/>
                  </a:lnTo>
                  <a:lnTo>
                    <a:pt x="516" y="699"/>
                  </a:lnTo>
                  <a:lnTo>
                    <a:pt x="508" y="689"/>
                  </a:lnTo>
                  <a:lnTo>
                    <a:pt x="501" y="676"/>
                  </a:lnTo>
                  <a:lnTo>
                    <a:pt x="500" y="676"/>
                  </a:lnTo>
                  <a:lnTo>
                    <a:pt x="479" y="646"/>
                  </a:lnTo>
                  <a:lnTo>
                    <a:pt x="463" y="621"/>
                  </a:lnTo>
                  <a:lnTo>
                    <a:pt x="426" y="570"/>
                  </a:lnTo>
                  <a:lnTo>
                    <a:pt x="406" y="539"/>
                  </a:lnTo>
                  <a:lnTo>
                    <a:pt x="402" y="534"/>
                  </a:lnTo>
                  <a:lnTo>
                    <a:pt x="388" y="515"/>
                  </a:lnTo>
                  <a:lnTo>
                    <a:pt x="386" y="511"/>
                  </a:lnTo>
                  <a:lnTo>
                    <a:pt x="376" y="497"/>
                  </a:lnTo>
                  <a:lnTo>
                    <a:pt x="355" y="467"/>
                  </a:lnTo>
                  <a:lnTo>
                    <a:pt x="337" y="441"/>
                  </a:lnTo>
                  <a:lnTo>
                    <a:pt x="327" y="427"/>
                  </a:lnTo>
                  <a:lnTo>
                    <a:pt x="315" y="408"/>
                  </a:lnTo>
                  <a:lnTo>
                    <a:pt x="309" y="401"/>
                  </a:lnTo>
                  <a:lnTo>
                    <a:pt x="308" y="398"/>
                  </a:lnTo>
                  <a:lnTo>
                    <a:pt x="305" y="395"/>
                  </a:lnTo>
                  <a:lnTo>
                    <a:pt x="295" y="381"/>
                  </a:lnTo>
                  <a:lnTo>
                    <a:pt x="290" y="375"/>
                  </a:lnTo>
                  <a:lnTo>
                    <a:pt x="288" y="371"/>
                  </a:lnTo>
                  <a:lnTo>
                    <a:pt x="277" y="355"/>
                  </a:lnTo>
                  <a:lnTo>
                    <a:pt x="273" y="350"/>
                  </a:lnTo>
                  <a:lnTo>
                    <a:pt x="272" y="347"/>
                  </a:lnTo>
                  <a:lnTo>
                    <a:pt x="268" y="342"/>
                  </a:lnTo>
                  <a:lnTo>
                    <a:pt x="270" y="336"/>
                  </a:lnTo>
                  <a:lnTo>
                    <a:pt x="271" y="332"/>
                  </a:lnTo>
                  <a:lnTo>
                    <a:pt x="271" y="331"/>
                  </a:lnTo>
                  <a:lnTo>
                    <a:pt x="271" y="327"/>
                  </a:lnTo>
                  <a:lnTo>
                    <a:pt x="273" y="320"/>
                  </a:lnTo>
                  <a:lnTo>
                    <a:pt x="275" y="313"/>
                  </a:lnTo>
                  <a:lnTo>
                    <a:pt x="276" y="307"/>
                  </a:lnTo>
                  <a:lnTo>
                    <a:pt x="277" y="301"/>
                  </a:lnTo>
                  <a:lnTo>
                    <a:pt x="278" y="296"/>
                  </a:lnTo>
                  <a:lnTo>
                    <a:pt x="281" y="285"/>
                  </a:lnTo>
                  <a:lnTo>
                    <a:pt x="283" y="276"/>
                  </a:lnTo>
                  <a:lnTo>
                    <a:pt x="288" y="254"/>
                  </a:lnTo>
                  <a:lnTo>
                    <a:pt x="298" y="204"/>
                  </a:lnTo>
                  <a:lnTo>
                    <a:pt x="311" y="142"/>
                  </a:lnTo>
                  <a:lnTo>
                    <a:pt x="315" y="127"/>
                  </a:lnTo>
                  <a:lnTo>
                    <a:pt x="323" y="89"/>
                  </a:lnTo>
                  <a:lnTo>
                    <a:pt x="327" y="68"/>
                  </a:lnTo>
                  <a:lnTo>
                    <a:pt x="314" y="66"/>
                  </a:lnTo>
                  <a:lnTo>
                    <a:pt x="311" y="66"/>
                  </a:lnTo>
                  <a:lnTo>
                    <a:pt x="270" y="56"/>
                  </a:lnTo>
                  <a:lnTo>
                    <a:pt x="257" y="52"/>
                  </a:lnTo>
                  <a:lnTo>
                    <a:pt x="243" y="48"/>
                  </a:lnTo>
                  <a:lnTo>
                    <a:pt x="233" y="47"/>
                  </a:lnTo>
                  <a:lnTo>
                    <a:pt x="197" y="37"/>
                  </a:lnTo>
                  <a:lnTo>
                    <a:pt x="186" y="34"/>
                  </a:lnTo>
                  <a:lnTo>
                    <a:pt x="178" y="32"/>
                  </a:lnTo>
                  <a:lnTo>
                    <a:pt x="129" y="20"/>
                  </a:lnTo>
                  <a:lnTo>
                    <a:pt x="123" y="18"/>
                  </a:lnTo>
                  <a:lnTo>
                    <a:pt x="117" y="17"/>
                  </a:lnTo>
                  <a:lnTo>
                    <a:pt x="109" y="15"/>
                  </a:lnTo>
                  <a:lnTo>
                    <a:pt x="104" y="13"/>
                  </a:lnTo>
                  <a:lnTo>
                    <a:pt x="98" y="12"/>
                  </a:lnTo>
                  <a:lnTo>
                    <a:pt x="92" y="10"/>
                  </a:lnTo>
                  <a:lnTo>
                    <a:pt x="90" y="10"/>
                  </a:lnTo>
                  <a:lnTo>
                    <a:pt x="79" y="8"/>
                  </a:lnTo>
                  <a:lnTo>
                    <a:pt x="68" y="4"/>
                  </a:lnTo>
                  <a:lnTo>
                    <a:pt x="59" y="2"/>
                  </a:lnTo>
                  <a:lnTo>
                    <a:pt x="53" y="0"/>
                  </a:lnTo>
                  <a:lnTo>
                    <a:pt x="46" y="20"/>
                  </a:lnTo>
                  <a:lnTo>
                    <a:pt x="50" y="28"/>
                  </a:lnTo>
                  <a:lnTo>
                    <a:pt x="50" y="51"/>
                  </a:lnTo>
                  <a:lnTo>
                    <a:pt x="48" y="59"/>
                  </a:lnTo>
                  <a:lnTo>
                    <a:pt x="38" y="79"/>
                  </a:lnTo>
                  <a:lnTo>
                    <a:pt x="35" y="79"/>
                  </a:lnTo>
                  <a:lnTo>
                    <a:pt x="35" y="88"/>
                  </a:lnTo>
                  <a:lnTo>
                    <a:pt x="37" y="87"/>
                  </a:lnTo>
                  <a:lnTo>
                    <a:pt x="37" y="92"/>
                  </a:lnTo>
                  <a:lnTo>
                    <a:pt x="31" y="103"/>
                  </a:lnTo>
                  <a:lnTo>
                    <a:pt x="6" y="133"/>
                  </a:lnTo>
                  <a:lnTo>
                    <a:pt x="5" y="144"/>
                  </a:lnTo>
                  <a:lnTo>
                    <a:pt x="0" y="153"/>
                  </a:lnTo>
                  <a:lnTo>
                    <a:pt x="15" y="172"/>
                  </a:lnTo>
                  <a:lnTo>
                    <a:pt x="20" y="184"/>
                  </a:lnTo>
                  <a:lnTo>
                    <a:pt x="26" y="211"/>
                  </a:lnTo>
                  <a:lnTo>
                    <a:pt x="26" y="222"/>
                  </a:lnTo>
                  <a:lnTo>
                    <a:pt x="17" y="244"/>
                  </a:lnTo>
                  <a:lnTo>
                    <a:pt x="17" y="293"/>
                  </a:lnTo>
                  <a:lnTo>
                    <a:pt x="23" y="305"/>
                  </a:lnTo>
                  <a:lnTo>
                    <a:pt x="37" y="333"/>
                  </a:lnTo>
                  <a:lnTo>
                    <a:pt x="43" y="342"/>
                  </a:lnTo>
                  <a:lnTo>
                    <a:pt x="46" y="356"/>
                  </a:lnTo>
                  <a:lnTo>
                    <a:pt x="49" y="357"/>
                  </a:lnTo>
                  <a:lnTo>
                    <a:pt x="50" y="362"/>
                  </a:lnTo>
                  <a:lnTo>
                    <a:pt x="48" y="362"/>
                  </a:lnTo>
                  <a:lnTo>
                    <a:pt x="48" y="373"/>
                  </a:lnTo>
                  <a:lnTo>
                    <a:pt x="44" y="386"/>
                  </a:lnTo>
                  <a:lnTo>
                    <a:pt x="48" y="382"/>
                  </a:lnTo>
                  <a:lnTo>
                    <a:pt x="52" y="385"/>
                  </a:lnTo>
                  <a:lnTo>
                    <a:pt x="58" y="395"/>
                  </a:lnTo>
                  <a:lnTo>
                    <a:pt x="65" y="400"/>
                  </a:lnTo>
                  <a:lnTo>
                    <a:pt x="71" y="408"/>
                  </a:lnTo>
                  <a:lnTo>
                    <a:pt x="74" y="408"/>
                  </a:lnTo>
                  <a:lnTo>
                    <a:pt x="72" y="412"/>
                  </a:lnTo>
                  <a:lnTo>
                    <a:pt x="71" y="412"/>
                  </a:lnTo>
                  <a:lnTo>
                    <a:pt x="70" y="420"/>
                  </a:lnTo>
                  <a:lnTo>
                    <a:pt x="66" y="438"/>
                  </a:lnTo>
                  <a:lnTo>
                    <a:pt x="68" y="438"/>
                  </a:lnTo>
                  <a:lnTo>
                    <a:pt x="70" y="451"/>
                  </a:lnTo>
                  <a:lnTo>
                    <a:pt x="66" y="462"/>
                  </a:lnTo>
                  <a:lnTo>
                    <a:pt x="69" y="475"/>
                  </a:lnTo>
                  <a:lnTo>
                    <a:pt x="71" y="477"/>
                  </a:lnTo>
                  <a:lnTo>
                    <a:pt x="76" y="488"/>
                  </a:lnTo>
                  <a:lnTo>
                    <a:pt x="85" y="496"/>
                  </a:lnTo>
                  <a:lnTo>
                    <a:pt x="96" y="497"/>
                  </a:lnTo>
                  <a:lnTo>
                    <a:pt x="99" y="510"/>
                  </a:lnTo>
                  <a:lnTo>
                    <a:pt x="95" y="526"/>
                  </a:lnTo>
                  <a:lnTo>
                    <a:pt x="90" y="531"/>
                  </a:lnTo>
                  <a:lnTo>
                    <a:pt x="87" y="526"/>
                  </a:lnTo>
                  <a:lnTo>
                    <a:pt x="82" y="531"/>
                  </a:lnTo>
                  <a:lnTo>
                    <a:pt x="85" y="564"/>
                  </a:lnTo>
                  <a:lnTo>
                    <a:pt x="90" y="569"/>
                  </a:lnTo>
                  <a:lnTo>
                    <a:pt x="103" y="592"/>
                  </a:lnTo>
                  <a:lnTo>
                    <a:pt x="104" y="605"/>
                  </a:lnTo>
                  <a:lnTo>
                    <a:pt x="109" y="614"/>
                  </a:lnTo>
                  <a:lnTo>
                    <a:pt x="110" y="622"/>
                  </a:lnTo>
                  <a:lnTo>
                    <a:pt x="119" y="632"/>
                  </a:lnTo>
                  <a:lnTo>
                    <a:pt x="125" y="645"/>
                  </a:lnTo>
                  <a:lnTo>
                    <a:pt x="135" y="654"/>
                  </a:lnTo>
                  <a:lnTo>
                    <a:pt x="135" y="660"/>
                  </a:lnTo>
                  <a:lnTo>
                    <a:pt x="130" y="671"/>
                  </a:lnTo>
                  <a:lnTo>
                    <a:pt x="139" y="681"/>
                  </a:lnTo>
                  <a:lnTo>
                    <a:pt x="146" y="686"/>
                  </a:lnTo>
                  <a:lnTo>
                    <a:pt x="142" y="700"/>
                  </a:lnTo>
                  <a:lnTo>
                    <a:pt x="142" y="710"/>
                  </a:lnTo>
                  <a:lnTo>
                    <a:pt x="135" y="739"/>
                  </a:lnTo>
                  <a:lnTo>
                    <a:pt x="152" y="752"/>
                  </a:lnTo>
                  <a:lnTo>
                    <a:pt x="179" y="757"/>
                  </a:lnTo>
                  <a:lnTo>
                    <a:pt x="186" y="765"/>
                  </a:lnTo>
                  <a:lnTo>
                    <a:pt x="205" y="768"/>
                  </a:lnTo>
                  <a:lnTo>
                    <a:pt x="215" y="774"/>
                  </a:lnTo>
                  <a:lnTo>
                    <a:pt x="227" y="789"/>
                  </a:lnTo>
                  <a:lnTo>
                    <a:pt x="232" y="801"/>
                  </a:lnTo>
                  <a:lnTo>
                    <a:pt x="246" y="813"/>
                  </a:lnTo>
                  <a:lnTo>
                    <a:pt x="270" y="819"/>
                  </a:lnTo>
                  <a:lnTo>
                    <a:pt x="278" y="823"/>
                  </a:lnTo>
                  <a:lnTo>
                    <a:pt x="282" y="834"/>
                  </a:lnTo>
                  <a:lnTo>
                    <a:pt x="283" y="849"/>
                  </a:lnTo>
                  <a:lnTo>
                    <a:pt x="289" y="854"/>
                  </a:lnTo>
                  <a:lnTo>
                    <a:pt x="301" y="854"/>
                  </a:lnTo>
                  <a:lnTo>
                    <a:pt x="309" y="863"/>
                  </a:lnTo>
                  <a:lnTo>
                    <a:pt x="316" y="871"/>
                  </a:lnTo>
                  <a:lnTo>
                    <a:pt x="333" y="894"/>
                  </a:lnTo>
                  <a:lnTo>
                    <a:pt x="339" y="900"/>
                  </a:lnTo>
                  <a:lnTo>
                    <a:pt x="348" y="921"/>
                  </a:lnTo>
                  <a:lnTo>
                    <a:pt x="348" y="956"/>
                  </a:lnTo>
                  <a:lnTo>
                    <a:pt x="354" y="970"/>
                  </a:lnTo>
                  <a:lnTo>
                    <a:pt x="353" y="979"/>
                  </a:lnTo>
                  <a:lnTo>
                    <a:pt x="430" y="985"/>
                  </a:lnTo>
                  <a:lnTo>
                    <a:pt x="533" y="994"/>
                  </a:lnTo>
                  <a:close/>
                </a:path>
              </a:pathLst>
            </a:custGeom>
            <a:solidFill>
              <a:srgbClr val="3366FF"/>
            </a:solidFill>
            <a:ln w="0">
              <a:solidFill>
                <a:schemeClr val="tx1"/>
              </a:solidFill>
              <a:prstDash val="solid"/>
              <a:round/>
              <a:headEnd/>
              <a:tailEnd/>
            </a:ln>
          </p:spPr>
          <p:txBody>
            <a:bodyPr/>
            <a:lstStyle/>
            <a:p>
              <a:endParaRPr lang="en-US"/>
            </a:p>
          </p:txBody>
        </p:sp>
        <p:sp>
          <p:nvSpPr>
            <p:cNvPr id="22622" name="Freeform 58"/>
            <p:cNvSpPr>
              <a:spLocks/>
            </p:cNvSpPr>
            <p:nvPr/>
          </p:nvSpPr>
          <p:spPr bwMode="auto">
            <a:xfrm>
              <a:off x="1237" y="2328"/>
              <a:ext cx="26" cy="14"/>
            </a:xfrm>
            <a:custGeom>
              <a:avLst/>
              <a:gdLst>
                <a:gd name="T0" fmla="*/ 0 w 26"/>
                <a:gd name="T1" fmla="*/ 0 h 14"/>
                <a:gd name="T2" fmla="*/ 19 w 26"/>
                <a:gd name="T3" fmla="*/ 11 h 14"/>
                <a:gd name="T4" fmla="*/ 24 w 26"/>
                <a:gd name="T5" fmla="*/ 7 h 14"/>
                <a:gd name="T6" fmla="*/ 26 w 26"/>
                <a:gd name="T7" fmla="*/ 11 h 14"/>
                <a:gd name="T8" fmla="*/ 23 w 26"/>
                <a:gd name="T9" fmla="*/ 14 h 14"/>
                <a:gd name="T10" fmla="*/ 3 w 26"/>
                <a:gd name="T11" fmla="*/ 11 h 14"/>
                <a:gd name="T12" fmla="*/ 0 w 26"/>
                <a:gd name="T13" fmla="*/ 0 h 14"/>
                <a:gd name="T14" fmla="*/ 0 60000 65536"/>
                <a:gd name="T15" fmla="*/ 0 60000 65536"/>
                <a:gd name="T16" fmla="*/ 0 60000 65536"/>
                <a:gd name="T17" fmla="*/ 0 60000 65536"/>
                <a:gd name="T18" fmla="*/ 0 60000 65536"/>
                <a:gd name="T19" fmla="*/ 0 60000 65536"/>
                <a:gd name="T20" fmla="*/ 0 60000 65536"/>
                <a:gd name="T21" fmla="*/ 0 w 26"/>
                <a:gd name="T22" fmla="*/ 0 h 14"/>
                <a:gd name="T23" fmla="*/ 26 w 26"/>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14">
                  <a:moveTo>
                    <a:pt x="0" y="0"/>
                  </a:moveTo>
                  <a:lnTo>
                    <a:pt x="19" y="11"/>
                  </a:lnTo>
                  <a:lnTo>
                    <a:pt x="24" y="7"/>
                  </a:lnTo>
                  <a:lnTo>
                    <a:pt x="26" y="11"/>
                  </a:lnTo>
                  <a:lnTo>
                    <a:pt x="23" y="14"/>
                  </a:lnTo>
                  <a:lnTo>
                    <a:pt x="3" y="11"/>
                  </a:lnTo>
                  <a:lnTo>
                    <a:pt x="0" y="0"/>
                  </a:lnTo>
                  <a:close/>
                </a:path>
              </a:pathLst>
            </a:custGeom>
            <a:solidFill>
              <a:srgbClr val="3366FF"/>
            </a:solidFill>
            <a:ln w="0">
              <a:solidFill>
                <a:schemeClr val="tx1"/>
              </a:solidFill>
              <a:prstDash val="solid"/>
              <a:round/>
              <a:headEnd/>
              <a:tailEnd/>
            </a:ln>
          </p:spPr>
          <p:txBody>
            <a:bodyPr/>
            <a:lstStyle/>
            <a:p>
              <a:endParaRPr lang="en-US"/>
            </a:p>
          </p:txBody>
        </p:sp>
        <p:sp>
          <p:nvSpPr>
            <p:cNvPr id="22623" name="Freeform 59"/>
            <p:cNvSpPr>
              <a:spLocks/>
            </p:cNvSpPr>
            <p:nvPr/>
          </p:nvSpPr>
          <p:spPr bwMode="auto">
            <a:xfrm>
              <a:off x="1213" y="2330"/>
              <a:ext cx="17" cy="10"/>
            </a:xfrm>
            <a:custGeom>
              <a:avLst/>
              <a:gdLst>
                <a:gd name="T0" fmla="*/ 0 w 17"/>
                <a:gd name="T1" fmla="*/ 3 h 10"/>
                <a:gd name="T2" fmla="*/ 3 w 17"/>
                <a:gd name="T3" fmla="*/ 9 h 10"/>
                <a:gd name="T4" fmla="*/ 17 w 17"/>
                <a:gd name="T5" fmla="*/ 10 h 10"/>
                <a:gd name="T6" fmla="*/ 14 w 17"/>
                <a:gd name="T7" fmla="*/ 4 h 10"/>
                <a:gd name="T8" fmla="*/ 14 w 17"/>
                <a:gd name="T9" fmla="*/ 0 h 10"/>
                <a:gd name="T10" fmla="*/ 0 w 17"/>
                <a:gd name="T11" fmla="*/ 3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3"/>
                  </a:moveTo>
                  <a:lnTo>
                    <a:pt x="3" y="9"/>
                  </a:lnTo>
                  <a:lnTo>
                    <a:pt x="17" y="10"/>
                  </a:lnTo>
                  <a:lnTo>
                    <a:pt x="14" y="4"/>
                  </a:lnTo>
                  <a:lnTo>
                    <a:pt x="14" y="0"/>
                  </a:lnTo>
                  <a:lnTo>
                    <a:pt x="0" y="3"/>
                  </a:lnTo>
                  <a:close/>
                </a:path>
              </a:pathLst>
            </a:custGeom>
            <a:solidFill>
              <a:srgbClr val="3366FF"/>
            </a:solidFill>
            <a:ln w="0">
              <a:solidFill>
                <a:schemeClr val="tx1"/>
              </a:solidFill>
              <a:prstDash val="solid"/>
              <a:round/>
              <a:headEnd/>
              <a:tailEnd/>
            </a:ln>
          </p:spPr>
          <p:txBody>
            <a:bodyPr/>
            <a:lstStyle/>
            <a:p>
              <a:endParaRPr lang="en-US"/>
            </a:p>
          </p:txBody>
        </p:sp>
        <p:sp>
          <p:nvSpPr>
            <p:cNvPr id="22624" name="Freeform 60"/>
            <p:cNvSpPr>
              <a:spLocks/>
            </p:cNvSpPr>
            <p:nvPr/>
          </p:nvSpPr>
          <p:spPr bwMode="auto">
            <a:xfrm>
              <a:off x="1323" y="2404"/>
              <a:ext cx="16" cy="18"/>
            </a:xfrm>
            <a:custGeom>
              <a:avLst/>
              <a:gdLst>
                <a:gd name="T0" fmla="*/ 0 w 16"/>
                <a:gd name="T1" fmla="*/ 0 h 18"/>
                <a:gd name="T2" fmla="*/ 0 w 16"/>
                <a:gd name="T3" fmla="*/ 4 h 18"/>
                <a:gd name="T4" fmla="*/ 4 w 16"/>
                <a:gd name="T5" fmla="*/ 6 h 18"/>
                <a:gd name="T6" fmla="*/ 8 w 16"/>
                <a:gd name="T7" fmla="*/ 18 h 18"/>
                <a:gd name="T8" fmla="*/ 16 w 16"/>
                <a:gd name="T9" fmla="*/ 16 h 18"/>
                <a:gd name="T10" fmla="*/ 14 w 16"/>
                <a:gd name="T11" fmla="*/ 10 h 18"/>
                <a:gd name="T12" fmla="*/ 0 w 16"/>
                <a:gd name="T13" fmla="*/ 0 h 18"/>
                <a:gd name="T14" fmla="*/ 0 60000 65536"/>
                <a:gd name="T15" fmla="*/ 0 60000 65536"/>
                <a:gd name="T16" fmla="*/ 0 60000 65536"/>
                <a:gd name="T17" fmla="*/ 0 60000 65536"/>
                <a:gd name="T18" fmla="*/ 0 60000 65536"/>
                <a:gd name="T19" fmla="*/ 0 60000 65536"/>
                <a:gd name="T20" fmla="*/ 0 60000 65536"/>
                <a:gd name="T21" fmla="*/ 0 w 16"/>
                <a:gd name="T22" fmla="*/ 0 h 18"/>
                <a:gd name="T23" fmla="*/ 16 w 16"/>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8">
                  <a:moveTo>
                    <a:pt x="0" y="0"/>
                  </a:moveTo>
                  <a:lnTo>
                    <a:pt x="0" y="4"/>
                  </a:lnTo>
                  <a:lnTo>
                    <a:pt x="4" y="6"/>
                  </a:lnTo>
                  <a:lnTo>
                    <a:pt x="8" y="18"/>
                  </a:lnTo>
                  <a:lnTo>
                    <a:pt x="16" y="16"/>
                  </a:lnTo>
                  <a:lnTo>
                    <a:pt x="14" y="10"/>
                  </a:lnTo>
                  <a:lnTo>
                    <a:pt x="0" y="0"/>
                  </a:lnTo>
                  <a:close/>
                </a:path>
              </a:pathLst>
            </a:custGeom>
            <a:solidFill>
              <a:srgbClr val="3366FF"/>
            </a:solidFill>
            <a:ln w="0">
              <a:solidFill>
                <a:schemeClr val="tx1"/>
              </a:solidFill>
              <a:prstDash val="solid"/>
              <a:round/>
              <a:headEnd/>
              <a:tailEnd/>
            </a:ln>
          </p:spPr>
          <p:txBody>
            <a:bodyPr/>
            <a:lstStyle/>
            <a:p>
              <a:endParaRPr lang="en-US"/>
            </a:p>
          </p:txBody>
        </p:sp>
        <p:sp>
          <p:nvSpPr>
            <p:cNvPr id="22625" name="Freeform 61"/>
            <p:cNvSpPr>
              <a:spLocks/>
            </p:cNvSpPr>
            <p:nvPr/>
          </p:nvSpPr>
          <p:spPr bwMode="auto">
            <a:xfrm>
              <a:off x="1314" y="2444"/>
              <a:ext cx="13" cy="23"/>
            </a:xfrm>
            <a:custGeom>
              <a:avLst/>
              <a:gdLst>
                <a:gd name="T0" fmla="*/ 0 w 13"/>
                <a:gd name="T1" fmla="*/ 0 h 23"/>
                <a:gd name="T2" fmla="*/ 6 w 13"/>
                <a:gd name="T3" fmla="*/ 21 h 23"/>
                <a:gd name="T4" fmla="*/ 13 w 13"/>
                <a:gd name="T5" fmla="*/ 23 h 23"/>
                <a:gd name="T6" fmla="*/ 0 w 13"/>
                <a:gd name="T7" fmla="*/ 0 h 23"/>
                <a:gd name="T8" fmla="*/ 0 60000 65536"/>
                <a:gd name="T9" fmla="*/ 0 60000 65536"/>
                <a:gd name="T10" fmla="*/ 0 60000 65536"/>
                <a:gd name="T11" fmla="*/ 0 60000 65536"/>
                <a:gd name="T12" fmla="*/ 0 w 13"/>
                <a:gd name="T13" fmla="*/ 0 h 23"/>
                <a:gd name="T14" fmla="*/ 13 w 13"/>
                <a:gd name="T15" fmla="*/ 23 h 23"/>
              </a:gdLst>
              <a:ahLst/>
              <a:cxnLst>
                <a:cxn ang="T8">
                  <a:pos x="T0" y="T1"/>
                </a:cxn>
                <a:cxn ang="T9">
                  <a:pos x="T2" y="T3"/>
                </a:cxn>
                <a:cxn ang="T10">
                  <a:pos x="T4" y="T5"/>
                </a:cxn>
                <a:cxn ang="T11">
                  <a:pos x="T6" y="T7"/>
                </a:cxn>
              </a:cxnLst>
              <a:rect l="T12" t="T13" r="T14" b="T15"/>
              <a:pathLst>
                <a:path w="13" h="23">
                  <a:moveTo>
                    <a:pt x="0" y="0"/>
                  </a:moveTo>
                  <a:lnTo>
                    <a:pt x="6" y="21"/>
                  </a:lnTo>
                  <a:lnTo>
                    <a:pt x="13" y="23"/>
                  </a:lnTo>
                  <a:lnTo>
                    <a:pt x="0" y="0"/>
                  </a:lnTo>
                  <a:close/>
                </a:path>
              </a:pathLst>
            </a:custGeom>
            <a:solidFill>
              <a:srgbClr val="3366FF"/>
            </a:solidFill>
            <a:ln w="0">
              <a:solidFill>
                <a:schemeClr val="tx1"/>
              </a:solidFill>
              <a:prstDash val="solid"/>
              <a:round/>
              <a:headEnd/>
              <a:tailEnd/>
            </a:ln>
          </p:spPr>
          <p:txBody>
            <a:bodyPr/>
            <a:lstStyle/>
            <a:p>
              <a:endParaRPr lang="en-US"/>
            </a:p>
          </p:txBody>
        </p:sp>
        <p:sp>
          <p:nvSpPr>
            <p:cNvPr id="22626" name="Freeform 62"/>
            <p:cNvSpPr>
              <a:spLocks/>
            </p:cNvSpPr>
            <p:nvPr/>
          </p:nvSpPr>
          <p:spPr bwMode="auto">
            <a:xfrm>
              <a:off x="2061" y="1816"/>
              <a:ext cx="513" cy="412"/>
            </a:xfrm>
            <a:custGeom>
              <a:avLst/>
              <a:gdLst>
                <a:gd name="T0" fmla="*/ 508 w 513"/>
                <a:gd name="T1" fmla="*/ 176 h 412"/>
                <a:gd name="T2" fmla="*/ 507 w 513"/>
                <a:gd name="T3" fmla="*/ 211 h 412"/>
                <a:gd name="T4" fmla="*/ 505 w 513"/>
                <a:gd name="T5" fmla="*/ 219 h 412"/>
                <a:gd name="T6" fmla="*/ 505 w 513"/>
                <a:gd name="T7" fmla="*/ 243 h 412"/>
                <a:gd name="T8" fmla="*/ 504 w 513"/>
                <a:gd name="T9" fmla="*/ 259 h 412"/>
                <a:gd name="T10" fmla="*/ 504 w 513"/>
                <a:gd name="T11" fmla="*/ 282 h 412"/>
                <a:gd name="T12" fmla="*/ 503 w 513"/>
                <a:gd name="T13" fmla="*/ 293 h 412"/>
                <a:gd name="T14" fmla="*/ 502 w 513"/>
                <a:gd name="T15" fmla="*/ 317 h 412"/>
                <a:gd name="T16" fmla="*/ 502 w 513"/>
                <a:gd name="T17" fmla="*/ 350 h 412"/>
                <a:gd name="T18" fmla="*/ 500 w 513"/>
                <a:gd name="T19" fmla="*/ 364 h 412"/>
                <a:gd name="T20" fmla="*/ 499 w 513"/>
                <a:gd name="T21" fmla="*/ 388 h 412"/>
                <a:gd name="T22" fmla="*/ 499 w 513"/>
                <a:gd name="T23" fmla="*/ 412 h 412"/>
                <a:gd name="T24" fmla="*/ 448 w 513"/>
                <a:gd name="T25" fmla="*/ 408 h 412"/>
                <a:gd name="T26" fmla="*/ 424 w 513"/>
                <a:gd name="T27" fmla="*/ 408 h 412"/>
                <a:gd name="T28" fmla="*/ 404 w 513"/>
                <a:gd name="T29" fmla="*/ 407 h 412"/>
                <a:gd name="T30" fmla="*/ 333 w 513"/>
                <a:gd name="T31" fmla="*/ 403 h 412"/>
                <a:gd name="T32" fmla="*/ 276 w 513"/>
                <a:gd name="T33" fmla="*/ 399 h 412"/>
                <a:gd name="T34" fmla="*/ 236 w 513"/>
                <a:gd name="T35" fmla="*/ 395 h 412"/>
                <a:gd name="T36" fmla="*/ 225 w 513"/>
                <a:gd name="T37" fmla="*/ 394 h 412"/>
                <a:gd name="T38" fmla="*/ 182 w 513"/>
                <a:gd name="T39" fmla="*/ 392 h 412"/>
                <a:gd name="T40" fmla="*/ 113 w 513"/>
                <a:gd name="T41" fmla="*/ 384 h 412"/>
                <a:gd name="T42" fmla="*/ 110 w 513"/>
                <a:gd name="T43" fmla="*/ 384 h 412"/>
                <a:gd name="T44" fmla="*/ 47 w 513"/>
                <a:gd name="T45" fmla="*/ 378 h 412"/>
                <a:gd name="T46" fmla="*/ 20 w 513"/>
                <a:gd name="T47" fmla="*/ 375 h 412"/>
                <a:gd name="T48" fmla="*/ 5 w 513"/>
                <a:gd name="T49" fmla="*/ 328 h 412"/>
                <a:gd name="T50" fmla="*/ 7 w 513"/>
                <a:gd name="T51" fmla="*/ 303 h 412"/>
                <a:gd name="T52" fmla="*/ 9 w 513"/>
                <a:gd name="T53" fmla="*/ 279 h 412"/>
                <a:gd name="T54" fmla="*/ 12 w 513"/>
                <a:gd name="T55" fmla="*/ 264 h 412"/>
                <a:gd name="T56" fmla="*/ 14 w 513"/>
                <a:gd name="T57" fmla="*/ 233 h 412"/>
                <a:gd name="T58" fmla="*/ 19 w 513"/>
                <a:gd name="T59" fmla="*/ 186 h 412"/>
                <a:gd name="T60" fmla="*/ 23 w 513"/>
                <a:gd name="T61" fmla="*/ 151 h 412"/>
                <a:gd name="T62" fmla="*/ 25 w 513"/>
                <a:gd name="T63" fmla="*/ 128 h 412"/>
                <a:gd name="T64" fmla="*/ 28 w 513"/>
                <a:gd name="T65" fmla="*/ 105 h 412"/>
                <a:gd name="T66" fmla="*/ 31 w 513"/>
                <a:gd name="T67" fmla="*/ 73 h 412"/>
                <a:gd name="T68" fmla="*/ 36 w 513"/>
                <a:gd name="T69" fmla="*/ 35 h 412"/>
                <a:gd name="T70" fmla="*/ 36 w 513"/>
                <a:gd name="T71" fmla="*/ 24 h 412"/>
                <a:gd name="T72" fmla="*/ 39 w 513"/>
                <a:gd name="T73" fmla="*/ 0 h 412"/>
                <a:gd name="T74" fmla="*/ 98 w 513"/>
                <a:gd name="T75" fmla="*/ 6 h 412"/>
                <a:gd name="T76" fmla="*/ 136 w 513"/>
                <a:gd name="T77" fmla="*/ 10 h 412"/>
                <a:gd name="T78" fmla="*/ 156 w 513"/>
                <a:gd name="T79" fmla="*/ 13 h 412"/>
                <a:gd name="T80" fmla="*/ 186 w 513"/>
                <a:gd name="T81" fmla="*/ 15 h 412"/>
                <a:gd name="T82" fmla="*/ 211 w 513"/>
                <a:gd name="T83" fmla="*/ 18 h 412"/>
                <a:gd name="T84" fmla="*/ 224 w 513"/>
                <a:gd name="T85" fmla="*/ 19 h 412"/>
                <a:gd name="T86" fmla="*/ 231 w 513"/>
                <a:gd name="T87" fmla="*/ 19 h 412"/>
                <a:gd name="T88" fmla="*/ 241 w 513"/>
                <a:gd name="T89" fmla="*/ 20 h 412"/>
                <a:gd name="T90" fmla="*/ 295 w 513"/>
                <a:gd name="T91" fmla="*/ 24 h 412"/>
                <a:gd name="T92" fmla="*/ 304 w 513"/>
                <a:gd name="T93" fmla="*/ 25 h 412"/>
                <a:gd name="T94" fmla="*/ 322 w 513"/>
                <a:gd name="T95" fmla="*/ 26 h 412"/>
                <a:gd name="T96" fmla="*/ 377 w 513"/>
                <a:gd name="T97" fmla="*/ 29 h 412"/>
                <a:gd name="T98" fmla="*/ 410 w 513"/>
                <a:gd name="T99" fmla="*/ 31 h 412"/>
                <a:gd name="T100" fmla="*/ 472 w 513"/>
                <a:gd name="T101" fmla="*/ 34 h 412"/>
                <a:gd name="T102" fmla="*/ 513 w 513"/>
                <a:gd name="T103" fmla="*/ 36 h 412"/>
                <a:gd name="T104" fmla="*/ 511 w 513"/>
                <a:gd name="T105" fmla="*/ 65 h 412"/>
                <a:gd name="T106" fmla="*/ 511 w 513"/>
                <a:gd name="T107" fmla="*/ 83 h 412"/>
                <a:gd name="T108" fmla="*/ 510 w 513"/>
                <a:gd name="T109" fmla="*/ 98 h 412"/>
                <a:gd name="T110" fmla="*/ 508 w 513"/>
                <a:gd name="T111" fmla="*/ 170 h 41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13"/>
                <a:gd name="T169" fmla="*/ 0 h 412"/>
                <a:gd name="T170" fmla="*/ 513 w 513"/>
                <a:gd name="T171" fmla="*/ 412 h 41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13" h="412">
                  <a:moveTo>
                    <a:pt x="508" y="170"/>
                  </a:moveTo>
                  <a:lnTo>
                    <a:pt x="508" y="176"/>
                  </a:lnTo>
                  <a:lnTo>
                    <a:pt x="507" y="188"/>
                  </a:lnTo>
                  <a:lnTo>
                    <a:pt x="507" y="211"/>
                  </a:lnTo>
                  <a:lnTo>
                    <a:pt x="507" y="216"/>
                  </a:lnTo>
                  <a:lnTo>
                    <a:pt x="505" y="219"/>
                  </a:lnTo>
                  <a:lnTo>
                    <a:pt x="505" y="224"/>
                  </a:lnTo>
                  <a:lnTo>
                    <a:pt x="505" y="243"/>
                  </a:lnTo>
                  <a:lnTo>
                    <a:pt x="505" y="252"/>
                  </a:lnTo>
                  <a:lnTo>
                    <a:pt x="504" y="259"/>
                  </a:lnTo>
                  <a:lnTo>
                    <a:pt x="504" y="275"/>
                  </a:lnTo>
                  <a:lnTo>
                    <a:pt x="504" y="282"/>
                  </a:lnTo>
                  <a:lnTo>
                    <a:pt x="503" y="292"/>
                  </a:lnTo>
                  <a:lnTo>
                    <a:pt x="503" y="293"/>
                  </a:lnTo>
                  <a:lnTo>
                    <a:pt x="503" y="305"/>
                  </a:lnTo>
                  <a:lnTo>
                    <a:pt x="502" y="317"/>
                  </a:lnTo>
                  <a:lnTo>
                    <a:pt x="502" y="342"/>
                  </a:lnTo>
                  <a:lnTo>
                    <a:pt x="502" y="350"/>
                  </a:lnTo>
                  <a:lnTo>
                    <a:pt x="502" y="352"/>
                  </a:lnTo>
                  <a:lnTo>
                    <a:pt x="500" y="364"/>
                  </a:lnTo>
                  <a:lnTo>
                    <a:pt x="500" y="374"/>
                  </a:lnTo>
                  <a:lnTo>
                    <a:pt x="499" y="388"/>
                  </a:lnTo>
                  <a:lnTo>
                    <a:pt x="499" y="399"/>
                  </a:lnTo>
                  <a:lnTo>
                    <a:pt x="499" y="412"/>
                  </a:lnTo>
                  <a:lnTo>
                    <a:pt x="458" y="409"/>
                  </a:lnTo>
                  <a:lnTo>
                    <a:pt x="448" y="408"/>
                  </a:lnTo>
                  <a:lnTo>
                    <a:pt x="431" y="408"/>
                  </a:lnTo>
                  <a:lnTo>
                    <a:pt x="424" y="408"/>
                  </a:lnTo>
                  <a:lnTo>
                    <a:pt x="407" y="407"/>
                  </a:lnTo>
                  <a:lnTo>
                    <a:pt x="404" y="407"/>
                  </a:lnTo>
                  <a:lnTo>
                    <a:pt x="358" y="404"/>
                  </a:lnTo>
                  <a:lnTo>
                    <a:pt x="333" y="403"/>
                  </a:lnTo>
                  <a:lnTo>
                    <a:pt x="292" y="400"/>
                  </a:lnTo>
                  <a:lnTo>
                    <a:pt x="276" y="399"/>
                  </a:lnTo>
                  <a:lnTo>
                    <a:pt x="271" y="398"/>
                  </a:lnTo>
                  <a:lnTo>
                    <a:pt x="236" y="395"/>
                  </a:lnTo>
                  <a:lnTo>
                    <a:pt x="235" y="395"/>
                  </a:lnTo>
                  <a:lnTo>
                    <a:pt x="225" y="394"/>
                  </a:lnTo>
                  <a:lnTo>
                    <a:pt x="216" y="394"/>
                  </a:lnTo>
                  <a:lnTo>
                    <a:pt x="182" y="392"/>
                  </a:lnTo>
                  <a:lnTo>
                    <a:pt x="115" y="384"/>
                  </a:lnTo>
                  <a:lnTo>
                    <a:pt x="113" y="384"/>
                  </a:lnTo>
                  <a:lnTo>
                    <a:pt x="111" y="384"/>
                  </a:lnTo>
                  <a:lnTo>
                    <a:pt x="110" y="384"/>
                  </a:lnTo>
                  <a:lnTo>
                    <a:pt x="66" y="380"/>
                  </a:lnTo>
                  <a:lnTo>
                    <a:pt x="47" y="378"/>
                  </a:lnTo>
                  <a:lnTo>
                    <a:pt x="27" y="375"/>
                  </a:lnTo>
                  <a:lnTo>
                    <a:pt x="20" y="375"/>
                  </a:lnTo>
                  <a:lnTo>
                    <a:pt x="0" y="373"/>
                  </a:lnTo>
                  <a:lnTo>
                    <a:pt x="5" y="328"/>
                  </a:lnTo>
                  <a:lnTo>
                    <a:pt x="5" y="327"/>
                  </a:lnTo>
                  <a:lnTo>
                    <a:pt x="7" y="303"/>
                  </a:lnTo>
                  <a:lnTo>
                    <a:pt x="9" y="290"/>
                  </a:lnTo>
                  <a:lnTo>
                    <a:pt x="9" y="279"/>
                  </a:lnTo>
                  <a:lnTo>
                    <a:pt x="12" y="265"/>
                  </a:lnTo>
                  <a:lnTo>
                    <a:pt x="12" y="264"/>
                  </a:lnTo>
                  <a:lnTo>
                    <a:pt x="12" y="254"/>
                  </a:lnTo>
                  <a:lnTo>
                    <a:pt x="14" y="233"/>
                  </a:lnTo>
                  <a:lnTo>
                    <a:pt x="17" y="209"/>
                  </a:lnTo>
                  <a:lnTo>
                    <a:pt x="19" y="186"/>
                  </a:lnTo>
                  <a:lnTo>
                    <a:pt x="23" y="153"/>
                  </a:lnTo>
                  <a:lnTo>
                    <a:pt x="23" y="151"/>
                  </a:lnTo>
                  <a:lnTo>
                    <a:pt x="24" y="140"/>
                  </a:lnTo>
                  <a:lnTo>
                    <a:pt x="25" y="128"/>
                  </a:lnTo>
                  <a:lnTo>
                    <a:pt x="25" y="125"/>
                  </a:lnTo>
                  <a:lnTo>
                    <a:pt x="28" y="105"/>
                  </a:lnTo>
                  <a:lnTo>
                    <a:pt x="29" y="94"/>
                  </a:lnTo>
                  <a:lnTo>
                    <a:pt x="31" y="73"/>
                  </a:lnTo>
                  <a:lnTo>
                    <a:pt x="34" y="53"/>
                  </a:lnTo>
                  <a:lnTo>
                    <a:pt x="36" y="35"/>
                  </a:lnTo>
                  <a:lnTo>
                    <a:pt x="36" y="33"/>
                  </a:lnTo>
                  <a:lnTo>
                    <a:pt x="36" y="24"/>
                  </a:lnTo>
                  <a:lnTo>
                    <a:pt x="39" y="13"/>
                  </a:lnTo>
                  <a:lnTo>
                    <a:pt x="39" y="0"/>
                  </a:lnTo>
                  <a:lnTo>
                    <a:pt x="56" y="3"/>
                  </a:lnTo>
                  <a:lnTo>
                    <a:pt x="98" y="6"/>
                  </a:lnTo>
                  <a:lnTo>
                    <a:pt x="116" y="9"/>
                  </a:lnTo>
                  <a:lnTo>
                    <a:pt x="136" y="10"/>
                  </a:lnTo>
                  <a:lnTo>
                    <a:pt x="153" y="11"/>
                  </a:lnTo>
                  <a:lnTo>
                    <a:pt x="156" y="13"/>
                  </a:lnTo>
                  <a:lnTo>
                    <a:pt x="184" y="15"/>
                  </a:lnTo>
                  <a:lnTo>
                    <a:pt x="186" y="15"/>
                  </a:lnTo>
                  <a:lnTo>
                    <a:pt x="187" y="15"/>
                  </a:lnTo>
                  <a:lnTo>
                    <a:pt x="211" y="18"/>
                  </a:lnTo>
                  <a:lnTo>
                    <a:pt x="220" y="18"/>
                  </a:lnTo>
                  <a:lnTo>
                    <a:pt x="224" y="19"/>
                  </a:lnTo>
                  <a:lnTo>
                    <a:pt x="226" y="19"/>
                  </a:lnTo>
                  <a:lnTo>
                    <a:pt x="231" y="19"/>
                  </a:lnTo>
                  <a:lnTo>
                    <a:pt x="232" y="19"/>
                  </a:lnTo>
                  <a:lnTo>
                    <a:pt x="241" y="20"/>
                  </a:lnTo>
                  <a:lnTo>
                    <a:pt x="282" y="24"/>
                  </a:lnTo>
                  <a:lnTo>
                    <a:pt x="295" y="24"/>
                  </a:lnTo>
                  <a:lnTo>
                    <a:pt x="296" y="24"/>
                  </a:lnTo>
                  <a:lnTo>
                    <a:pt x="304" y="25"/>
                  </a:lnTo>
                  <a:lnTo>
                    <a:pt x="317" y="26"/>
                  </a:lnTo>
                  <a:lnTo>
                    <a:pt x="322" y="26"/>
                  </a:lnTo>
                  <a:lnTo>
                    <a:pt x="338" y="26"/>
                  </a:lnTo>
                  <a:lnTo>
                    <a:pt x="377" y="29"/>
                  </a:lnTo>
                  <a:lnTo>
                    <a:pt x="406" y="31"/>
                  </a:lnTo>
                  <a:lnTo>
                    <a:pt x="410" y="31"/>
                  </a:lnTo>
                  <a:lnTo>
                    <a:pt x="422" y="33"/>
                  </a:lnTo>
                  <a:lnTo>
                    <a:pt x="472" y="34"/>
                  </a:lnTo>
                  <a:lnTo>
                    <a:pt x="473" y="35"/>
                  </a:lnTo>
                  <a:lnTo>
                    <a:pt x="513" y="36"/>
                  </a:lnTo>
                  <a:lnTo>
                    <a:pt x="511" y="60"/>
                  </a:lnTo>
                  <a:lnTo>
                    <a:pt x="511" y="65"/>
                  </a:lnTo>
                  <a:lnTo>
                    <a:pt x="511" y="71"/>
                  </a:lnTo>
                  <a:lnTo>
                    <a:pt x="511" y="83"/>
                  </a:lnTo>
                  <a:lnTo>
                    <a:pt x="510" y="89"/>
                  </a:lnTo>
                  <a:lnTo>
                    <a:pt x="510" y="98"/>
                  </a:lnTo>
                  <a:lnTo>
                    <a:pt x="509" y="130"/>
                  </a:lnTo>
                  <a:lnTo>
                    <a:pt x="508" y="170"/>
                  </a:lnTo>
                  <a:close/>
                </a:path>
              </a:pathLst>
            </a:custGeom>
            <a:solidFill>
              <a:srgbClr val="3366FF"/>
            </a:solidFill>
            <a:ln w="0">
              <a:solidFill>
                <a:schemeClr val="tx1"/>
              </a:solidFill>
              <a:prstDash val="solid"/>
              <a:round/>
              <a:headEnd/>
              <a:tailEnd/>
            </a:ln>
          </p:spPr>
          <p:txBody>
            <a:bodyPr/>
            <a:lstStyle/>
            <a:p>
              <a:endParaRPr lang="en-US"/>
            </a:p>
          </p:txBody>
        </p:sp>
        <p:sp>
          <p:nvSpPr>
            <p:cNvPr id="22627" name="Freeform 63"/>
            <p:cNvSpPr>
              <a:spLocks/>
            </p:cNvSpPr>
            <p:nvPr/>
          </p:nvSpPr>
          <p:spPr bwMode="auto">
            <a:xfrm>
              <a:off x="1742" y="1019"/>
              <a:ext cx="740" cy="460"/>
            </a:xfrm>
            <a:custGeom>
              <a:avLst/>
              <a:gdLst>
                <a:gd name="T0" fmla="*/ 75 w 740"/>
                <a:gd name="T1" fmla="*/ 334 h 460"/>
                <a:gd name="T2" fmla="*/ 55 w 740"/>
                <a:gd name="T3" fmla="*/ 328 h 460"/>
                <a:gd name="T4" fmla="*/ 81 w 740"/>
                <a:gd name="T5" fmla="*/ 244 h 460"/>
                <a:gd name="T6" fmla="*/ 86 w 740"/>
                <a:gd name="T7" fmla="*/ 229 h 460"/>
                <a:gd name="T8" fmla="*/ 75 w 740"/>
                <a:gd name="T9" fmla="*/ 229 h 460"/>
                <a:gd name="T10" fmla="*/ 68 w 740"/>
                <a:gd name="T11" fmla="*/ 226 h 460"/>
                <a:gd name="T12" fmla="*/ 65 w 740"/>
                <a:gd name="T13" fmla="*/ 219 h 460"/>
                <a:gd name="T14" fmla="*/ 58 w 740"/>
                <a:gd name="T15" fmla="*/ 220 h 460"/>
                <a:gd name="T16" fmla="*/ 50 w 740"/>
                <a:gd name="T17" fmla="*/ 198 h 460"/>
                <a:gd name="T18" fmla="*/ 33 w 740"/>
                <a:gd name="T19" fmla="*/ 166 h 460"/>
                <a:gd name="T20" fmla="*/ 10 w 740"/>
                <a:gd name="T21" fmla="*/ 144 h 460"/>
                <a:gd name="T22" fmla="*/ 11 w 740"/>
                <a:gd name="T23" fmla="*/ 135 h 460"/>
                <a:gd name="T24" fmla="*/ 0 w 740"/>
                <a:gd name="T25" fmla="*/ 93 h 460"/>
                <a:gd name="T26" fmla="*/ 4 w 740"/>
                <a:gd name="T27" fmla="*/ 71 h 460"/>
                <a:gd name="T28" fmla="*/ 9 w 740"/>
                <a:gd name="T29" fmla="*/ 45 h 460"/>
                <a:gd name="T30" fmla="*/ 16 w 740"/>
                <a:gd name="T31" fmla="*/ 2 h 460"/>
                <a:gd name="T32" fmla="*/ 96 w 740"/>
                <a:gd name="T33" fmla="*/ 14 h 460"/>
                <a:gd name="T34" fmla="*/ 248 w 740"/>
                <a:gd name="T35" fmla="*/ 39 h 460"/>
                <a:gd name="T36" fmla="*/ 335 w 740"/>
                <a:gd name="T37" fmla="*/ 50 h 460"/>
                <a:gd name="T38" fmla="*/ 410 w 740"/>
                <a:gd name="T39" fmla="*/ 59 h 460"/>
                <a:gd name="T40" fmla="*/ 550 w 740"/>
                <a:gd name="T41" fmla="*/ 74 h 460"/>
                <a:gd name="T42" fmla="*/ 679 w 740"/>
                <a:gd name="T43" fmla="*/ 85 h 460"/>
                <a:gd name="T44" fmla="*/ 739 w 740"/>
                <a:gd name="T45" fmla="*/ 111 h 460"/>
                <a:gd name="T46" fmla="*/ 737 w 740"/>
                <a:gd name="T47" fmla="*/ 121 h 460"/>
                <a:gd name="T48" fmla="*/ 737 w 740"/>
                <a:gd name="T49" fmla="*/ 134 h 460"/>
                <a:gd name="T50" fmla="*/ 735 w 740"/>
                <a:gd name="T51" fmla="*/ 168 h 460"/>
                <a:gd name="T52" fmla="*/ 735 w 740"/>
                <a:gd name="T53" fmla="*/ 180 h 460"/>
                <a:gd name="T54" fmla="*/ 734 w 740"/>
                <a:gd name="T55" fmla="*/ 203 h 460"/>
                <a:gd name="T56" fmla="*/ 731 w 740"/>
                <a:gd name="T57" fmla="*/ 236 h 460"/>
                <a:gd name="T58" fmla="*/ 730 w 740"/>
                <a:gd name="T59" fmla="*/ 259 h 460"/>
                <a:gd name="T60" fmla="*/ 728 w 740"/>
                <a:gd name="T61" fmla="*/ 304 h 460"/>
                <a:gd name="T62" fmla="*/ 726 w 740"/>
                <a:gd name="T63" fmla="*/ 316 h 460"/>
                <a:gd name="T64" fmla="*/ 725 w 740"/>
                <a:gd name="T65" fmla="*/ 340 h 460"/>
                <a:gd name="T66" fmla="*/ 724 w 740"/>
                <a:gd name="T67" fmla="*/ 368 h 460"/>
                <a:gd name="T68" fmla="*/ 723 w 740"/>
                <a:gd name="T69" fmla="*/ 385 h 460"/>
                <a:gd name="T70" fmla="*/ 720 w 740"/>
                <a:gd name="T71" fmla="*/ 435 h 460"/>
                <a:gd name="T72" fmla="*/ 718 w 740"/>
                <a:gd name="T73" fmla="*/ 455 h 460"/>
                <a:gd name="T74" fmla="*/ 668 w 740"/>
                <a:gd name="T75" fmla="*/ 452 h 460"/>
                <a:gd name="T76" fmla="*/ 652 w 740"/>
                <a:gd name="T77" fmla="*/ 450 h 460"/>
                <a:gd name="T78" fmla="*/ 593 w 740"/>
                <a:gd name="T79" fmla="*/ 447 h 460"/>
                <a:gd name="T80" fmla="*/ 586 w 740"/>
                <a:gd name="T81" fmla="*/ 447 h 460"/>
                <a:gd name="T82" fmla="*/ 576 w 740"/>
                <a:gd name="T83" fmla="*/ 445 h 460"/>
                <a:gd name="T84" fmla="*/ 521 w 740"/>
                <a:gd name="T85" fmla="*/ 440 h 460"/>
                <a:gd name="T86" fmla="*/ 448 w 740"/>
                <a:gd name="T87" fmla="*/ 433 h 460"/>
                <a:gd name="T88" fmla="*/ 432 w 740"/>
                <a:gd name="T89" fmla="*/ 432 h 460"/>
                <a:gd name="T90" fmla="*/ 401 w 740"/>
                <a:gd name="T91" fmla="*/ 428 h 460"/>
                <a:gd name="T92" fmla="*/ 350 w 740"/>
                <a:gd name="T93" fmla="*/ 422 h 460"/>
                <a:gd name="T94" fmla="*/ 337 w 740"/>
                <a:gd name="T95" fmla="*/ 420 h 460"/>
                <a:gd name="T96" fmla="*/ 270 w 740"/>
                <a:gd name="T97" fmla="*/ 412 h 460"/>
                <a:gd name="T98" fmla="*/ 265 w 740"/>
                <a:gd name="T99" fmla="*/ 458 h 460"/>
                <a:gd name="T100" fmla="*/ 261 w 740"/>
                <a:gd name="T101" fmla="*/ 459 h 460"/>
                <a:gd name="T102" fmla="*/ 254 w 740"/>
                <a:gd name="T103" fmla="*/ 443 h 460"/>
                <a:gd name="T104" fmla="*/ 245 w 740"/>
                <a:gd name="T105" fmla="*/ 432 h 460"/>
                <a:gd name="T106" fmla="*/ 237 w 740"/>
                <a:gd name="T107" fmla="*/ 440 h 460"/>
                <a:gd name="T108" fmla="*/ 229 w 740"/>
                <a:gd name="T109" fmla="*/ 448 h 460"/>
                <a:gd name="T110" fmla="*/ 189 w 740"/>
                <a:gd name="T111" fmla="*/ 440 h 460"/>
                <a:gd name="T112" fmla="*/ 172 w 740"/>
                <a:gd name="T113" fmla="*/ 448 h 460"/>
                <a:gd name="T114" fmla="*/ 148 w 740"/>
                <a:gd name="T115" fmla="*/ 448 h 460"/>
                <a:gd name="T116" fmla="*/ 147 w 740"/>
                <a:gd name="T117" fmla="*/ 454 h 460"/>
                <a:gd name="T118" fmla="*/ 135 w 740"/>
                <a:gd name="T119" fmla="*/ 415 h 460"/>
                <a:gd name="T120" fmla="*/ 118 w 740"/>
                <a:gd name="T121" fmla="*/ 390 h 4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40"/>
                <a:gd name="T184" fmla="*/ 0 h 460"/>
                <a:gd name="T185" fmla="*/ 740 w 740"/>
                <a:gd name="T186" fmla="*/ 460 h 4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40" h="460">
                  <a:moveTo>
                    <a:pt x="97" y="321"/>
                  </a:moveTo>
                  <a:lnTo>
                    <a:pt x="75" y="334"/>
                  </a:lnTo>
                  <a:lnTo>
                    <a:pt x="65" y="334"/>
                  </a:lnTo>
                  <a:lnTo>
                    <a:pt x="55" y="328"/>
                  </a:lnTo>
                  <a:lnTo>
                    <a:pt x="79" y="244"/>
                  </a:lnTo>
                  <a:lnTo>
                    <a:pt x="81" y="244"/>
                  </a:lnTo>
                  <a:lnTo>
                    <a:pt x="86" y="233"/>
                  </a:lnTo>
                  <a:lnTo>
                    <a:pt x="86" y="229"/>
                  </a:lnTo>
                  <a:lnTo>
                    <a:pt x="84" y="229"/>
                  </a:lnTo>
                  <a:lnTo>
                    <a:pt x="75" y="229"/>
                  </a:lnTo>
                  <a:lnTo>
                    <a:pt x="69" y="229"/>
                  </a:lnTo>
                  <a:lnTo>
                    <a:pt x="68" y="226"/>
                  </a:lnTo>
                  <a:lnTo>
                    <a:pt x="69" y="221"/>
                  </a:lnTo>
                  <a:lnTo>
                    <a:pt x="65" y="219"/>
                  </a:lnTo>
                  <a:lnTo>
                    <a:pt x="59" y="221"/>
                  </a:lnTo>
                  <a:lnTo>
                    <a:pt x="58" y="220"/>
                  </a:lnTo>
                  <a:lnTo>
                    <a:pt x="60" y="216"/>
                  </a:lnTo>
                  <a:lnTo>
                    <a:pt x="50" y="198"/>
                  </a:lnTo>
                  <a:lnTo>
                    <a:pt x="46" y="191"/>
                  </a:lnTo>
                  <a:lnTo>
                    <a:pt x="33" y="166"/>
                  </a:lnTo>
                  <a:lnTo>
                    <a:pt x="25" y="161"/>
                  </a:lnTo>
                  <a:lnTo>
                    <a:pt x="10" y="144"/>
                  </a:lnTo>
                  <a:lnTo>
                    <a:pt x="19" y="141"/>
                  </a:lnTo>
                  <a:lnTo>
                    <a:pt x="11" y="135"/>
                  </a:lnTo>
                  <a:lnTo>
                    <a:pt x="15" y="119"/>
                  </a:lnTo>
                  <a:lnTo>
                    <a:pt x="0" y="93"/>
                  </a:lnTo>
                  <a:lnTo>
                    <a:pt x="0" y="90"/>
                  </a:lnTo>
                  <a:lnTo>
                    <a:pt x="4" y="71"/>
                  </a:lnTo>
                  <a:lnTo>
                    <a:pt x="9" y="49"/>
                  </a:lnTo>
                  <a:lnTo>
                    <a:pt x="9" y="45"/>
                  </a:lnTo>
                  <a:lnTo>
                    <a:pt x="15" y="11"/>
                  </a:lnTo>
                  <a:lnTo>
                    <a:pt x="16" y="2"/>
                  </a:lnTo>
                  <a:lnTo>
                    <a:pt x="16" y="0"/>
                  </a:lnTo>
                  <a:lnTo>
                    <a:pt x="96" y="14"/>
                  </a:lnTo>
                  <a:lnTo>
                    <a:pt x="135" y="21"/>
                  </a:lnTo>
                  <a:lnTo>
                    <a:pt x="248" y="39"/>
                  </a:lnTo>
                  <a:lnTo>
                    <a:pt x="303" y="46"/>
                  </a:lnTo>
                  <a:lnTo>
                    <a:pt x="335" y="50"/>
                  </a:lnTo>
                  <a:lnTo>
                    <a:pt x="381" y="56"/>
                  </a:lnTo>
                  <a:lnTo>
                    <a:pt x="410" y="59"/>
                  </a:lnTo>
                  <a:lnTo>
                    <a:pt x="486" y="67"/>
                  </a:lnTo>
                  <a:lnTo>
                    <a:pt x="550" y="74"/>
                  </a:lnTo>
                  <a:lnTo>
                    <a:pt x="615" y="80"/>
                  </a:lnTo>
                  <a:lnTo>
                    <a:pt x="679" y="85"/>
                  </a:lnTo>
                  <a:lnTo>
                    <a:pt x="740" y="89"/>
                  </a:lnTo>
                  <a:lnTo>
                    <a:pt x="739" y="111"/>
                  </a:lnTo>
                  <a:lnTo>
                    <a:pt x="737" y="119"/>
                  </a:lnTo>
                  <a:lnTo>
                    <a:pt x="737" y="121"/>
                  </a:lnTo>
                  <a:lnTo>
                    <a:pt x="737" y="123"/>
                  </a:lnTo>
                  <a:lnTo>
                    <a:pt x="737" y="134"/>
                  </a:lnTo>
                  <a:lnTo>
                    <a:pt x="736" y="144"/>
                  </a:lnTo>
                  <a:lnTo>
                    <a:pt x="735" y="168"/>
                  </a:lnTo>
                  <a:lnTo>
                    <a:pt x="735" y="179"/>
                  </a:lnTo>
                  <a:lnTo>
                    <a:pt x="735" y="180"/>
                  </a:lnTo>
                  <a:lnTo>
                    <a:pt x="734" y="191"/>
                  </a:lnTo>
                  <a:lnTo>
                    <a:pt x="734" y="203"/>
                  </a:lnTo>
                  <a:lnTo>
                    <a:pt x="731" y="235"/>
                  </a:lnTo>
                  <a:lnTo>
                    <a:pt x="731" y="236"/>
                  </a:lnTo>
                  <a:lnTo>
                    <a:pt x="731" y="240"/>
                  </a:lnTo>
                  <a:lnTo>
                    <a:pt x="730" y="259"/>
                  </a:lnTo>
                  <a:lnTo>
                    <a:pt x="728" y="294"/>
                  </a:lnTo>
                  <a:lnTo>
                    <a:pt x="728" y="304"/>
                  </a:lnTo>
                  <a:lnTo>
                    <a:pt x="726" y="313"/>
                  </a:lnTo>
                  <a:lnTo>
                    <a:pt x="726" y="316"/>
                  </a:lnTo>
                  <a:lnTo>
                    <a:pt x="725" y="337"/>
                  </a:lnTo>
                  <a:lnTo>
                    <a:pt x="725" y="340"/>
                  </a:lnTo>
                  <a:lnTo>
                    <a:pt x="724" y="354"/>
                  </a:lnTo>
                  <a:lnTo>
                    <a:pt x="724" y="368"/>
                  </a:lnTo>
                  <a:lnTo>
                    <a:pt x="723" y="374"/>
                  </a:lnTo>
                  <a:lnTo>
                    <a:pt x="723" y="385"/>
                  </a:lnTo>
                  <a:lnTo>
                    <a:pt x="720" y="432"/>
                  </a:lnTo>
                  <a:lnTo>
                    <a:pt x="720" y="435"/>
                  </a:lnTo>
                  <a:lnTo>
                    <a:pt x="719" y="455"/>
                  </a:lnTo>
                  <a:lnTo>
                    <a:pt x="718" y="455"/>
                  </a:lnTo>
                  <a:lnTo>
                    <a:pt x="675" y="453"/>
                  </a:lnTo>
                  <a:lnTo>
                    <a:pt x="668" y="452"/>
                  </a:lnTo>
                  <a:lnTo>
                    <a:pt x="654" y="450"/>
                  </a:lnTo>
                  <a:lnTo>
                    <a:pt x="652" y="450"/>
                  </a:lnTo>
                  <a:lnTo>
                    <a:pt x="599" y="447"/>
                  </a:lnTo>
                  <a:lnTo>
                    <a:pt x="593" y="447"/>
                  </a:lnTo>
                  <a:lnTo>
                    <a:pt x="592" y="447"/>
                  </a:lnTo>
                  <a:lnTo>
                    <a:pt x="586" y="447"/>
                  </a:lnTo>
                  <a:lnTo>
                    <a:pt x="577" y="445"/>
                  </a:lnTo>
                  <a:lnTo>
                    <a:pt x="576" y="445"/>
                  </a:lnTo>
                  <a:lnTo>
                    <a:pt x="529" y="440"/>
                  </a:lnTo>
                  <a:lnTo>
                    <a:pt x="521" y="440"/>
                  </a:lnTo>
                  <a:lnTo>
                    <a:pt x="470" y="435"/>
                  </a:lnTo>
                  <a:lnTo>
                    <a:pt x="448" y="433"/>
                  </a:lnTo>
                  <a:lnTo>
                    <a:pt x="441" y="432"/>
                  </a:lnTo>
                  <a:lnTo>
                    <a:pt x="432" y="432"/>
                  </a:lnTo>
                  <a:lnTo>
                    <a:pt x="425" y="430"/>
                  </a:lnTo>
                  <a:lnTo>
                    <a:pt x="401" y="428"/>
                  </a:lnTo>
                  <a:lnTo>
                    <a:pt x="393" y="427"/>
                  </a:lnTo>
                  <a:lnTo>
                    <a:pt x="350" y="422"/>
                  </a:lnTo>
                  <a:lnTo>
                    <a:pt x="347" y="422"/>
                  </a:lnTo>
                  <a:lnTo>
                    <a:pt x="337" y="420"/>
                  </a:lnTo>
                  <a:lnTo>
                    <a:pt x="311" y="418"/>
                  </a:lnTo>
                  <a:lnTo>
                    <a:pt x="270" y="412"/>
                  </a:lnTo>
                  <a:lnTo>
                    <a:pt x="266" y="443"/>
                  </a:lnTo>
                  <a:lnTo>
                    <a:pt x="265" y="458"/>
                  </a:lnTo>
                  <a:lnTo>
                    <a:pt x="264" y="460"/>
                  </a:lnTo>
                  <a:lnTo>
                    <a:pt x="261" y="459"/>
                  </a:lnTo>
                  <a:lnTo>
                    <a:pt x="260" y="457"/>
                  </a:lnTo>
                  <a:lnTo>
                    <a:pt x="254" y="443"/>
                  </a:lnTo>
                  <a:lnTo>
                    <a:pt x="246" y="432"/>
                  </a:lnTo>
                  <a:lnTo>
                    <a:pt x="245" y="432"/>
                  </a:lnTo>
                  <a:lnTo>
                    <a:pt x="240" y="435"/>
                  </a:lnTo>
                  <a:lnTo>
                    <a:pt x="237" y="440"/>
                  </a:lnTo>
                  <a:lnTo>
                    <a:pt x="237" y="450"/>
                  </a:lnTo>
                  <a:lnTo>
                    <a:pt x="229" y="448"/>
                  </a:lnTo>
                  <a:lnTo>
                    <a:pt x="196" y="445"/>
                  </a:lnTo>
                  <a:lnTo>
                    <a:pt x="189" y="440"/>
                  </a:lnTo>
                  <a:lnTo>
                    <a:pt x="180" y="447"/>
                  </a:lnTo>
                  <a:lnTo>
                    <a:pt x="172" y="448"/>
                  </a:lnTo>
                  <a:lnTo>
                    <a:pt x="157" y="443"/>
                  </a:lnTo>
                  <a:lnTo>
                    <a:pt x="148" y="448"/>
                  </a:lnTo>
                  <a:lnTo>
                    <a:pt x="150" y="453"/>
                  </a:lnTo>
                  <a:lnTo>
                    <a:pt x="147" y="454"/>
                  </a:lnTo>
                  <a:lnTo>
                    <a:pt x="139" y="444"/>
                  </a:lnTo>
                  <a:lnTo>
                    <a:pt x="135" y="415"/>
                  </a:lnTo>
                  <a:lnTo>
                    <a:pt x="115" y="402"/>
                  </a:lnTo>
                  <a:lnTo>
                    <a:pt x="118" y="390"/>
                  </a:lnTo>
                  <a:lnTo>
                    <a:pt x="97" y="321"/>
                  </a:lnTo>
                  <a:close/>
                </a:path>
              </a:pathLst>
            </a:custGeom>
            <a:solidFill>
              <a:srgbClr val="3366FF"/>
            </a:solidFill>
            <a:ln w="0">
              <a:solidFill>
                <a:schemeClr val="tx1"/>
              </a:solidFill>
              <a:prstDash val="solid"/>
              <a:round/>
              <a:headEnd/>
              <a:tailEnd/>
            </a:ln>
          </p:spPr>
          <p:txBody>
            <a:bodyPr/>
            <a:lstStyle/>
            <a:p>
              <a:endParaRPr lang="en-US"/>
            </a:p>
          </p:txBody>
        </p:sp>
        <p:sp>
          <p:nvSpPr>
            <p:cNvPr id="22628" name="Freeform 64"/>
            <p:cNvSpPr>
              <a:spLocks/>
            </p:cNvSpPr>
            <p:nvPr/>
          </p:nvSpPr>
          <p:spPr bwMode="auto">
            <a:xfrm>
              <a:off x="1328" y="1602"/>
              <a:ext cx="451" cy="716"/>
            </a:xfrm>
            <a:custGeom>
              <a:avLst/>
              <a:gdLst>
                <a:gd name="T0" fmla="*/ 2 w 451"/>
                <a:gd name="T1" fmla="*/ 268 h 716"/>
                <a:gd name="T2" fmla="*/ 4 w 451"/>
                <a:gd name="T3" fmla="*/ 279 h 716"/>
                <a:gd name="T4" fmla="*/ 9 w 451"/>
                <a:gd name="T5" fmla="*/ 287 h 716"/>
                <a:gd name="T6" fmla="*/ 22 w 451"/>
                <a:gd name="T7" fmla="*/ 307 h 716"/>
                <a:gd name="T8" fmla="*/ 37 w 451"/>
                <a:gd name="T9" fmla="*/ 327 h 716"/>
                <a:gd name="T10" fmla="*/ 41 w 451"/>
                <a:gd name="T11" fmla="*/ 333 h 716"/>
                <a:gd name="T12" fmla="*/ 59 w 451"/>
                <a:gd name="T13" fmla="*/ 359 h 716"/>
                <a:gd name="T14" fmla="*/ 87 w 451"/>
                <a:gd name="T15" fmla="*/ 399 h 716"/>
                <a:gd name="T16" fmla="*/ 118 w 451"/>
                <a:gd name="T17" fmla="*/ 443 h 716"/>
                <a:gd name="T18" fmla="*/ 134 w 451"/>
                <a:gd name="T19" fmla="*/ 466 h 716"/>
                <a:gd name="T20" fmla="*/ 158 w 451"/>
                <a:gd name="T21" fmla="*/ 502 h 716"/>
                <a:gd name="T22" fmla="*/ 211 w 451"/>
                <a:gd name="T23" fmla="*/ 578 h 716"/>
                <a:gd name="T24" fmla="*/ 233 w 451"/>
                <a:gd name="T25" fmla="*/ 608 h 716"/>
                <a:gd name="T26" fmla="*/ 248 w 451"/>
                <a:gd name="T27" fmla="*/ 631 h 716"/>
                <a:gd name="T28" fmla="*/ 291 w 451"/>
                <a:gd name="T29" fmla="*/ 691 h 716"/>
                <a:gd name="T30" fmla="*/ 315 w 451"/>
                <a:gd name="T31" fmla="*/ 693 h 716"/>
                <a:gd name="T32" fmla="*/ 318 w 451"/>
                <a:gd name="T33" fmla="*/ 634 h 716"/>
                <a:gd name="T34" fmla="*/ 333 w 451"/>
                <a:gd name="T35" fmla="*/ 612 h 716"/>
                <a:gd name="T36" fmla="*/ 366 w 451"/>
                <a:gd name="T37" fmla="*/ 613 h 716"/>
                <a:gd name="T38" fmla="*/ 379 w 451"/>
                <a:gd name="T39" fmla="*/ 538 h 716"/>
                <a:gd name="T40" fmla="*/ 385 w 451"/>
                <a:gd name="T41" fmla="*/ 498 h 716"/>
                <a:gd name="T42" fmla="*/ 390 w 451"/>
                <a:gd name="T43" fmla="*/ 469 h 716"/>
                <a:gd name="T44" fmla="*/ 395 w 451"/>
                <a:gd name="T45" fmla="*/ 432 h 716"/>
                <a:gd name="T46" fmla="*/ 400 w 451"/>
                <a:gd name="T47" fmla="*/ 399 h 716"/>
                <a:gd name="T48" fmla="*/ 402 w 451"/>
                <a:gd name="T49" fmla="*/ 388 h 716"/>
                <a:gd name="T50" fmla="*/ 406 w 451"/>
                <a:gd name="T51" fmla="*/ 365 h 716"/>
                <a:gd name="T52" fmla="*/ 415 w 451"/>
                <a:gd name="T53" fmla="*/ 303 h 716"/>
                <a:gd name="T54" fmla="*/ 420 w 451"/>
                <a:gd name="T55" fmla="*/ 269 h 716"/>
                <a:gd name="T56" fmla="*/ 424 w 451"/>
                <a:gd name="T57" fmla="*/ 250 h 716"/>
                <a:gd name="T58" fmla="*/ 431 w 451"/>
                <a:gd name="T59" fmla="*/ 203 h 716"/>
                <a:gd name="T60" fmla="*/ 441 w 451"/>
                <a:gd name="T61" fmla="*/ 138 h 716"/>
                <a:gd name="T62" fmla="*/ 451 w 451"/>
                <a:gd name="T63" fmla="*/ 76 h 716"/>
                <a:gd name="T64" fmla="*/ 438 w 451"/>
                <a:gd name="T65" fmla="*/ 74 h 716"/>
                <a:gd name="T66" fmla="*/ 414 w 451"/>
                <a:gd name="T67" fmla="*/ 70 h 716"/>
                <a:gd name="T68" fmla="*/ 386 w 451"/>
                <a:gd name="T69" fmla="*/ 65 h 716"/>
                <a:gd name="T70" fmla="*/ 259 w 451"/>
                <a:gd name="T71" fmla="*/ 41 h 716"/>
                <a:gd name="T72" fmla="*/ 239 w 451"/>
                <a:gd name="T73" fmla="*/ 38 h 716"/>
                <a:gd name="T74" fmla="*/ 178 w 451"/>
                <a:gd name="T75" fmla="*/ 26 h 716"/>
                <a:gd name="T76" fmla="*/ 145 w 451"/>
                <a:gd name="T77" fmla="*/ 20 h 716"/>
                <a:gd name="T78" fmla="*/ 101 w 451"/>
                <a:gd name="T79" fmla="*/ 10 h 716"/>
                <a:gd name="T80" fmla="*/ 68 w 451"/>
                <a:gd name="T81" fmla="*/ 3 h 716"/>
                <a:gd name="T82" fmla="*/ 55 w 451"/>
                <a:gd name="T83" fmla="*/ 21 h 716"/>
                <a:gd name="T84" fmla="*/ 43 w 451"/>
                <a:gd name="T85" fmla="*/ 74 h 716"/>
                <a:gd name="T86" fmla="*/ 20 w 451"/>
                <a:gd name="T87" fmla="*/ 186 h 716"/>
                <a:gd name="T88" fmla="*/ 13 w 451"/>
                <a:gd name="T89" fmla="*/ 217 h 716"/>
                <a:gd name="T90" fmla="*/ 9 w 451"/>
                <a:gd name="T91" fmla="*/ 233 h 716"/>
                <a:gd name="T92" fmla="*/ 7 w 451"/>
                <a:gd name="T93" fmla="*/ 245 h 716"/>
                <a:gd name="T94" fmla="*/ 3 w 451"/>
                <a:gd name="T95" fmla="*/ 259 h 716"/>
                <a:gd name="T96" fmla="*/ 3 w 451"/>
                <a:gd name="T97" fmla="*/ 264 h 71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1"/>
                <a:gd name="T148" fmla="*/ 0 h 716"/>
                <a:gd name="T149" fmla="*/ 451 w 451"/>
                <a:gd name="T150" fmla="*/ 716 h 71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1" h="716">
                  <a:moveTo>
                    <a:pt x="3" y="264"/>
                  </a:moveTo>
                  <a:lnTo>
                    <a:pt x="2" y="268"/>
                  </a:lnTo>
                  <a:lnTo>
                    <a:pt x="0" y="274"/>
                  </a:lnTo>
                  <a:lnTo>
                    <a:pt x="4" y="279"/>
                  </a:lnTo>
                  <a:lnTo>
                    <a:pt x="5" y="282"/>
                  </a:lnTo>
                  <a:lnTo>
                    <a:pt x="9" y="287"/>
                  </a:lnTo>
                  <a:lnTo>
                    <a:pt x="20" y="303"/>
                  </a:lnTo>
                  <a:lnTo>
                    <a:pt x="22" y="307"/>
                  </a:lnTo>
                  <a:lnTo>
                    <a:pt x="27" y="313"/>
                  </a:lnTo>
                  <a:lnTo>
                    <a:pt x="37" y="327"/>
                  </a:lnTo>
                  <a:lnTo>
                    <a:pt x="40" y="330"/>
                  </a:lnTo>
                  <a:lnTo>
                    <a:pt x="41" y="333"/>
                  </a:lnTo>
                  <a:lnTo>
                    <a:pt x="47" y="340"/>
                  </a:lnTo>
                  <a:lnTo>
                    <a:pt x="59" y="359"/>
                  </a:lnTo>
                  <a:lnTo>
                    <a:pt x="69" y="373"/>
                  </a:lnTo>
                  <a:lnTo>
                    <a:pt x="87" y="399"/>
                  </a:lnTo>
                  <a:lnTo>
                    <a:pt x="108" y="429"/>
                  </a:lnTo>
                  <a:lnTo>
                    <a:pt x="118" y="443"/>
                  </a:lnTo>
                  <a:lnTo>
                    <a:pt x="120" y="447"/>
                  </a:lnTo>
                  <a:lnTo>
                    <a:pt x="134" y="466"/>
                  </a:lnTo>
                  <a:lnTo>
                    <a:pt x="138" y="471"/>
                  </a:lnTo>
                  <a:lnTo>
                    <a:pt x="158" y="502"/>
                  </a:lnTo>
                  <a:lnTo>
                    <a:pt x="195" y="553"/>
                  </a:lnTo>
                  <a:lnTo>
                    <a:pt x="211" y="578"/>
                  </a:lnTo>
                  <a:lnTo>
                    <a:pt x="232" y="608"/>
                  </a:lnTo>
                  <a:lnTo>
                    <a:pt x="233" y="608"/>
                  </a:lnTo>
                  <a:lnTo>
                    <a:pt x="240" y="621"/>
                  </a:lnTo>
                  <a:lnTo>
                    <a:pt x="248" y="631"/>
                  </a:lnTo>
                  <a:lnTo>
                    <a:pt x="271" y="663"/>
                  </a:lnTo>
                  <a:lnTo>
                    <a:pt x="291" y="691"/>
                  </a:lnTo>
                  <a:lnTo>
                    <a:pt x="308" y="716"/>
                  </a:lnTo>
                  <a:lnTo>
                    <a:pt x="315" y="693"/>
                  </a:lnTo>
                  <a:lnTo>
                    <a:pt x="314" y="646"/>
                  </a:lnTo>
                  <a:lnTo>
                    <a:pt x="318" y="634"/>
                  </a:lnTo>
                  <a:lnTo>
                    <a:pt x="315" y="614"/>
                  </a:lnTo>
                  <a:lnTo>
                    <a:pt x="333" y="612"/>
                  </a:lnTo>
                  <a:lnTo>
                    <a:pt x="349" y="627"/>
                  </a:lnTo>
                  <a:lnTo>
                    <a:pt x="366" y="613"/>
                  </a:lnTo>
                  <a:lnTo>
                    <a:pt x="376" y="553"/>
                  </a:lnTo>
                  <a:lnTo>
                    <a:pt x="379" y="538"/>
                  </a:lnTo>
                  <a:lnTo>
                    <a:pt x="380" y="528"/>
                  </a:lnTo>
                  <a:lnTo>
                    <a:pt x="385" y="498"/>
                  </a:lnTo>
                  <a:lnTo>
                    <a:pt x="387" y="482"/>
                  </a:lnTo>
                  <a:lnTo>
                    <a:pt x="390" y="469"/>
                  </a:lnTo>
                  <a:lnTo>
                    <a:pt x="390" y="467"/>
                  </a:lnTo>
                  <a:lnTo>
                    <a:pt x="395" y="432"/>
                  </a:lnTo>
                  <a:lnTo>
                    <a:pt x="397" y="418"/>
                  </a:lnTo>
                  <a:lnTo>
                    <a:pt x="400" y="399"/>
                  </a:lnTo>
                  <a:lnTo>
                    <a:pt x="401" y="393"/>
                  </a:lnTo>
                  <a:lnTo>
                    <a:pt x="402" y="388"/>
                  </a:lnTo>
                  <a:lnTo>
                    <a:pt x="403" y="383"/>
                  </a:lnTo>
                  <a:lnTo>
                    <a:pt x="406" y="365"/>
                  </a:lnTo>
                  <a:lnTo>
                    <a:pt x="414" y="307"/>
                  </a:lnTo>
                  <a:lnTo>
                    <a:pt x="415" y="303"/>
                  </a:lnTo>
                  <a:lnTo>
                    <a:pt x="418" y="284"/>
                  </a:lnTo>
                  <a:lnTo>
                    <a:pt x="420" y="269"/>
                  </a:lnTo>
                  <a:lnTo>
                    <a:pt x="422" y="260"/>
                  </a:lnTo>
                  <a:lnTo>
                    <a:pt x="424" y="250"/>
                  </a:lnTo>
                  <a:lnTo>
                    <a:pt x="426" y="228"/>
                  </a:lnTo>
                  <a:lnTo>
                    <a:pt x="431" y="203"/>
                  </a:lnTo>
                  <a:lnTo>
                    <a:pt x="436" y="168"/>
                  </a:lnTo>
                  <a:lnTo>
                    <a:pt x="441" y="138"/>
                  </a:lnTo>
                  <a:lnTo>
                    <a:pt x="450" y="86"/>
                  </a:lnTo>
                  <a:lnTo>
                    <a:pt x="451" y="76"/>
                  </a:lnTo>
                  <a:lnTo>
                    <a:pt x="439" y="75"/>
                  </a:lnTo>
                  <a:lnTo>
                    <a:pt x="438" y="74"/>
                  </a:lnTo>
                  <a:lnTo>
                    <a:pt x="435" y="74"/>
                  </a:lnTo>
                  <a:lnTo>
                    <a:pt x="414" y="70"/>
                  </a:lnTo>
                  <a:lnTo>
                    <a:pt x="404" y="69"/>
                  </a:lnTo>
                  <a:lnTo>
                    <a:pt x="386" y="65"/>
                  </a:lnTo>
                  <a:lnTo>
                    <a:pt x="319" y="54"/>
                  </a:lnTo>
                  <a:lnTo>
                    <a:pt x="259" y="41"/>
                  </a:lnTo>
                  <a:lnTo>
                    <a:pt x="254" y="41"/>
                  </a:lnTo>
                  <a:lnTo>
                    <a:pt x="239" y="38"/>
                  </a:lnTo>
                  <a:lnTo>
                    <a:pt x="237" y="38"/>
                  </a:lnTo>
                  <a:lnTo>
                    <a:pt x="178" y="26"/>
                  </a:lnTo>
                  <a:lnTo>
                    <a:pt x="157" y="21"/>
                  </a:lnTo>
                  <a:lnTo>
                    <a:pt x="145" y="20"/>
                  </a:lnTo>
                  <a:lnTo>
                    <a:pt x="103" y="10"/>
                  </a:lnTo>
                  <a:lnTo>
                    <a:pt x="101" y="10"/>
                  </a:lnTo>
                  <a:lnTo>
                    <a:pt x="92" y="8"/>
                  </a:lnTo>
                  <a:lnTo>
                    <a:pt x="68" y="3"/>
                  </a:lnTo>
                  <a:lnTo>
                    <a:pt x="59" y="0"/>
                  </a:lnTo>
                  <a:lnTo>
                    <a:pt x="55" y="21"/>
                  </a:lnTo>
                  <a:lnTo>
                    <a:pt x="47" y="59"/>
                  </a:lnTo>
                  <a:lnTo>
                    <a:pt x="43" y="74"/>
                  </a:lnTo>
                  <a:lnTo>
                    <a:pt x="30" y="136"/>
                  </a:lnTo>
                  <a:lnTo>
                    <a:pt x="20" y="186"/>
                  </a:lnTo>
                  <a:lnTo>
                    <a:pt x="15" y="208"/>
                  </a:lnTo>
                  <a:lnTo>
                    <a:pt x="13" y="217"/>
                  </a:lnTo>
                  <a:lnTo>
                    <a:pt x="10" y="228"/>
                  </a:lnTo>
                  <a:lnTo>
                    <a:pt x="9" y="233"/>
                  </a:lnTo>
                  <a:lnTo>
                    <a:pt x="8" y="239"/>
                  </a:lnTo>
                  <a:lnTo>
                    <a:pt x="7" y="245"/>
                  </a:lnTo>
                  <a:lnTo>
                    <a:pt x="5" y="252"/>
                  </a:lnTo>
                  <a:lnTo>
                    <a:pt x="3" y="259"/>
                  </a:lnTo>
                  <a:lnTo>
                    <a:pt x="3" y="263"/>
                  </a:lnTo>
                  <a:lnTo>
                    <a:pt x="3" y="264"/>
                  </a:lnTo>
                  <a:close/>
                </a:path>
              </a:pathLst>
            </a:custGeom>
            <a:solidFill>
              <a:srgbClr val="3366FF"/>
            </a:solidFill>
            <a:ln w="0">
              <a:solidFill>
                <a:schemeClr val="tx1"/>
              </a:solidFill>
              <a:prstDash val="solid"/>
              <a:round/>
              <a:headEnd/>
              <a:tailEnd/>
            </a:ln>
          </p:spPr>
          <p:txBody>
            <a:bodyPr/>
            <a:lstStyle/>
            <a:p>
              <a:endParaRPr lang="en-US"/>
            </a:p>
          </p:txBody>
        </p:sp>
        <p:sp>
          <p:nvSpPr>
            <p:cNvPr id="22629" name="Freeform 65"/>
            <p:cNvSpPr>
              <a:spLocks/>
            </p:cNvSpPr>
            <p:nvPr/>
          </p:nvSpPr>
          <p:spPr bwMode="auto">
            <a:xfrm>
              <a:off x="1106" y="1158"/>
              <a:ext cx="573" cy="485"/>
            </a:xfrm>
            <a:custGeom>
              <a:avLst/>
              <a:gdLst>
                <a:gd name="T0" fmla="*/ 516 w 573"/>
                <a:gd name="T1" fmla="*/ 280 h 485"/>
                <a:gd name="T2" fmla="*/ 519 w 573"/>
                <a:gd name="T3" fmla="*/ 293 h 485"/>
                <a:gd name="T4" fmla="*/ 508 w 573"/>
                <a:gd name="T5" fmla="*/ 320 h 485"/>
                <a:gd name="T6" fmla="*/ 497 w 573"/>
                <a:gd name="T7" fmla="*/ 379 h 485"/>
                <a:gd name="T8" fmla="*/ 459 w 573"/>
                <a:gd name="T9" fmla="*/ 482 h 485"/>
                <a:gd name="T10" fmla="*/ 367 w 573"/>
                <a:gd name="T11" fmla="*/ 464 h 485"/>
                <a:gd name="T12" fmla="*/ 314 w 573"/>
                <a:gd name="T13" fmla="*/ 452 h 485"/>
                <a:gd name="T14" fmla="*/ 268 w 573"/>
                <a:gd name="T15" fmla="*/ 442 h 485"/>
                <a:gd name="T16" fmla="*/ 211 w 573"/>
                <a:gd name="T17" fmla="*/ 428 h 485"/>
                <a:gd name="T18" fmla="*/ 151 w 573"/>
                <a:gd name="T19" fmla="*/ 413 h 485"/>
                <a:gd name="T20" fmla="*/ 83 w 573"/>
                <a:gd name="T21" fmla="*/ 396 h 485"/>
                <a:gd name="T22" fmla="*/ 63 w 573"/>
                <a:gd name="T23" fmla="*/ 391 h 485"/>
                <a:gd name="T24" fmla="*/ 46 w 573"/>
                <a:gd name="T25" fmla="*/ 386 h 485"/>
                <a:gd name="T26" fmla="*/ 22 w 573"/>
                <a:gd name="T27" fmla="*/ 380 h 485"/>
                <a:gd name="T28" fmla="*/ 0 w 573"/>
                <a:gd name="T29" fmla="*/ 364 h 485"/>
                <a:gd name="T30" fmla="*/ 13 w 573"/>
                <a:gd name="T31" fmla="*/ 285 h 485"/>
                <a:gd name="T32" fmla="*/ 45 w 573"/>
                <a:gd name="T33" fmla="*/ 231 h 485"/>
                <a:gd name="T34" fmla="*/ 55 w 573"/>
                <a:gd name="T35" fmla="*/ 209 h 485"/>
                <a:gd name="T36" fmla="*/ 90 w 573"/>
                <a:gd name="T37" fmla="*/ 106 h 485"/>
                <a:gd name="T38" fmla="*/ 110 w 573"/>
                <a:gd name="T39" fmla="*/ 41 h 485"/>
                <a:gd name="T40" fmla="*/ 118 w 573"/>
                <a:gd name="T41" fmla="*/ 0 h 485"/>
                <a:gd name="T42" fmla="*/ 139 w 573"/>
                <a:gd name="T43" fmla="*/ 2 h 485"/>
                <a:gd name="T44" fmla="*/ 155 w 573"/>
                <a:gd name="T45" fmla="*/ 19 h 485"/>
                <a:gd name="T46" fmla="*/ 177 w 573"/>
                <a:gd name="T47" fmla="*/ 25 h 485"/>
                <a:gd name="T48" fmla="*/ 184 w 573"/>
                <a:gd name="T49" fmla="*/ 64 h 485"/>
                <a:gd name="T50" fmla="*/ 200 w 573"/>
                <a:gd name="T51" fmla="*/ 85 h 485"/>
                <a:gd name="T52" fmla="*/ 221 w 573"/>
                <a:gd name="T53" fmla="*/ 89 h 485"/>
                <a:gd name="T54" fmla="*/ 246 w 573"/>
                <a:gd name="T55" fmla="*/ 84 h 485"/>
                <a:gd name="T56" fmla="*/ 263 w 573"/>
                <a:gd name="T57" fmla="*/ 87 h 485"/>
                <a:gd name="T58" fmla="*/ 279 w 573"/>
                <a:gd name="T59" fmla="*/ 100 h 485"/>
                <a:gd name="T60" fmla="*/ 312 w 573"/>
                <a:gd name="T61" fmla="*/ 97 h 485"/>
                <a:gd name="T62" fmla="*/ 341 w 573"/>
                <a:gd name="T63" fmla="*/ 104 h 485"/>
                <a:gd name="T64" fmla="*/ 362 w 573"/>
                <a:gd name="T65" fmla="*/ 99 h 485"/>
                <a:gd name="T66" fmla="*/ 385 w 573"/>
                <a:gd name="T67" fmla="*/ 94 h 485"/>
                <a:gd name="T68" fmla="*/ 412 w 573"/>
                <a:gd name="T69" fmla="*/ 100 h 485"/>
                <a:gd name="T70" fmla="*/ 469 w 573"/>
                <a:gd name="T71" fmla="*/ 105 h 485"/>
                <a:gd name="T72" fmla="*/ 502 w 573"/>
                <a:gd name="T73" fmla="*/ 112 h 485"/>
                <a:gd name="T74" fmla="*/ 515 w 573"/>
                <a:gd name="T75" fmla="*/ 115 h 485"/>
                <a:gd name="T76" fmla="*/ 525 w 573"/>
                <a:gd name="T77" fmla="*/ 116 h 485"/>
                <a:gd name="T78" fmla="*/ 555 w 573"/>
                <a:gd name="T79" fmla="*/ 134 h 485"/>
                <a:gd name="T80" fmla="*/ 573 w 573"/>
                <a:gd name="T81" fmla="*/ 161 h 485"/>
                <a:gd name="T82" fmla="*/ 544 w 573"/>
                <a:gd name="T83" fmla="*/ 206 h 485"/>
                <a:gd name="T84" fmla="*/ 522 w 573"/>
                <a:gd name="T85" fmla="*/ 234 h 4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3"/>
                <a:gd name="T130" fmla="*/ 0 h 485"/>
                <a:gd name="T131" fmla="*/ 573 w 573"/>
                <a:gd name="T132" fmla="*/ 485 h 48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3" h="485">
                  <a:moveTo>
                    <a:pt x="503" y="273"/>
                  </a:moveTo>
                  <a:lnTo>
                    <a:pt x="511" y="279"/>
                  </a:lnTo>
                  <a:lnTo>
                    <a:pt x="516" y="280"/>
                  </a:lnTo>
                  <a:lnTo>
                    <a:pt x="521" y="290"/>
                  </a:lnTo>
                  <a:lnTo>
                    <a:pt x="520" y="293"/>
                  </a:lnTo>
                  <a:lnTo>
                    <a:pt x="519" y="293"/>
                  </a:lnTo>
                  <a:lnTo>
                    <a:pt x="511" y="314"/>
                  </a:lnTo>
                  <a:lnTo>
                    <a:pt x="510" y="315"/>
                  </a:lnTo>
                  <a:lnTo>
                    <a:pt x="508" y="320"/>
                  </a:lnTo>
                  <a:lnTo>
                    <a:pt x="505" y="331"/>
                  </a:lnTo>
                  <a:lnTo>
                    <a:pt x="503" y="340"/>
                  </a:lnTo>
                  <a:lnTo>
                    <a:pt x="497" y="379"/>
                  </a:lnTo>
                  <a:lnTo>
                    <a:pt x="476" y="485"/>
                  </a:lnTo>
                  <a:lnTo>
                    <a:pt x="461" y="482"/>
                  </a:lnTo>
                  <a:lnTo>
                    <a:pt x="459" y="482"/>
                  </a:lnTo>
                  <a:lnTo>
                    <a:pt x="400" y="470"/>
                  </a:lnTo>
                  <a:lnTo>
                    <a:pt x="379" y="465"/>
                  </a:lnTo>
                  <a:lnTo>
                    <a:pt x="367" y="464"/>
                  </a:lnTo>
                  <a:lnTo>
                    <a:pt x="325" y="454"/>
                  </a:lnTo>
                  <a:lnTo>
                    <a:pt x="323" y="454"/>
                  </a:lnTo>
                  <a:lnTo>
                    <a:pt x="314" y="452"/>
                  </a:lnTo>
                  <a:lnTo>
                    <a:pt x="290" y="447"/>
                  </a:lnTo>
                  <a:lnTo>
                    <a:pt x="281" y="444"/>
                  </a:lnTo>
                  <a:lnTo>
                    <a:pt x="268" y="442"/>
                  </a:lnTo>
                  <a:lnTo>
                    <a:pt x="265" y="442"/>
                  </a:lnTo>
                  <a:lnTo>
                    <a:pt x="224" y="432"/>
                  </a:lnTo>
                  <a:lnTo>
                    <a:pt x="211" y="428"/>
                  </a:lnTo>
                  <a:lnTo>
                    <a:pt x="197" y="424"/>
                  </a:lnTo>
                  <a:lnTo>
                    <a:pt x="187" y="423"/>
                  </a:lnTo>
                  <a:lnTo>
                    <a:pt x="151" y="413"/>
                  </a:lnTo>
                  <a:lnTo>
                    <a:pt x="140" y="410"/>
                  </a:lnTo>
                  <a:lnTo>
                    <a:pt x="132" y="408"/>
                  </a:lnTo>
                  <a:lnTo>
                    <a:pt x="83" y="396"/>
                  </a:lnTo>
                  <a:lnTo>
                    <a:pt x="77" y="394"/>
                  </a:lnTo>
                  <a:lnTo>
                    <a:pt x="71" y="393"/>
                  </a:lnTo>
                  <a:lnTo>
                    <a:pt x="63" y="391"/>
                  </a:lnTo>
                  <a:lnTo>
                    <a:pt x="58" y="389"/>
                  </a:lnTo>
                  <a:lnTo>
                    <a:pt x="52" y="388"/>
                  </a:lnTo>
                  <a:lnTo>
                    <a:pt x="46" y="386"/>
                  </a:lnTo>
                  <a:lnTo>
                    <a:pt x="44" y="386"/>
                  </a:lnTo>
                  <a:lnTo>
                    <a:pt x="33" y="384"/>
                  </a:lnTo>
                  <a:lnTo>
                    <a:pt x="22" y="380"/>
                  </a:lnTo>
                  <a:lnTo>
                    <a:pt x="13" y="378"/>
                  </a:lnTo>
                  <a:lnTo>
                    <a:pt x="7" y="376"/>
                  </a:lnTo>
                  <a:lnTo>
                    <a:pt x="0" y="364"/>
                  </a:lnTo>
                  <a:lnTo>
                    <a:pt x="9" y="315"/>
                  </a:lnTo>
                  <a:lnTo>
                    <a:pt x="3" y="295"/>
                  </a:lnTo>
                  <a:lnTo>
                    <a:pt x="13" y="285"/>
                  </a:lnTo>
                  <a:lnTo>
                    <a:pt x="29" y="253"/>
                  </a:lnTo>
                  <a:lnTo>
                    <a:pt x="33" y="250"/>
                  </a:lnTo>
                  <a:lnTo>
                    <a:pt x="45" y="231"/>
                  </a:lnTo>
                  <a:lnTo>
                    <a:pt x="53" y="210"/>
                  </a:lnTo>
                  <a:lnTo>
                    <a:pt x="55" y="210"/>
                  </a:lnTo>
                  <a:lnTo>
                    <a:pt x="55" y="209"/>
                  </a:lnTo>
                  <a:lnTo>
                    <a:pt x="67" y="174"/>
                  </a:lnTo>
                  <a:lnTo>
                    <a:pt x="90" y="107"/>
                  </a:lnTo>
                  <a:lnTo>
                    <a:pt x="90" y="106"/>
                  </a:lnTo>
                  <a:lnTo>
                    <a:pt x="97" y="89"/>
                  </a:lnTo>
                  <a:lnTo>
                    <a:pt x="110" y="45"/>
                  </a:lnTo>
                  <a:lnTo>
                    <a:pt x="110" y="41"/>
                  </a:lnTo>
                  <a:lnTo>
                    <a:pt x="120" y="11"/>
                  </a:lnTo>
                  <a:lnTo>
                    <a:pt x="117" y="0"/>
                  </a:lnTo>
                  <a:lnTo>
                    <a:pt x="118" y="0"/>
                  </a:lnTo>
                  <a:lnTo>
                    <a:pt x="124" y="7"/>
                  </a:lnTo>
                  <a:lnTo>
                    <a:pt x="133" y="6"/>
                  </a:lnTo>
                  <a:lnTo>
                    <a:pt x="139" y="2"/>
                  </a:lnTo>
                  <a:lnTo>
                    <a:pt x="151" y="5"/>
                  </a:lnTo>
                  <a:lnTo>
                    <a:pt x="153" y="7"/>
                  </a:lnTo>
                  <a:lnTo>
                    <a:pt x="155" y="19"/>
                  </a:lnTo>
                  <a:lnTo>
                    <a:pt x="162" y="20"/>
                  </a:lnTo>
                  <a:lnTo>
                    <a:pt x="165" y="19"/>
                  </a:lnTo>
                  <a:lnTo>
                    <a:pt x="177" y="25"/>
                  </a:lnTo>
                  <a:lnTo>
                    <a:pt x="186" y="44"/>
                  </a:lnTo>
                  <a:lnTo>
                    <a:pt x="184" y="54"/>
                  </a:lnTo>
                  <a:lnTo>
                    <a:pt x="184" y="64"/>
                  </a:lnTo>
                  <a:lnTo>
                    <a:pt x="183" y="65"/>
                  </a:lnTo>
                  <a:lnTo>
                    <a:pt x="182" y="71"/>
                  </a:lnTo>
                  <a:lnTo>
                    <a:pt x="200" y="85"/>
                  </a:lnTo>
                  <a:lnTo>
                    <a:pt x="211" y="89"/>
                  </a:lnTo>
                  <a:lnTo>
                    <a:pt x="216" y="87"/>
                  </a:lnTo>
                  <a:lnTo>
                    <a:pt x="221" y="89"/>
                  </a:lnTo>
                  <a:lnTo>
                    <a:pt x="233" y="85"/>
                  </a:lnTo>
                  <a:lnTo>
                    <a:pt x="242" y="81"/>
                  </a:lnTo>
                  <a:lnTo>
                    <a:pt x="246" y="84"/>
                  </a:lnTo>
                  <a:lnTo>
                    <a:pt x="260" y="85"/>
                  </a:lnTo>
                  <a:lnTo>
                    <a:pt x="262" y="85"/>
                  </a:lnTo>
                  <a:lnTo>
                    <a:pt x="263" y="87"/>
                  </a:lnTo>
                  <a:lnTo>
                    <a:pt x="264" y="89"/>
                  </a:lnTo>
                  <a:lnTo>
                    <a:pt x="277" y="94"/>
                  </a:lnTo>
                  <a:lnTo>
                    <a:pt x="279" y="100"/>
                  </a:lnTo>
                  <a:lnTo>
                    <a:pt x="296" y="101"/>
                  </a:lnTo>
                  <a:lnTo>
                    <a:pt x="300" y="99"/>
                  </a:lnTo>
                  <a:lnTo>
                    <a:pt x="312" y="97"/>
                  </a:lnTo>
                  <a:lnTo>
                    <a:pt x="314" y="96"/>
                  </a:lnTo>
                  <a:lnTo>
                    <a:pt x="324" y="102"/>
                  </a:lnTo>
                  <a:lnTo>
                    <a:pt x="341" y="104"/>
                  </a:lnTo>
                  <a:lnTo>
                    <a:pt x="356" y="99"/>
                  </a:lnTo>
                  <a:lnTo>
                    <a:pt x="358" y="97"/>
                  </a:lnTo>
                  <a:lnTo>
                    <a:pt x="362" y="99"/>
                  </a:lnTo>
                  <a:lnTo>
                    <a:pt x="364" y="99"/>
                  </a:lnTo>
                  <a:lnTo>
                    <a:pt x="377" y="99"/>
                  </a:lnTo>
                  <a:lnTo>
                    <a:pt x="385" y="94"/>
                  </a:lnTo>
                  <a:lnTo>
                    <a:pt x="394" y="96"/>
                  </a:lnTo>
                  <a:lnTo>
                    <a:pt x="405" y="97"/>
                  </a:lnTo>
                  <a:lnTo>
                    <a:pt x="412" y="100"/>
                  </a:lnTo>
                  <a:lnTo>
                    <a:pt x="422" y="95"/>
                  </a:lnTo>
                  <a:lnTo>
                    <a:pt x="435" y="97"/>
                  </a:lnTo>
                  <a:lnTo>
                    <a:pt x="469" y="105"/>
                  </a:lnTo>
                  <a:lnTo>
                    <a:pt x="483" y="109"/>
                  </a:lnTo>
                  <a:lnTo>
                    <a:pt x="484" y="109"/>
                  </a:lnTo>
                  <a:lnTo>
                    <a:pt x="502" y="112"/>
                  </a:lnTo>
                  <a:lnTo>
                    <a:pt x="506" y="112"/>
                  </a:lnTo>
                  <a:lnTo>
                    <a:pt x="508" y="114"/>
                  </a:lnTo>
                  <a:lnTo>
                    <a:pt x="515" y="115"/>
                  </a:lnTo>
                  <a:lnTo>
                    <a:pt x="516" y="115"/>
                  </a:lnTo>
                  <a:lnTo>
                    <a:pt x="524" y="116"/>
                  </a:lnTo>
                  <a:lnTo>
                    <a:pt x="525" y="116"/>
                  </a:lnTo>
                  <a:lnTo>
                    <a:pt x="551" y="122"/>
                  </a:lnTo>
                  <a:lnTo>
                    <a:pt x="553" y="126"/>
                  </a:lnTo>
                  <a:lnTo>
                    <a:pt x="555" y="134"/>
                  </a:lnTo>
                  <a:lnTo>
                    <a:pt x="557" y="136"/>
                  </a:lnTo>
                  <a:lnTo>
                    <a:pt x="570" y="149"/>
                  </a:lnTo>
                  <a:lnTo>
                    <a:pt x="573" y="161"/>
                  </a:lnTo>
                  <a:lnTo>
                    <a:pt x="553" y="191"/>
                  </a:lnTo>
                  <a:lnTo>
                    <a:pt x="547" y="204"/>
                  </a:lnTo>
                  <a:lnTo>
                    <a:pt x="544" y="206"/>
                  </a:lnTo>
                  <a:lnTo>
                    <a:pt x="538" y="214"/>
                  </a:lnTo>
                  <a:lnTo>
                    <a:pt x="532" y="228"/>
                  </a:lnTo>
                  <a:lnTo>
                    <a:pt x="522" y="234"/>
                  </a:lnTo>
                  <a:lnTo>
                    <a:pt x="504" y="265"/>
                  </a:lnTo>
                  <a:lnTo>
                    <a:pt x="503" y="273"/>
                  </a:lnTo>
                  <a:close/>
                </a:path>
              </a:pathLst>
            </a:custGeom>
            <a:solidFill>
              <a:srgbClr val="3366FF"/>
            </a:solidFill>
            <a:ln w="0">
              <a:solidFill>
                <a:schemeClr val="tx1"/>
              </a:solidFill>
              <a:prstDash val="solid"/>
              <a:round/>
              <a:headEnd/>
              <a:tailEnd/>
            </a:ln>
          </p:spPr>
          <p:txBody>
            <a:bodyPr/>
            <a:lstStyle/>
            <a:p>
              <a:endParaRPr lang="en-US"/>
            </a:p>
          </p:txBody>
        </p:sp>
        <p:sp>
          <p:nvSpPr>
            <p:cNvPr id="22630" name="Freeform 66"/>
            <p:cNvSpPr>
              <a:spLocks/>
            </p:cNvSpPr>
            <p:nvPr/>
          </p:nvSpPr>
          <p:spPr bwMode="auto">
            <a:xfrm>
              <a:off x="1707" y="1678"/>
              <a:ext cx="393" cy="511"/>
            </a:xfrm>
            <a:custGeom>
              <a:avLst/>
              <a:gdLst>
                <a:gd name="T0" fmla="*/ 11 w 393"/>
                <a:gd name="T1" fmla="*/ 391 h 511"/>
                <a:gd name="T2" fmla="*/ 8 w 393"/>
                <a:gd name="T3" fmla="*/ 406 h 511"/>
                <a:gd name="T4" fmla="*/ 1 w 393"/>
                <a:gd name="T5" fmla="*/ 452 h 511"/>
                <a:gd name="T6" fmla="*/ 22 w 393"/>
                <a:gd name="T7" fmla="*/ 466 h 511"/>
                <a:gd name="T8" fmla="*/ 81 w 393"/>
                <a:gd name="T9" fmla="*/ 475 h 511"/>
                <a:gd name="T10" fmla="*/ 92 w 393"/>
                <a:gd name="T11" fmla="*/ 476 h 511"/>
                <a:gd name="T12" fmla="*/ 161 w 393"/>
                <a:gd name="T13" fmla="*/ 487 h 511"/>
                <a:gd name="T14" fmla="*/ 186 w 393"/>
                <a:gd name="T15" fmla="*/ 490 h 511"/>
                <a:gd name="T16" fmla="*/ 215 w 393"/>
                <a:gd name="T17" fmla="*/ 493 h 511"/>
                <a:gd name="T18" fmla="*/ 251 w 393"/>
                <a:gd name="T19" fmla="*/ 498 h 511"/>
                <a:gd name="T20" fmla="*/ 286 w 393"/>
                <a:gd name="T21" fmla="*/ 503 h 511"/>
                <a:gd name="T22" fmla="*/ 322 w 393"/>
                <a:gd name="T23" fmla="*/ 507 h 511"/>
                <a:gd name="T24" fmla="*/ 359 w 393"/>
                <a:gd name="T25" fmla="*/ 466 h 511"/>
                <a:gd name="T26" fmla="*/ 361 w 393"/>
                <a:gd name="T27" fmla="*/ 441 h 511"/>
                <a:gd name="T28" fmla="*/ 363 w 393"/>
                <a:gd name="T29" fmla="*/ 417 h 511"/>
                <a:gd name="T30" fmla="*/ 366 w 393"/>
                <a:gd name="T31" fmla="*/ 402 h 511"/>
                <a:gd name="T32" fmla="*/ 368 w 393"/>
                <a:gd name="T33" fmla="*/ 371 h 511"/>
                <a:gd name="T34" fmla="*/ 373 w 393"/>
                <a:gd name="T35" fmla="*/ 324 h 511"/>
                <a:gd name="T36" fmla="*/ 377 w 393"/>
                <a:gd name="T37" fmla="*/ 289 h 511"/>
                <a:gd name="T38" fmla="*/ 379 w 393"/>
                <a:gd name="T39" fmla="*/ 266 h 511"/>
                <a:gd name="T40" fmla="*/ 382 w 393"/>
                <a:gd name="T41" fmla="*/ 243 h 511"/>
                <a:gd name="T42" fmla="*/ 385 w 393"/>
                <a:gd name="T43" fmla="*/ 211 h 511"/>
                <a:gd name="T44" fmla="*/ 390 w 393"/>
                <a:gd name="T45" fmla="*/ 173 h 511"/>
                <a:gd name="T46" fmla="*/ 390 w 393"/>
                <a:gd name="T47" fmla="*/ 162 h 511"/>
                <a:gd name="T48" fmla="*/ 393 w 393"/>
                <a:gd name="T49" fmla="*/ 138 h 511"/>
                <a:gd name="T50" fmla="*/ 361 w 393"/>
                <a:gd name="T51" fmla="*/ 134 h 511"/>
                <a:gd name="T52" fmla="*/ 325 w 393"/>
                <a:gd name="T53" fmla="*/ 130 h 511"/>
                <a:gd name="T54" fmla="*/ 259 w 393"/>
                <a:gd name="T55" fmla="*/ 122 h 511"/>
                <a:gd name="T56" fmla="*/ 264 w 393"/>
                <a:gd name="T57" fmla="*/ 80 h 511"/>
                <a:gd name="T58" fmla="*/ 265 w 393"/>
                <a:gd name="T59" fmla="*/ 68 h 511"/>
                <a:gd name="T60" fmla="*/ 269 w 393"/>
                <a:gd name="T61" fmla="*/ 44 h 511"/>
                <a:gd name="T62" fmla="*/ 246 w 393"/>
                <a:gd name="T63" fmla="*/ 25 h 511"/>
                <a:gd name="T64" fmla="*/ 240 w 393"/>
                <a:gd name="T65" fmla="*/ 25 h 511"/>
                <a:gd name="T66" fmla="*/ 207 w 393"/>
                <a:gd name="T67" fmla="*/ 20 h 511"/>
                <a:gd name="T68" fmla="*/ 199 w 393"/>
                <a:gd name="T69" fmla="*/ 19 h 511"/>
                <a:gd name="T70" fmla="*/ 196 w 393"/>
                <a:gd name="T71" fmla="*/ 19 h 511"/>
                <a:gd name="T72" fmla="*/ 141 w 393"/>
                <a:gd name="T73" fmla="*/ 12 h 511"/>
                <a:gd name="T74" fmla="*/ 92 w 393"/>
                <a:gd name="T75" fmla="*/ 4 h 511"/>
                <a:gd name="T76" fmla="*/ 71 w 393"/>
                <a:gd name="T77" fmla="*/ 10 h 511"/>
                <a:gd name="T78" fmla="*/ 57 w 393"/>
                <a:gd name="T79" fmla="*/ 92 h 511"/>
                <a:gd name="T80" fmla="*/ 47 w 393"/>
                <a:gd name="T81" fmla="*/ 152 h 511"/>
                <a:gd name="T82" fmla="*/ 43 w 393"/>
                <a:gd name="T83" fmla="*/ 184 h 511"/>
                <a:gd name="T84" fmla="*/ 39 w 393"/>
                <a:gd name="T85" fmla="*/ 208 h 511"/>
                <a:gd name="T86" fmla="*/ 35 w 393"/>
                <a:gd name="T87" fmla="*/ 231 h 511"/>
                <a:gd name="T88" fmla="*/ 24 w 393"/>
                <a:gd name="T89" fmla="*/ 307 h 511"/>
                <a:gd name="T90" fmla="*/ 22 w 393"/>
                <a:gd name="T91" fmla="*/ 317 h 511"/>
                <a:gd name="T92" fmla="*/ 18 w 393"/>
                <a:gd name="T93" fmla="*/ 342 h 51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3"/>
                <a:gd name="T142" fmla="*/ 0 h 511"/>
                <a:gd name="T143" fmla="*/ 393 w 393"/>
                <a:gd name="T144" fmla="*/ 511 h 51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3" h="511">
                  <a:moveTo>
                    <a:pt x="16" y="356"/>
                  </a:moveTo>
                  <a:lnTo>
                    <a:pt x="11" y="391"/>
                  </a:lnTo>
                  <a:lnTo>
                    <a:pt x="11" y="393"/>
                  </a:lnTo>
                  <a:lnTo>
                    <a:pt x="8" y="406"/>
                  </a:lnTo>
                  <a:lnTo>
                    <a:pt x="6" y="422"/>
                  </a:lnTo>
                  <a:lnTo>
                    <a:pt x="1" y="452"/>
                  </a:lnTo>
                  <a:lnTo>
                    <a:pt x="0" y="462"/>
                  </a:lnTo>
                  <a:lnTo>
                    <a:pt x="22" y="466"/>
                  </a:lnTo>
                  <a:lnTo>
                    <a:pt x="46" y="470"/>
                  </a:lnTo>
                  <a:lnTo>
                    <a:pt x="81" y="475"/>
                  </a:lnTo>
                  <a:lnTo>
                    <a:pt x="83" y="475"/>
                  </a:lnTo>
                  <a:lnTo>
                    <a:pt x="92" y="476"/>
                  </a:lnTo>
                  <a:lnTo>
                    <a:pt x="106" y="478"/>
                  </a:lnTo>
                  <a:lnTo>
                    <a:pt x="161" y="487"/>
                  </a:lnTo>
                  <a:lnTo>
                    <a:pt x="180" y="488"/>
                  </a:lnTo>
                  <a:lnTo>
                    <a:pt x="186" y="490"/>
                  </a:lnTo>
                  <a:lnTo>
                    <a:pt x="197" y="492"/>
                  </a:lnTo>
                  <a:lnTo>
                    <a:pt x="215" y="493"/>
                  </a:lnTo>
                  <a:lnTo>
                    <a:pt x="232" y="496"/>
                  </a:lnTo>
                  <a:lnTo>
                    <a:pt x="251" y="498"/>
                  </a:lnTo>
                  <a:lnTo>
                    <a:pt x="253" y="498"/>
                  </a:lnTo>
                  <a:lnTo>
                    <a:pt x="286" y="503"/>
                  </a:lnTo>
                  <a:lnTo>
                    <a:pt x="312" y="506"/>
                  </a:lnTo>
                  <a:lnTo>
                    <a:pt x="322" y="507"/>
                  </a:lnTo>
                  <a:lnTo>
                    <a:pt x="354" y="511"/>
                  </a:lnTo>
                  <a:lnTo>
                    <a:pt x="359" y="466"/>
                  </a:lnTo>
                  <a:lnTo>
                    <a:pt x="359" y="465"/>
                  </a:lnTo>
                  <a:lnTo>
                    <a:pt x="361" y="441"/>
                  </a:lnTo>
                  <a:lnTo>
                    <a:pt x="363" y="428"/>
                  </a:lnTo>
                  <a:lnTo>
                    <a:pt x="363" y="417"/>
                  </a:lnTo>
                  <a:lnTo>
                    <a:pt x="366" y="403"/>
                  </a:lnTo>
                  <a:lnTo>
                    <a:pt x="366" y="402"/>
                  </a:lnTo>
                  <a:lnTo>
                    <a:pt x="366" y="392"/>
                  </a:lnTo>
                  <a:lnTo>
                    <a:pt x="368" y="371"/>
                  </a:lnTo>
                  <a:lnTo>
                    <a:pt x="371" y="347"/>
                  </a:lnTo>
                  <a:lnTo>
                    <a:pt x="373" y="324"/>
                  </a:lnTo>
                  <a:lnTo>
                    <a:pt x="377" y="291"/>
                  </a:lnTo>
                  <a:lnTo>
                    <a:pt x="377" y="289"/>
                  </a:lnTo>
                  <a:lnTo>
                    <a:pt x="378" y="278"/>
                  </a:lnTo>
                  <a:lnTo>
                    <a:pt x="379" y="266"/>
                  </a:lnTo>
                  <a:lnTo>
                    <a:pt x="379" y="263"/>
                  </a:lnTo>
                  <a:lnTo>
                    <a:pt x="382" y="243"/>
                  </a:lnTo>
                  <a:lnTo>
                    <a:pt x="383" y="232"/>
                  </a:lnTo>
                  <a:lnTo>
                    <a:pt x="385" y="211"/>
                  </a:lnTo>
                  <a:lnTo>
                    <a:pt x="388" y="191"/>
                  </a:lnTo>
                  <a:lnTo>
                    <a:pt x="390" y="173"/>
                  </a:lnTo>
                  <a:lnTo>
                    <a:pt x="390" y="171"/>
                  </a:lnTo>
                  <a:lnTo>
                    <a:pt x="390" y="162"/>
                  </a:lnTo>
                  <a:lnTo>
                    <a:pt x="393" y="151"/>
                  </a:lnTo>
                  <a:lnTo>
                    <a:pt x="393" y="138"/>
                  </a:lnTo>
                  <a:lnTo>
                    <a:pt x="363" y="135"/>
                  </a:lnTo>
                  <a:lnTo>
                    <a:pt x="361" y="134"/>
                  </a:lnTo>
                  <a:lnTo>
                    <a:pt x="329" y="130"/>
                  </a:lnTo>
                  <a:lnTo>
                    <a:pt x="325" y="130"/>
                  </a:lnTo>
                  <a:lnTo>
                    <a:pt x="311" y="129"/>
                  </a:lnTo>
                  <a:lnTo>
                    <a:pt x="259" y="122"/>
                  </a:lnTo>
                  <a:lnTo>
                    <a:pt x="262" y="99"/>
                  </a:lnTo>
                  <a:lnTo>
                    <a:pt x="264" y="80"/>
                  </a:lnTo>
                  <a:lnTo>
                    <a:pt x="264" y="75"/>
                  </a:lnTo>
                  <a:lnTo>
                    <a:pt x="265" y="68"/>
                  </a:lnTo>
                  <a:lnTo>
                    <a:pt x="268" y="53"/>
                  </a:lnTo>
                  <a:lnTo>
                    <a:pt x="269" y="44"/>
                  </a:lnTo>
                  <a:lnTo>
                    <a:pt x="270" y="29"/>
                  </a:lnTo>
                  <a:lnTo>
                    <a:pt x="246" y="25"/>
                  </a:lnTo>
                  <a:lnTo>
                    <a:pt x="243" y="25"/>
                  </a:lnTo>
                  <a:lnTo>
                    <a:pt x="240" y="25"/>
                  </a:lnTo>
                  <a:lnTo>
                    <a:pt x="224" y="23"/>
                  </a:lnTo>
                  <a:lnTo>
                    <a:pt x="207" y="20"/>
                  </a:lnTo>
                  <a:lnTo>
                    <a:pt x="201" y="20"/>
                  </a:lnTo>
                  <a:lnTo>
                    <a:pt x="199" y="19"/>
                  </a:lnTo>
                  <a:lnTo>
                    <a:pt x="197" y="19"/>
                  </a:lnTo>
                  <a:lnTo>
                    <a:pt x="196" y="19"/>
                  </a:lnTo>
                  <a:lnTo>
                    <a:pt x="194" y="19"/>
                  </a:lnTo>
                  <a:lnTo>
                    <a:pt x="141" y="12"/>
                  </a:lnTo>
                  <a:lnTo>
                    <a:pt x="125" y="9"/>
                  </a:lnTo>
                  <a:lnTo>
                    <a:pt x="92" y="4"/>
                  </a:lnTo>
                  <a:lnTo>
                    <a:pt x="72" y="0"/>
                  </a:lnTo>
                  <a:lnTo>
                    <a:pt x="71" y="10"/>
                  </a:lnTo>
                  <a:lnTo>
                    <a:pt x="62" y="62"/>
                  </a:lnTo>
                  <a:lnTo>
                    <a:pt x="57" y="92"/>
                  </a:lnTo>
                  <a:lnTo>
                    <a:pt x="52" y="127"/>
                  </a:lnTo>
                  <a:lnTo>
                    <a:pt x="47" y="152"/>
                  </a:lnTo>
                  <a:lnTo>
                    <a:pt x="45" y="174"/>
                  </a:lnTo>
                  <a:lnTo>
                    <a:pt x="43" y="184"/>
                  </a:lnTo>
                  <a:lnTo>
                    <a:pt x="41" y="193"/>
                  </a:lnTo>
                  <a:lnTo>
                    <a:pt x="39" y="208"/>
                  </a:lnTo>
                  <a:lnTo>
                    <a:pt x="36" y="227"/>
                  </a:lnTo>
                  <a:lnTo>
                    <a:pt x="35" y="231"/>
                  </a:lnTo>
                  <a:lnTo>
                    <a:pt x="27" y="289"/>
                  </a:lnTo>
                  <a:lnTo>
                    <a:pt x="24" y="307"/>
                  </a:lnTo>
                  <a:lnTo>
                    <a:pt x="23" y="312"/>
                  </a:lnTo>
                  <a:lnTo>
                    <a:pt x="22" y="317"/>
                  </a:lnTo>
                  <a:lnTo>
                    <a:pt x="21" y="323"/>
                  </a:lnTo>
                  <a:lnTo>
                    <a:pt x="18" y="342"/>
                  </a:lnTo>
                  <a:lnTo>
                    <a:pt x="16" y="356"/>
                  </a:lnTo>
                  <a:close/>
                </a:path>
              </a:pathLst>
            </a:custGeom>
            <a:solidFill>
              <a:srgbClr val="3366FF"/>
            </a:solidFill>
            <a:ln w="0">
              <a:solidFill>
                <a:schemeClr val="tx1"/>
              </a:solidFill>
              <a:prstDash val="solid"/>
              <a:round/>
              <a:headEnd/>
              <a:tailEnd/>
            </a:ln>
          </p:spPr>
          <p:txBody>
            <a:bodyPr/>
            <a:lstStyle/>
            <a:p>
              <a:endParaRPr lang="en-US"/>
            </a:p>
          </p:txBody>
        </p:sp>
        <p:sp>
          <p:nvSpPr>
            <p:cNvPr id="22631" name="Freeform 67"/>
            <p:cNvSpPr>
              <a:spLocks/>
            </p:cNvSpPr>
            <p:nvPr/>
          </p:nvSpPr>
          <p:spPr bwMode="auto">
            <a:xfrm>
              <a:off x="1221" y="933"/>
              <a:ext cx="478" cy="347"/>
            </a:xfrm>
            <a:custGeom>
              <a:avLst/>
              <a:gdLst>
                <a:gd name="T0" fmla="*/ 437 w 478"/>
                <a:gd name="T1" fmla="*/ 324 h 347"/>
                <a:gd name="T2" fmla="*/ 409 w 478"/>
                <a:gd name="T3" fmla="*/ 341 h 347"/>
                <a:gd name="T4" fmla="*/ 393 w 478"/>
                <a:gd name="T5" fmla="*/ 339 h 347"/>
                <a:gd name="T6" fmla="*/ 369 w 478"/>
                <a:gd name="T7" fmla="*/ 334 h 347"/>
                <a:gd name="T8" fmla="*/ 320 w 478"/>
                <a:gd name="T9" fmla="*/ 322 h 347"/>
                <a:gd name="T10" fmla="*/ 290 w 478"/>
                <a:gd name="T11" fmla="*/ 322 h 347"/>
                <a:gd name="T12" fmla="*/ 262 w 478"/>
                <a:gd name="T13" fmla="*/ 324 h 347"/>
                <a:gd name="T14" fmla="*/ 243 w 478"/>
                <a:gd name="T15" fmla="*/ 322 h 347"/>
                <a:gd name="T16" fmla="*/ 209 w 478"/>
                <a:gd name="T17" fmla="*/ 327 h 347"/>
                <a:gd name="T18" fmla="*/ 185 w 478"/>
                <a:gd name="T19" fmla="*/ 324 h 347"/>
                <a:gd name="T20" fmla="*/ 162 w 478"/>
                <a:gd name="T21" fmla="*/ 319 h 347"/>
                <a:gd name="T22" fmla="*/ 147 w 478"/>
                <a:gd name="T23" fmla="*/ 310 h 347"/>
                <a:gd name="T24" fmla="*/ 127 w 478"/>
                <a:gd name="T25" fmla="*/ 306 h 347"/>
                <a:gd name="T26" fmla="*/ 101 w 478"/>
                <a:gd name="T27" fmla="*/ 312 h 347"/>
                <a:gd name="T28" fmla="*/ 67 w 478"/>
                <a:gd name="T29" fmla="*/ 296 h 347"/>
                <a:gd name="T30" fmla="*/ 69 w 478"/>
                <a:gd name="T31" fmla="*/ 279 h 347"/>
                <a:gd name="T32" fmla="*/ 50 w 478"/>
                <a:gd name="T33" fmla="*/ 244 h 347"/>
                <a:gd name="T34" fmla="*/ 38 w 478"/>
                <a:gd name="T35" fmla="*/ 232 h 347"/>
                <a:gd name="T36" fmla="*/ 22 w 478"/>
                <a:gd name="T37" fmla="*/ 225 h 347"/>
                <a:gd name="T38" fmla="*/ 6 w 478"/>
                <a:gd name="T39" fmla="*/ 217 h 347"/>
                <a:gd name="T40" fmla="*/ 9 w 478"/>
                <a:gd name="T41" fmla="*/ 187 h 347"/>
                <a:gd name="T42" fmla="*/ 16 w 478"/>
                <a:gd name="T43" fmla="*/ 201 h 347"/>
                <a:gd name="T44" fmla="*/ 23 w 478"/>
                <a:gd name="T45" fmla="*/ 182 h 347"/>
                <a:gd name="T46" fmla="*/ 11 w 478"/>
                <a:gd name="T47" fmla="*/ 174 h 347"/>
                <a:gd name="T48" fmla="*/ 13 w 478"/>
                <a:gd name="T49" fmla="*/ 166 h 347"/>
                <a:gd name="T50" fmla="*/ 19 w 478"/>
                <a:gd name="T51" fmla="*/ 157 h 347"/>
                <a:gd name="T52" fmla="*/ 8 w 478"/>
                <a:gd name="T53" fmla="*/ 161 h 347"/>
                <a:gd name="T54" fmla="*/ 9 w 478"/>
                <a:gd name="T55" fmla="*/ 120 h 347"/>
                <a:gd name="T56" fmla="*/ 11 w 478"/>
                <a:gd name="T57" fmla="*/ 78 h 347"/>
                <a:gd name="T58" fmla="*/ 5 w 478"/>
                <a:gd name="T59" fmla="*/ 53 h 347"/>
                <a:gd name="T60" fmla="*/ 8 w 478"/>
                <a:gd name="T61" fmla="*/ 22 h 347"/>
                <a:gd name="T62" fmla="*/ 80 w 478"/>
                <a:gd name="T63" fmla="*/ 65 h 347"/>
                <a:gd name="T64" fmla="*/ 110 w 478"/>
                <a:gd name="T65" fmla="*/ 80 h 347"/>
                <a:gd name="T66" fmla="*/ 121 w 478"/>
                <a:gd name="T67" fmla="*/ 77 h 347"/>
                <a:gd name="T68" fmla="*/ 120 w 478"/>
                <a:gd name="T69" fmla="*/ 83 h 347"/>
                <a:gd name="T70" fmla="*/ 112 w 478"/>
                <a:gd name="T71" fmla="*/ 111 h 347"/>
                <a:gd name="T72" fmla="*/ 129 w 478"/>
                <a:gd name="T73" fmla="*/ 115 h 347"/>
                <a:gd name="T74" fmla="*/ 125 w 478"/>
                <a:gd name="T75" fmla="*/ 143 h 347"/>
                <a:gd name="T76" fmla="*/ 117 w 478"/>
                <a:gd name="T77" fmla="*/ 147 h 347"/>
                <a:gd name="T78" fmla="*/ 131 w 478"/>
                <a:gd name="T79" fmla="*/ 150 h 347"/>
                <a:gd name="T80" fmla="*/ 145 w 478"/>
                <a:gd name="T81" fmla="*/ 98 h 347"/>
                <a:gd name="T82" fmla="*/ 144 w 478"/>
                <a:gd name="T83" fmla="*/ 82 h 347"/>
                <a:gd name="T84" fmla="*/ 142 w 478"/>
                <a:gd name="T85" fmla="*/ 88 h 347"/>
                <a:gd name="T86" fmla="*/ 137 w 478"/>
                <a:gd name="T87" fmla="*/ 68 h 347"/>
                <a:gd name="T88" fmla="*/ 140 w 478"/>
                <a:gd name="T89" fmla="*/ 60 h 347"/>
                <a:gd name="T90" fmla="*/ 132 w 478"/>
                <a:gd name="T91" fmla="*/ 86 h 347"/>
                <a:gd name="T92" fmla="*/ 142 w 478"/>
                <a:gd name="T93" fmla="*/ 91 h 347"/>
                <a:gd name="T94" fmla="*/ 127 w 478"/>
                <a:gd name="T95" fmla="*/ 87 h 347"/>
                <a:gd name="T96" fmla="*/ 132 w 478"/>
                <a:gd name="T97" fmla="*/ 52 h 347"/>
                <a:gd name="T98" fmla="*/ 148 w 478"/>
                <a:gd name="T99" fmla="*/ 35 h 347"/>
                <a:gd name="T100" fmla="*/ 140 w 478"/>
                <a:gd name="T101" fmla="*/ 32 h 347"/>
                <a:gd name="T102" fmla="*/ 252 w 478"/>
                <a:gd name="T103" fmla="*/ 27 h 347"/>
                <a:gd name="T104" fmla="*/ 455 w 478"/>
                <a:gd name="T105" fmla="*/ 71 h 347"/>
                <a:gd name="T106" fmla="*/ 477 w 478"/>
                <a:gd name="T107" fmla="*/ 82 h 347"/>
                <a:gd name="T108" fmla="*/ 464 w 478"/>
                <a:gd name="T109" fmla="*/ 153 h 347"/>
                <a:gd name="T110" fmla="*/ 461 w 478"/>
                <a:gd name="T111" fmla="*/ 165 h 347"/>
                <a:gd name="T112" fmla="*/ 455 w 478"/>
                <a:gd name="T113" fmla="*/ 199 h 347"/>
                <a:gd name="T114" fmla="*/ 449 w 478"/>
                <a:gd name="T115" fmla="*/ 232 h 347"/>
                <a:gd name="T116" fmla="*/ 440 w 478"/>
                <a:gd name="T117" fmla="*/ 282 h 347"/>
                <a:gd name="T118" fmla="*/ 436 w 478"/>
                <a:gd name="T119" fmla="*/ 306 h 34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78"/>
                <a:gd name="T181" fmla="*/ 0 h 347"/>
                <a:gd name="T182" fmla="*/ 478 w 478"/>
                <a:gd name="T183" fmla="*/ 347 h 34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78" h="347">
                  <a:moveTo>
                    <a:pt x="436" y="306"/>
                  </a:moveTo>
                  <a:lnTo>
                    <a:pt x="434" y="311"/>
                  </a:lnTo>
                  <a:lnTo>
                    <a:pt x="437" y="324"/>
                  </a:lnTo>
                  <a:lnTo>
                    <a:pt x="436" y="347"/>
                  </a:lnTo>
                  <a:lnTo>
                    <a:pt x="410" y="341"/>
                  </a:lnTo>
                  <a:lnTo>
                    <a:pt x="409" y="341"/>
                  </a:lnTo>
                  <a:lnTo>
                    <a:pt x="401" y="340"/>
                  </a:lnTo>
                  <a:lnTo>
                    <a:pt x="400" y="340"/>
                  </a:lnTo>
                  <a:lnTo>
                    <a:pt x="393" y="339"/>
                  </a:lnTo>
                  <a:lnTo>
                    <a:pt x="391" y="337"/>
                  </a:lnTo>
                  <a:lnTo>
                    <a:pt x="387" y="337"/>
                  </a:lnTo>
                  <a:lnTo>
                    <a:pt x="369" y="334"/>
                  </a:lnTo>
                  <a:lnTo>
                    <a:pt x="368" y="334"/>
                  </a:lnTo>
                  <a:lnTo>
                    <a:pt x="354" y="330"/>
                  </a:lnTo>
                  <a:lnTo>
                    <a:pt x="320" y="322"/>
                  </a:lnTo>
                  <a:lnTo>
                    <a:pt x="307" y="320"/>
                  </a:lnTo>
                  <a:lnTo>
                    <a:pt x="297" y="325"/>
                  </a:lnTo>
                  <a:lnTo>
                    <a:pt x="290" y="322"/>
                  </a:lnTo>
                  <a:lnTo>
                    <a:pt x="279" y="321"/>
                  </a:lnTo>
                  <a:lnTo>
                    <a:pt x="270" y="319"/>
                  </a:lnTo>
                  <a:lnTo>
                    <a:pt x="262" y="324"/>
                  </a:lnTo>
                  <a:lnTo>
                    <a:pt x="249" y="324"/>
                  </a:lnTo>
                  <a:lnTo>
                    <a:pt x="247" y="324"/>
                  </a:lnTo>
                  <a:lnTo>
                    <a:pt x="243" y="322"/>
                  </a:lnTo>
                  <a:lnTo>
                    <a:pt x="241" y="324"/>
                  </a:lnTo>
                  <a:lnTo>
                    <a:pt x="226" y="329"/>
                  </a:lnTo>
                  <a:lnTo>
                    <a:pt x="209" y="327"/>
                  </a:lnTo>
                  <a:lnTo>
                    <a:pt x="199" y="321"/>
                  </a:lnTo>
                  <a:lnTo>
                    <a:pt x="197" y="322"/>
                  </a:lnTo>
                  <a:lnTo>
                    <a:pt x="185" y="324"/>
                  </a:lnTo>
                  <a:lnTo>
                    <a:pt x="181" y="326"/>
                  </a:lnTo>
                  <a:lnTo>
                    <a:pt x="164" y="325"/>
                  </a:lnTo>
                  <a:lnTo>
                    <a:pt x="162" y="319"/>
                  </a:lnTo>
                  <a:lnTo>
                    <a:pt x="149" y="314"/>
                  </a:lnTo>
                  <a:lnTo>
                    <a:pt x="148" y="312"/>
                  </a:lnTo>
                  <a:lnTo>
                    <a:pt x="147" y="310"/>
                  </a:lnTo>
                  <a:lnTo>
                    <a:pt x="145" y="310"/>
                  </a:lnTo>
                  <a:lnTo>
                    <a:pt x="131" y="309"/>
                  </a:lnTo>
                  <a:lnTo>
                    <a:pt x="127" y="306"/>
                  </a:lnTo>
                  <a:lnTo>
                    <a:pt x="118" y="310"/>
                  </a:lnTo>
                  <a:lnTo>
                    <a:pt x="106" y="314"/>
                  </a:lnTo>
                  <a:lnTo>
                    <a:pt x="101" y="312"/>
                  </a:lnTo>
                  <a:lnTo>
                    <a:pt x="96" y="314"/>
                  </a:lnTo>
                  <a:lnTo>
                    <a:pt x="85" y="310"/>
                  </a:lnTo>
                  <a:lnTo>
                    <a:pt x="67" y="296"/>
                  </a:lnTo>
                  <a:lnTo>
                    <a:pt x="68" y="290"/>
                  </a:lnTo>
                  <a:lnTo>
                    <a:pt x="69" y="289"/>
                  </a:lnTo>
                  <a:lnTo>
                    <a:pt x="69" y="279"/>
                  </a:lnTo>
                  <a:lnTo>
                    <a:pt x="71" y="269"/>
                  </a:lnTo>
                  <a:lnTo>
                    <a:pt x="62" y="250"/>
                  </a:lnTo>
                  <a:lnTo>
                    <a:pt x="50" y="244"/>
                  </a:lnTo>
                  <a:lnTo>
                    <a:pt x="47" y="245"/>
                  </a:lnTo>
                  <a:lnTo>
                    <a:pt x="40" y="244"/>
                  </a:lnTo>
                  <a:lnTo>
                    <a:pt x="38" y="232"/>
                  </a:lnTo>
                  <a:lnTo>
                    <a:pt x="36" y="230"/>
                  </a:lnTo>
                  <a:lnTo>
                    <a:pt x="24" y="227"/>
                  </a:lnTo>
                  <a:lnTo>
                    <a:pt x="22" y="225"/>
                  </a:lnTo>
                  <a:lnTo>
                    <a:pt x="12" y="226"/>
                  </a:lnTo>
                  <a:lnTo>
                    <a:pt x="6" y="222"/>
                  </a:lnTo>
                  <a:lnTo>
                    <a:pt x="6" y="217"/>
                  </a:lnTo>
                  <a:lnTo>
                    <a:pt x="2" y="221"/>
                  </a:lnTo>
                  <a:lnTo>
                    <a:pt x="0" y="221"/>
                  </a:lnTo>
                  <a:lnTo>
                    <a:pt x="9" y="187"/>
                  </a:lnTo>
                  <a:lnTo>
                    <a:pt x="7" y="205"/>
                  </a:lnTo>
                  <a:lnTo>
                    <a:pt x="11" y="202"/>
                  </a:lnTo>
                  <a:lnTo>
                    <a:pt x="16" y="201"/>
                  </a:lnTo>
                  <a:lnTo>
                    <a:pt x="16" y="191"/>
                  </a:lnTo>
                  <a:lnTo>
                    <a:pt x="22" y="186"/>
                  </a:lnTo>
                  <a:lnTo>
                    <a:pt x="23" y="182"/>
                  </a:lnTo>
                  <a:lnTo>
                    <a:pt x="14" y="184"/>
                  </a:lnTo>
                  <a:lnTo>
                    <a:pt x="9" y="179"/>
                  </a:lnTo>
                  <a:lnTo>
                    <a:pt x="11" y="174"/>
                  </a:lnTo>
                  <a:lnTo>
                    <a:pt x="11" y="166"/>
                  </a:lnTo>
                  <a:lnTo>
                    <a:pt x="9" y="162"/>
                  </a:lnTo>
                  <a:lnTo>
                    <a:pt x="13" y="166"/>
                  </a:lnTo>
                  <a:lnTo>
                    <a:pt x="28" y="163"/>
                  </a:lnTo>
                  <a:lnTo>
                    <a:pt x="28" y="162"/>
                  </a:lnTo>
                  <a:lnTo>
                    <a:pt x="19" y="157"/>
                  </a:lnTo>
                  <a:lnTo>
                    <a:pt x="14" y="151"/>
                  </a:lnTo>
                  <a:lnTo>
                    <a:pt x="12" y="160"/>
                  </a:lnTo>
                  <a:lnTo>
                    <a:pt x="8" y="161"/>
                  </a:lnTo>
                  <a:lnTo>
                    <a:pt x="13" y="135"/>
                  </a:lnTo>
                  <a:lnTo>
                    <a:pt x="13" y="126"/>
                  </a:lnTo>
                  <a:lnTo>
                    <a:pt x="9" y="120"/>
                  </a:lnTo>
                  <a:lnTo>
                    <a:pt x="12" y="103"/>
                  </a:lnTo>
                  <a:lnTo>
                    <a:pt x="9" y="81"/>
                  </a:lnTo>
                  <a:lnTo>
                    <a:pt x="11" y="78"/>
                  </a:lnTo>
                  <a:lnTo>
                    <a:pt x="3" y="68"/>
                  </a:lnTo>
                  <a:lnTo>
                    <a:pt x="2" y="57"/>
                  </a:lnTo>
                  <a:lnTo>
                    <a:pt x="5" y="53"/>
                  </a:lnTo>
                  <a:lnTo>
                    <a:pt x="3" y="42"/>
                  </a:lnTo>
                  <a:lnTo>
                    <a:pt x="11" y="27"/>
                  </a:lnTo>
                  <a:lnTo>
                    <a:pt x="8" y="22"/>
                  </a:lnTo>
                  <a:lnTo>
                    <a:pt x="13" y="22"/>
                  </a:lnTo>
                  <a:lnTo>
                    <a:pt x="47" y="53"/>
                  </a:lnTo>
                  <a:lnTo>
                    <a:pt x="80" y="65"/>
                  </a:lnTo>
                  <a:lnTo>
                    <a:pt x="80" y="66"/>
                  </a:lnTo>
                  <a:lnTo>
                    <a:pt x="101" y="72"/>
                  </a:lnTo>
                  <a:lnTo>
                    <a:pt x="110" y="80"/>
                  </a:lnTo>
                  <a:lnTo>
                    <a:pt x="114" y="81"/>
                  </a:lnTo>
                  <a:lnTo>
                    <a:pt x="115" y="75"/>
                  </a:lnTo>
                  <a:lnTo>
                    <a:pt x="121" y="77"/>
                  </a:lnTo>
                  <a:lnTo>
                    <a:pt x="117" y="80"/>
                  </a:lnTo>
                  <a:lnTo>
                    <a:pt x="118" y="85"/>
                  </a:lnTo>
                  <a:lnTo>
                    <a:pt x="120" y="83"/>
                  </a:lnTo>
                  <a:lnTo>
                    <a:pt x="122" y="101"/>
                  </a:lnTo>
                  <a:lnTo>
                    <a:pt x="114" y="108"/>
                  </a:lnTo>
                  <a:lnTo>
                    <a:pt x="112" y="111"/>
                  </a:lnTo>
                  <a:lnTo>
                    <a:pt x="126" y="101"/>
                  </a:lnTo>
                  <a:lnTo>
                    <a:pt x="129" y="102"/>
                  </a:lnTo>
                  <a:lnTo>
                    <a:pt x="129" y="115"/>
                  </a:lnTo>
                  <a:lnTo>
                    <a:pt x="128" y="115"/>
                  </a:lnTo>
                  <a:lnTo>
                    <a:pt x="123" y="135"/>
                  </a:lnTo>
                  <a:lnTo>
                    <a:pt x="125" y="143"/>
                  </a:lnTo>
                  <a:lnTo>
                    <a:pt x="127" y="148"/>
                  </a:lnTo>
                  <a:lnTo>
                    <a:pt x="118" y="151"/>
                  </a:lnTo>
                  <a:lnTo>
                    <a:pt x="117" y="147"/>
                  </a:lnTo>
                  <a:lnTo>
                    <a:pt x="118" y="153"/>
                  </a:lnTo>
                  <a:lnTo>
                    <a:pt x="123" y="153"/>
                  </a:lnTo>
                  <a:lnTo>
                    <a:pt x="131" y="150"/>
                  </a:lnTo>
                  <a:lnTo>
                    <a:pt x="129" y="142"/>
                  </a:lnTo>
                  <a:lnTo>
                    <a:pt x="136" y="112"/>
                  </a:lnTo>
                  <a:lnTo>
                    <a:pt x="145" y="98"/>
                  </a:lnTo>
                  <a:lnTo>
                    <a:pt x="148" y="98"/>
                  </a:lnTo>
                  <a:lnTo>
                    <a:pt x="150" y="95"/>
                  </a:lnTo>
                  <a:lnTo>
                    <a:pt x="144" y="82"/>
                  </a:lnTo>
                  <a:lnTo>
                    <a:pt x="144" y="73"/>
                  </a:lnTo>
                  <a:lnTo>
                    <a:pt x="140" y="81"/>
                  </a:lnTo>
                  <a:lnTo>
                    <a:pt x="142" y="88"/>
                  </a:lnTo>
                  <a:lnTo>
                    <a:pt x="138" y="81"/>
                  </a:lnTo>
                  <a:lnTo>
                    <a:pt x="136" y="80"/>
                  </a:lnTo>
                  <a:lnTo>
                    <a:pt x="137" y="68"/>
                  </a:lnTo>
                  <a:lnTo>
                    <a:pt x="144" y="71"/>
                  </a:lnTo>
                  <a:lnTo>
                    <a:pt x="147" y="67"/>
                  </a:lnTo>
                  <a:lnTo>
                    <a:pt x="140" y="60"/>
                  </a:lnTo>
                  <a:lnTo>
                    <a:pt x="137" y="56"/>
                  </a:lnTo>
                  <a:lnTo>
                    <a:pt x="129" y="67"/>
                  </a:lnTo>
                  <a:lnTo>
                    <a:pt x="132" y="86"/>
                  </a:lnTo>
                  <a:lnTo>
                    <a:pt x="133" y="86"/>
                  </a:lnTo>
                  <a:lnTo>
                    <a:pt x="134" y="82"/>
                  </a:lnTo>
                  <a:lnTo>
                    <a:pt x="142" y="91"/>
                  </a:lnTo>
                  <a:lnTo>
                    <a:pt x="139" y="101"/>
                  </a:lnTo>
                  <a:lnTo>
                    <a:pt x="133" y="92"/>
                  </a:lnTo>
                  <a:lnTo>
                    <a:pt x="127" y="87"/>
                  </a:lnTo>
                  <a:lnTo>
                    <a:pt x="129" y="75"/>
                  </a:lnTo>
                  <a:lnTo>
                    <a:pt x="123" y="68"/>
                  </a:lnTo>
                  <a:lnTo>
                    <a:pt x="132" y="52"/>
                  </a:lnTo>
                  <a:lnTo>
                    <a:pt x="137" y="33"/>
                  </a:lnTo>
                  <a:lnTo>
                    <a:pt x="143" y="51"/>
                  </a:lnTo>
                  <a:lnTo>
                    <a:pt x="148" y="35"/>
                  </a:lnTo>
                  <a:lnTo>
                    <a:pt x="149" y="26"/>
                  </a:lnTo>
                  <a:lnTo>
                    <a:pt x="142" y="23"/>
                  </a:lnTo>
                  <a:lnTo>
                    <a:pt x="140" y="32"/>
                  </a:lnTo>
                  <a:lnTo>
                    <a:pt x="137" y="11"/>
                  </a:lnTo>
                  <a:lnTo>
                    <a:pt x="139" y="0"/>
                  </a:lnTo>
                  <a:lnTo>
                    <a:pt x="252" y="27"/>
                  </a:lnTo>
                  <a:lnTo>
                    <a:pt x="372" y="53"/>
                  </a:lnTo>
                  <a:lnTo>
                    <a:pt x="410" y="61"/>
                  </a:lnTo>
                  <a:lnTo>
                    <a:pt x="455" y="71"/>
                  </a:lnTo>
                  <a:lnTo>
                    <a:pt x="478" y="75"/>
                  </a:lnTo>
                  <a:lnTo>
                    <a:pt x="478" y="78"/>
                  </a:lnTo>
                  <a:lnTo>
                    <a:pt x="477" y="82"/>
                  </a:lnTo>
                  <a:lnTo>
                    <a:pt x="476" y="88"/>
                  </a:lnTo>
                  <a:lnTo>
                    <a:pt x="466" y="140"/>
                  </a:lnTo>
                  <a:lnTo>
                    <a:pt x="464" y="153"/>
                  </a:lnTo>
                  <a:lnTo>
                    <a:pt x="462" y="161"/>
                  </a:lnTo>
                  <a:lnTo>
                    <a:pt x="462" y="163"/>
                  </a:lnTo>
                  <a:lnTo>
                    <a:pt x="461" y="165"/>
                  </a:lnTo>
                  <a:lnTo>
                    <a:pt x="461" y="167"/>
                  </a:lnTo>
                  <a:lnTo>
                    <a:pt x="458" y="187"/>
                  </a:lnTo>
                  <a:lnTo>
                    <a:pt x="455" y="199"/>
                  </a:lnTo>
                  <a:lnTo>
                    <a:pt x="451" y="221"/>
                  </a:lnTo>
                  <a:lnTo>
                    <a:pt x="449" y="231"/>
                  </a:lnTo>
                  <a:lnTo>
                    <a:pt x="449" y="232"/>
                  </a:lnTo>
                  <a:lnTo>
                    <a:pt x="448" y="244"/>
                  </a:lnTo>
                  <a:lnTo>
                    <a:pt x="440" y="277"/>
                  </a:lnTo>
                  <a:lnTo>
                    <a:pt x="440" y="282"/>
                  </a:lnTo>
                  <a:lnTo>
                    <a:pt x="438" y="296"/>
                  </a:lnTo>
                  <a:lnTo>
                    <a:pt x="437" y="300"/>
                  </a:lnTo>
                  <a:lnTo>
                    <a:pt x="436" y="306"/>
                  </a:lnTo>
                  <a:close/>
                </a:path>
              </a:pathLst>
            </a:custGeom>
            <a:solidFill>
              <a:srgbClr val="3366FF"/>
            </a:solidFill>
            <a:ln w="0">
              <a:solidFill>
                <a:schemeClr val="tx1"/>
              </a:solidFill>
              <a:prstDash val="solid"/>
              <a:round/>
              <a:headEnd/>
              <a:tailEnd/>
            </a:ln>
          </p:spPr>
          <p:txBody>
            <a:bodyPr/>
            <a:lstStyle/>
            <a:p>
              <a:endParaRPr lang="en-US"/>
            </a:p>
          </p:txBody>
        </p:sp>
        <p:sp>
          <p:nvSpPr>
            <p:cNvPr id="22632" name="Freeform 68"/>
            <p:cNvSpPr>
              <a:spLocks/>
            </p:cNvSpPr>
            <p:nvPr/>
          </p:nvSpPr>
          <p:spPr bwMode="auto">
            <a:xfrm>
              <a:off x="1328" y="956"/>
              <a:ext cx="26" cy="22"/>
            </a:xfrm>
            <a:custGeom>
              <a:avLst/>
              <a:gdLst>
                <a:gd name="T0" fmla="*/ 3 w 26"/>
                <a:gd name="T1" fmla="*/ 0 h 22"/>
                <a:gd name="T2" fmla="*/ 7 w 26"/>
                <a:gd name="T3" fmla="*/ 9 h 22"/>
                <a:gd name="T4" fmla="*/ 9 w 26"/>
                <a:gd name="T5" fmla="*/ 12 h 22"/>
                <a:gd name="T6" fmla="*/ 10 w 26"/>
                <a:gd name="T7" fmla="*/ 3 h 22"/>
                <a:gd name="T8" fmla="*/ 26 w 26"/>
                <a:gd name="T9" fmla="*/ 7 h 22"/>
                <a:gd name="T10" fmla="*/ 18 w 26"/>
                <a:gd name="T11" fmla="*/ 22 h 22"/>
                <a:gd name="T12" fmla="*/ 7 w 26"/>
                <a:gd name="T13" fmla="*/ 20 h 22"/>
                <a:gd name="T14" fmla="*/ 0 w 26"/>
                <a:gd name="T15" fmla="*/ 15 h 22"/>
                <a:gd name="T16" fmla="*/ 3 w 26"/>
                <a:gd name="T17" fmla="*/ 0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2"/>
                <a:gd name="T29" fmla="*/ 26 w 26"/>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2">
                  <a:moveTo>
                    <a:pt x="3" y="0"/>
                  </a:moveTo>
                  <a:lnTo>
                    <a:pt x="7" y="9"/>
                  </a:lnTo>
                  <a:lnTo>
                    <a:pt x="9" y="12"/>
                  </a:lnTo>
                  <a:lnTo>
                    <a:pt x="10" y="3"/>
                  </a:lnTo>
                  <a:lnTo>
                    <a:pt x="26" y="7"/>
                  </a:lnTo>
                  <a:lnTo>
                    <a:pt x="18" y="22"/>
                  </a:lnTo>
                  <a:lnTo>
                    <a:pt x="7" y="20"/>
                  </a:lnTo>
                  <a:lnTo>
                    <a:pt x="0" y="15"/>
                  </a:lnTo>
                  <a:lnTo>
                    <a:pt x="3" y="0"/>
                  </a:lnTo>
                  <a:close/>
                </a:path>
              </a:pathLst>
            </a:custGeom>
            <a:solidFill>
              <a:srgbClr val="3366FF"/>
            </a:solidFill>
            <a:ln w="0">
              <a:solidFill>
                <a:schemeClr val="tx1"/>
              </a:solidFill>
              <a:prstDash val="solid"/>
              <a:round/>
              <a:headEnd/>
              <a:tailEnd/>
            </a:ln>
          </p:spPr>
          <p:txBody>
            <a:bodyPr/>
            <a:lstStyle/>
            <a:p>
              <a:endParaRPr lang="en-US"/>
            </a:p>
          </p:txBody>
        </p:sp>
        <p:sp>
          <p:nvSpPr>
            <p:cNvPr id="22633" name="Freeform 69"/>
            <p:cNvSpPr>
              <a:spLocks/>
            </p:cNvSpPr>
            <p:nvPr/>
          </p:nvSpPr>
          <p:spPr bwMode="auto">
            <a:xfrm>
              <a:off x="1161" y="2647"/>
              <a:ext cx="1084" cy="955"/>
            </a:xfrm>
            <a:custGeom>
              <a:avLst/>
              <a:gdLst>
                <a:gd name="T0" fmla="*/ 198 w 1084"/>
                <a:gd name="T1" fmla="*/ 792 h 955"/>
                <a:gd name="T2" fmla="*/ 227 w 1084"/>
                <a:gd name="T3" fmla="*/ 778 h 955"/>
                <a:gd name="T4" fmla="*/ 252 w 1084"/>
                <a:gd name="T5" fmla="*/ 762 h 955"/>
                <a:gd name="T6" fmla="*/ 285 w 1084"/>
                <a:gd name="T7" fmla="*/ 741 h 955"/>
                <a:gd name="T8" fmla="*/ 354 w 1084"/>
                <a:gd name="T9" fmla="*/ 701 h 955"/>
                <a:gd name="T10" fmla="*/ 395 w 1084"/>
                <a:gd name="T11" fmla="*/ 666 h 955"/>
                <a:gd name="T12" fmla="*/ 387 w 1084"/>
                <a:gd name="T13" fmla="*/ 639 h 955"/>
                <a:gd name="T14" fmla="*/ 434 w 1084"/>
                <a:gd name="T15" fmla="*/ 593 h 955"/>
                <a:gd name="T16" fmla="*/ 438 w 1084"/>
                <a:gd name="T17" fmla="*/ 658 h 955"/>
                <a:gd name="T18" fmla="*/ 542 w 1084"/>
                <a:gd name="T19" fmla="*/ 626 h 955"/>
                <a:gd name="T20" fmla="*/ 662 w 1084"/>
                <a:gd name="T21" fmla="*/ 641 h 955"/>
                <a:gd name="T22" fmla="*/ 676 w 1084"/>
                <a:gd name="T23" fmla="*/ 647 h 955"/>
                <a:gd name="T24" fmla="*/ 853 w 1084"/>
                <a:gd name="T25" fmla="*/ 722 h 955"/>
                <a:gd name="T26" fmla="*/ 893 w 1084"/>
                <a:gd name="T27" fmla="*/ 779 h 955"/>
                <a:gd name="T28" fmla="*/ 909 w 1084"/>
                <a:gd name="T29" fmla="*/ 823 h 955"/>
                <a:gd name="T30" fmla="*/ 942 w 1084"/>
                <a:gd name="T31" fmla="*/ 887 h 955"/>
                <a:gd name="T32" fmla="*/ 1062 w 1084"/>
                <a:gd name="T33" fmla="*/ 955 h 955"/>
                <a:gd name="T34" fmla="*/ 1083 w 1084"/>
                <a:gd name="T35" fmla="*/ 885 h 955"/>
                <a:gd name="T36" fmla="*/ 996 w 1084"/>
                <a:gd name="T37" fmla="*/ 772 h 955"/>
                <a:gd name="T38" fmla="*/ 947 w 1084"/>
                <a:gd name="T39" fmla="*/ 703 h 955"/>
                <a:gd name="T40" fmla="*/ 903 w 1084"/>
                <a:gd name="T41" fmla="*/ 696 h 955"/>
                <a:gd name="T42" fmla="*/ 867 w 1084"/>
                <a:gd name="T43" fmla="*/ 703 h 955"/>
                <a:gd name="T44" fmla="*/ 810 w 1084"/>
                <a:gd name="T45" fmla="*/ 641 h 955"/>
                <a:gd name="T46" fmla="*/ 802 w 1084"/>
                <a:gd name="T47" fmla="*/ 351 h 955"/>
                <a:gd name="T48" fmla="*/ 721 w 1084"/>
                <a:gd name="T49" fmla="*/ 125 h 955"/>
                <a:gd name="T50" fmla="*/ 405 w 1084"/>
                <a:gd name="T51" fmla="*/ 0 h 955"/>
                <a:gd name="T52" fmla="*/ 107 w 1084"/>
                <a:gd name="T53" fmla="*/ 79 h 955"/>
                <a:gd name="T54" fmla="*/ 158 w 1084"/>
                <a:gd name="T55" fmla="*/ 179 h 955"/>
                <a:gd name="T56" fmla="*/ 66 w 1084"/>
                <a:gd name="T57" fmla="*/ 216 h 955"/>
                <a:gd name="T58" fmla="*/ 131 w 1084"/>
                <a:gd name="T59" fmla="*/ 316 h 955"/>
                <a:gd name="T60" fmla="*/ 208 w 1084"/>
                <a:gd name="T61" fmla="*/ 354 h 955"/>
                <a:gd name="T62" fmla="*/ 155 w 1084"/>
                <a:gd name="T63" fmla="*/ 368 h 955"/>
                <a:gd name="T64" fmla="*/ 74 w 1084"/>
                <a:gd name="T65" fmla="*/ 400 h 955"/>
                <a:gd name="T66" fmla="*/ 46 w 1084"/>
                <a:gd name="T67" fmla="*/ 484 h 955"/>
                <a:gd name="T68" fmla="*/ 47 w 1084"/>
                <a:gd name="T69" fmla="*/ 514 h 955"/>
                <a:gd name="T70" fmla="*/ 136 w 1084"/>
                <a:gd name="T71" fmla="*/ 589 h 955"/>
                <a:gd name="T72" fmla="*/ 150 w 1084"/>
                <a:gd name="T73" fmla="*/ 633 h 955"/>
                <a:gd name="T74" fmla="*/ 164 w 1084"/>
                <a:gd name="T75" fmla="*/ 639 h 955"/>
                <a:gd name="T76" fmla="*/ 205 w 1084"/>
                <a:gd name="T77" fmla="*/ 634 h 955"/>
                <a:gd name="T78" fmla="*/ 230 w 1084"/>
                <a:gd name="T79" fmla="*/ 657 h 955"/>
                <a:gd name="T80" fmla="*/ 247 w 1084"/>
                <a:gd name="T81" fmla="*/ 702 h 955"/>
                <a:gd name="T82" fmla="*/ 172 w 1084"/>
                <a:gd name="T83" fmla="*/ 744 h 955"/>
                <a:gd name="T84" fmla="*/ 24 w 1084"/>
                <a:gd name="T85" fmla="*/ 798 h 955"/>
                <a:gd name="T86" fmla="*/ 7 w 1084"/>
                <a:gd name="T87" fmla="*/ 828 h 955"/>
                <a:gd name="T88" fmla="*/ 61 w 1084"/>
                <a:gd name="T89" fmla="*/ 813 h 955"/>
                <a:gd name="T90" fmla="*/ 110 w 1084"/>
                <a:gd name="T91" fmla="*/ 817 h 955"/>
                <a:gd name="T92" fmla="*/ 148 w 1084"/>
                <a:gd name="T93" fmla="*/ 811 h 955"/>
                <a:gd name="T94" fmla="*/ 183 w 1084"/>
                <a:gd name="T95" fmla="*/ 833 h 95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84"/>
                <a:gd name="T145" fmla="*/ 0 h 955"/>
                <a:gd name="T146" fmla="*/ 1084 w 1084"/>
                <a:gd name="T147" fmla="*/ 955 h 95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84" h="955">
                  <a:moveTo>
                    <a:pt x="178" y="781"/>
                  </a:moveTo>
                  <a:lnTo>
                    <a:pt x="176" y="793"/>
                  </a:lnTo>
                  <a:lnTo>
                    <a:pt x="180" y="794"/>
                  </a:lnTo>
                  <a:lnTo>
                    <a:pt x="198" y="792"/>
                  </a:lnTo>
                  <a:lnTo>
                    <a:pt x="207" y="789"/>
                  </a:lnTo>
                  <a:lnTo>
                    <a:pt x="216" y="783"/>
                  </a:lnTo>
                  <a:lnTo>
                    <a:pt x="224" y="778"/>
                  </a:lnTo>
                  <a:lnTo>
                    <a:pt x="227" y="778"/>
                  </a:lnTo>
                  <a:lnTo>
                    <a:pt x="234" y="769"/>
                  </a:lnTo>
                  <a:lnTo>
                    <a:pt x="240" y="771"/>
                  </a:lnTo>
                  <a:lnTo>
                    <a:pt x="241" y="768"/>
                  </a:lnTo>
                  <a:lnTo>
                    <a:pt x="252" y="762"/>
                  </a:lnTo>
                  <a:lnTo>
                    <a:pt x="265" y="761"/>
                  </a:lnTo>
                  <a:lnTo>
                    <a:pt x="271" y="754"/>
                  </a:lnTo>
                  <a:lnTo>
                    <a:pt x="281" y="746"/>
                  </a:lnTo>
                  <a:lnTo>
                    <a:pt x="285" y="741"/>
                  </a:lnTo>
                  <a:lnTo>
                    <a:pt x="286" y="737"/>
                  </a:lnTo>
                  <a:lnTo>
                    <a:pt x="309" y="718"/>
                  </a:lnTo>
                  <a:lnTo>
                    <a:pt x="324" y="712"/>
                  </a:lnTo>
                  <a:lnTo>
                    <a:pt x="354" y="701"/>
                  </a:lnTo>
                  <a:lnTo>
                    <a:pt x="362" y="696"/>
                  </a:lnTo>
                  <a:lnTo>
                    <a:pt x="374" y="677"/>
                  </a:lnTo>
                  <a:lnTo>
                    <a:pt x="385" y="676"/>
                  </a:lnTo>
                  <a:lnTo>
                    <a:pt x="395" y="666"/>
                  </a:lnTo>
                  <a:lnTo>
                    <a:pt x="396" y="659"/>
                  </a:lnTo>
                  <a:lnTo>
                    <a:pt x="394" y="653"/>
                  </a:lnTo>
                  <a:lnTo>
                    <a:pt x="387" y="651"/>
                  </a:lnTo>
                  <a:lnTo>
                    <a:pt x="387" y="639"/>
                  </a:lnTo>
                  <a:lnTo>
                    <a:pt x="398" y="638"/>
                  </a:lnTo>
                  <a:lnTo>
                    <a:pt x="398" y="633"/>
                  </a:lnTo>
                  <a:lnTo>
                    <a:pt x="411" y="617"/>
                  </a:lnTo>
                  <a:lnTo>
                    <a:pt x="434" y="593"/>
                  </a:lnTo>
                  <a:lnTo>
                    <a:pt x="448" y="606"/>
                  </a:lnTo>
                  <a:lnTo>
                    <a:pt x="440" y="619"/>
                  </a:lnTo>
                  <a:lnTo>
                    <a:pt x="433" y="643"/>
                  </a:lnTo>
                  <a:lnTo>
                    <a:pt x="438" y="658"/>
                  </a:lnTo>
                  <a:lnTo>
                    <a:pt x="462" y="658"/>
                  </a:lnTo>
                  <a:lnTo>
                    <a:pt x="508" y="644"/>
                  </a:lnTo>
                  <a:lnTo>
                    <a:pt x="520" y="628"/>
                  </a:lnTo>
                  <a:lnTo>
                    <a:pt x="542" y="626"/>
                  </a:lnTo>
                  <a:lnTo>
                    <a:pt x="573" y="641"/>
                  </a:lnTo>
                  <a:lnTo>
                    <a:pt x="592" y="626"/>
                  </a:lnTo>
                  <a:lnTo>
                    <a:pt x="622" y="619"/>
                  </a:lnTo>
                  <a:lnTo>
                    <a:pt x="662" y="641"/>
                  </a:lnTo>
                  <a:lnTo>
                    <a:pt x="655" y="649"/>
                  </a:lnTo>
                  <a:lnTo>
                    <a:pt x="661" y="656"/>
                  </a:lnTo>
                  <a:lnTo>
                    <a:pt x="666" y="654"/>
                  </a:lnTo>
                  <a:lnTo>
                    <a:pt x="676" y="647"/>
                  </a:lnTo>
                  <a:lnTo>
                    <a:pt x="720" y="647"/>
                  </a:lnTo>
                  <a:lnTo>
                    <a:pt x="767" y="668"/>
                  </a:lnTo>
                  <a:lnTo>
                    <a:pt x="767" y="669"/>
                  </a:lnTo>
                  <a:lnTo>
                    <a:pt x="853" y="722"/>
                  </a:lnTo>
                  <a:lnTo>
                    <a:pt x="851" y="727"/>
                  </a:lnTo>
                  <a:lnTo>
                    <a:pt x="891" y="764"/>
                  </a:lnTo>
                  <a:lnTo>
                    <a:pt x="890" y="776"/>
                  </a:lnTo>
                  <a:lnTo>
                    <a:pt x="893" y="779"/>
                  </a:lnTo>
                  <a:lnTo>
                    <a:pt x="897" y="784"/>
                  </a:lnTo>
                  <a:lnTo>
                    <a:pt x="898" y="791"/>
                  </a:lnTo>
                  <a:lnTo>
                    <a:pt x="901" y="796"/>
                  </a:lnTo>
                  <a:lnTo>
                    <a:pt x="909" y="823"/>
                  </a:lnTo>
                  <a:lnTo>
                    <a:pt x="938" y="866"/>
                  </a:lnTo>
                  <a:lnTo>
                    <a:pt x="944" y="872"/>
                  </a:lnTo>
                  <a:lnTo>
                    <a:pt x="947" y="880"/>
                  </a:lnTo>
                  <a:lnTo>
                    <a:pt x="942" y="887"/>
                  </a:lnTo>
                  <a:lnTo>
                    <a:pt x="956" y="896"/>
                  </a:lnTo>
                  <a:lnTo>
                    <a:pt x="961" y="886"/>
                  </a:lnTo>
                  <a:lnTo>
                    <a:pt x="968" y="951"/>
                  </a:lnTo>
                  <a:lnTo>
                    <a:pt x="1062" y="955"/>
                  </a:lnTo>
                  <a:lnTo>
                    <a:pt x="1083" y="927"/>
                  </a:lnTo>
                  <a:lnTo>
                    <a:pt x="1080" y="911"/>
                  </a:lnTo>
                  <a:lnTo>
                    <a:pt x="1084" y="896"/>
                  </a:lnTo>
                  <a:lnTo>
                    <a:pt x="1083" y="885"/>
                  </a:lnTo>
                  <a:lnTo>
                    <a:pt x="1054" y="867"/>
                  </a:lnTo>
                  <a:lnTo>
                    <a:pt x="1039" y="856"/>
                  </a:lnTo>
                  <a:lnTo>
                    <a:pt x="1018" y="816"/>
                  </a:lnTo>
                  <a:lnTo>
                    <a:pt x="996" y="772"/>
                  </a:lnTo>
                  <a:lnTo>
                    <a:pt x="991" y="757"/>
                  </a:lnTo>
                  <a:lnTo>
                    <a:pt x="966" y="727"/>
                  </a:lnTo>
                  <a:lnTo>
                    <a:pt x="946" y="706"/>
                  </a:lnTo>
                  <a:lnTo>
                    <a:pt x="947" y="703"/>
                  </a:lnTo>
                  <a:lnTo>
                    <a:pt x="934" y="682"/>
                  </a:lnTo>
                  <a:lnTo>
                    <a:pt x="927" y="683"/>
                  </a:lnTo>
                  <a:lnTo>
                    <a:pt x="909" y="689"/>
                  </a:lnTo>
                  <a:lnTo>
                    <a:pt x="903" y="696"/>
                  </a:lnTo>
                  <a:lnTo>
                    <a:pt x="901" y="706"/>
                  </a:lnTo>
                  <a:lnTo>
                    <a:pt x="898" y="711"/>
                  </a:lnTo>
                  <a:lnTo>
                    <a:pt x="869" y="719"/>
                  </a:lnTo>
                  <a:lnTo>
                    <a:pt x="867" y="703"/>
                  </a:lnTo>
                  <a:lnTo>
                    <a:pt x="838" y="671"/>
                  </a:lnTo>
                  <a:lnTo>
                    <a:pt x="824" y="656"/>
                  </a:lnTo>
                  <a:lnTo>
                    <a:pt x="829" y="642"/>
                  </a:lnTo>
                  <a:lnTo>
                    <a:pt x="810" y="641"/>
                  </a:lnTo>
                  <a:lnTo>
                    <a:pt x="787" y="639"/>
                  </a:lnTo>
                  <a:lnTo>
                    <a:pt x="771" y="638"/>
                  </a:lnTo>
                  <a:lnTo>
                    <a:pt x="780" y="555"/>
                  </a:lnTo>
                  <a:lnTo>
                    <a:pt x="802" y="351"/>
                  </a:lnTo>
                  <a:lnTo>
                    <a:pt x="816" y="218"/>
                  </a:lnTo>
                  <a:lnTo>
                    <a:pt x="822" y="156"/>
                  </a:lnTo>
                  <a:lnTo>
                    <a:pt x="762" y="121"/>
                  </a:lnTo>
                  <a:lnTo>
                    <a:pt x="721" y="125"/>
                  </a:lnTo>
                  <a:lnTo>
                    <a:pt x="587" y="72"/>
                  </a:lnTo>
                  <a:lnTo>
                    <a:pt x="533" y="71"/>
                  </a:lnTo>
                  <a:lnTo>
                    <a:pt x="519" y="47"/>
                  </a:lnTo>
                  <a:lnTo>
                    <a:pt x="405" y="0"/>
                  </a:lnTo>
                  <a:lnTo>
                    <a:pt x="340" y="15"/>
                  </a:lnTo>
                  <a:lnTo>
                    <a:pt x="242" y="27"/>
                  </a:lnTo>
                  <a:lnTo>
                    <a:pt x="174" y="85"/>
                  </a:lnTo>
                  <a:lnTo>
                    <a:pt x="107" y="79"/>
                  </a:lnTo>
                  <a:lnTo>
                    <a:pt x="82" y="104"/>
                  </a:lnTo>
                  <a:lnTo>
                    <a:pt x="118" y="128"/>
                  </a:lnTo>
                  <a:lnTo>
                    <a:pt x="151" y="158"/>
                  </a:lnTo>
                  <a:lnTo>
                    <a:pt x="158" y="179"/>
                  </a:lnTo>
                  <a:lnTo>
                    <a:pt x="185" y="199"/>
                  </a:lnTo>
                  <a:lnTo>
                    <a:pt x="159" y="210"/>
                  </a:lnTo>
                  <a:lnTo>
                    <a:pt x="136" y="205"/>
                  </a:lnTo>
                  <a:lnTo>
                    <a:pt x="66" y="216"/>
                  </a:lnTo>
                  <a:lnTo>
                    <a:pt x="25" y="228"/>
                  </a:lnTo>
                  <a:lnTo>
                    <a:pt x="19" y="230"/>
                  </a:lnTo>
                  <a:lnTo>
                    <a:pt x="61" y="306"/>
                  </a:lnTo>
                  <a:lnTo>
                    <a:pt x="131" y="316"/>
                  </a:lnTo>
                  <a:lnTo>
                    <a:pt x="159" y="334"/>
                  </a:lnTo>
                  <a:lnTo>
                    <a:pt x="176" y="324"/>
                  </a:lnTo>
                  <a:lnTo>
                    <a:pt x="209" y="348"/>
                  </a:lnTo>
                  <a:lnTo>
                    <a:pt x="208" y="354"/>
                  </a:lnTo>
                  <a:lnTo>
                    <a:pt x="211" y="369"/>
                  </a:lnTo>
                  <a:lnTo>
                    <a:pt x="178" y="380"/>
                  </a:lnTo>
                  <a:lnTo>
                    <a:pt x="167" y="368"/>
                  </a:lnTo>
                  <a:lnTo>
                    <a:pt x="155" y="368"/>
                  </a:lnTo>
                  <a:lnTo>
                    <a:pt x="155" y="385"/>
                  </a:lnTo>
                  <a:lnTo>
                    <a:pt x="120" y="379"/>
                  </a:lnTo>
                  <a:lnTo>
                    <a:pt x="109" y="377"/>
                  </a:lnTo>
                  <a:lnTo>
                    <a:pt x="74" y="400"/>
                  </a:lnTo>
                  <a:lnTo>
                    <a:pt x="65" y="415"/>
                  </a:lnTo>
                  <a:lnTo>
                    <a:pt x="42" y="428"/>
                  </a:lnTo>
                  <a:lnTo>
                    <a:pt x="31" y="452"/>
                  </a:lnTo>
                  <a:lnTo>
                    <a:pt x="46" y="484"/>
                  </a:lnTo>
                  <a:lnTo>
                    <a:pt x="56" y="493"/>
                  </a:lnTo>
                  <a:lnTo>
                    <a:pt x="49" y="505"/>
                  </a:lnTo>
                  <a:lnTo>
                    <a:pt x="44" y="509"/>
                  </a:lnTo>
                  <a:lnTo>
                    <a:pt x="47" y="514"/>
                  </a:lnTo>
                  <a:lnTo>
                    <a:pt x="79" y="564"/>
                  </a:lnTo>
                  <a:lnTo>
                    <a:pt x="136" y="567"/>
                  </a:lnTo>
                  <a:lnTo>
                    <a:pt x="140" y="587"/>
                  </a:lnTo>
                  <a:lnTo>
                    <a:pt x="136" y="589"/>
                  </a:lnTo>
                  <a:lnTo>
                    <a:pt x="137" y="619"/>
                  </a:lnTo>
                  <a:lnTo>
                    <a:pt x="125" y="623"/>
                  </a:lnTo>
                  <a:lnTo>
                    <a:pt x="138" y="637"/>
                  </a:lnTo>
                  <a:lnTo>
                    <a:pt x="150" y="633"/>
                  </a:lnTo>
                  <a:lnTo>
                    <a:pt x="154" y="632"/>
                  </a:lnTo>
                  <a:lnTo>
                    <a:pt x="154" y="638"/>
                  </a:lnTo>
                  <a:lnTo>
                    <a:pt x="161" y="641"/>
                  </a:lnTo>
                  <a:lnTo>
                    <a:pt x="164" y="639"/>
                  </a:lnTo>
                  <a:lnTo>
                    <a:pt x="175" y="626"/>
                  </a:lnTo>
                  <a:lnTo>
                    <a:pt x="186" y="631"/>
                  </a:lnTo>
                  <a:lnTo>
                    <a:pt x="194" y="636"/>
                  </a:lnTo>
                  <a:lnTo>
                    <a:pt x="205" y="634"/>
                  </a:lnTo>
                  <a:lnTo>
                    <a:pt x="214" y="657"/>
                  </a:lnTo>
                  <a:lnTo>
                    <a:pt x="216" y="659"/>
                  </a:lnTo>
                  <a:lnTo>
                    <a:pt x="222" y="659"/>
                  </a:lnTo>
                  <a:lnTo>
                    <a:pt x="230" y="657"/>
                  </a:lnTo>
                  <a:lnTo>
                    <a:pt x="230" y="654"/>
                  </a:lnTo>
                  <a:lnTo>
                    <a:pt x="247" y="656"/>
                  </a:lnTo>
                  <a:lnTo>
                    <a:pt x="256" y="671"/>
                  </a:lnTo>
                  <a:lnTo>
                    <a:pt x="247" y="702"/>
                  </a:lnTo>
                  <a:lnTo>
                    <a:pt x="213" y="729"/>
                  </a:lnTo>
                  <a:lnTo>
                    <a:pt x="208" y="731"/>
                  </a:lnTo>
                  <a:lnTo>
                    <a:pt x="197" y="737"/>
                  </a:lnTo>
                  <a:lnTo>
                    <a:pt x="172" y="744"/>
                  </a:lnTo>
                  <a:lnTo>
                    <a:pt x="107" y="766"/>
                  </a:lnTo>
                  <a:lnTo>
                    <a:pt x="88" y="778"/>
                  </a:lnTo>
                  <a:lnTo>
                    <a:pt x="54" y="796"/>
                  </a:lnTo>
                  <a:lnTo>
                    <a:pt x="24" y="798"/>
                  </a:lnTo>
                  <a:lnTo>
                    <a:pt x="14" y="801"/>
                  </a:lnTo>
                  <a:lnTo>
                    <a:pt x="1" y="812"/>
                  </a:lnTo>
                  <a:lnTo>
                    <a:pt x="0" y="816"/>
                  </a:lnTo>
                  <a:lnTo>
                    <a:pt x="7" y="828"/>
                  </a:lnTo>
                  <a:lnTo>
                    <a:pt x="13" y="828"/>
                  </a:lnTo>
                  <a:lnTo>
                    <a:pt x="27" y="821"/>
                  </a:lnTo>
                  <a:lnTo>
                    <a:pt x="60" y="824"/>
                  </a:lnTo>
                  <a:lnTo>
                    <a:pt x="61" y="813"/>
                  </a:lnTo>
                  <a:lnTo>
                    <a:pt x="77" y="813"/>
                  </a:lnTo>
                  <a:lnTo>
                    <a:pt x="77" y="832"/>
                  </a:lnTo>
                  <a:lnTo>
                    <a:pt x="99" y="828"/>
                  </a:lnTo>
                  <a:lnTo>
                    <a:pt x="110" y="817"/>
                  </a:lnTo>
                  <a:lnTo>
                    <a:pt x="126" y="799"/>
                  </a:lnTo>
                  <a:lnTo>
                    <a:pt x="132" y="797"/>
                  </a:lnTo>
                  <a:lnTo>
                    <a:pt x="132" y="814"/>
                  </a:lnTo>
                  <a:lnTo>
                    <a:pt x="148" y="811"/>
                  </a:lnTo>
                  <a:lnTo>
                    <a:pt x="148" y="832"/>
                  </a:lnTo>
                  <a:lnTo>
                    <a:pt x="171" y="826"/>
                  </a:lnTo>
                  <a:lnTo>
                    <a:pt x="178" y="837"/>
                  </a:lnTo>
                  <a:lnTo>
                    <a:pt x="183" y="833"/>
                  </a:lnTo>
                  <a:lnTo>
                    <a:pt x="178" y="811"/>
                  </a:lnTo>
                  <a:lnTo>
                    <a:pt x="161" y="799"/>
                  </a:lnTo>
                  <a:lnTo>
                    <a:pt x="178" y="781"/>
                  </a:lnTo>
                  <a:close/>
                </a:path>
              </a:pathLst>
            </a:custGeom>
            <a:solidFill>
              <a:srgbClr val="3366FF"/>
            </a:solidFill>
            <a:ln w="0">
              <a:solidFill>
                <a:schemeClr val="tx1"/>
              </a:solidFill>
              <a:prstDash val="solid"/>
              <a:round/>
              <a:headEnd/>
              <a:tailEnd/>
            </a:ln>
          </p:spPr>
          <p:txBody>
            <a:bodyPr/>
            <a:lstStyle/>
            <a:p>
              <a:endParaRPr lang="en-US"/>
            </a:p>
          </p:txBody>
        </p:sp>
        <p:sp>
          <p:nvSpPr>
            <p:cNvPr id="22634" name="Freeform 70"/>
            <p:cNvSpPr>
              <a:spLocks/>
            </p:cNvSpPr>
            <p:nvPr/>
          </p:nvSpPr>
          <p:spPr bwMode="auto">
            <a:xfrm>
              <a:off x="1489" y="3318"/>
              <a:ext cx="108" cy="110"/>
            </a:xfrm>
            <a:custGeom>
              <a:avLst/>
              <a:gdLst>
                <a:gd name="T0" fmla="*/ 3 w 108"/>
                <a:gd name="T1" fmla="*/ 62 h 110"/>
                <a:gd name="T2" fmla="*/ 11 w 108"/>
                <a:gd name="T3" fmla="*/ 70 h 110"/>
                <a:gd name="T4" fmla="*/ 10 w 108"/>
                <a:gd name="T5" fmla="*/ 95 h 110"/>
                <a:gd name="T6" fmla="*/ 0 w 108"/>
                <a:gd name="T7" fmla="*/ 105 h 110"/>
                <a:gd name="T8" fmla="*/ 2 w 108"/>
                <a:gd name="T9" fmla="*/ 110 h 110"/>
                <a:gd name="T10" fmla="*/ 28 w 108"/>
                <a:gd name="T11" fmla="*/ 107 h 110"/>
                <a:gd name="T12" fmla="*/ 33 w 108"/>
                <a:gd name="T13" fmla="*/ 102 h 110"/>
                <a:gd name="T14" fmla="*/ 33 w 108"/>
                <a:gd name="T15" fmla="*/ 97 h 110"/>
                <a:gd name="T16" fmla="*/ 79 w 108"/>
                <a:gd name="T17" fmla="*/ 70 h 110"/>
                <a:gd name="T18" fmla="*/ 84 w 108"/>
                <a:gd name="T19" fmla="*/ 73 h 110"/>
                <a:gd name="T20" fmla="*/ 93 w 108"/>
                <a:gd name="T21" fmla="*/ 61 h 110"/>
                <a:gd name="T22" fmla="*/ 88 w 108"/>
                <a:gd name="T23" fmla="*/ 37 h 110"/>
                <a:gd name="T24" fmla="*/ 103 w 108"/>
                <a:gd name="T25" fmla="*/ 36 h 110"/>
                <a:gd name="T26" fmla="*/ 108 w 108"/>
                <a:gd name="T27" fmla="*/ 33 h 110"/>
                <a:gd name="T28" fmla="*/ 108 w 108"/>
                <a:gd name="T29" fmla="*/ 22 h 110"/>
                <a:gd name="T30" fmla="*/ 100 w 108"/>
                <a:gd name="T31" fmla="*/ 22 h 110"/>
                <a:gd name="T32" fmla="*/ 95 w 108"/>
                <a:gd name="T33" fmla="*/ 17 h 110"/>
                <a:gd name="T34" fmla="*/ 99 w 108"/>
                <a:gd name="T35" fmla="*/ 12 h 110"/>
                <a:gd name="T36" fmla="*/ 89 w 108"/>
                <a:gd name="T37" fmla="*/ 0 h 110"/>
                <a:gd name="T38" fmla="*/ 10 w 108"/>
                <a:gd name="T39" fmla="*/ 52 h 110"/>
                <a:gd name="T40" fmla="*/ 3 w 108"/>
                <a:gd name="T41" fmla="*/ 62 h 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8"/>
                <a:gd name="T64" fmla="*/ 0 h 110"/>
                <a:gd name="T65" fmla="*/ 108 w 108"/>
                <a:gd name="T66" fmla="*/ 110 h 1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8" h="110">
                  <a:moveTo>
                    <a:pt x="3" y="62"/>
                  </a:moveTo>
                  <a:lnTo>
                    <a:pt x="11" y="70"/>
                  </a:lnTo>
                  <a:lnTo>
                    <a:pt x="10" y="95"/>
                  </a:lnTo>
                  <a:lnTo>
                    <a:pt x="0" y="105"/>
                  </a:lnTo>
                  <a:lnTo>
                    <a:pt x="2" y="110"/>
                  </a:lnTo>
                  <a:lnTo>
                    <a:pt x="28" y="107"/>
                  </a:lnTo>
                  <a:lnTo>
                    <a:pt x="33" y="102"/>
                  </a:lnTo>
                  <a:lnTo>
                    <a:pt x="33" y="97"/>
                  </a:lnTo>
                  <a:lnTo>
                    <a:pt x="79" y="70"/>
                  </a:lnTo>
                  <a:lnTo>
                    <a:pt x="84" y="73"/>
                  </a:lnTo>
                  <a:lnTo>
                    <a:pt x="93" y="61"/>
                  </a:lnTo>
                  <a:lnTo>
                    <a:pt x="88" y="37"/>
                  </a:lnTo>
                  <a:lnTo>
                    <a:pt x="103" y="36"/>
                  </a:lnTo>
                  <a:lnTo>
                    <a:pt x="108" y="33"/>
                  </a:lnTo>
                  <a:lnTo>
                    <a:pt x="108" y="22"/>
                  </a:lnTo>
                  <a:lnTo>
                    <a:pt x="100" y="22"/>
                  </a:lnTo>
                  <a:lnTo>
                    <a:pt x="95" y="17"/>
                  </a:lnTo>
                  <a:lnTo>
                    <a:pt x="99" y="12"/>
                  </a:lnTo>
                  <a:lnTo>
                    <a:pt x="89" y="0"/>
                  </a:lnTo>
                  <a:lnTo>
                    <a:pt x="10" y="52"/>
                  </a:lnTo>
                  <a:lnTo>
                    <a:pt x="3" y="62"/>
                  </a:lnTo>
                  <a:close/>
                </a:path>
              </a:pathLst>
            </a:custGeom>
            <a:solidFill>
              <a:srgbClr val="3366FF"/>
            </a:solidFill>
            <a:ln w="0">
              <a:solidFill>
                <a:schemeClr val="tx1"/>
              </a:solidFill>
              <a:prstDash val="solid"/>
              <a:round/>
              <a:headEnd/>
              <a:tailEnd/>
            </a:ln>
          </p:spPr>
          <p:txBody>
            <a:bodyPr/>
            <a:lstStyle/>
            <a:p>
              <a:endParaRPr lang="en-US"/>
            </a:p>
          </p:txBody>
        </p:sp>
        <p:sp>
          <p:nvSpPr>
            <p:cNvPr id="22635" name="Freeform 71"/>
            <p:cNvSpPr>
              <a:spLocks/>
            </p:cNvSpPr>
            <p:nvPr/>
          </p:nvSpPr>
          <p:spPr bwMode="auto">
            <a:xfrm>
              <a:off x="1010" y="3470"/>
              <a:ext cx="158" cy="58"/>
            </a:xfrm>
            <a:custGeom>
              <a:avLst/>
              <a:gdLst>
                <a:gd name="T0" fmla="*/ 109 w 158"/>
                <a:gd name="T1" fmla="*/ 10 h 58"/>
                <a:gd name="T2" fmla="*/ 105 w 158"/>
                <a:gd name="T3" fmla="*/ 9 h 58"/>
                <a:gd name="T4" fmla="*/ 89 w 158"/>
                <a:gd name="T5" fmla="*/ 6 h 58"/>
                <a:gd name="T6" fmla="*/ 78 w 158"/>
                <a:gd name="T7" fmla="*/ 9 h 58"/>
                <a:gd name="T8" fmla="*/ 78 w 158"/>
                <a:gd name="T9" fmla="*/ 11 h 58"/>
                <a:gd name="T10" fmla="*/ 76 w 158"/>
                <a:gd name="T11" fmla="*/ 11 h 58"/>
                <a:gd name="T12" fmla="*/ 75 w 158"/>
                <a:gd name="T13" fmla="*/ 14 h 58"/>
                <a:gd name="T14" fmla="*/ 76 w 158"/>
                <a:gd name="T15" fmla="*/ 16 h 58"/>
                <a:gd name="T16" fmla="*/ 77 w 158"/>
                <a:gd name="T17" fmla="*/ 18 h 58"/>
                <a:gd name="T18" fmla="*/ 77 w 158"/>
                <a:gd name="T19" fmla="*/ 22 h 58"/>
                <a:gd name="T20" fmla="*/ 76 w 158"/>
                <a:gd name="T21" fmla="*/ 23 h 58"/>
                <a:gd name="T22" fmla="*/ 73 w 158"/>
                <a:gd name="T23" fmla="*/ 24 h 58"/>
                <a:gd name="T24" fmla="*/ 73 w 158"/>
                <a:gd name="T25" fmla="*/ 28 h 58"/>
                <a:gd name="T26" fmla="*/ 70 w 158"/>
                <a:gd name="T27" fmla="*/ 29 h 58"/>
                <a:gd name="T28" fmla="*/ 69 w 158"/>
                <a:gd name="T29" fmla="*/ 28 h 58"/>
                <a:gd name="T30" fmla="*/ 66 w 158"/>
                <a:gd name="T31" fmla="*/ 30 h 58"/>
                <a:gd name="T32" fmla="*/ 64 w 158"/>
                <a:gd name="T33" fmla="*/ 30 h 58"/>
                <a:gd name="T34" fmla="*/ 58 w 158"/>
                <a:gd name="T35" fmla="*/ 32 h 58"/>
                <a:gd name="T36" fmla="*/ 55 w 158"/>
                <a:gd name="T37" fmla="*/ 32 h 58"/>
                <a:gd name="T38" fmla="*/ 58 w 158"/>
                <a:gd name="T39" fmla="*/ 30 h 58"/>
                <a:gd name="T40" fmla="*/ 58 w 158"/>
                <a:gd name="T41" fmla="*/ 27 h 58"/>
                <a:gd name="T42" fmla="*/ 56 w 158"/>
                <a:gd name="T43" fmla="*/ 25 h 58"/>
                <a:gd name="T44" fmla="*/ 51 w 158"/>
                <a:gd name="T45" fmla="*/ 22 h 58"/>
                <a:gd name="T46" fmla="*/ 44 w 158"/>
                <a:gd name="T47" fmla="*/ 20 h 58"/>
                <a:gd name="T48" fmla="*/ 37 w 158"/>
                <a:gd name="T49" fmla="*/ 23 h 58"/>
                <a:gd name="T50" fmla="*/ 32 w 158"/>
                <a:gd name="T51" fmla="*/ 29 h 58"/>
                <a:gd name="T52" fmla="*/ 26 w 158"/>
                <a:gd name="T53" fmla="*/ 30 h 58"/>
                <a:gd name="T54" fmla="*/ 20 w 158"/>
                <a:gd name="T55" fmla="*/ 35 h 58"/>
                <a:gd name="T56" fmla="*/ 17 w 158"/>
                <a:gd name="T57" fmla="*/ 38 h 58"/>
                <a:gd name="T58" fmla="*/ 6 w 158"/>
                <a:gd name="T59" fmla="*/ 45 h 58"/>
                <a:gd name="T60" fmla="*/ 4 w 158"/>
                <a:gd name="T61" fmla="*/ 48 h 58"/>
                <a:gd name="T62" fmla="*/ 1 w 158"/>
                <a:gd name="T63" fmla="*/ 53 h 58"/>
                <a:gd name="T64" fmla="*/ 0 w 158"/>
                <a:gd name="T65" fmla="*/ 57 h 58"/>
                <a:gd name="T66" fmla="*/ 4 w 158"/>
                <a:gd name="T67" fmla="*/ 58 h 58"/>
                <a:gd name="T68" fmla="*/ 17 w 158"/>
                <a:gd name="T69" fmla="*/ 53 h 58"/>
                <a:gd name="T70" fmla="*/ 20 w 158"/>
                <a:gd name="T71" fmla="*/ 54 h 58"/>
                <a:gd name="T72" fmla="*/ 26 w 158"/>
                <a:gd name="T73" fmla="*/ 50 h 58"/>
                <a:gd name="T74" fmla="*/ 29 w 158"/>
                <a:gd name="T75" fmla="*/ 53 h 58"/>
                <a:gd name="T76" fmla="*/ 33 w 158"/>
                <a:gd name="T77" fmla="*/ 50 h 58"/>
                <a:gd name="T78" fmla="*/ 34 w 158"/>
                <a:gd name="T79" fmla="*/ 45 h 58"/>
                <a:gd name="T80" fmla="*/ 39 w 158"/>
                <a:gd name="T81" fmla="*/ 43 h 58"/>
                <a:gd name="T82" fmla="*/ 45 w 158"/>
                <a:gd name="T83" fmla="*/ 40 h 58"/>
                <a:gd name="T84" fmla="*/ 54 w 158"/>
                <a:gd name="T85" fmla="*/ 44 h 58"/>
                <a:gd name="T86" fmla="*/ 61 w 158"/>
                <a:gd name="T87" fmla="*/ 44 h 58"/>
                <a:gd name="T88" fmla="*/ 75 w 158"/>
                <a:gd name="T89" fmla="*/ 39 h 58"/>
                <a:gd name="T90" fmla="*/ 87 w 158"/>
                <a:gd name="T91" fmla="*/ 40 h 58"/>
                <a:gd name="T92" fmla="*/ 92 w 158"/>
                <a:gd name="T93" fmla="*/ 38 h 58"/>
                <a:gd name="T94" fmla="*/ 99 w 158"/>
                <a:gd name="T95" fmla="*/ 32 h 58"/>
                <a:gd name="T96" fmla="*/ 110 w 158"/>
                <a:gd name="T97" fmla="*/ 28 h 58"/>
                <a:gd name="T98" fmla="*/ 115 w 158"/>
                <a:gd name="T99" fmla="*/ 24 h 58"/>
                <a:gd name="T100" fmla="*/ 115 w 158"/>
                <a:gd name="T101" fmla="*/ 19 h 58"/>
                <a:gd name="T102" fmla="*/ 148 w 158"/>
                <a:gd name="T103" fmla="*/ 19 h 58"/>
                <a:gd name="T104" fmla="*/ 157 w 158"/>
                <a:gd name="T105" fmla="*/ 13 h 58"/>
                <a:gd name="T106" fmla="*/ 158 w 158"/>
                <a:gd name="T107" fmla="*/ 10 h 58"/>
                <a:gd name="T108" fmla="*/ 153 w 158"/>
                <a:gd name="T109" fmla="*/ 8 h 58"/>
                <a:gd name="T110" fmla="*/ 131 w 158"/>
                <a:gd name="T111" fmla="*/ 0 h 58"/>
                <a:gd name="T112" fmla="*/ 118 w 158"/>
                <a:gd name="T113" fmla="*/ 0 h 58"/>
                <a:gd name="T114" fmla="*/ 111 w 158"/>
                <a:gd name="T115" fmla="*/ 4 h 58"/>
                <a:gd name="T116" fmla="*/ 109 w 158"/>
                <a:gd name="T117" fmla="*/ 10 h 5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8"/>
                <a:gd name="T178" fmla="*/ 0 h 58"/>
                <a:gd name="T179" fmla="*/ 158 w 158"/>
                <a:gd name="T180" fmla="*/ 58 h 5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8" h="58">
                  <a:moveTo>
                    <a:pt x="109" y="10"/>
                  </a:moveTo>
                  <a:lnTo>
                    <a:pt x="105" y="9"/>
                  </a:lnTo>
                  <a:lnTo>
                    <a:pt x="89" y="6"/>
                  </a:lnTo>
                  <a:lnTo>
                    <a:pt x="78" y="9"/>
                  </a:lnTo>
                  <a:lnTo>
                    <a:pt x="78" y="11"/>
                  </a:lnTo>
                  <a:lnTo>
                    <a:pt x="76" y="11"/>
                  </a:lnTo>
                  <a:lnTo>
                    <a:pt x="75" y="14"/>
                  </a:lnTo>
                  <a:lnTo>
                    <a:pt x="76" y="16"/>
                  </a:lnTo>
                  <a:lnTo>
                    <a:pt x="77" y="18"/>
                  </a:lnTo>
                  <a:lnTo>
                    <a:pt x="77" y="22"/>
                  </a:lnTo>
                  <a:lnTo>
                    <a:pt x="76" y="23"/>
                  </a:lnTo>
                  <a:lnTo>
                    <a:pt x="73" y="24"/>
                  </a:lnTo>
                  <a:lnTo>
                    <a:pt x="73" y="28"/>
                  </a:lnTo>
                  <a:lnTo>
                    <a:pt x="70" y="29"/>
                  </a:lnTo>
                  <a:lnTo>
                    <a:pt x="69" y="28"/>
                  </a:lnTo>
                  <a:lnTo>
                    <a:pt x="66" y="30"/>
                  </a:lnTo>
                  <a:lnTo>
                    <a:pt x="64" y="30"/>
                  </a:lnTo>
                  <a:lnTo>
                    <a:pt x="58" y="32"/>
                  </a:lnTo>
                  <a:lnTo>
                    <a:pt x="55" y="32"/>
                  </a:lnTo>
                  <a:lnTo>
                    <a:pt x="58" y="30"/>
                  </a:lnTo>
                  <a:lnTo>
                    <a:pt x="58" y="27"/>
                  </a:lnTo>
                  <a:lnTo>
                    <a:pt x="56" y="25"/>
                  </a:lnTo>
                  <a:lnTo>
                    <a:pt x="51" y="22"/>
                  </a:lnTo>
                  <a:lnTo>
                    <a:pt x="44" y="20"/>
                  </a:lnTo>
                  <a:lnTo>
                    <a:pt x="37" y="23"/>
                  </a:lnTo>
                  <a:lnTo>
                    <a:pt x="32" y="29"/>
                  </a:lnTo>
                  <a:lnTo>
                    <a:pt x="26" y="30"/>
                  </a:lnTo>
                  <a:lnTo>
                    <a:pt x="20" y="35"/>
                  </a:lnTo>
                  <a:lnTo>
                    <a:pt x="17" y="38"/>
                  </a:lnTo>
                  <a:lnTo>
                    <a:pt x="6" y="45"/>
                  </a:lnTo>
                  <a:lnTo>
                    <a:pt x="4" y="48"/>
                  </a:lnTo>
                  <a:lnTo>
                    <a:pt x="1" y="53"/>
                  </a:lnTo>
                  <a:lnTo>
                    <a:pt x="0" y="57"/>
                  </a:lnTo>
                  <a:lnTo>
                    <a:pt x="4" y="58"/>
                  </a:lnTo>
                  <a:lnTo>
                    <a:pt x="17" y="53"/>
                  </a:lnTo>
                  <a:lnTo>
                    <a:pt x="20" y="54"/>
                  </a:lnTo>
                  <a:lnTo>
                    <a:pt x="26" y="50"/>
                  </a:lnTo>
                  <a:lnTo>
                    <a:pt x="29" y="53"/>
                  </a:lnTo>
                  <a:lnTo>
                    <a:pt x="33" y="50"/>
                  </a:lnTo>
                  <a:lnTo>
                    <a:pt x="34" y="45"/>
                  </a:lnTo>
                  <a:lnTo>
                    <a:pt x="39" y="43"/>
                  </a:lnTo>
                  <a:lnTo>
                    <a:pt x="45" y="40"/>
                  </a:lnTo>
                  <a:lnTo>
                    <a:pt x="54" y="44"/>
                  </a:lnTo>
                  <a:lnTo>
                    <a:pt x="61" y="44"/>
                  </a:lnTo>
                  <a:lnTo>
                    <a:pt x="75" y="39"/>
                  </a:lnTo>
                  <a:lnTo>
                    <a:pt x="87" y="40"/>
                  </a:lnTo>
                  <a:lnTo>
                    <a:pt x="92" y="38"/>
                  </a:lnTo>
                  <a:lnTo>
                    <a:pt x="99" y="32"/>
                  </a:lnTo>
                  <a:lnTo>
                    <a:pt x="110" y="28"/>
                  </a:lnTo>
                  <a:lnTo>
                    <a:pt x="115" y="24"/>
                  </a:lnTo>
                  <a:lnTo>
                    <a:pt x="115" y="19"/>
                  </a:lnTo>
                  <a:lnTo>
                    <a:pt x="148" y="19"/>
                  </a:lnTo>
                  <a:lnTo>
                    <a:pt x="157" y="13"/>
                  </a:lnTo>
                  <a:lnTo>
                    <a:pt x="158" y="10"/>
                  </a:lnTo>
                  <a:lnTo>
                    <a:pt x="153" y="8"/>
                  </a:lnTo>
                  <a:lnTo>
                    <a:pt x="131" y="0"/>
                  </a:lnTo>
                  <a:lnTo>
                    <a:pt x="118" y="0"/>
                  </a:lnTo>
                  <a:lnTo>
                    <a:pt x="111" y="4"/>
                  </a:lnTo>
                  <a:lnTo>
                    <a:pt x="109" y="10"/>
                  </a:lnTo>
                  <a:close/>
                </a:path>
              </a:pathLst>
            </a:custGeom>
            <a:solidFill>
              <a:srgbClr val="3366FF"/>
            </a:solidFill>
            <a:ln w="0">
              <a:solidFill>
                <a:schemeClr val="tx1"/>
              </a:solidFill>
              <a:prstDash val="solid"/>
              <a:round/>
              <a:headEnd/>
              <a:tailEnd/>
            </a:ln>
          </p:spPr>
          <p:txBody>
            <a:bodyPr/>
            <a:lstStyle/>
            <a:p>
              <a:endParaRPr lang="en-US"/>
            </a:p>
          </p:txBody>
        </p:sp>
        <p:sp>
          <p:nvSpPr>
            <p:cNvPr id="22636" name="Freeform 72"/>
            <p:cNvSpPr>
              <a:spLocks/>
            </p:cNvSpPr>
            <p:nvPr/>
          </p:nvSpPr>
          <p:spPr bwMode="auto">
            <a:xfrm>
              <a:off x="1050" y="2950"/>
              <a:ext cx="93" cy="61"/>
            </a:xfrm>
            <a:custGeom>
              <a:avLst/>
              <a:gdLst>
                <a:gd name="T0" fmla="*/ 0 w 93"/>
                <a:gd name="T1" fmla="*/ 23 h 61"/>
                <a:gd name="T2" fmla="*/ 8 w 93"/>
                <a:gd name="T3" fmla="*/ 0 h 61"/>
                <a:gd name="T4" fmla="*/ 57 w 93"/>
                <a:gd name="T5" fmla="*/ 22 h 61"/>
                <a:gd name="T6" fmla="*/ 93 w 93"/>
                <a:gd name="T7" fmla="*/ 45 h 61"/>
                <a:gd name="T8" fmla="*/ 84 w 93"/>
                <a:gd name="T9" fmla="*/ 61 h 61"/>
                <a:gd name="T10" fmla="*/ 62 w 93"/>
                <a:gd name="T11" fmla="*/ 61 h 61"/>
                <a:gd name="T12" fmla="*/ 0 w 93"/>
                <a:gd name="T13" fmla="*/ 23 h 61"/>
                <a:gd name="T14" fmla="*/ 0 60000 65536"/>
                <a:gd name="T15" fmla="*/ 0 60000 65536"/>
                <a:gd name="T16" fmla="*/ 0 60000 65536"/>
                <a:gd name="T17" fmla="*/ 0 60000 65536"/>
                <a:gd name="T18" fmla="*/ 0 60000 65536"/>
                <a:gd name="T19" fmla="*/ 0 60000 65536"/>
                <a:gd name="T20" fmla="*/ 0 60000 65536"/>
                <a:gd name="T21" fmla="*/ 0 w 93"/>
                <a:gd name="T22" fmla="*/ 0 h 61"/>
                <a:gd name="T23" fmla="*/ 93 w 93"/>
                <a:gd name="T24" fmla="*/ 61 h 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61">
                  <a:moveTo>
                    <a:pt x="0" y="23"/>
                  </a:moveTo>
                  <a:lnTo>
                    <a:pt x="8" y="0"/>
                  </a:lnTo>
                  <a:lnTo>
                    <a:pt x="57" y="22"/>
                  </a:lnTo>
                  <a:lnTo>
                    <a:pt x="93" y="45"/>
                  </a:lnTo>
                  <a:lnTo>
                    <a:pt x="84" y="61"/>
                  </a:lnTo>
                  <a:lnTo>
                    <a:pt x="62" y="61"/>
                  </a:lnTo>
                  <a:lnTo>
                    <a:pt x="0" y="23"/>
                  </a:lnTo>
                  <a:close/>
                </a:path>
              </a:pathLst>
            </a:custGeom>
            <a:solidFill>
              <a:srgbClr val="3366FF"/>
            </a:solidFill>
            <a:ln w="0">
              <a:solidFill>
                <a:schemeClr val="tx1"/>
              </a:solidFill>
              <a:prstDash val="solid"/>
              <a:round/>
              <a:headEnd/>
              <a:tailEnd/>
            </a:ln>
          </p:spPr>
          <p:txBody>
            <a:bodyPr/>
            <a:lstStyle/>
            <a:p>
              <a:endParaRPr lang="en-US"/>
            </a:p>
          </p:txBody>
        </p:sp>
        <p:sp>
          <p:nvSpPr>
            <p:cNvPr id="22637" name="Freeform 73"/>
            <p:cNvSpPr>
              <a:spLocks/>
            </p:cNvSpPr>
            <p:nvPr/>
          </p:nvSpPr>
          <p:spPr bwMode="auto">
            <a:xfrm>
              <a:off x="725" y="3499"/>
              <a:ext cx="170" cy="36"/>
            </a:xfrm>
            <a:custGeom>
              <a:avLst/>
              <a:gdLst>
                <a:gd name="T0" fmla="*/ 0 w 170"/>
                <a:gd name="T1" fmla="*/ 16 h 36"/>
                <a:gd name="T2" fmla="*/ 10 w 170"/>
                <a:gd name="T3" fmla="*/ 23 h 36"/>
                <a:gd name="T4" fmla="*/ 34 w 170"/>
                <a:gd name="T5" fmla="*/ 30 h 36"/>
                <a:gd name="T6" fmla="*/ 38 w 170"/>
                <a:gd name="T7" fmla="*/ 31 h 36"/>
                <a:gd name="T8" fmla="*/ 47 w 170"/>
                <a:gd name="T9" fmla="*/ 29 h 36"/>
                <a:gd name="T10" fmla="*/ 60 w 170"/>
                <a:gd name="T11" fmla="*/ 29 h 36"/>
                <a:gd name="T12" fmla="*/ 62 w 170"/>
                <a:gd name="T13" fmla="*/ 26 h 36"/>
                <a:gd name="T14" fmla="*/ 70 w 170"/>
                <a:gd name="T15" fmla="*/ 28 h 36"/>
                <a:gd name="T16" fmla="*/ 79 w 170"/>
                <a:gd name="T17" fmla="*/ 24 h 36"/>
                <a:gd name="T18" fmla="*/ 104 w 170"/>
                <a:gd name="T19" fmla="*/ 25 h 36"/>
                <a:gd name="T20" fmla="*/ 122 w 170"/>
                <a:gd name="T21" fmla="*/ 29 h 36"/>
                <a:gd name="T22" fmla="*/ 132 w 170"/>
                <a:gd name="T23" fmla="*/ 28 h 36"/>
                <a:gd name="T24" fmla="*/ 147 w 170"/>
                <a:gd name="T25" fmla="*/ 35 h 36"/>
                <a:gd name="T26" fmla="*/ 166 w 170"/>
                <a:gd name="T27" fmla="*/ 36 h 36"/>
                <a:gd name="T28" fmla="*/ 170 w 170"/>
                <a:gd name="T29" fmla="*/ 34 h 36"/>
                <a:gd name="T30" fmla="*/ 170 w 170"/>
                <a:gd name="T31" fmla="*/ 31 h 36"/>
                <a:gd name="T32" fmla="*/ 150 w 170"/>
                <a:gd name="T33" fmla="*/ 23 h 36"/>
                <a:gd name="T34" fmla="*/ 143 w 170"/>
                <a:gd name="T35" fmla="*/ 23 h 36"/>
                <a:gd name="T36" fmla="*/ 136 w 170"/>
                <a:gd name="T37" fmla="*/ 21 h 36"/>
                <a:gd name="T38" fmla="*/ 139 w 170"/>
                <a:gd name="T39" fmla="*/ 16 h 36"/>
                <a:gd name="T40" fmla="*/ 139 w 170"/>
                <a:gd name="T41" fmla="*/ 10 h 36"/>
                <a:gd name="T42" fmla="*/ 131 w 170"/>
                <a:gd name="T43" fmla="*/ 5 h 36"/>
                <a:gd name="T44" fmla="*/ 125 w 170"/>
                <a:gd name="T45" fmla="*/ 9 h 36"/>
                <a:gd name="T46" fmla="*/ 120 w 170"/>
                <a:gd name="T47" fmla="*/ 13 h 36"/>
                <a:gd name="T48" fmla="*/ 92 w 170"/>
                <a:gd name="T49" fmla="*/ 16 h 36"/>
                <a:gd name="T50" fmla="*/ 77 w 170"/>
                <a:gd name="T51" fmla="*/ 11 h 36"/>
                <a:gd name="T52" fmla="*/ 74 w 170"/>
                <a:gd name="T53" fmla="*/ 11 h 36"/>
                <a:gd name="T54" fmla="*/ 73 w 170"/>
                <a:gd name="T55" fmla="*/ 8 h 36"/>
                <a:gd name="T56" fmla="*/ 67 w 170"/>
                <a:gd name="T57" fmla="*/ 5 h 36"/>
                <a:gd name="T58" fmla="*/ 54 w 170"/>
                <a:gd name="T59" fmla="*/ 8 h 36"/>
                <a:gd name="T60" fmla="*/ 46 w 170"/>
                <a:gd name="T61" fmla="*/ 9 h 36"/>
                <a:gd name="T62" fmla="*/ 34 w 170"/>
                <a:gd name="T63" fmla="*/ 6 h 36"/>
                <a:gd name="T64" fmla="*/ 21 w 170"/>
                <a:gd name="T65" fmla="*/ 8 h 36"/>
                <a:gd name="T66" fmla="*/ 12 w 170"/>
                <a:gd name="T67" fmla="*/ 1 h 36"/>
                <a:gd name="T68" fmla="*/ 1 w 170"/>
                <a:gd name="T69" fmla="*/ 0 h 36"/>
                <a:gd name="T70" fmla="*/ 0 w 170"/>
                <a:gd name="T71" fmla="*/ 16 h 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0"/>
                <a:gd name="T109" fmla="*/ 0 h 36"/>
                <a:gd name="T110" fmla="*/ 170 w 170"/>
                <a:gd name="T111" fmla="*/ 36 h 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0" h="36">
                  <a:moveTo>
                    <a:pt x="0" y="16"/>
                  </a:moveTo>
                  <a:lnTo>
                    <a:pt x="10" y="23"/>
                  </a:lnTo>
                  <a:lnTo>
                    <a:pt x="34" y="30"/>
                  </a:lnTo>
                  <a:lnTo>
                    <a:pt x="38" y="31"/>
                  </a:lnTo>
                  <a:lnTo>
                    <a:pt x="47" y="29"/>
                  </a:lnTo>
                  <a:lnTo>
                    <a:pt x="60" y="29"/>
                  </a:lnTo>
                  <a:lnTo>
                    <a:pt x="62" y="26"/>
                  </a:lnTo>
                  <a:lnTo>
                    <a:pt x="70" y="28"/>
                  </a:lnTo>
                  <a:lnTo>
                    <a:pt x="79" y="24"/>
                  </a:lnTo>
                  <a:lnTo>
                    <a:pt x="104" y="25"/>
                  </a:lnTo>
                  <a:lnTo>
                    <a:pt x="122" y="29"/>
                  </a:lnTo>
                  <a:lnTo>
                    <a:pt x="132" y="28"/>
                  </a:lnTo>
                  <a:lnTo>
                    <a:pt x="147" y="35"/>
                  </a:lnTo>
                  <a:lnTo>
                    <a:pt x="166" y="36"/>
                  </a:lnTo>
                  <a:lnTo>
                    <a:pt x="170" y="34"/>
                  </a:lnTo>
                  <a:lnTo>
                    <a:pt x="170" y="31"/>
                  </a:lnTo>
                  <a:lnTo>
                    <a:pt x="150" y="23"/>
                  </a:lnTo>
                  <a:lnTo>
                    <a:pt x="143" y="23"/>
                  </a:lnTo>
                  <a:lnTo>
                    <a:pt x="136" y="21"/>
                  </a:lnTo>
                  <a:lnTo>
                    <a:pt x="139" y="16"/>
                  </a:lnTo>
                  <a:lnTo>
                    <a:pt x="139" y="10"/>
                  </a:lnTo>
                  <a:lnTo>
                    <a:pt x="131" y="5"/>
                  </a:lnTo>
                  <a:lnTo>
                    <a:pt x="125" y="9"/>
                  </a:lnTo>
                  <a:lnTo>
                    <a:pt x="120" y="13"/>
                  </a:lnTo>
                  <a:lnTo>
                    <a:pt x="92" y="16"/>
                  </a:lnTo>
                  <a:lnTo>
                    <a:pt x="77" y="11"/>
                  </a:lnTo>
                  <a:lnTo>
                    <a:pt x="74" y="11"/>
                  </a:lnTo>
                  <a:lnTo>
                    <a:pt x="73" y="8"/>
                  </a:lnTo>
                  <a:lnTo>
                    <a:pt x="67" y="5"/>
                  </a:lnTo>
                  <a:lnTo>
                    <a:pt x="54" y="8"/>
                  </a:lnTo>
                  <a:lnTo>
                    <a:pt x="46" y="9"/>
                  </a:lnTo>
                  <a:lnTo>
                    <a:pt x="34" y="6"/>
                  </a:lnTo>
                  <a:lnTo>
                    <a:pt x="21" y="8"/>
                  </a:lnTo>
                  <a:lnTo>
                    <a:pt x="12" y="1"/>
                  </a:lnTo>
                  <a:lnTo>
                    <a:pt x="1" y="0"/>
                  </a:lnTo>
                  <a:lnTo>
                    <a:pt x="0" y="16"/>
                  </a:lnTo>
                  <a:close/>
                </a:path>
              </a:pathLst>
            </a:custGeom>
            <a:solidFill>
              <a:srgbClr val="3366FF"/>
            </a:solidFill>
            <a:ln w="0">
              <a:solidFill>
                <a:schemeClr val="tx1"/>
              </a:solidFill>
              <a:prstDash val="solid"/>
              <a:round/>
              <a:headEnd/>
              <a:tailEnd/>
            </a:ln>
          </p:spPr>
          <p:txBody>
            <a:bodyPr/>
            <a:lstStyle/>
            <a:p>
              <a:endParaRPr lang="en-US"/>
            </a:p>
          </p:txBody>
        </p:sp>
        <p:sp>
          <p:nvSpPr>
            <p:cNvPr id="22638" name="Freeform 74"/>
            <p:cNvSpPr>
              <a:spLocks/>
            </p:cNvSpPr>
            <p:nvPr/>
          </p:nvSpPr>
          <p:spPr bwMode="auto">
            <a:xfrm>
              <a:off x="1141" y="3154"/>
              <a:ext cx="58" cy="38"/>
            </a:xfrm>
            <a:custGeom>
              <a:avLst/>
              <a:gdLst>
                <a:gd name="T0" fmla="*/ 0 w 58"/>
                <a:gd name="T1" fmla="*/ 7 h 38"/>
                <a:gd name="T2" fmla="*/ 44 w 58"/>
                <a:gd name="T3" fmla="*/ 0 h 38"/>
                <a:gd name="T4" fmla="*/ 54 w 58"/>
                <a:gd name="T5" fmla="*/ 8 h 38"/>
                <a:gd name="T6" fmla="*/ 58 w 58"/>
                <a:gd name="T7" fmla="*/ 27 h 38"/>
                <a:gd name="T8" fmla="*/ 58 w 58"/>
                <a:gd name="T9" fmla="*/ 37 h 38"/>
                <a:gd name="T10" fmla="*/ 34 w 58"/>
                <a:gd name="T11" fmla="*/ 38 h 38"/>
                <a:gd name="T12" fmla="*/ 6 w 58"/>
                <a:gd name="T13" fmla="*/ 20 h 38"/>
                <a:gd name="T14" fmla="*/ 0 w 58"/>
                <a:gd name="T15" fmla="*/ 7 h 38"/>
                <a:gd name="T16" fmla="*/ 0 60000 65536"/>
                <a:gd name="T17" fmla="*/ 0 60000 65536"/>
                <a:gd name="T18" fmla="*/ 0 60000 65536"/>
                <a:gd name="T19" fmla="*/ 0 60000 65536"/>
                <a:gd name="T20" fmla="*/ 0 60000 65536"/>
                <a:gd name="T21" fmla="*/ 0 60000 65536"/>
                <a:gd name="T22" fmla="*/ 0 60000 65536"/>
                <a:gd name="T23" fmla="*/ 0 60000 65536"/>
                <a:gd name="T24" fmla="*/ 0 w 58"/>
                <a:gd name="T25" fmla="*/ 0 h 38"/>
                <a:gd name="T26" fmla="*/ 58 w 58"/>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 h="38">
                  <a:moveTo>
                    <a:pt x="0" y="7"/>
                  </a:moveTo>
                  <a:lnTo>
                    <a:pt x="44" y="0"/>
                  </a:lnTo>
                  <a:lnTo>
                    <a:pt x="54" y="8"/>
                  </a:lnTo>
                  <a:lnTo>
                    <a:pt x="58" y="27"/>
                  </a:lnTo>
                  <a:lnTo>
                    <a:pt x="58" y="37"/>
                  </a:lnTo>
                  <a:lnTo>
                    <a:pt x="34" y="38"/>
                  </a:lnTo>
                  <a:lnTo>
                    <a:pt x="6" y="20"/>
                  </a:lnTo>
                  <a:lnTo>
                    <a:pt x="0" y="7"/>
                  </a:lnTo>
                  <a:close/>
                </a:path>
              </a:pathLst>
            </a:custGeom>
            <a:solidFill>
              <a:srgbClr val="3366FF"/>
            </a:solidFill>
            <a:ln w="0">
              <a:solidFill>
                <a:schemeClr val="tx1"/>
              </a:solidFill>
              <a:prstDash val="solid"/>
              <a:round/>
              <a:headEnd/>
              <a:tailEnd/>
            </a:ln>
          </p:spPr>
          <p:txBody>
            <a:bodyPr/>
            <a:lstStyle/>
            <a:p>
              <a:endParaRPr lang="en-US"/>
            </a:p>
          </p:txBody>
        </p:sp>
        <p:sp>
          <p:nvSpPr>
            <p:cNvPr id="22639" name="Freeform 75"/>
            <p:cNvSpPr>
              <a:spLocks/>
            </p:cNvSpPr>
            <p:nvPr/>
          </p:nvSpPr>
          <p:spPr bwMode="auto">
            <a:xfrm>
              <a:off x="879" y="3484"/>
              <a:ext cx="39" cy="19"/>
            </a:xfrm>
            <a:custGeom>
              <a:avLst/>
              <a:gdLst>
                <a:gd name="T0" fmla="*/ 0 w 39"/>
                <a:gd name="T1" fmla="*/ 8 h 19"/>
                <a:gd name="T2" fmla="*/ 1 w 39"/>
                <a:gd name="T3" fmla="*/ 6 h 19"/>
                <a:gd name="T4" fmla="*/ 16 w 39"/>
                <a:gd name="T5" fmla="*/ 0 h 19"/>
                <a:gd name="T6" fmla="*/ 33 w 39"/>
                <a:gd name="T7" fmla="*/ 2 h 19"/>
                <a:gd name="T8" fmla="*/ 39 w 39"/>
                <a:gd name="T9" fmla="*/ 9 h 19"/>
                <a:gd name="T10" fmla="*/ 39 w 39"/>
                <a:gd name="T11" fmla="*/ 13 h 19"/>
                <a:gd name="T12" fmla="*/ 27 w 39"/>
                <a:gd name="T13" fmla="*/ 18 h 19"/>
                <a:gd name="T14" fmla="*/ 18 w 39"/>
                <a:gd name="T15" fmla="*/ 19 h 19"/>
                <a:gd name="T16" fmla="*/ 16 w 39"/>
                <a:gd name="T17" fmla="*/ 15 h 19"/>
                <a:gd name="T18" fmla="*/ 6 w 39"/>
                <a:gd name="T19" fmla="*/ 15 h 19"/>
                <a:gd name="T20" fmla="*/ 0 w 39"/>
                <a:gd name="T21" fmla="*/ 8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
                <a:gd name="T34" fmla="*/ 0 h 19"/>
                <a:gd name="T35" fmla="*/ 39 w 39"/>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 h="19">
                  <a:moveTo>
                    <a:pt x="0" y="8"/>
                  </a:moveTo>
                  <a:lnTo>
                    <a:pt x="1" y="6"/>
                  </a:lnTo>
                  <a:lnTo>
                    <a:pt x="16" y="0"/>
                  </a:lnTo>
                  <a:lnTo>
                    <a:pt x="33" y="2"/>
                  </a:lnTo>
                  <a:lnTo>
                    <a:pt x="39" y="9"/>
                  </a:lnTo>
                  <a:lnTo>
                    <a:pt x="39" y="13"/>
                  </a:lnTo>
                  <a:lnTo>
                    <a:pt x="27" y="18"/>
                  </a:lnTo>
                  <a:lnTo>
                    <a:pt x="18" y="19"/>
                  </a:lnTo>
                  <a:lnTo>
                    <a:pt x="16" y="15"/>
                  </a:lnTo>
                  <a:lnTo>
                    <a:pt x="6" y="15"/>
                  </a:lnTo>
                  <a:lnTo>
                    <a:pt x="0" y="8"/>
                  </a:lnTo>
                  <a:close/>
                </a:path>
              </a:pathLst>
            </a:custGeom>
            <a:solidFill>
              <a:srgbClr val="3366FF"/>
            </a:solidFill>
            <a:ln w="0">
              <a:solidFill>
                <a:schemeClr val="tx1"/>
              </a:solidFill>
              <a:prstDash val="solid"/>
              <a:round/>
              <a:headEnd/>
              <a:tailEnd/>
            </a:ln>
          </p:spPr>
          <p:txBody>
            <a:bodyPr/>
            <a:lstStyle/>
            <a:p>
              <a:endParaRPr lang="en-US"/>
            </a:p>
          </p:txBody>
        </p:sp>
        <p:sp>
          <p:nvSpPr>
            <p:cNvPr id="22640" name="Freeform 76"/>
            <p:cNvSpPr>
              <a:spLocks/>
            </p:cNvSpPr>
            <p:nvPr/>
          </p:nvSpPr>
          <p:spPr bwMode="auto">
            <a:xfrm>
              <a:off x="981" y="3503"/>
              <a:ext cx="24" cy="21"/>
            </a:xfrm>
            <a:custGeom>
              <a:avLst/>
              <a:gdLst>
                <a:gd name="T0" fmla="*/ 0 w 24"/>
                <a:gd name="T1" fmla="*/ 17 h 21"/>
                <a:gd name="T2" fmla="*/ 1 w 24"/>
                <a:gd name="T3" fmla="*/ 20 h 21"/>
                <a:gd name="T4" fmla="*/ 5 w 24"/>
                <a:gd name="T5" fmla="*/ 21 h 21"/>
                <a:gd name="T6" fmla="*/ 8 w 24"/>
                <a:gd name="T7" fmla="*/ 19 h 21"/>
                <a:gd name="T8" fmla="*/ 16 w 24"/>
                <a:gd name="T9" fmla="*/ 21 h 21"/>
                <a:gd name="T10" fmla="*/ 19 w 24"/>
                <a:gd name="T11" fmla="*/ 21 h 21"/>
                <a:gd name="T12" fmla="*/ 22 w 24"/>
                <a:gd name="T13" fmla="*/ 16 h 21"/>
                <a:gd name="T14" fmla="*/ 24 w 24"/>
                <a:gd name="T15" fmla="*/ 7 h 21"/>
                <a:gd name="T16" fmla="*/ 24 w 24"/>
                <a:gd name="T17" fmla="*/ 5 h 21"/>
                <a:gd name="T18" fmla="*/ 20 w 24"/>
                <a:gd name="T19" fmla="*/ 0 h 21"/>
                <a:gd name="T20" fmla="*/ 19 w 24"/>
                <a:gd name="T21" fmla="*/ 0 h 21"/>
                <a:gd name="T22" fmla="*/ 16 w 24"/>
                <a:gd name="T23" fmla="*/ 1 h 21"/>
                <a:gd name="T24" fmla="*/ 7 w 24"/>
                <a:gd name="T25" fmla="*/ 6 h 21"/>
                <a:gd name="T26" fmla="*/ 5 w 24"/>
                <a:gd name="T27" fmla="*/ 7 h 21"/>
                <a:gd name="T28" fmla="*/ 0 w 24"/>
                <a:gd name="T29" fmla="*/ 17 h 2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
                <a:gd name="T46" fmla="*/ 0 h 21"/>
                <a:gd name="T47" fmla="*/ 24 w 24"/>
                <a:gd name="T48" fmla="*/ 21 h 2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 h="21">
                  <a:moveTo>
                    <a:pt x="0" y="17"/>
                  </a:moveTo>
                  <a:lnTo>
                    <a:pt x="1" y="20"/>
                  </a:lnTo>
                  <a:lnTo>
                    <a:pt x="5" y="21"/>
                  </a:lnTo>
                  <a:lnTo>
                    <a:pt x="8" y="19"/>
                  </a:lnTo>
                  <a:lnTo>
                    <a:pt x="16" y="21"/>
                  </a:lnTo>
                  <a:lnTo>
                    <a:pt x="19" y="21"/>
                  </a:lnTo>
                  <a:lnTo>
                    <a:pt x="22" y="16"/>
                  </a:lnTo>
                  <a:lnTo>
                    <a:pt x="24" y="7"/>
                  </a:lnTo>
                  <a:lnTo>
                    <a:pt x="24" y="5"/>
                  </a:lnTo>
                  <a:lnTo>
                    <a:pt x="20" y="0"/>
                  </a:lnTo>
                  <a:lnTo>
                    <a:pt x="19" y="0"/>
                  </a:lnTo>
                  <a:lnTo>
                    <a:pt x="16" y="1"/>
                  </a:lnTo>
                  <a:lnTo>
                    <a:pt x="7" y="6"/>
                  </a:lnTo>
                  <a:lnTo>
                    <a:pt x="5" y="7"/>
                  </a:lnTo>
                  <a:lnTo>
                    <a:pt x="0" y="17"/>
                  </a:lnTo>
                  <a:close/>
                </a:path>
              </a:pathLst>
            </a:custGeom>
            <a:solidFill>
              <a:srgbClr val="3366FF"/>
            </a:solidFill>
            <a:ln w="0">
              <a:solidFill>
                <a:schemeClr val="tx1"/>
              </a:solidFill>
              <a:prstDash val="solid"/>
              <a:round/>
              <a:headEnd/>
              <a:tailEnd/>
            </a:ln>
          </p:spPr>
          <p:txBody>
            <a:bodyPr/>
            <a:lstStyle/>
            <a:p>
              <a:endParaRPr lang="en-US"/>
            </a:p>
          </p:txBody>
        </p:sp>
        <p:sp>
          <p:nvSpPr>
            <p:cNvPr id="22641" name="Freeform 77"/>
            <p:cNvSpPr>
              <a:spLocks/>
            </p:cNvSpPr>
            <p:nvPr/>
          </p:nvSpPr>
          <p:spPr bwMode="auto">
            <a:xfrm>
              <a:off x="677" y="3508"/>
              <a:ext cx="37" cy="16"/>
            </a:xfrm>
            <a:custGeom>
              <a:avLst/>
              <a:gdLst>
                <a:gd name="T0" fmla="*/ 0 w 37"/>
                <a:gd name="T1" fmla="*/ 9 h 16"/>
                <a:gd name="T2" fmla="*/ 2 w 37"/>
                <a:gd name="T3" fmla="*/ 12 h 16"/>
                <a:gd name="T4" fmla="*/ 11 w 37"/>
                <a:gd name="T5" fmla="*/ 16 h 16"/>
                <a:gd name="T6" fmla="*/ 37 w 37"/>
                <a:gd name="T7" fmla="*/ 5 h 16"/>
                <a:gd name="T8" fmla="*/ 37 w 37"/>
                <a:gd name="T9" fmla="*/ 0 h 16"/>
                <a:gd name="T10" fmla="*/ 31 w 37"/>
                <a:gd name="T11" fmla="*/ 0 h 16"/>
                <a:gd name="T12" fmla="*/ 0 w 37"/>
                <a:gd name="T13" fmla="*/ 9 h 16"/>
                <a:gd name="T14" fmla="*/ 0 60000 65536"/>
                <a:gd name="T15" fmla="*/ 0 60000 65536"/>
                <a:gd name="T16" fmla="*/ 0 60000 65536"/>
                <a:gd name="T17" fmla="*/ 0 60000 65536"/>
                <a:gd name="T18" fmla="*/ 0 60000 65536"/>
                <a:gd name="T19" fmla="*/ 0 60000 65536"/>
                <a:gd name="T20" fmla="*/ 0 60000 65536"/>
                <a:gd name="T21" fmla="*/ 0 w 37"/>
                <a:gd name="T22" fmla="*/ 0 h 16"/>
                <a:gd name="T23" fmla="*/ 37 w 37"/>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16">
                  <a:moveTo>
                    <a:pt x="0" y="9"/>
                  </a:moveTo>
                  <a:lnTo>
                    <a:pt x="2" y="12"/>
                  </a:lnTo>
                  <a:lnTo>
                    <a:pt x="11" y="16"/>
                  </a:lnTo>
                  <a:lnTo>
                    <a:pt x="37" y="5"/>
                  </a:lnTo>
                  <a:lnTo>
                    <a:pt x="37" y="0"/>
                  </a:lnTo>
                  <a:lnTo>
                    <a:pt x="31" y="0"/>
                  </a:lnTo>
                  <a:lnTo>
                    <a:pt x="0" y="9"/>
                  </a:lnTo>
                  <a:close/>
                </a:path>
              </a:pathLst>
            </a:custGeom>
            <a:solidFill>
              <a:srgbClr val="3366FF"/>
            </a:solidFill>
            <a:ln w="0">
              <a:solidFill>
                <a:schemeClr val="tx1"/>
              </a:solidFill>
              <a:prstDash val="solid"/>
              <a:round/>
              <a:headEnd/>
              <a:tailEnd/>
            </a:ln>
          </p:spPr>
          <p:txBody>
            <a:bodyPr/>
            <a:lstStyle/>
            <a:p>
              <a:endParaRPr lang="en-US"/>
            </a:p>
          </p:txBody>
        </p:sp>
        <p:sp>
          <p:nvSpPr>
            <p:cNvPr id="22642" name="Freeform 78"/>
            <p:cNvSpPr>
              <a:spLocks/>
            </p:cNvSpPr>
            <p:nvPr/>
          </p:nvSpPr>
          <p:spPr bwMode="auto">
            <a:xfrm>
              <a:off x="1221" y="3475"/>
              <a:ext cx="23" cy="18"/>
            </a:xfrm>
            <a:custGeom>
              <a:avLst/>
              <a:gdLst>
                <a:gd name="T0" fmla="*/ 0 w 23"/>
                <a:gd name="T1" fmla="*/ 8 h 18"/>
                <a:gd name="T2" fmla="*/ 5 w 23"/>
                <a:gd name="T3" fmla="*/ 0 h 18"/>
                <a:gd name="T4" fmla="*/ 19 w 23"/>
                <a:gd name="T5" fmla="*/ 8 h 18"/>
                <a:gd name="T6" fmla="*/ 23 w 23"/>
                <a:gd name="T7" fmla="*/ 11 h 18"/>
                <a:gd name="T8" fmla="*/ 9 w 23"/>
                <a:gd name="T9" fmla="*/ 18 h 18"/>
                <a:gd name="T10" fmla="*/ 0 w 23"/>
                <a:gd name="T11" fmla="*/ 8 h 18"/>
                <a:gd name="T12" fmla="*/ 0 60000 65536"/>
                <a:gd name="T13" fmla="*/ 0 60000 65536"/>
                <a:gd name="T14" fmla="*/ 0 60000 65536"/>
                <a:gd name="T15" fmla="*/ 0 60000 65536"/>
                <a:gd name="T16" fmla="*/ 0 60000 65536"/>
                <a:gd name="T17" fmla="*/ 0 60000 65536"/>
                <a:gd name="T18" fmla="*/ 0 w 23"/>
                <a:gd name="T19" fmla="*/ 0 h 18"/>
                <a:gd name="T20" fmla="*/ 23 w 23"/>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23" h="18">
                  <a:moveTo>
                    <a:pt x="0" y="8"/>
                  </a:moveTo>
                  <a:lnTo>
                    <a:pt x="5" y="0"/>
                  </a:lnTo>
                  <a:lnTo>
                    <a:pt x="19" y="8"/>
                  </a:lnTo>
                  <a:lnTo>
                    <a:pt x="23" y="11"/>
                  </a:lnTo>
                  <a:lnTo>
                    <a:pt x="9" y="18"/>
                  </a:lnTo>
                  <a:lnTo>
                    <a:pt x="0" y="8"/>
                  </a:lnTo>
                  <a:close/>
                </a:path>
              </a:pathLst>
            </a:custGeom>
            <a:solidFill>
              <a:srgbClr val="3366FF"/>
            </a:solidFill>
            <a:ln w="0">
              <a:solidFill>
                <a:schemeClr val="tx1"/>
              </a:solidFill>
              <a:prstDash val="solid"/>
              <a:round/>
              <a:headEnd/>
              <a:tailEnd/>
            </a:ln>
          </p:spPr>
          <p:txBody>
            <a:bodyPr/>
            <a:lstStyle/>
            <a:p>
              <a:endParaRPr lang="en-US"/>
            </a:p>
          </p:txBody>
        </p:sp>
        <p:sp>
          <p:nvSpPr>
            <p:cNvPr id="22643" name="Freeform 79"/>
            <p:cNvSpPr>
              <a:spLocks/>
            </p:cNvSpPr>
            <p:nvPr/>
          </p:nvSpPr>
          <p:spPr bwMode="auto">
            <a:xfrm>
              <a:off x="868" y="3503"/>
              <a:ext cx="16" cy="14"/>
            </a:xfrm>
            <a:custGeom>
              <a:avLst/>
              <a:gdLst>
                <a:gd name="T0" fmla="*/ 0 w 16"/>
                <a:gd name="T1" fmla="*/ 1 h 14"/>
                <a:gd name="T2" fmla="*/ 2 w 16"/>
                <a:gd name="T3" fmla="*/ 0 h 14"/>
                <a:gd name="T4" fmla="*/ 9 w 16"/>
                <a:gd name="T5" fmla="*/ 1 h 14"/>
                <a:gd name="T6" fmla="*/ 16 w 16"/>
                <a:gd name="T7" fmla="*/ 9 h 14"/>
                <a:gd name="T8" fmla="*/ 16 w 16"/>
                <a:gd name="T9" fmla="*/ 14 h 14"/>
                <a:gd name="T10" fmla="*/ 4 w 16"/>
                <a:gd name="T11" fmla="*/ 14 h 14"/>
                <a:gd name="T12" fmla="*/ 0 w 16"/>
                <a:gd name="T13" fmla="*/ 11 h 14"/>
                <a:gd name="T14" fmla="*/ 0 w 16"/>
                <a:gd name="T15" fmla="*/ 1 h 14"/>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4"/>
                <a:gd name="T26" fmla="*/ 16 w 16"/>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4">
                  <a:moveTo>
                    <a:pt x="0" y="1"/>
                  </a:moveTo>
                  <a:lnTo>
                    <a:pt x="2" y="0"/>
                  </a:lnTo>
                  <a:lnTo>
                    <a:pt x="9" y="1"/>
                  </a:lnTo>
                  <a:lnTo>
                    <a:pt x="16" y="9"/>
                  </a:lnTo>
                  <a:lnTo>
                    <a:pt x="16" y="14"/>
                  </a:lnTo>
                  <a:lnTo>
                    <a:pt x="4" y="14"/>
                  </a:lnTo>
                  <a:lnTo>
                    <a:pt x="0" y="11"/>
                  </a:lnTo>
                  <a:lnTo>
                    <a:pt x="0" y="1"/>
                  </a:lnTo>
                  <a:close/>
                </a:path>
              </a:pathLst>
            </a:custGeom>
            <a:solidFill>
              <a:srgbClr val="3366FF"/>
            </a:solidFill>
            <a:ln w="0">
              <a:solidFill>
                <a:schemeClr val="tx1"/>
              </a:solidFill>
              <a:prstDash val="solid"/>
              <a:round/>
              <a:headEnd/>
              <a:tailEnd/>
            </a:ln>
          </p:spPr>
          <p:txBody>
            <a:bodyPr/>
            <a:lstStyle/>
            <a:p>
              <a:endParaRPr lang="en-US"/>
            </a:p>
          </p:txBody>
        </p:sp>
        <p:sp>
          <p:nvSpPr>
            <p:cNvPr id="22644" name="Freeform 80"/>
            <p:cNvSpPr>
              <a:spLocks/>
            </p:cNvSpPr>
            <p:nvPr/>
          </p:nvSpPr>
          <p:spPr bwMode="auto">
            <a:xfrm>
              <a:off x="901" y="3519"/>
              <a:ext cx="15" cy="11"/>
            </a:xfrm>
            <a:custGeom>
              <a:avLst/>
              <a:gdLst>
                <a:gd name="T0" fmla="*/ 0 w 15"/>
                <a:gd name="T1" fmla="*/ 6 h 11"/>
                <a:gd name="T2" fmla="*/ 3 w 15"/>
                <a:gd name="T3" fmla="*/ 1 h 11"/>
                <a:gd name="T4" fmla="*/ 10 w 15"/>
                <a:gd name="T5" fmla="*/ 0 h 11"/>
                <a:gd name="T6" fmla="*/ 15 w 15"/>
                <a:gd name="T7" fmla="*/ 6 h 11"/>
                <a:gd name="T8" fmla="*/ 7 w 15"/>
                <a:gd name="T9" fmla="*/ 11 h 11"/>
                <a:gd name="T10" fmla="*/ 0 w 15"/>
                <a:gd name="T11" fmla="*/ 10 h 11"/>
                <a:gd name="T12" fmla="*/ 0 w 15"/>
                <a:gd name="T13" fmla="*/ 6 h 11"/>
                <a:gd name="T14" fmla="*/ 0 60000 65536"/>
                <a:gd name="T15" fmla="*/ 0 60000 65536"/>
                <a:gd name="T16" fmla="*/ 0 60000 65536"/>
                <a:gd name="T17" fmla="*/ 0 60000 65536"/>
                <a:gd name="T18" fmla="*/ 0 60000 65536"/>
                <a:gd name="T19" fmla="*/ 0 60000 65536"/>
                <a:gd name="T20" fmla="*/ 0 60000 65536"/>
                <a:gd name="T21" fmla="*/ 0 w 15"/>
                <a:gd name="T22" fmla="*/ 0 h 11"/>
                <a:gd name="T23" fmla="*/ 15 w 15"/>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11">
                  <a:moveTo>
                    <a:pt x="0" y="6"/>
                  </a:moveTo>
                  <a:lnTo>
                    <a:pt x="3" y="1"/>
                  </a:lnTo>
                  <a:lnTo>
                    <a:pt x="10" y="0"/>
                  </a:lnTo>
                  <a:lnTo>
                    <a:pt x="15" y="6"/>
                  </a:lnTo>
                  <a:lnTo>
                    <a:pt x="7" y="11"/>
                  </a:lnTo>
                  <a:lnTo>
                    <a:pt x="0" y="10"/>
                  </a:lnTo>
                  <a:lnTo>
                    <a:pt x="0" y="6"/>
                  </a:lnTo>
                  <a:close/>
                </a:path>
              </a:pathLst>
            </a:custGeom>
            <a:solidFill>
              <a:srgbClr val="3366FF"/>
            </a:solidFill>
            <a:ln w="0">
              <a:solidFill>
                <a:schemeClr val="tx1"/>
              </a:solidFill>
              <a:prstDash val="solid"/>
              <a:round/>
              <a:headEnd/>
              <a:tailEnd/>
            </a:ln>
          </p:spPr>
          <p:txBody>
            <a:bodyPr/>
            <a:lstStyle/>
            <a:p>
              <a:endParaRPr lang="en-US"/>
            </a:p>
          </p:txBody>
        </p:sp>
        <p:sp>
          <p:nvSpPr>
            <p:cNvPr id="22645" name="Freeform 81"/>
            <p:cNvSpPr>
              <a:spLocks/>
            </p:cNvSpPr>
            <p:nvPr/>
          </p:nvSpPr>
          <p:spPr bwMode="auto">
            <a:xfrm>
              <a:off x="944" y="3517"/>
              <a:ext cx="12" cy="13"/>
            </a:xfrm>
            <a:custGeom>
              <a:avLst/>
              <a:gdLst>
                <a:gd name="T0" fmla="*/ 0 w 12"/>
                <a:gd name="T1" fmla="*/ 5 h 13"/>
                <a:gd name="T2" fmla="*/ 8 w 12"/>
                <a:gd name="T3" fmla="*/ 0 h 13"/>
                <a:gd name="T4" fmla="*/ 12 w 12"/>
                <a:gd name="T5" fmla="*/ 3 h 13"/>
                <a:gd name="T6" fmla="*/ 11 w 12"/>
                <a:gd name="T7" fmla="*/ 7 h 13"/>
                <a:gd name="T8" fmla="*/ 4 w 12"/>
                <a:gd name="T9" fmla="*/ 13 h 13"/>
                <a:gd name="T10" fmla="*/ 0 w 12"/>
                <a:gd name="T11" fmla="*/ 11 h 13"/>
                <a:gd name="T12" fmla="*/ 0 w 12"/>
                <a:gd name="T13" fmla="*/ 5 h 13"/>
                <a:gd name="T14" fmla="*/ 0 60000 65536"/>
                <a:gd name="T15" fmla="*/ 0 60000 65536"/>
                <a:gd name="T16" fmla="*/ 0 60000 65536"/>
                <a:gd name="T17" fmla="*/ 0 60000 65536"/>
                <a:gd name="T18" fmla="*/ 0 60000 65536"/>
                <a:gd name="T19" fmla="*/ 0 60000 65536"/>
                <a:gd name="T20" fmla="*/ 0 60000 65536"/>
                <a:gd name="T21" fmla="*/ 0 w 12"/>
                <a:gd name="T22" fmla="*/ 0 h 13"/>
                <a:gd name="T23" fmla="*/ 12 w 12"/>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13">
                  <a:moveTo>
                    <a:pt x="0" y="5"/>
                  </a:moveTo>
                  <a:lnTo>
                    <a:pt x="8" y="0"/>
                  </a:lnTo>
                  <a:lnTo>
                    <a:pt x="12" y="3"/>
                  </a:lnTo>
                  <a:lnTo>
                    <a:pt x="11" y="7"/>
                  </a:lnTo>
                  <a:lnTo>
                    <a:pt x="4" y="13"/>
                  </a:lnTo>
                  <a:lnTo>
                    <a:pt x="0" y="11"/>
                  </a:lnTo>
                  <a:lnTo>
                    <a:pt x="0" y="5"/>
                  </a:lnTo>
                  <a:close/>
                </a:path>
              </a:pathLst>
            </a:custGeom>
            <a:solidFill>
              <a:srgbClr val="3366FF"/>
            </a:solidFill>
            <a:ln w="0">
              <a:solidFill>
                <a:schemeClr val="tx1"/>
              </a:solidFill>
              <a:prstDash val="solid"/>
              <a:round/>
              <a:headEnd/>
              <a:tailEnd/>
            </a:ln>
          </p:spPr>
          <p:txBody>
            <a:bodyPr/>
            <a:lstStyle/>
            <a:p>
              <a:endParaRPr lang="en-US"/>
            </a:p>
          </p:txBody>
        </p:sp>
        <p:sp>
          <p:nvSpPr>
            <p:cNvPr id="22646" name="Freeform 82"/>
            <p:cNvSpPr>
              <a:spLocks/>
            </p:cNvSpPr>
            <p:nvPr/>
          </p:nvSpPr>
          <p:spPr bwMode="auto">
            <a:xfrm>
              <a:off x="858" y="3489"/>
              <a:ext cx="16" cy="6"/>
            </a:xfrm>
            <a:custGeom>
              <a:avLst/>
              <a:gdLst>
                <a:gd name="T0" fmla="*/ 0 w 16"/>
                <a:gd name="T1" fmla="*/ 4 h 6"/>
                <a:gd name="T2" fmla="*/ 1 w 16"/>
                <a:gd name="T3" fmla="*/ 0 h 6"/>
                <a:gd name="T4" fmla="*/ 12 w 16"/>
                <a:gd name="T5" fmla="*/ 0 h 6"/>
                <a:gd name="T6" fmla="*/ 16 w 16"/>
                <a:gd name="T7" fmla="*/ 3 h 6"/>
                <a:gd name="T8" fmla="*/ 12 w 16"/>
                <a:gd name="T9" fmla="*/ 6 h 6"/>
                <a:gd name="T10" fmla="*/ 3 w 16"/>
                <a:gd name="T11" fmla="*/ 6 h 6"/>
                <a:gd name="T12" fmla="*/ 0 w 16"/>
                <a:gd name="T13" fmla="*/ 4 h 6"/>
                <a:gd name="T14" fmla="*/ 0 60000 65536"/>
                <a:gd name="T15" fmla="*/ 0 60000 65536"/>
                <a:gd name="T16" fmla="*/ 0 60000 65536"/>
                <a:gd name="T17" fmla="*/ 0 60000 65536"/>
                <a:gd name="T18" fmla="*/ 0 60000 65536"/>
                <a:gd name="T19" fmla="*/ 0 60000 65536"/>
                <a:gd name="T20" fmla="*/ 0 60000 65536"/>
                <a:gd name="T21" fmla="*/ 0 w 16"/>
                <a:gd name="T22" fmla="*/ 0 h 6"/>
                <a:gd name="T23" fmla="*/ 16 w 1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6">
                  <a:moveTo>
                    <a:pt x="0" y="4"/>
                  </a:moveTo>
                  <a:lnTo>
                    <a:pt x="1" y="0"/>
                  </a:lnTo>
                  <a:lnTo>
                    <a:pt x="12" y="0"/>
                  </a:lnTo>
                  <a:lnTo>
                    <a:pt x="16" y="3"/>
                  </a:lnTo>
                  <a:lnTo>
                    <a:pt x="12" y="6"/>
                  </a:lnTo>
                  <a:lnTo>
                    <a:pt x="3" y="6"/>
                  </a:lnTo>
                  <a:lnTo>
                    <a:pt x="0" y="4"/>
                  </a:lnTo>
                  <a:close/>
                </a:path>
              </a:pathLst>
            </a:custGeom>
            <a:solidFill>
              <a:srgbClr val="3366FF"/>
            </a:solidFill>
            <a:ln w="0">
              <a:solidFill>
                <a:schemeClr val="tx1"/>
              </a:solidFill>
              <a:prstDash val="solid"/>
              <a:round/>
              <a:headEnd/>
              <a:tailEnd/>
            </a:ln>
          </p:spPr>
          <p:txBody>
            <a:bodyPr/>
            <a:lstStyle/>
            <a:p>
              <a:endParaRPr lang="en-US"/>
            </a:p>
          </p:txBody>
        </p:sp>
        <p:sp>
          <p:nvSpPr>
            <p:cNvPr id="22647" name="Freeform 83"/>
            <p:cNvSpPr>
              <a:spLocks/>
            </p:cNvSpPr>
            <p:nvPr/>
          </p:nvSpPr>
          <p:spPr bwMode="auto">
            <a:xfrm>
              <a:off x="1586" y="2140"/>
              <a:ext cx="475" cy="577"/>
            </a:xfrm>
            <a:custGeom>
              <a:avLst/>
              <a:gdLst>
                <a:gd name="T0" fmla="*/ 9 w 475"/>
                <a:gd name="T1" fmla="*/ 388 h 577"/>
                <a:gd name="T2" fmla="*/ 29 w 475"/>
                <a:gd name="T3" fmla="*/ 364 h 577"/>
                <a:gd name="T4" fmla="*/ 15 w 475"/>
                <a:gd name="T5" fmla="*/ 353 h 577"/>
                <a:gd name="T6" fmla="*/ 26 w 475"/>
                <a:gd name="T7" fmla="*/ 323 h 577"/>
                <a:gd name="T8" fmla="*/ 44 w 475"/>
                <a:gd name="T9" fmla="*/ 277 h 577"/>
                <a:gd name="T10" fmla="*/ 50 w 475"/>
                <a:gd name="T11" fmla="*/ 265 h 577"/>
                <a:gd name="T12" fmla="*/ 72 w 475"/>
                <a:gd name="T13" fmla="*/ 253 h 577"/>
                <a:gd name="T14" fmla="*/ 60 w 475"/>
                <a:gd name="T15" fmla="*/ 233 h 577"/>
                <a:gd name="T16" fmla="*/ 55 w 475"/>
                <a:gd name="T17" fmla="*/ 205 h 577"/>
                <a:gd name="T18" fmla="*/ 50 w 475"/>
                <a:gd name="T19" fmla="*/ 178 h 577"/>
                <a:gd name="T20" fmla="*/ 56 w 475"/>
                <a:gd name="T21" fmla="*/ 108 h 577"/>
                <a:gd name="T22" fmla="*/ 57 w 475"/>
                <a:gd name="T23" fmla="*/ 76 h 577"/>
                <a:gd name="T24" fmla="*/ 91 w 475"/>
                <a:gd name="T25" fmla="*/ 89 h 577"/>
                <a:gd name="T26" fmla="*/ 118 w 475"/>
                <a:gd name="T27" fmla="*/ 15 h 577"/>
                <a:gd name="T28" fmla="*/ 143 w 475"/>
                <a:gd name="T29" fmla="*/ 4 h 577"/>
                <a:gd name="T30" fmla="*/ 202 w 475"/>
                <a:gd name="T31" fmla="*/ 13 h 577"/>
                <a:gd name="T32" fmla="*/ 213 w 475"/>
                <a:gd name="T33" fmla="*/ 14 h 577"/>
                <a:gd name="T34" fmla="*/ 282 w 475"/>
                <a:gd name="T35" fmla="*/ 25 h 577"/>
                <a:gd name="T36" fmla="*/ 307 w 475"/>
                <a:gd name="T37" fmla="*/ 28 h 577"/>
                <a:gd name="T38" fmla="*/ 336 w 475"/>
                <a:gd name="T39" fmla="*/ 31 h 577"/>
                <a:gd name="T40" fmla="*/ 372 w 475"/>
                <a:gd name="T41" fmla="*/ 36 h 577"/>
                <a:gd name="T42" fmla="*/ 407 w 475"/>
                <a:gd name="T43" fmla="*/ 41 h 577"/>
                <a:gd name="T44" fmla="*/ 443 w 475"/>
                <a:gd name="T45" fmla="*/ 45 h 577"/>
                <a:gd name="T46" fmla="*/ 472 w 475"/>
                <a:gd name="T47" fmla="*/ 73 h 577"/>
                <a:gd name="T48" fmla="*/ 465 w 475"/>
                <a:gd name="T49" fmla="*/ 141 h 577"/>
                <a:gd name="T50" fmla="*/ 460 w 475"/>
                <a:gd name="T51" fmla="*/ 189 h 577"/>
                <a:gd name="T52" fmla="*/ 453 w 475"/>
                <a:gd name="T53" fmla="*/ 255 h 577"/>
                <a:gd name="T54" fmla="*/ 450 w 475"/>
                <a:gd name="T55" fmla="*/ 274 h 577"/>
                <a:gd name="T56" fmla="*/ 445 w 475"/>
                <a:gd name="T57" fmla="*/ 328 h 577"/>
                <a:gd name="T58" fmla="*/ 443 w 475"/>
                <a:gd name="T59" fmla="*/ 352 h 577"/>
                <a:gd name="T60" fmla="*/ 437 w 475"/>
                <a:gd name="T61" fmla="*/ 408 h 577"/>
                <a:gd name="T62" fmla="*/ 433 w 475"/>
                <a:gd name="T63" fmla="*/ 442 h 577"/>
                <a:gd name="T64" fmla="*/ 429 w 475"/>
                <a:gd name="T65" fmla="*/ 468 h 577"/>
                <a:gd name="T66" fmla="*/ 421 w 475"/>
                <a:gd name="T67" fmla="*/ 557 h 577"/>
                <a:gd name="T68" fmla="*/ 418 w 475"/>
                <a:gd name="T69" fmla="*/ 577 h 577"/>
                <a:gd name="T70" fmla="*/ 264 w 475"/>
                <a:gd name="T71" fmla="*/ 558 h 577"/>
                <a:gd name="T72" fmla="*/ 243 w 475"/>
                <a:gd name="T73" fmla="*/ 547 h 577"/>
                <a:gd name="T74" fmla="*/ 102 w 475"/>
                <a:gd name="T75" fmla="*/ 468 h 577"/>
                <a:gd name="T76" fmla="*/ 0 w 475"/>
                <a:gd name="T77" fmla="*/ 401 h 57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75"/>
                <a:gd name="T118" fmla="*/ 0 h 577"/>
                <a:gd name="T119" fmla="*/ 475 w 475"/>
                <a:gd name="T120" fmla="*/ 577 h 57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75" h="577">
                  <a:moveTo>
                    <a:pt x="0" y="401"/>
                  </a:moveTo>
                  <a:lnTo>
                    <a:pt x="9" y="388"/>
                  </a:lnTo>
                  <a:lnTo>
                    <a:pt x="23" y="388"/>
                  </a:lnTo>
                  <a:lnTo>
                    <a:pt x="29" y="364"/>
                  </a:lnTo>
                  <a:lnTo>
                    <a:pt x="23" y="362"/>
                  </a:lnTo>
                  <a:lnTo>
                    <a:pt x="15" y="353"/>
                  </a:lnTo>
                  <a:lnTo>
                    <a:pt x="19" y="328"/>
                  </a:lnTo>
                  <a:lnTo>
                    <a:pt x="26" y="323"/>
                  </a:lnTo>
                  <a:lnTo>
                    <a:pt x="40" y="300"/>
                  </a:lnTo>
                  <a:lnTo>
                    <a:pt x="44" y="277"/>
                  </a:lnTo>
                  <a:lnTo>
                    <a:pt x="47" y="274"/>
                  </a:lnTo>
                  <a:lnTo>
                    <a:pt x="50" y="265"/>
                  </a:lnTo>
                  <a:lnTo>
                    <a:pt x="64" y="259"/>
                  </a:lnTo>
                  <a:lnTo>
                    <a:pt x="72" y="253"/>
                  </a:lnTo>
                  <a:lnTo>
                    <a:pt x="75" y="249"/>
                  </a:lnTo>
                  <a:lnTo>
                    <a:pt x="60" y="233"/>
                  </a:lnTo>
                  <a:lnTo>
                    <a:pt x="61" y="228"/>
                  </a:lnTo>
                  <a:lnTo>
                    <a:pt x="55" y="205"/>
                  </a:lnTo>
                  <a:lnTo>
                    <a:pt x="47" y="192"/>
                  </a:lnTo>
                  <a:lnTo>
                    <a:pt x="50" y="178"/>
                  </a:lnTo>
                  <a:lnTo>
                    <a:pt x="57" y="155"/>
                  </a:lnTo>
                  <a:lnTo>
                    <a:pt x="56" y="108"/>
                  </a:lnTo>
                  <a:lnTo>
                    <a:pt x="60" y="96"/>
                  </a:lnTo>
                  <a:lnTo>
                    <a:pt x="57" y="76"/>
                  </a:lnTo>
                  <a:lnTo>
                    <a:pt x="75" y="74"/>
                  </a:lnTo>
                  <a:lnTo>
                    <a:pt x="91" y="89"/>
                  </a:lnTo>
                  <a:lnTo>
                    <a:pt x="108" y="75"/>
                  </a:lnTo>
                  <a:lnTo>
                    <a:pt x="118" y="15"/>
                  </a:lnTo>
                  <a:lnTo>
                    <a:pt x="121" y="0"/>
                  </a:lnTo>
                  <a:lnTo>
                    <a:pt x="143" y="4"/>
                  </a:lnTo>
                  <a:lnTo>
                    <a:pt x="167" y="8"/>
                  </a:lnTo>
                  <a:lnTo>
                    <a:pt x="202" y="13"/>
                  </a:lnTo>
                  <a:lnTo>
                    <a:pt x="204" y="13"/>
                  </a:lnTo>
                  <a:lnTo>
                    <a:pt x="213" y="14"/>
                  </a:lnTo>
                  <a:lnTo>
                    <a:pt x="227" y="16"/>
                  </a:lnTo>
                  <a:lnTo>
                    <a:pt x="282" y="25"/>
                  </a:lnTo>
                  <a:lnTo>
                    <a:pt x="301" y="26"/>
                  </a:lnTo>
                  <a:lnTo>
                    <a:pt x="307" y="28"/>
                  </a:lnTo>
                  <a:lnTo>
                    <a:pt x="318" y="30"/>
                  </a:lnTo>
                  <a:lnTo>
                    <a:pt x="336" y="31"/>
                  </a:lnTo>
                  <a:lnTo>
                    <a:pt x="353" y="34"/>
                  </a:lnTo>
                  <a:lnTo>
                    <a:pt x="372" y="36"/>
                  </a:lnTo>
                  <a:lnTo>
                    <a:pt x="374" y="36"/>
                  </a:lnTo>
                  <a:lnTo>
                    <a:pt x="407" y="41"/>
                  </a:lnTo>
                  <a:lnTo>
                    <a:pt x="433" y="44"/>
                  </a:lnTo>
                  <a:lnTo>
                    <a:pt x="443" y="45"/>
                  </a:lnTo>
                  <a:lnTo>
                    <a:pt x="475" y="49"/>
                  </a:lnTo>
                  <a:lnTo>
                    <a:pt x="472" y="73"/>
                  </a:lnTo>
                  <a:lnTo>
                    <a:pt x="470" y="95"/>
                  </a:lnTo>
                  <a:lnTo>
                    <a:pt x="465" y="141"/>
                  </a:lnTo>
                  <a:lnTo>
                    <a:pt x="460" y="185"/>
                  </a:lnTo>
                  <a:lnTo>
                    <a:pt x="460" y="189"/>
                  </a:lnTo>
                  <a:lnTo>
                    <a:pt x="454" y="239"/>
                  </a:lnTo>
                  <a:lnTo>
                    <a:pt x="453" y="255"/>
                  </a:lnTo>
                  <a:lnTo>
                    <a:pt x="453" y="257"/>
                  </a:lnTo>
                  <a:lnTo>
                    <a:pt x="450" y="274"/>
                  </a:lnTo>
                  <a:lnTo>
                    <a:pt x="449" y="294"/>
                  </a:lnTo>
                  <a:lnTo>
                    <a:pt x="445" y="328"/>
                  </a:lnTo>
                  <a:lnTo>
                    <a:pt x="443" y="349"/>
                  </a:lnTo>
                  <a:lnTo>
                    <a:pt x="443" y="352"/>
                  </a:lnTo>
                  <a:lnTo>
                    <a:pt x="437" y="402"/>
                  </a:lnTo>
                  <a:lnTo>
                    <a:pt x="437" y="408"/>
                  </a:lnTo>
                  <a:lnTo>
                    <a:pt x="434" y="422"/>
                  </a:lnTo>
                  <a:lnTo>
                    <a:pt x="433" y="442"/>
                  </a:lnTo>
                  <a:lnTo>
                    <a:pt x="432" y="444"/>
                  </a:lnTo>
                  <a:lnTo>
                    <a:pt x="429" y="468"/>
                  </a:lnTo>
                  <a:lnTo>
                    <a:pt x="429" y="476"/>
                  </a:lnTo>
                  <a:lnTo>
                    <a:pt x="421" y="557"/>
                  </a:lnTo>
                  <a:lnTo>
                    <a:pt x="420" y="559"/>
                  </a:lnTo>
                  <a:lnTo>
                    <a:pt x="418" y="577"/>
                  </a:lnTo>
                  <a:lnTo>
                    <a:pt x="311" y="564"/>
                  </a:lnTo>
                  <a:lnTo>
                    <a:pt x="264" y="558"/>
                  </a:lnTo>
                  <a:lnTo>
                    <a:pt x="246" y="547"/>
                  </a:lnTo>
                  <a:lnTo>
                    <a:pt x="243" y="547"/>
                  </a:lnTo>
                  <a:lnTo>
                    <a:pt x="233" y="541"/>
                  </a:lnTo>
                  <a:lnTo>
                    <a:pt x="102" y="468"/>
                  </a:lnTo>
                  <a:lnTo>
                    <a:pt x="8" y="414"/>
                  </a:lnTo>
                  <a:lnTo>
                    <a:pt x="0" y="401"/>
                  </a:lnTo>
                  <a:close/>
                </a:path>
              </a:pathLst>
            </a:custGeom>
            <a:solidFill>
              <a:srgbClr val="3366FF"/>
            </a:solidFill>
            <a:ln w="0">
              <a:solidFill>
                <a:schemeClr val="tx1"/>
              </a:solidFill>
              <a:prstDash val="solid"/>
              <a:round/>
              <a:headEnd/>
              <a:tailEnd/>
            </a:ln>
          </p:spPr>
          <p:txBody>
            <a:bodyPr/>
            <a:lstStyle/>
            <a:p>
              <a:endParaRPr lang="en-US"/>
            </a:p>
          </p:txBody>
        </p:sp>
        <p:sp>
          <p:nvSpPr>
            <p:cNvPr id="22648" name="Freeform 84"/>
            <p:cNvSpPr>
              <a:spLocks/>
            </p:cNvSpPr>
            <p:nvPr/>
          </p:nvSpPr>
          <p:spPr bwMode="auto">
            <a:xfrm>
              <a:off x="2700" y="3358"/>
              <a:ext cx="103" cy="123"/>
            </a:xfrm>
            <a:custGeom>
              <a:avLst/>
              <a:gdLst>
                <a:gd name="T0" fmla="*/ 0 w 103"/>
                <a:gd name="T1" fmla="*/ 46 h 123"/>
                <a:gd name="T2" fmla="*/ 13 w 103"/>
                <a:gd name="T3" fmla="*/ 87 h 123"/>
                <a:gd name="T4" fmla="*/ 10 w 103"/>
                <a:gd name="T5" fmla="*/ 105 h 123"/>
                <a:gd name="T6" fmla="*/ 13 w 103"/>
                <a:gd name="T7" fmla="*/ 113 h 123"/>
                <a:gd name="T8" fmla="*/ 32 w 103"/>
                <a:gd name="T9" fmla="*/ 123 h 123"/>
                <a:gd name="T10" fmla="*/ 44 w 103"/>
                <a:gd name="T11" fmla="*/ 106 h 123"/>
                <a:gd name="T12" fmla="*/ 66 w 103"/>
                <a:gd name="T13" fmla="*/ 92 h 123"/>
                <a:gd name="T14" fmla="*/ 71 w 103"/>
                <a:gd name="T15" fmla="*/ 93 h 123"/>
                <a:gd name="T16" fmla="*/ 85 w 103"/>
                <a:gd name="T17" fmla="*/ 87 h 123"/>
                <a:gd name="T18" fmla="*/ 98 w 103"/>
                <a:gd name="T19" fmla="*/ 77 h 123"/>
                <a:gd name="T20" fmla="*/ 103 w 103"/>
                <a:gd name="T21" fmla="*/ 71 h 123"/>
                <a:gd name="T22" fmla="*/ 94 w 103"/>
                <a:gd name="T23" fmla="*/ 65 h 123"/>
                <a:gd name="T24" fmla="*/ 88 w 103"/>
                <a:gd name="T25" fmla="*/ 58 h 123"/>
                <a:gd name="T26" fmla="*/ 87 w 103"/>
                <a:gd name="T27" fmla="*/ 51 h 123"/>
                <a:gd name="T28" fmla="*/ 79 w 103"/>
                <a:gd name="T29" fmla="*/ 48 h 123"/>
                <a:gd name="T30" fmla="*/ 79 w 103"/>
                <a:gd name="T31" fmla="*/ 38 h 123"/>
                <a:gd name="T32" fmla="*/ 72 w 103"/>
                <a:gd name="T33" fmla="*/ 30 h 123"/>
                <a:gd name="T34" fmla="*/ 52 w 103"/>
                <a:gd name="T35" fmla="*/ 17 h 123"/>
                <a:gd name="T36" fmla="*/ 35 w 103"/>
                <a:gd name="T37" fmla="*/ 12 h 123"/>
                <a:gd name="T38" fmla="*/ 25 w 103"/>
                <a:gd name="T39" fmla="*/ 3 h 123"/>
                <a:gd name="T40" fmla="*/ 16 w 103"/>
                <a:gd name="T41" fmla="*/ 0 h 123"/>
                <a:gd name="T42" fmla="*/ 19 w 103"/>
                <a:gd name="T43" fmla="*/ 25 h 123"/>
                <a:gd name="T44" fmla="*/ 0 w 103"/>
                <a:gd name="T45" fmla="*/ 46 h 1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3"/>
                <a:gd name="T70" fmla="*/ 0 h 123"/>
                <a:gd name="T71" fmla="*/ 103 w 103"/>
                <a:gd name="T72" fmla="*/ 123 h 12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3" h="123">
                  <a:moveTo>
                    <a:pt x="0" y="46"/>
                  </a:moveTo>
                  <a:lnTo>
                    <a:pt x="13" y="87"/>
                  </a:lnTo>
                  <a:lnTo>
                    <a:pt x="10" y="105"/>
                  </a:lnTo>
                  <a:lnTo>
                    <a:pt x="13" y="113"/>
                  </a:lnTo>
                  <a:lnTo>
                    <a:pt x="32" y="123"/>
                  </a:lnTo>
                  <a:lnTo>
                    <a:pt x="44" y="106"/>
                  </a:lnTo>
                  <a:lnTo>
                    <a:pt x="66" y="92"/>
                  </a:lnTo>
                  <a:lnTo>
                    <a:pt x="71" y="93"/>
                  </a:lnTo>
                  <a:lnTo>
                    <a:pt x="85" y="87"/>
                  </a:lnTo>
                  <a:lnTo>
                    <a:pt x="98" y="77"/>
                  </a:lnTo>
                  <a:lnTo>
                    <a:pt x="103" y="71"/>
                  </a:lnTo>
                  <a:lnTo>
                    <a:pt x="94" y="65"/>
                  </a:lnTo>
                  <a:lnTo>
                    <a:pt x="88" y="58"/>
                  </a:lnTo>
                  <a:lnTo>
                    <a:pt x="87" y="51"/>
                  </a:lnTo>
                  <a:lnTo>
                    <a:pt x="79" y="48"/>
                  </a:lnTo>
                  <a:lnTo>
                    <a:pt x="79" y="38"/>
                  </a:lnTo>
                  <a:lnTo>
                    <a:pt x="72" y="30"/>
                  </a:lnTo>
                  <a:lnTo>
                    <a:pt x="52" y="17"/>
                  </a:lnTo>
                  <a:lnTo>
                    <a:pt x="35" y="12"/>
                  </a:lnTo>
                  <a:lnTo>
                    <a:pt x="25" y="3"/>
                  </a:lnTo>
                  <a:lnTo>
                    <a:pt x="16" y="0"/>
                  </a:lnTo>
                  <a:lnTo>
                    <a:pt x="19" y="25"/>
                  </a:lnTo>
                  <a:lnTo>
                    <a:pt x="0" y="46"/>
                  </a:lnTo>
                  <a:close/>
                </a:path>
              </a:pathLst>
            </a:custGeom>
            <a:solidFill>
              <a:srgbClr val="3366FF"/>
            </a:solidFill>
            <a:ln w="0">
              <a:solidFill>
                <a:schemeClr val="tx1"/>
              </a:solidFill>
              <a:prstDash val="solid"/>
              <a:round/>
              <a:headEnd/>
              <a:tailEnd/>
            </a:ln>
          </p:spPr>
          <p:txBody>
            <a:bodyPr/>
            <a:lstStyle/>
            <a:p>
              <a:endParaRPr lang="en-US"/>
            </a:p>
          </p:txBody>
        </p:sp>
        <p:sp>
          <p:nvSpPr>
            <p:cNvPr id="22649" name="Freeform 85"/>
            <p:cNvSpPr>
              <a:spLocks/>
            </p:cNvSpPr>
            <p:nvPr/>
          </p:nvSpPr>
          <p:spPr bwMode="auto">
            <a:xfrm>
              <a:off x="2651" y="3286"/>
              <a:ext cx="55" cy="42"/>
            </a:xfrm>
            <a:custGeom>
              <a:avLst/>
              <a:gdLst>
                <a:gd name="T0" fmla="*/ 0 w 55"/>
                <a:gd name="T1" fmla="*/ 15 h 42"/>
                <a:gd name="T2" fmla="*/ 0 w 55"/>
                <a:gd name="T3" fmla="*/ 4 h 42"/>
                <a:gd name="T4" fmla="*/ 6 w 55"/>
                <a:gd name="T5" fmla="*/ 0 h 42"/>
                <a:gd name="T6" fmla="*/ 18 w 55"/>
                <a:gd name="T7" fmla="*/ 13 h 42"/>
                <a:gd name="T8" fmla="*/ 29 w 55"/>
                <a:gd name="T9" fmla="*/ 8 h 42"/>
                <a:gd name="T10" fmla="*/ 35 w 55"/>
                <a:gd name="T11" fmla="*/ 9 h 42"/>
                <a:gd name="T12" fmla="*/ 45 w 55"/>
                <a:gd name="T13" fmla="*/ 19 h 42"/>
                <a:gd name="T14" fmla="*/ 54 w 55"/>
                <a:gd name="T15" fmla="*/ 23 h 42"/>
                <a:gd name="T16" fmla="*/ 55 w 55"/>
                <a:gd name="T17" fmla="*/ 32 h 42"/>
                <a:gd name="T18" fmla="*/ 44 w 55"/>
                <a:gd name="T19" fmla="*/ 39 h 42"/>
                <a:gd name="T20" fmla="*/ 38 w 55"/>
                <a:gd name="T21" fmla="*/ 38 h 42"/>
                <a:gd name="T22" fmla="*/ 28 w 55"/>
                <a:gd name="T23" fmla="*/ 42 h 42"/>
                <a:gd name="T24" fmla="*/ 21 w 55"/>
                <a:gd name="T25" fmla="*/ 42 h 42"/>
                <a:gd name="T26" fmla="*/ 17 w 55"/>
                <a:gd name="T27" fmla="*/ 28 h 42"/>
                <a:gd name="T28" fmla="*/ 0 w 55"/>
                <a:gd name="T29" fmla="*/ 15 h 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
                <a:gd name="T46" fmla="*/ 0 h 42"/>
                <a:gd name="T47" fmla="*/ 55 w 55"/>
                <a:gd name="T48" fmla="*/ 42 h 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 h="42">
                  <a:moveTo>
                    <a:pt x="0" y="15"/>
                  </a:moveTo>
                  <a:lnTo>
                    <a:pt x="0" y="4"/>
                  </a:lnTo>
                  <a:lnTo>
                    <a:pt x="6" y="0"/>
                  </a:lnTo>
                  <a:lnTo>
                    <a:pt x="18" y="13"/>
                  </a:lnTo>
                  <a:lnTo>
                    <a:pt x="29" y="8"/>
                  </a:lnTo>
                  <a:lnTo>
                    <a:pt x="35" y="9"/>
                  </a:lnTo>
                  <a:lnTo>
                    <a:pt x="45" y="19"/>
                  </a:lnTo>
                  <a:lnTo>
                    <a:pt x="54" y="23"/>
                  </a:lnTo>
                  <a:lnTo>
                    <a:pt x="55" y="32"/>
                  </a:lnTo>
                  <a:lnTo>
                    <a:pt x="44" y="39"/>
                  </a:lnTo>
                  <a:lnTo>
                    <a:pt x="38" y="38"/>
                  </a:lnTo>
                  <a:lnTo>
                    <a:pt x="28" y="42"/>
                  </a:lnTo>
                  <a:lnTo>
                    <a:pt x="21" y="42"/>
                  </a:lnTo>
                  <a:lnTo>
                    <a:pt x="17" y="28"/>
                  </a:lnTo>
                  <a:lnTo>
                    <a:pt x="0" y="15"/>
                  </a:lnTo>
                  <a:close/>
                </a:path>
              </a:pathLst>
            </a:custGeom>
            <a:solidFill>
              <a:srgbClr val="3366FF"/>
            </a:solidFill>
            <a:ln w="0">
              <a:solidFill>
                <a:schemeClr val="tx1"/>
              </a:solidFill>
              <a:prstDash val="solid"/>
              <a:round/>
              <a:headEnd/>
              <a:tailEnd/>
            </a:ln>
          </p:spPr>
          <p:txBody>
            <a:bodyPr/>
            <a:lstStyle/>
            <a:p>
              <a:endParaRPr lang="en-US"/>
            </a:p>
          </p:txBody>
        </p:sp>
        <p:sp>
          <p:nvSpPr>
            <p:cNvPr id="22650" name="Freeform 86"/>
            <p:cNvSpPr>
              <a:spLocks/>
            </p:cNvSpPr>
            <p:nvPr/>
          </p:nvSpPr>
          <p:spPr bwMode="auto">
            <a:xfrm>
              <a:off x="2522" y="3221"/>
              <a:ext cx="50" cy="42"/>
            </a:xfrm>
            <a:custGeom>
              <a:avLst/>
              <a:gdLst>
                <a:gd name="T0" fmla="*/ 0 w 50"/>
                <a:gd name="T1" fmla="*/ 10 h 42"/>
                <a:gd name="T2" fmla="*/ 12 w 50"/>
                <a:gd name="T3" fmla="*/ 37 h 42"/>
                <a:gd name="T4" fmla="*/ 30 w 50"/>
                <a:gd name="T5" fmla="*/ 37 h 42"/>
                <a:gd name="T6" fmla="*/ 36 w 50"/>
                <a:gd name="T7" fmla="*/ 40 h 42"/>
                <a:gd name="T8" fmla="*/ 43 w 50"/>
                <a:gd name="T9" fmla="*/ 39 h 42"/>
                <a:gd name="T10" fmla="*/ 47 w 50"/>
                <a:gd name="T11" fmla="*/ 42 h 42"/>
                <a:gd name="T12" fmla="*/ 50 w 50"/>
                <a:gd name="T13" fmla="*/ 35 h 42"/>
                <a:gd name="T14" fmla="*/ 46 w 50"/>
                <a:gd name="T15" fmla="*/ 32 h 42"/>
                <a:gd name="T16" fmla="*/ 41 w 50"/>
                <a:gd name="T17" fmla="*/ 23 h 42"/>
                <a:gd name="T18" fmla="*/ 35 w 50"/>
                <a:gd name="T19" fmla="*/ 19 h 42"/>
                <a:gd name="T20" fmla="*/ 36 w 50"/>
                <a:gd name="T21" fmla="*/ 16 h 42"/>
                <a:gd name="T22" fmla="*/ 28 w 50"/>
                <a:gd name="T23" fmla="*/ 3 h 42"/>
                <a:gd name="T24" fmla="*/ 21 w 50"/>
                <a:gd name="T25" fmla="*/ 0 h 42"/>
                <a:gd name="T26" fmla="*/ 11 w 50"/>
                <a:gd name="T27" fmla="*/ 10 h 42"/>
                <a:gd name="T28" fmla="*/ 0 w 50"/>
                <a:gd name="T29" fmla="*/ 10 h 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0"/>
                <a:gd name="T46" fmla="*/ 0 h 42"/>
                <a:gd name="T47" fmla="*/ 50 w 50"/>
                <a:gd name="T48" fmla="*/ 42 h 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0" h="42">
                  <a:moveTo>
                    <a:pt x="0" y="10"/>
                  </a:moveTo>
                  <a:lnTo>
                    <a:pt x="12" y="37"/>
                  </a:lnTo>
                  <a:lnTo>
                    <a:pt x="30" y="37"/>
                  </a:lnTo>
                  <a:lnTo>
                    <a:pt x="36" y="40"/>
                  </a:lnTo>
                  <a:lnTo>
                    <a:pt x="43" y="39"/>
                  </a:lnTo>
                  <a:lnTo>
                    <a:pt x="47" y="42"/>
                  </a:lnTo>
                  <a:lnTo>
                    <a:pt x="50" y="35"/>
                  </a:lnTo>
                  <a:lnTo>
                    <a:pt x="46" y="32"/>
                  </a:lnTo>
                  <a:lnTo>
                    <a:pt x="41" y="23"/>
                  </a:lnTo>
                  <a:lnTo>
                    <a:pt x="35" y="19"/>
                  </a:lnTo>
                  <a:lnTo>
                    <a:pt x="36" y="16"/>
                  </a:lnTo>
                  <a:lnTo>
                    <a:pt x="28" y="3"/>
                  </a:lnTo>
                  <a:lnTo>
                    <a:pt x="21" y="0"/>
                  </a:lnTo>
                  <a:lnTo>
                    <a:pt x="11" y="10"/>
                  </a:lnTo>
                  <a:lnTo>
                    <a:pt x="0" y="10"/>
                  </a:lnTo>
                  <a:close/>
                </a:path>
              </a:pathLst>
            </a:custGeom>
            <a:solidFill>
              <a:srgbClr val="3366FF"/>
            </a:solidFill>
            <a:ln w="0">
              <a:solidFill>
                <a:schemeClr val="tx1"/>
              </a:solidFill>
              <a:prstDash val="solid"/>
              <a:round/>
              <a:headEnd/>
              <a:tailEnd/>
            </a:ln>
          </p:spPr>
          <p:txBody>
            <a:bodyPr/>
            <a:lstStyle/>
            <a:p>
              <a:endParaRPr lang="en-US"/>
            </a:p>
          </p:txBody>
        </p:sp>
        <p:sp>
          <p:nvSpPr>
            <p:cNvPr id="22651" name="Freeform 87"/>
            <p:cNvSpPr>
              <a:spLocks/>
            </p:cNvSpPr>
            <p:nvPr/>
          </p:nvSpPr>
          <p:spPr bwMode="auto">
            <a:xfrm>
              <a:off x="2402" y="3167"/>
              <a:ext cx="41" cy="32"/>
            </a:xfrm>
            <a:custGeom>
              <a:avLst/>
              <a:gdLst>
                <a:gd name="T0" fmla="*/ 0 w 41"/>
                <a:gd name="T1" fmla="*/ 14 h 32"/>
                <a:gd name="T2" fmla="*/ 8 w 41"/>
                <a:gd name="T3" fmla="*/ 23 h 32"/>
                <a:gd name="T4" fmla="*/ 16 w 41"/>
                <a:gd name="T5" fmla="*/ 29 h 32"/>
                <a:gd name="T6" fmla="*/ 25 w 41"/>
                <a:gd name="T7" fmla="*/ 32 h 32"/>
                <a:gd name="T8" fmla="*/ 32 w 41"/>
                <a:gd name="T9" fmla="*/ 30 h 32"/>
                <a:gd name="T10" fmla="*/ 37 w 41"/>
                <a:gd name="T11" fmla="*/ 22 h 32"/>
                <a:gd name="T12" fmla="*/ 41 w 41"/>
                <a:gd name="T13" fmla="*/ 9 h 32"/>
                <a:gd name="T14" fmla="*/ 36 w 41"/>
                <a:gd name="T15" fmla="*/ 2 h 32"/>
                <a:gd name="T16" fmla="*/ 25 w 41"/>
                <a:gd name="T17" fmla="*/ 0 h 32"/>
                <a:gd name="T18" fmla="*/ 14 w 41"/>
                <a:gd name="T19" fmla="*/ 2 h 32"/>
                <a:gd name="T20" fmla="*/ 0 w 41"/>
                <a:gd name="T21" fmla="*/ 14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
                <a:gd name="T34" fmla="*/ 0 h 32"/>
                <a:gd name="T35" fmla="*/ 41 w 41"/>
                <a:gd name="T36" fmla="*/ 32 h 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 h="32">
                  <a:moveTo>
                    <a:pt x="0" y="14"/>
                  </a:moveTo>
                  <a:lnTo>
                    <a:pt x="8" y="23"/>
                  </a:lnTo>
                  <a:lnTo>
                    <a:pt x="16" y="29"/>
                  </a:lnTo>
                  <a:lnTo>
                    <a:pt x="25" y="32"/>
                  </a:lnTo>
                  <a:lnTo>
                    <a:pt x="32" y="30"/>
                  </a:lnTo>
                  <a:lnTo>
                    <a:pt x="37" y="22"/>
                  </a:lnTo>
                  <a:lnTo>
                    <a:pt x="41" y="9"/>
                  </a:lnTo>
                  <a:lnTo>
                    <a:pt x="36" y="2"/>
                  </a:lnTo>
                  <a:lnTo>
                    <a:pt x="25" y="0"/>
                  </a:lnTo>
                  <a:lnTo>
                    <a:pt x="14" y="2"/>
                  </a:lnTo>
                  <a:lnTo>
                    <a:pt x="0" y="14"/>
                  </a:lnTo>
                  <a:close/>
                </a:path>
              </a:pathLst>
            </a:custGeom>
            <a:solidFill>
              <a:srgbClr val="3366FF"/>
            </a:solidFill>
            <a:ln w="0">
              <a:solidFill>
                <a:schemeClr val="tx1"/>
              </a:solidFill>
              <a:prstDash val="solid"/>
              <a:round/>
              <a:headEnd/>
              <a:tailEnd/>
            </a:ln>
          </p:spPr>
          <p:txBody>
            <a:bodyPr/>
            <a:lstStyle/>
            <a:p>
              <a:endParaRPr lang="en-US"/>
            </a:p>
          </p:txBody>
        </p:sp>
        <p:sp>
          <p:nvSpPr>
            <p:cNvPr id="22652" name="Freeform 88"/>
            <p:cNvSpPr>
              <a:spLocks/>
            </p:cNvSpPr>
            <p:nvPr/>
          </p:nvSpPr>
          <p:spPr bwMode="auto">
            <a:xfrm>
              <a:off x="2601" y="3268"/>
              <a:ext cx="47" cy="16"/>
            </a:xfrm>
            <a:custGeom>
              <a:avLst/>
              <a:gdLst>
                <a:gd name="T0" fmla="*/ 23 w 47"/>
                <a:gd name="T1" fmla="*/ 3 h 16"/>
                <a:gd name="T2" fmla="*/ 28 w 47"/>
                <a:gd name="T3" fmla="*/ 3 h 16"/>
                <a:gd name="T4" fmla="*/ 29 w 47"/>
                <a:gd name="T5" fmla="*/ 5 h 16"/>
                <a:gd name="T6" fmla="*/ 31 w 47"/>
                <a:gd name="T7" fmla="*/ 5 h 16"/>
                <a:gd name="T8" fmla="*/ 47 w 47"/>
                <a:gd name="T9" fmla="*/ 6 h 16"/>
                <a:gd name="T10" fmla="*/ 38 w 47"/>
                <a:gd name="T11" fmla="*/ 15 h 16"/>
                <a:gd name="T12" fmla="*/ 34 w 47"/>
                <a:gd name="T13" fmla="*/ 16 h 16"/>
                <a:gd name="T14" fmla="*/ 17 w 47"/>
                <a:gd name="T15" fmla="*/ 11 h 16"/>
                <a:gd name="T16" fmla="*/ 0 w 47"/>
                <a:gd name="T17" fmla="*/ 11 h 16"/>
                <a:gd name="T18" fmla="*/ 3 w 47"/>
                <a:gd name="T19" fmla="*/ 0 h 16"/>
                <a:gd name="T20" fmla="*/ 23 w 47"/>
                <a:gd name="T21" fmla="*/ 3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
                <a:gd name="T34" fmla="*/ 0 h 16"/>
                <a:gd name="T35" fmla="*/ 47 w 47"/>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 h="16">
                  <a:moveTo>
                    <a:pt x="23" y="3"/>
                  </a:moveTo>
                  <a:lnTo>
                    <a:pt x="28" y="3"/>
                  </a:lnTo>
                  <a:lnTo>
                    <a:pt x="29" y="5"/>
                  </a:lnTo>
                  <a:lnTo>
                    <a:pt x="31" y="5"/>
                  </a:lnTo>
                  <a:lnTo>
                    <a:pt x="47" y="6"/>
                  </a:lnTo>
                  <a:lnTo>
                    <a:pt x="38" y="15"/>
                  </a:lnTo>
                  <a:lnTo>
                    <a:pt x="34" y="16"/>
                  </a:lnTo>
                  <a:lnTo>
                    <a:pt x="17" y="11"/>
                  </a:lnTo>
                  <a:lnTo>
                    <a:pt x="0" y="11"/>
                  </a:lnTo>
                  <a:lnTo>
                    <a:pt x="3" y="0"/>
                  </a:lnTo>
                  <a:lnTo>
                    <a:pt x="23" y="3"/>
                  </a:lnTo>
                  <a:close/>
                </a:path>
              </a:pathLst>
            </a:custGeom>
            <a:solidFill>
              <a:srgbClr val="3366FF"/>
            </a:solidFill>
            <a:ln w="0">
              <a:solidFill>
                <a:schemeClr val="tx1"/>
              </a:solidFill>
              <a:prstDash val="solid"/>
              <a:round/>
              <a:headEnd/>
              <a:tailEnd/>
            </a:ln>
          </p:spPr>
          <p:txBody>
            <a:bodyPr/>
            <a:lstStyle/>
            <a:p>
              <a:endParaRPr lang="en-US"/>
            </a:p>
          </p:txBody>
        </p:sp>
        <p:sp>
          <p:nvSpPr>
            <p:cNvPr id="22653" name="Freeform 89"/>
            <p:cNvSpPr>
              <a:spLocks/>
            </p:cNvSpPr>
            <p:nvPr/>
          </p:nvSpPr>
          <p:spPr bwMode="auto">
            <a:xfrm>
              <a:off x="2621" y="3295"/>
              <a:ext cx="19" cy="18"/>
            </a:xfrm>
            <a:custGeom>
              <a:avLst/>
              <a:gdLst>
                <a:gd name="T0" fmla="*/ 0 w 19"/>
                <a:gd name="T1" fmla="*/ 0 h 18"/>
                <a:gd name="T2" fmla="*/ 4 w 19"/>
                <a:gd name="T3" fmla="*/ 11 h 18"/>
                <a:gd name="T4" fmla="*/ 13 w 19"/>
                <a:gd name="T5" fmla="*/ 18 h 18"/>
                <a:gd name="T6" fmla="*/ 19 w 19"/>
                <a:gd name="T7" fmla="*/ 11 h 18"/>
                <a:gd name="T8" fmla="*/ 0 w 19"/>
                <a:gd name="T9" fmla="*/ 0 h 18"/>
                <a:gd name="T10" fmla="*/ 0 60000 65536"/>
                <a:gd name="T11" fmla="*/ 0 60000 65536"/>
                <a:gd name="T12" fmla="*/ 0 60000 65536"/>
                <a:gd name="T13" fmla="*/ 0 60000 65536"/>
                <a:gd name="T14" fmla="*/ 0 60000 65536"/>
                <a:gd name="T15" fmla="*/ 0 w 19"/>
                <a:gd name="T16" fmla="*/ 0 h 18"/>
                <a:gd name="T17" fmla="*/ 19 w 19"/>
                <a:gd name="T18" fmla="*/ 18 h 18"/>
              </a:gdLst>
              <a:ahLst/>
              <a:cxnLst>
                <a:cxn ang="T10">
                  <a:pos x="T0" y="T1"/>
                </a:cxn>
                <a:cxn ang="T11">
                  <a:pos x="T2" y="T3"/>
                </a:cxn>
                <a:cxn ang="T12">
                  <a:pos x="T4" y="T5"/>
                </a:cxn>
                <a:cxn ang="T13">
                  <a:pos x="T6" y="T7"/>
                </a:cxn>
                <a:cxn ang="T14">
                  <a:pos x="T8" y="T9"/>
                </a:cxn>
              </a:cxnLst>
              <a:rect l="T15" t="T16" r="T17" b="T18"/>
              <a:pathLst>
                <a:path w="19" h="18">
                  <a:moveTo>
                    <a:pt x="0" y="0"/>
                  </a:moveTo>
                  <a:lnTo>
                    <a:pt x="4" y="11"/>
                  </a:lnTo>
                  <a:lnTo>
                    <a:pt x="13" y="18"/>
                  </a:lnTo>
                  <a:lnTo>
                    <a:pt x="19" y="11"/>
                  </a:lnTo>
                  <a:lnTo>
                    <a:pt x="0" y="0"/>
                  </a:lnTo>
                  <a:close/>
                </a:path>
              </a:pathLst>
            </a:custGeom>
            <a:solidFill>
              <a:srgbClr val="3366FF"/>
            </a:solidFill>
            <a:ln w="0">
              <a:solidFill>
                <a:schemeClr val="tx1"/>
              </a:solidFill>
              <a:prstDash val="solid"/>
              <a:round/>
              <a:headEnd/>
              <a:tailEnd/>
            </a:ln>
          </p:spPr>
          <p:txBody>
            <a:bodyPr/>
            <a:lstStyle/>
            <a:p>
              <a:endParaRPr lang="en-US"/>
            </a:p>
          </p:txBody>
        </p:sp>
        <p:sp>
          <p:nvSpPr>
            <p:cNvPr id="22654" name="Freeform 90"/>
            <p:cNvSpPr>
              <a:spLocks/>
            </p:cNvSpPr>
            <p:nvPr/>
          </p:nvSpPr>
          <p:spPr bwMode="auto">
            <a:xfrm>
              <a:off x="2365" y="3185"/>
              <a:ext cx="13" cy="20"/>
            </a:xfrm>
            <a:custGeom>
              <a:avLst/>
              <a:gdLst>
                <a:gd name="T0" fmla="*/ 0 w 13"/>
                <a:gd name="T1" fmla="*/ 12 h 20"/>
                <a:gd name="T2" fmla="*/ 12 w 13"/>
                <a:gd name="T3" fmla="*/ 0 h 20"/>
                <a:gd name="T4" fmla="*/ 13 w 13"/>
                <a:gd name="T5" fmla="*/ 10 h 20"/>
                <a:gd name="T6" fmla="*/ 3 w 13"/>
                <a:gd name="T7" fmla="*/ 20 h 20"/>
                <a:gd name="T8" fmla="*/ 0 w 13"/>
                <a:gd name="T9" fmla="*/ 12 h 20"/>
                <a:gd name="T10" fmla="*/ 0 60000 65536"/>
                <a:gd name="T11" fmla="*/ 0 60000 65536"/>
                <a:gd name="T12" fmla="*/ 0 60000 65536"/>
                <a:gd name="T13" fmla="*/ 0 60000 65536"/>
                <a:gd name="T14" fmla="*/ 0 60000 65536"/>
                <a:gd name="T15" fmla="*/ 0 w 13"/>
                <a:gd name="T16" fmla="*/ 0 h 20"/>
                <a:gd name="T17" fmla="*/ 13 w 13"/>
                <a:gd name="T18" fmla="*/ 20 h 20"/>
              </a:gdLst>
              <a:ahLst/>
              <a:cxnLst>
                <a:cxn ang="T10">
                  <a:pos x="T0" y="T1"/>
                </a:cxn>
                <a:cxn ang="T11">
                  <a:pos x="T2" y="T3"/>
                </a:cxn>
                <a:cxn ang="T12">
                  <a:pos x="T4" y="T5"/>
                </a:cxn>
                <a:cxn ang="T13">
                  <a:pos x="T6" y="T7"/>
                </a:cxn>
                <a:cxn ang="T14">
                  <a:pos x="T8" y="T9"/>
                </a:cxn>
              </a:cxnLst>
              <a:rect l="T15" t="T16" r="T17" b="T18"/>
              <a:pathLst>
                <a:path w="13" h="20">
                  <a:moveTo>
                    <a:pt x="0" y="12"/>
                  </a:moveTo>
                  <a:lnTo>
                    <a:pt x="12" y="0"/>
                  </a:lnTo>
                  <a:lnTo>
                    <a:pt x="13" y="10"/>
                  </a:lnTo>
                  <a:lnTo>
                    <a:pt x="3" y="20"/>
                  </a:lnTo>
                  <a:lnTo>
                    <a:pt x="0" y="12"/>
                  </a:lnTo>
                  <a:close/>
                </a:path>
              </a:pathLst>
            </a:custGeom>
            <a:solidFill>
              <a:srgbClr val="3366FF"/>
            </a:solidFill>
            <a:ln w="0">
              <a:solidFill>
                <a:schemeClr val="tx1"/>
              </a:solidFill>
              <a:prstDash val="solid"/>
              <a:round/>
              <a:headEnd/>
              <a:tailEnd/>
            </a:ln>
          </p:spPr>
          <p:txBody>
            <a:bodyPr/>
            <a:lstStyle/>
            <a:p>
              <a:endParaRPr lang="en-US"/>
            </a:p>
          </p:txBody>
        </p:sp>
        <p:sp>
          <p:nvSpPr>
            <p:cNvPr id="22655" name="Freeform 91"/>
            <p:cNvSpPr>
              <a:spLocks/>
            </p:cNvSpPr>
            <p:nvPr/>
          </p:nvSpPr>
          <p:spPr bwMode="auto">
            <a:xfrm>
              <a:off x="2004" y="2189"/>
              <a:ext cx="488" cy="534"/>
            </a:xfrm>
            <a:custGeom>
              <a:avLst/>
              <a:gdLst>
                <a:gd name="T0" fmla="*/ 64 w 488"/>
                <a:gd name="T1" fmla="*/ 534 h 534"/>
                <a:gd name="T2" fmla="*/ 137 w 488"/>
                <a:gd name="T3" fmla="*/ 499 h 534"/>
                <a:gd name="T4" fmla="*/ 188 w 488"/>
                <a:gd name="T5" fmla="*/ 494 h 534"/>
                <a:gd name="T6" fmla="*/ 189 w 488"/>
                <a:gd name="T7" fmla="*/ 485 h 534"/>
                <a:gd name="T8" fmla="*/ 208 w 488"/>
                <a:gd name="T9" fmla="*/ 485 h 534"/>
                <a:gd name="T10" fmla="*/ 228 w 488"/>
                <a:gd name="T11" fmla="*/ 487 h 534"/>
                <a:gd name="T12" fmla="*/ 284 w 488"/>
                <a:gd name="T13" fmla="*/ 492 h 534"/>
                <a:gd name="T14" fmla="*/ 319 w 488"/>
                <a:gd name="T15" fmla="*/ 494 h 534"/>
                <a:gd name="T16" fmla="*/ 361 w 488"/>
                <a:gd name="T17" fmla="*/ 497 h 534"/>
                <a:gd name="T18" fmla="*/ 387 w 488"/>
                <a:gd name="T19" fmla="*/ 498 h 534"/>
                <a:gd name="T20" fmla="*/ 408 w 488"/>
                <a:gd name="T21" fmla="*/ 499 h 534"/>
                <a:gd name="T22" fmla="*/ 410 w 488"/>
                <a:gd name="T23" fmla="*/ 499 h 534"/>
                <a:gd name="T24" fmla="*/ 437 w 488"/>
                <a:gd name="T25" fmla="*/ 502 h 534"/>
                <a:gd name="T26" fmla="*/ 456 w 488"/>
                <a:gd name="T27" fmla="*/ 503 h 534"/>
                <a:gd name="T28" fmla="*/ 461 w 488"/>
                <a:gd name="T29" fmla="*/ 494 h 534"/>
                <a:gd name="T30" fmla="*/ 462 w 488"/>
                <a:gd name="T31" fmla="*/ 458 h 534"/>
                <a:gd name="T32" fmla="*/ 463 w 488"/>
                <a:gd name="T33" fmla="*/ 444 h 534"/>
                <a:gd name="T34" fmla="*/ 464 w 488"/>
                <a:gd name="T35" fmla="*/ 413 h 534"/>
                <a:gd name="T36" fmla="*/ 467 w 488"/>
                <a:gd name="T37" fmla="*/ 374 h 534"/>
                <a:gd name="T38" fmla="*/ 468 w 488"/>
                <a:gd name="T39" fmla="*/ 363 h 534"/>
                <a:gd name="T40" fmla="*/ 468 w 488"/>
                <a:gd name="T41" fmla="*/ 355 h 534"/>
                <a:gd name="T42" fmla="*/ 469 w 488"/>
                <a:gd name="T43" fmla="*/ 343 h 534"/>
                <a:gd name="T44" fmla="*/ 470 w 488"/>
                <a:gd name="T45" fmla="*/ 315 h 534"/>
                <a:gd name="T46" fmla="*/ 472 w 488"/>
                <a:gd name="T47" fmla="*/ 288 h 534"/>
                <a:gd name="T48" fmla="*/ 473 w 488"/>
                <a:gd name="T49" fmla="*/ 275 h 534"/>
                <a:gd name="T50" fmla="*/ 474 w 488"/>
                <a:gd name="T51" fmla="*/ 245 h 534"/>
                <a:gd name="T52" fmla="*/ 474 w 488"/>
                <a:gd name="T53" fmla="*/ 234 h 534"/>
                <a:gd name="T54" fmla="*/ 475 w 488"/>
                <a:gd name="T55" fmla="*/ 221 h 534"/>
                <a:gd name="T56" fmla="*/ 477 w 488"/>
                <a:gd name="T57" fmla="*/ 205 h 534"/>
                <a:gd name="T58" fmla="*/ 477 w 488"/>
                <a:gd name="T59" fmla="*/ 191 h 534"/>
                <a:gd name="T60" fmla="*/ 479 w 488"/>
                <a:gd name="T61" fmla="*/ 153 h 534"/>
                <a:gd name="T62" fmla="*/ 479 w 488"/>
                <a:gd name="T63" fmla="*/ 150 h 534"/>
                <a:gd name="T64" fmla="*/ 481 w 488"/>
                <a:gd name="T65" fmla="*/ 81 h 534"/>
                <a:gd name="T66" fmla="*/ 486 w 488"/>
                <a:gd name="T67" fmla="*/ 61 h 534"/>
                <a:gd name="T68" fmla="*/ 488 w 488"/>
                <a:gd name="T69" fmla="*/ 35 h 534"/>
                <a:gd name="T70" fmla="*/ 464 w 488"/>
                <a:gd name="T71" fmla="*/ 34 h 534"/>
                <a:gd name="T72" fmla="*/ 415 w 488"/>
                <a:gd name="T73" fmla="*/ 31 h 534"/>
                <a:gd name="T74" fmla="*/ 349 w 488"/>
                <a:gd name="T75" fmla="*/ 27 h 534"/>
                <a:gd name="T76" fmla="*/ 328 w 488"/>
                <a:gd name="T77" fmla="*/ 25 h 534"/>
                <a:gd name="T78" fmla="*/ 292 w 488"/>
                <a:gd name="T79" fmla="*/ 22 h 534"/>
                <a:gd name="T80" fmla="*/ 273 w 488"/>
                <a:gd name="T81" fmla="*/ 21 h 534"/>
                <a:gd name="T82" fmla="*/ 172 w 488"/>
                <a:gd name="T83" fmla="*/ 11 h 534"/>
                <a:gd name="T84" fmla="*/ 168 w 488"/>
                <a:gd name="T85" fmla="*/ 11 h 534"/>
                <a:gd name="T86" fmla="*/ 123 w 488"/>
                <a:gd name="T87" fmla="*/ 7 h 534"/>
                <a:gd name="T88" fmla="*/ 84 w 488"/>
                <a:gd name="T89" fmla="*/ 2 h 534"/>
                <a:gd name="T90" fmla="*/ 57 w 488"/>
                <a:gd name="T91" fmla="*/ 0 h 534"/>
                <a:gd name="T92" fmla="*/ 52 w 488"/>
                <a:gd name="T93" fmla="*/ 46 h 534"/>
                <a:gd name="T94" fmla="*/ 42 w 488"/>
                <a:gd name="T95" fmla="*/ 136 h 534"/>
                <a:gd name="T96" fmla="*/ 36 w 488"/>
                <a:gd name="T97" fmla="*/ 190 h 534"/>
                <a:gd name="T98" fmla="*/ 35 w 488"/>
                <a:gd name="T99" fmla="*/ 208 h 534"/>
                <a:gd name="T100" fmla="*/ 31 w 488"/>
                <a:gd name="T101" fmla="*/ 245 h 534"/>
                <a:gd name="T102" fmla="*/ 25 w 488"/>
                <a:gd name="T103" fmla="*/ 300 h 534"/>
                <a:gd name="T104" fmla="*/ 19 w 488"/>
                <a:gd name="T105" fmla="*/ 353 h 534"/>
                <a:gd name="T106" fmla="*/ 16 w 488"/>
                <a:gd name="T107" fmla="*/ 373 h 534"/>
                <a:gd name="T108" fmla="*/ 14 w 488"/>
                <a:gd name="T109" fmla="*/ 395 h 534"/>
                <a:gd name="T110" fmla="*/ 11 w 488"/>
                <a:gd name="T111" fmla="*/ 427 h 534"/>
                <a:gd name="T112" fmla="*/ 2 w 488"/>
                <a:gd name="T113" fmla="*/ 510 h 534"/>
                <a:gd name="T114" fmla="*/ 14 w 488"/>
                <a:gd name="T115" fmla="*/ 529 h 5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88"/>
                <a:gd name="T175" fmla="*/ 0 h 534"/>
                <a:gd name="T176" fmla="*/ 488 w 488"/>
                <a:gd name="T177" fmla="*/ 534 h 53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88" h="534">
                  <a:moveTo>
                    <a:pt x="14" y="529"/>
                  </a:moveTo>
                  <a:lnTo>
                    <a:pt x="64" y="534"/>
                  </a:lnTo>
                  <a:lnTo>
                    <a:pt x="68" y="493"/>
                  </a:lnTo>
                  <a:lnTo>
                    <a:pt x="137" y="499"/>
                  </a:lnTo>
                  <a:lnTo>
                    <a:pt x="196" y="504"/>
                  </a:lnTo>
                  <a:lnTo>
                    <a:pt x="188" y="494"/>
                  </a:lnTo>
                  <a:lnTo>
                    <a:pt x="190" y="492"/>
                  </a:lnTo>
                  <a:lnTo>
                    <a:pt x="189" y="485"/>
                  </a:lnTo>
                  <a:lnTo>
                    <a:pt x="190" y="484"/>
                  </a:lnTo>
                  <a:lnTo>
                    <a:pt x="208" y="485"/>
                  </a:lnTo>
                  <a:lnTo>
                    <a:pt x="218" y="487"/>
                  </a:lnTo>
                  <a:lnTo>
                    <a:pt x="228" y="487"/>
                  </a:lnTo>
                  <a:lnTo>
                    <a:pt x="238" y="488"/>
                  </a:lnTo>
                  <a:lnTo>
                    <a:pt x="284" y="492"/>
                  </a:lnTo>
                  <a:lnTo>
                    <a:pt x="306" y="493"/>
                  </a:lnTo>
                  <a:lnTo>
                    <a:pt x="319" y="494"/>
                  </a:lnTo>
                  <a:lnTo>
                    <a:pt x="325" y="494"/>
                  </a:lnTo>
                  <a:lnTo>
                    <a:pt x="361" y="497"/>
                  </a:lnTo>
                  <a:lnTo>
                    <a:pt x="369" y="498"/>
                  </a:lnTo>
                  <a:lnTo>
                    <a:pt x="387" y="498"/>
                  </a:lnTo>
                  <a:lnTo>
                    <a:pt x="391" y="499"/>
                  </a:lnTo>
                  <a:lnTo>
                    <a:pt x="408" y="499"/>
                  </a:lnTo>
                  <a:lnTo>
                    <a:pt x="409" y="499"/>
                  </a:lnTo>
                  <a:lnTo>
                    <a:pt x="410" y="499"/>
                  </a:lnTo>
                  <a:lnTo>
                    <a:pt x="418" y="500"/>
                  </a:lnTo>
                  <a:lnTo>
                    <a:pt x="437" y="502"/>
                  </a:lnTo>
                  <a:lnTo>
                    <a:pt x="440" y="502"/>
                  </a:lnTo>
                  <a:lnTo>
                    <a:pt x="456" y="503"/>
                  </a:lnTo>
                  <a:lnTo>
                    <a:pt x="459" y="503"/>
                  </a:lnTo>
                  <a:lnTo>
                    <a:pt x="461" y="494"/>
                  </a:lnTo>
                  <a:lnTo>
                    <a:pt x="461" y="479"/>
                  </a:lnTo>
                  <a:lnTo>
                    <a:pt x="462" y="458"/>
                  </a:lnTo>
                  <a:lnTo>
                    <a:pt x="462" y="454"/>
                  </a:lnTo>
                  <a:lnTo>
                    <a:pt x="463" y="444"/>
                  </a:lnTo>
                  <a:lnTo>
                    <a:pt x="463" y="427"/>
                  </a:lnTo>
                  <a:lnTo>
                    <a:pt x="464" y="413"/>
                  </a:lnTo>
                  <a:lnTo>
                    <a:pt x="466" y="398"/>
                  </a:lnTo>
                  <a:lnTo>
                    <a:pt x="467" y="374"/>
                  </a:lnTo>
                  <a:lnTo>
                    <a:pt x="467" y="373"/>
                  </a:lnTo>
                  <a:lnTo>
                    <a:pt x="468" y="363"/>
                  </a:lnTo>
                  <a:lnTo>
                    <a:pt x="468" y="359"/>
                  </a:lnTo>
                  <a:lnTo>
                    <a:pt x="468" y="355"/>
                  </a:lnTo>
                  <a:lnTo>
                    <a:pt x="468" y="347"/>
                  </a:lnTo>
                  <a:lnTo>
                    <a:pt x="469" y="343"/>
                  </a:lnTo>
                  <a:lnTo>
                    <a:pt x="469" y="331"/>
                  </a:lnTo>
                  <a:lnTo>
                    <a:pt x="470" y="315"/>
                  </a:lnTo>
                  <a:lnTo>
                    <a:pt x="472" y="293"/>
                  </a:lnTo>
                  <a:lnTo>
                    <a:pt x="472" y="288"/>
                  </a:lnTo>
                  <a:lnTo>
                    <a:pt x="472" y="286"/>
                  </a:lnTo>
                  <a:lnTo>
                    <a:pt x="473" y="275"/>
                  </a:lnTo>
                  <a:lnTo>
                    <a:pt x="473" y="269"/>
                  </a:lnTo>
                  <a:lnTo>
                    <a:pt x="474" y="245"/>
                  </a:lnTo>
                  <a:lnTo>
                    <a:pt x="474" y="235"/>
                  </a:lnTo>
                  <a:lnTo>
                    <a:pt x="474" y="234"/>
                  </a:lnTo>
                  <a:lnTo>
                    <a:pt x="475" y="226"/>
                  </a:lnTo>
                  <a:lnTo>
                    <a:pt x="475" y="221"/>
                  </a:lnTo>
                  <a:lnTo>
                    <a:pt x="475" y="210"/>
                  </a:lnTo>
                  <a:lnTo>
                    <a:pt x="477" y="205"/>
                  </a:lnTo>
                  <a:lnTo>
                    <a:pt x="477" y="196"/>
                  </a:lnTo>
                  <a:lnTo>
                    <a:pt x="477" y="191"/>
                  </a:lnTo>
                  <a:lnTo>
                    <a:pt x="478" y="164"/>
                  </a:lnTo>
                  <a:lnTo>
                    <a:pt x="479" y="153"/>
                  </a:lnTo>
                  <a:lnTo>
                    <a:pt x="479" y="151"/>
                  </a:lnTo>
                  <a:lnTo>
                    <a:pt x="479" y="150"/>
                  </a:lnTo>
                  <a:lnTo>
                    <a:pt x="480" y="123"/>
                  </a:lnTo>
                  <a:lnTo>
                    <a:pt x="481" y="81"/>
                  </a:lnTo>
                  <a:lnTo>
                    <a:pt x="485" y="81"/>
                  </a:lnTo>
                  <a:lnTo>
                    <a:pt x="486" y="61"/>
                  </a:lnTo>
                  <a:lnTo>
                    <a:pt x="486" y="46"/>
                  </a:lnTo>
                  <a:lnTo>
                    <a:pt x="488" y="35"/>
                  </a:lnTo>
                  <a:lnTo>
                    <a:pt x="481" y="35"/>
                  </a:lnTo>
                  <a:lnTo>
                    <a:pt x="464" y="34"/>
                  </a:lnTo>
                  <a:lnTo>
                    <a:pt x="461" y="34"/>
                  </a:lnTo>
                  <a:lnTo>
                    <a:pt x="415" y="31"/>
                  </a:lnTo>
                  <a:lnTo>
                    <a:pt x="390" y="30"/>
                  </a:lnTo>
                  <a:lnTo>
                    <a:pt x="349" y="27"/>
                  </a:lnTo>
                  <a:lnTo>
                    <a:pt x="333" y="26"/>
                  </a:lnTo>
                  <a:lnTo>
                    <a:pt x="328" y="25"/>
                  </a:lnTo>
                  <a:lnTo>
                    <a:pt x="293" y="22"/>
                  </a:lnTo>
                  <a:lnTo>
                    <a:pt x="292" y="22"/>
                  </a:lnTo>
                  <a:lnTo>
                    <a:pt x="282" y="21"/>
                  </a:lnTo>
                  <a:lnTo>
                    <a:pt x="273" y="21"/>
                  </a:lnTo>
                  <a:lnTo>
                    <a:pt x="239" y="19"/>
                  </a:lnTo>
                  <a:lnTo>
                    <a:pt x="172" y="11"/>
                  </a:lnTo>
                  <a:lnTo>
                    <a:pt x="170" y="11"/>
                  </a:lnTo>
                  <a:lnTo>
                    <a:pt x="168" y="11"/>
                  </a:lnTo>
                  <a:lnTo>
                    <a:pt x="167" y="11"/>
                  </a:lnTo>
                  <a:lnTo>
                    <a:pt x="123" y="7"/>
                  </a:lnTo>
                  <a:lnTo>
                    <a:pt x="104" y="5"/>
                  </a:lnTo>
                  <a:lnTo>
                    <a:pt x="84" y="2"/>
                  </a:lnTo>
                  <a:lnTo>
                    <a:pt x="77" y="2"/>
                  </a:lnTo>
                  <a:lnTo>
                    <a:pt x="57" y="0"/>
                  </a:lnTo>
                  <a:lnTo>
                    <a:pt x="54" y="24"/>
                  </a:lnTo>
                  <a:lnTo>
                    <a:pt x="52" y="46"/>
                  </a:lnTo>
                  <a:lnTo>
                    <a:pt x="47" y="92"/>
                  </a:lnTo>
                  <a:lnTo>
                    <a:pt x="42" y="136"/>
                  </a:lnTo>
                  <a:lnTo>
                    <a:pt x="42" y="140"/>
                  </a:lnTo>
                  <a:lnTo>
                    <a:pt x="36" y="190"/>
                  </a:lnTo>
                  <a:lnTo>
                    <a:pt x="35" y="206"/>
                  </a:lnTo>
                  <a:lnTo>
                    <a:pt x="35" y="208"/>
                  </a:lnTo>
                  <a:lnTo>
                    <a:pt x="32" y="225"/>
                  </a:lnTo>
                  <a:lnTo>
                    <a:pt x="31" y="245"/>
                  </a:lnTo>
                  <a:lnTo>
                    <a:pt x="27" y="279"/>
                  </a:lnTo>
                  <a:lnTo>
                    <a:pt x="25" y="300"/>
                  </a:lnTo>
                  <a:lnTo>
                    <a:pt x="25" y="303"/>
                  </a:lnTo>
                  <a:lnTo>
                    <a:pt x="19" y="353"/>
                  </a:lnTo>
                  <a:lnTo>
                    <a:pt x="19" y="359"/>
                  </a:lnTo>
                  <a:lnTo>
                    <a:pt x="16" y="373"/>
                  </a:lnTo>
                  <a:lnTo>
                    <a:pt x="15" y="393"/>
                  </a:lnTo>
                  <a:lnTo>
                    <a:pt x="14" y="395"/>
                  </a:lnTo>
                  <a:lnTo>
                    <a:pt x="11" y="419"/>
                  </a:lnTo>
                  <a:lnTo>
                    <a:pt x="11" y="427"/>
                  </a:lnTo>
                  <a:lnTo>
                    <a:pt x="3" y="508"/>
                  </a:lnTo>
                  <a:lnTo>
                    <a:pt x="2" y="510"/>
                  </a:lnTo>
                  <a:lnTo>
                    <a:pt x="0" y="528"/>
                  </a:lnTo>
                  <a:lnTo>
                    <a:pt x="14" y="529"/>
                  </a:lnTo>
                  <a:close/>
                </a:path>
              </a:pathLst>
            </a:custGeom>
            <a:solidFill>
              <a:srgbClr val="3366FF"/>
            </a:solidFill>
            <a:ln w="0">
              <a:solidFill>
                <a:schemeClr val="tx1"/>
              </a:solidFill>
              <a:prstDash val="solid"/>
              <a:round/>
              <a:headEnd/>
              <a:tailEnd/>
            </a:ln>
          </p:spPr>
          <p:txBody>
            <a:bodyPr/>
            <a:lstStyle/>
            <a:p>
              <a:endParaRPr lang="en-US"/>
            </a:p>
          </p:txBody>
        </p:sp>
        <p:sp>
          <p:nvSpPr>
            <p:cNvPr id="22656" name="Rectangle 92"/>
            <p:cNvSpPr>
              <a:spLocks noChangeArrowheads="1"/>
            </p:cNvSpPr>
            <p:nvPr/>
          </p:nvSpPr>
          <p:spPr bwMode="auto">
            <a:xfrm>
              <a:off x="4467" y="4693"/>
              <a:ext cx="54" cy="234"/>
            </a:xfrm>
            <a:prstGeom prst="rect">
              <a:avLst/>
            </a:prstGeom>
            <a:solidFill>
              <a:srgbClr val="3366FF"/>
            </a:solidFill>
            <a:ln w="9525">
              <a:solidFill>
                <a:schemeClr val="tx1"/>
              </a:solidFill>
              <a:miter lim="800000"/>
              <a:headEnd/>
              <a:tailEnd/>
            </a:ln>
          </p:spPr>
          <p:txBody>
            <a:bodyPr/>
            <a:lstStyle/>
            <a:p>
              <a:endParaRPr lang="en-US"/>
            </a:p>
          </p:txBody>
        </p:sp>
        <p:sp>
          <p:nvSpPr>
            <p:cNvPr id="22657" name="Rectangle 93"/>
            <p:cNvSpPr>
              <a:spLocks noChangeArrowheads="1"/>
            </p:cNvSpPr>
            <p:nvPr/>
          </p:nvSpPr>
          <p:spPr bwMode="auto">
            <a:xfrm>
              <a:off x="6510" y="4693"/>
              <a:ext cx="54" cy="234"/>
            </a:xfrm>
            <a:prstGeom prst="rect">
              <a:avLst/>
            </a:prstGeom>
            <a:solidFill>
              <a:srgbClr val="3366FF"/>
            </a:solidFill>
            <a:ln w="9525">
              <a:solidFill>
                <a:schemeClr val="tx1"/>
              </a:solidFill>
              <a:miter lim="800000"/>
              <a:headEnd/>
              <a:tailEnd/>
            </a:ln>
          </p:spPr>
          <p:txBody>
            <a:bodyPr/>
            <a:lstStyle/>
            <a:p>
              <a:endParaRPr lang="en-US"/>
            </a:p>
          </p:txBody>
        </p:sp>
        <p:sp>
          <p:nvSpPr>
            <p:cNvPr id="22658" name="Rectangle 94"/>
            <p:cNvSpPr>
              <a:spLocks noChangeArrowheads="1"/>
            </p:cNvSpPr>
            <p:nvPr/>
          </p:nvSpPr>
          <p:spPr bwMode="auto">
            <a:xfrm>
              <a:off x="5560" y="4693"/>
              <a:ext cx="6" cy="313"/>
            </a:xfrm>
            <a:prstGeom prst="rect">
              <a:avLst/>
            </a:prstGeom>
            <a:solidFill>
              <a:srgbClr val="3366FF"/>
            </a:solidFill>
            <a:ln w="9525">
              <a:solidFill>
                <a:schemeClr val="tx1"/>
              </a:solidFill>
              <a:miter lim="800000"/>
              <a:headEnd/>
              <a:tailEnd/>
            </a:ln>
          </p:spPr>
          <p:txBody>
            <a:bodyPr wrap="none" lIns="0" tIns="0" rIns="0" bIns="0">
              <a:spAutoFit/>
            </a:bodyPr>
            <a:lstStyle/>
            <a:p>
              <a:pPr algn="ctr"/>
              <a:endParaRPr lang="en-US" sz="3200">
                <a:solidFill>
                  <a:srgbClr val="0000FF"/>
                </a:solidFill>
                <a:latin typeface="Arial" charset="0"/>
              </a:endParaRPr>
            </a:p>
          </p:txBody>
        </p:sp>
        <p:sp>
          <p:nvSpPr>
            <p:cNvPr id="22659" name="Rectangle 95"/>
            <p:cNvSpPr>
              <a:spLocks noChangeArrowheads="1"/>
            </p:cNvSpPr>
            <p:nvPr/>
          </p:nvSpPr>
          <p:spPr bwMode="auto">
            <a:xfrm>
              <a:off x="4465" y="4692"/>
              <a:ext cx="2087" cy="223"/>
            </a:xfrm>
            <a:prstGeom prst="rect">
              <a:avLst/>
            </a:prstGeom>
            <a:solidFill>
              <a:srgbClr val="3366FF"/>
            </a:solidFill>
            <a:ln w="1588">
              <a:solidFill>
                <a:schemeClr val="tx1"/>
              </a:solidFill>
              <a:miter lim="800000"/>
              <a:headEnd/>
              <a:tailEnd/>
            </a:ln>
          </p:spPr>
          <p:txBody>
            <a:bodyPr/>
            <a:lstStyle/>
            <a:p>
              <a:endParaRPr lang="en-US"/>
            </a:p>
          </p:txBody>
        </p:sp>
      </p:grpSp>
      <p:sp>
        <p:nvSpPr>
          <p:cNvPr id="22532" name="Rectangle 96"/>
          <p:cNvSpPr>
            <a:spLocks noChangeArrowheads="1"/>
          </p:cNvSpPr>
          <p:nvPr/>
        </p:nvSpPr>
        <p:spPr bwMode="auto">
          <a:xfrm>
            <a:off x="692150" y="5738813"/>
            <a:ext cx="2174875" cy="649287"/>
          </a:xfrm>
          <a:prstGeom prst="rect">
            <a:avLst/>
          </a:prstGeom>
          <a:noFill/>
          <a:ln w="9525">
            <a:noFill/>
            <a:miter lim="800000"/>
            <a:headEnd/>
            <a:tailEnd/>
          </a:ln>
        </p:spPr>
        <p:txBody>
          <a:bodyPr/>
          <a:lstStyle/>
          <a:p>
            <a:endParaRPr lang="en-US"/>
          </a:p>
        </p:txBody>
      </p:sp>
      <p:sp>
        <p:nvSpPr>
          <p:cNvPr id="22533" name="Rectangle 97"/>
          <p:cNvSpPr>
            <a:spLocks noChangeArrowheads="1"/>
          </p:cNvSpPr>
          <p:nvPr/>
        </p:nvSpPr>
        <p:spPr bwMode="auto">
          <a:xfrm>
            <a:off x="3987800" y="6126163"/>
            <a:ext cx="1727200" cy="274637"/>
          </a:xfrm>
          <a:prstGeom prst="rect">
            <a:avLst/>
          </a:prstGeom>
          <a:noFill/>
          <a:ln w="9525">
            <a:noFill/>
            <a:miter lim="800000"/>
            <a:headEnd/>
            <a:tailEnd/>
          </a:ln>
        </p:spPr>
        <p:txBody>
          <a:bodyPr wrap="none" lIns="0" tIns="0" rIns="0" bIns="0">
            <a:spAutoFit/>
          </a:bodyPr>
          <a:lstStyle/>
          <a:p>
            <a:pPr algn="ctr"/>
            <a:r>
              <a:rPr lang="en-US" sz="1800" b="1">
                <a:solidFill>
                  <a:srgbClr val="0033CC"/>
                </a:solidFill>
                <a:latin typeface="Arial" charset="0"/>
              </a:rPr>
              <a:t>HAWAII - LIGHT</a:t>
            </a:r>
            <a:endParaRPr lang="en-US" sz="3200">
              <a:solidFill>
                <a:srgbClr val="0033CC"/>
              </a:solidFill>
              <a:latin typeface="Arial" charset="0"/>
            </a:endParaRPr>
          </a:p>
        </p:txBody>
      </p:sp>
      <p:sp>
        <p:nvSpPr>
          <p:cNvPr id="22534" name="Rectangle 98"/>
          <p:cNvSpPr>
            <a:spLocks noChangeArrowheads="1"/>
          </p:cNvSpPr>
          <p:nvPr/>
        </p:nvSpPr>
        <p:spPr bwMode="auto">
          <a:xfrm>
            <a:off x="1333500" y="6126163"/>
            <a:ext cx="1943100" cy="274637"/>
          </a:xfrm>
          <a:prstGeom prst="rect">
            <a:avLst/>
          </a:prstGeom>
          <a:noFill/>
          <a:ln w="9525">
            <a:noFill/>
            <a:miter lim="800000"/>
            <a:headEnd/>
            <a:tailEnd/>
          </a:ln>
        </p:spPr>
        <p:txBody>
          <a:bodyPr wrap="none" lIns="0" tIns="0" rIns="0" bIns="0">
            <a:spAutoFit/>
          </a:bodyPr>
          <a:lstStyle/>
          <a:p>
            <a:pPr algn="ctr"/>
            <a:r>
              <a:rPr lang="en-US" sz="1800" b="1">
                <a:solidFill>
                  <a:srgbClr val="0033CC"/>
                </a:solidFill>
                <a:latin typeface="Arial" charset="0"/>
              </a:rPr>
              <a:t>ALASKA - HEAVY</a:t>
            </a:r>
            <a:endParaRPr lang="en-US" sz="3200">
              <a:solidFill>
                <a:srgbClr val="0033CC"/>
              </a:solidFill>
              <a:latin typeface="Arial" charset="0"/>
            </a:endParaRPr>
          </a:p>
        </p:txBody>
      </p:sp>
      <p:grpSp>
        <p:nvGrpSpPr>
          <p:cNvPr id="3" name="Group 99"/>
          <p:cNvGrpSpPr>
            <a:grpSpLocks/>
          </p:cNvGrpSpPr>
          <p:nvPr/>
        </p:nvGrpSpPr>
        <p:grpSpPr bwMode="auto">
          <a:xfrm>
            <a:off x="1798638" y="2259013"/>
            <a:ext cx="5280025" cy="2617787"/>
            <a:chOff x="1133" y="1423"/>
            <a:chExt cx="3326" cy="1649"/>
          </a:xfrm>
        </p:grpSpPr>
        <p:sp>
          <p:nvSpPr>
            <p:cNvPr id="22540" name="Line 100"/>
            <p:cNvSpPr>
              <a:spLocks noChangeShapeType="1"/>
            </p:cNvSpPr>
            <p:nvPr/>
          </p:nvSpPr>
          <p:spPr bwMode="auto">
            <a:xfrm>
              <a:off x="1379" y="2346"/>
              <a:ext cx="337" cy="102"/>
            </a:xfrm>
            <a:prstGeom prst="line">
              <a:avLst/>
            </a:prstGeom>
            <a:noFill/>
            <a:ln w="50800">
              <a:solidFill>
                <a:srgbClr val="FF0033"/>
              </a:solidFill>
              <a:round/>
              <a:headEnd/>
              <a:tailEnd/>
            </a:ln>
          </p:spPr>
          <p:txBody>
            <a:bodyPr/>
            <a:lstStyle/>
            <a:p>
              <a:endParaRPr lang="en-US"/>
            </a:p>
          </p:txBody>
        </p:sp>
        <p:sp>
          <p:nvSpPr>
            <p:cNvPr id="22541" name="Line 101"/>
            <p:cNvSpPr>
              <a:spLocks noChangeShapeType="1"/>
            </p:cNvSpPr>
            <p:nvPr/>
          </p:nvSpPr>
          <p:spPr bwMode="auto">
            <a:xfrm>
              <a:off x="2156" y="2774"/>
              <a:ext cx="194" cy="154"/>
            </a:xfrm>
            <a:prstGeom prst="line">
              <a:avLst/>
            </a:prstGeom>
            <a:noFill/>
            <a:ln w="50800">
              <a:solidFill>
                <a:srgbClr val="FF0033"/>
              </a:solidFill>
              <a:round/>
              <a:headEnd/>
              <a:tailEnd/>
            </a:ln>
          </p:spPr>
          <p:txBody>
            <a:bodyPr/>
            <a:lstStyle/>
            <a:p>
              <a:endParaRPr lang="en-US"/>
            </a:p>
          </p:txBody>
        </p:sp>
        <p:grpSp>
          <p:nvGrpSpPr>
            <p:cNvPr id="4" name="Group 102"/>
            <p:cNvGrpSpPr>
              <a:grpSpLocks/>
            </p:cNvGrpSpPr>
            <p:nvPr/>
          </p:nvGrpSpPr>
          <p:grpSpPr bwMode="auto">
            <a:xfrm>
              <a:off x="1133" y="1423"/>
              <a:ext cx="3326" cy="1649"/>
              <a:chOff x="1133" y="1111"/>
              <a:chExt cx="3326" cy="1649"/>
            </a:xfrm>
          </p:grpSpPr>
          <p:sp>
            <p:nvSpPr>
              <p:cNvPr id="22543" name="Line 103"/>
              <p:cNvSpPr>
                <a:spLocks noChangeShapeType="1"/>
              </p:cNvSpPr>
              <p:nvPr/>
            </p:nvSpPr>
            <p:spPr bwMode="auto">
              <a:xfrm flipH="1">
                <a:off x="2453" y="1111"/>
                <a:ext cx="53" cy="486"/>
              </a:xfrm>
              <a:prstGeom prst="line">
                <a:avLst/>
              </a:prstGeom>
              <a:noFill/>
              <a:ln w="50800">
                <a:solidFill>
                  <a:srgbClr val="FF0033"/>
                </a:solidFill>
                <a:round/>
                <a:headEnd/>
                <a:tailEnd/>
              </a:ln>
            </p:spPr>
            <p:txBody>
              <a:bodyPr/>
              <a:lstStyle/>
              <a:p>
                <a:endParaRPr lang="en-US"/>
              </a:p>
            </p:txBody>
          </p:sp>
          <p:sp>
            <p:nvSpPr>
              <p:cNvPr id="22544" name="Line 104"/>
              <p:cNvSpPr>
                <a:spLocks noChangeShapeType="1"/>
              </p:cNvSpPr>
              <p:nvPr/>
            </p:nvSpPr>
            <p:spPr bwMode="auto">
              <a:xfrm flipH="1">
                <a:off x="2207" y="1597"/>
                <a:ext cx="246" cy="1"/>
              </a:xfrm>
              <a:prstGeom prst="line">
                <a:avLst/>
              </a:prstGeom>
              <a:noFill/>
              <a:ln w="50800">
                <a:solidFill>
                  <a:srgbClr val="FF0033"/>
                </a:solidFill>
                <a:round/>
                <a:headEnd/>
                <a:tailEnd/>
              </a:ln>
            </p:spPr>
            <p:txBody>
              <a:bodyPr/>
              <a:lstStyle/>
              <a:p>
                <a:endParaRPr lang="en-US"/>
              </a:p>
            </p:txBody>
          </p:sp>
          <p:sp>
            <p:nvSpPr>
              <p:cNvPr id="22545" name="Line 105"/>
              <p:cNvSpPr>
                <a:spLocks noChangeShapeType="1"/>
              </p:cNvSpPr>
              <p:nvPr/>
            </p:nvSpPr>
            <p:spPr bwMode="auto">
              <a:xfrm>
                <a:off x="2207" y="1597"/>
                <a:ext cx="1" cy="191"/>
              </a:xfrm>
              <a:prstGeom prst="line">
                <a:avLst/>
              </a:prstGeom>
              <a:noFill/>
              <a:ln w="50800">
                <a:solidFill>
                  <a:srgbClr val="FF0033"/>
                </a:solidFill>
                <a:round/>
                <a:headEnd/>
                <a:tailEnd/>
              </a:ln>
            </p:spPr>
            <p:txBody>
              <a:bodyPr/>
              <a:lstStyle/>
              <a:p>
                <a:endParaRPr lang="en-US"/>
              </a:p>
            </p:txBody>
          </p:sp>
          <p:sp>
            <p:nvSpPr>
              <p:cNvPr id="22546" name="Line 106"/>
              <p:cNvSpPr>
                <a:spLocks noChangeShapeType="1"/>
              </p:cNvSpPr>
              <p:nvPr/>
            </p:nvSpPr>
            <p:spPr bwMode="auto">
              <a:xfrm>
                <a:off x="2207" y="1788"/>
                <a:ext cx="104" cy="396"/>
              </a:xfrm>
              <a:prstGeom prst="line">
                <a:avLst/>
              </a:prstGeom>
              <a:noFill/>
              <a:ln w="50800">
                <a:solidFill>
                  <a:srgbClr val="FF0033"/>
                </a:solidFill>
                <a:round/>
                <a:headEnd/>
                <a:tailEnd/>
              </a:ln>
            </p:spPr>
            <p:txBody>
              <a:bodyPr/>
              <a:lstStyle/>
              <a:p>
                <a:endParaRPr lang="en-US"/>
              </a:p>
            </p:txBody>
          </p:sp>
          <p:sp>
            <p:nvSpPr>
              <p:cNvPr id="22547" name="Line 107"/>
              <p:cNvSpPr>
                <a:spLocks noChangeShapeType="1"/>
              </p:cNvSpPr>
              <p:nvPr/>
            </p:nvSpPr>
            <p:spPr bwMode="auto">
              <a:xfrm>
                <a:off x="2311" y="2184"/>
                <a:ext cx="246" cy="1"/>
              </a:xfrm>
              <a:prstGeom prst="line">
                <a:avLst/>
              </a:prstGeom>
              <a:noFill/>
              <a:ln w="50800">
                <a:solidFill>
                  <a:srgbClr val="FF0033"/>
                </a:solidFill>
                <a:round/>
                <a:headEnd/>
                <a:tailEnd/>
              </a:ln>
            </p:spPr>
            <p:txBody>
              <a:bodyPr/>
              <a:lstStyle/>
              <a:p>
                <a:endParaRPr lang="en-US"/>
              </a:p>
            </p:txBody>
          </p:sp>
          <p:sp>
            <p:nvSpPr>
              <p:cNvPr id="22548" name="Line 108"/>
              <p:cNvSpPr>
                <a:spLocks noChangeShapeType="1"/>
              </p:cNvSpPr>
              <p:nvPr/>
            </p:nvSpPr>
            <p:spPr bwMode="auto">
              <a:xfrm>
                <a:off x="2557" y="2184"/>
                <a:ext cx="1" cy="192"/>
              </a:xfrm>
              <a:prstGeom prst="line">
                <a:avLst/>
              </a:prstGeom>
              <a:noFill/>
              <a:ln w="50800">
                <a:solidFill>
                  <a:srgbClr val="FF0033"/>
                </a:solidFill>
                <a:round/>
                <a:headEnd/>
                <a:tailEnd/>
              </a:ln>
            </p:spPr>
            <p:txBody>
              <a:bodyPr/>
              <a:lstStyle/>
              <a:p>
                <a:endParaRPr lang="en-US"/>
              </a:p>
            </p:txBody>
          </p:sp>
          <p:sp>
            <p:nvSpPr>
              <p:cNvPr id="22549" name="Line 109"/>
              <p:cNvSpPr>
                <a:spLocks noChangeShapeType="1"/>
              </p:cNvSpPr>
              <p:nvPr/>
            </p:nvSpPr>
            <p:spPr bwMode="auto">
              <a:xfrm>
                <a:off x="2557" y="2376"/>
                <a:ext cx="142" cy="192"/>
              </a:xfrm>
              <a:prstGeom prst="line">
                <a:avLst/>
              </a:prstGeom>
              <a:noFill/>
              <a:ln w="50800">
                <a:solidFill>
                  <a:srgbClr val="FF0033"/>
                </a:solidFill>
                <a:round/>
                <a:headEnd/>
                <a:tailEnd/>
              </a:ln>
            </p:spPr>
            <p:txBody>
              <a:bodyPr/>
              <a:lstStyle/>
              <a:p>
                <a:endParaRPr lang="en-US"/>
              </a:p>
            </p:txBody>
          </p:sp>
          <p:sp>
            <p:nvSpPr>
              <p:cNvPr id="22550" name="Line 110"/>
              <p:cNvSpPr>
                <a:spLocks noChangeShapeType="1"/>
              </p:cNvSpPr>
              <p:nvPr/>
            </p:nvSpPr>
            <p:spPr bwMode="auto">
              <a:xfrm>
                <a:off x="2699" y="2568"/>
                <a:ext cx="440" cy="1"/>
              </a:xfrm>
              <a:prstGeom prst="line">
                <a:avLst/>
              </a:prstGeom>
              <a:noFill/>
              <a:ln w="50800">
                <a:solidFill>
                  <a:srgbClr val="FF0033"/>
                </a:solidFill>
                <a:round/>
                <a:headEnd/>
                <a:tailEnd/>
              </a:ln>
            </p:spPr>
            <p:txBody>
              <a:bodyPr/>
              <a:lstStyle/>
              <a:p>
                <a:endParaRPr lang="en-US"/>
              </a:p>
            </p:txBody>
          </p:sp>
          <p:sp>
            <p:nvSpPr>
              <p:cNvPr id="22551" name="Line 111"/>
              <p:cNvSpPr>
                <a:spLocks noChangeShapeType="1"/>
              </p:cNvSpPr>
              <p:nvPr/>
            </p:nvSpPr>
            <p:spPr bwMode="auto">
              <a:xfrm flipV="1">
                <a:off x="3139" y="2223"/>
                <a:ext cx="1" cy="345"/>
              </a:xfrm>
              <a:prstGeom prst="line">
                <a:avLst/>
              </a:prstGeom>
              <a:noFill/>
              <a:ln w="50800">
                <a:solidFill>
                  <a:srgbClr val="FF0033"/>
                </a:solidFill>
                <a:round/>
                <a:headEnd/>
                <a:tailEnd/>
              </a:ln>
            </p:spPr>
            <p:txBody>
              <a:bodyPr/>
              <a:lstStyle/>
              <a:p>
                <a:endParaRPr lang="en-US"/>
              </a:p>
            </p:txBody>
          </p:sp>
          <p:sp>
            <p:nvSpPr>
              <p:cNvPr id="22552" name="Line 112"/>
              <p:cNvSpPr>
                <a:spLocks noChangeShapeType="1"/>
              </p:cNvSpPr>
              <p:nvPr/>
            </p:nvSpPr>
            <p:spPr bwMode="auto">
              <a:xfrm>
                <a:off x="3139" y="2223"/>
                <a:ext cx="349" cy="1"/>
              </a:xfrm>
              <a:prstGeom prst="line">
                <a:avLst/>
              </a:prstGeom>
              <a:noFill/>
              <a:ln w="50800">
                <a:solidFill>
                  <a:srgbClr val="FF0033"/>
                </a:solidFill>
                <a:round/>
                <a:headEnd/>
                <a:tailEnd/>
              </a:ln>
            </p:spPr>
            <p:txBody>
              <a:bodyPr/>
              <a:lstStyle/>
              <a:p>
                <a:endParaRPr lang="en-US"/>
              </a:p>
            </p:txBody>
          </p:sp>
          <p:sp>
            <p:nvSpPr>
              <p:cNvPr id="22553" name="Line 113"/>
              <p:cNvSpPr>
                <a:spLocks noChangeShapeType="1"/>
              </p:cNvSpPr>
              <p:nvPr/>
            </p:nvSpPr>
            <p:spPr bwMode="auto">
              <a:xfrm flipV="1">
                <a:off x="3456" y="1968"/>
                <a:ext cx="285" cy="242"/>
              </a:xfrm>
              <a:prstGeom prst="line">
                <a:avLst/>
              </a:prstGeom>
              <a:noFill/>
              <a:ln w="50800">
                <a:solidFill>
                  <a:srgbClr val="FF0033"/>
                </a:solidFill>
                <a:round/>
                <a:headEnd/>
                <a:tailEnd/>
              </a:ln>
            </p:spPr>
            <p:txBody>
              <a:bodyPr/>
              <a:lstStyle/>
              <a:p>
                <a:endParaRPr lang="en-US"/>
              </a:p>
            </p:txBody>
          </p:sp>
          <p:sp>
            <p:nvSpPr>
              <p:cNvPr id="22554" name="Line 114"/>
              <p:cNvSpPr>
                <a:spLocks noChangeShapeType="1"/>
              </p:cNvSpPr>
              <p:nvPr/>
            </p:nvSpPr>
            <p:spPr bwMode="auto">
              <a:xfrm flipV="1">
                <a:off x="3773" y="1788"/>
                <a:ext cx="298" cy="52"/>
              </a:xfrm>
              <a:prstGeom prst="line">
                <a:avLst/>
              </a:prstGeom>
              <a:noFill/>
              <a:ln w="50800">
                <a:solidFill>
                  <a:srgbClr val="FF0033"/>
                </a:solidFill>
                <a:round/>
                <a:headEnd/>
                <a:tailEnd/>
              </a:ln>
            </p:spPr>
            <p:txBody>
              <a:bodyPr/>
              <a:lstStyle/>
              <a:p>
                <a:endParaRPr lang="en-US"/>
              </a:p>
            </p:txBody>
          </p:sp>
          <p:sp>
            <p:nvSpPr>
              <p:cNvPr id="22555" name="Line 115"/>
              <p:cNvSpPr>
                <a:spLocks noChangeShapeType="1"/>
              </p:cNvSpPr>
              <p:nvPr/>
            </p:nvSpPr>
            <p:spPr bwMode="auto">
              <a:xfrm flipH="1">
                <a:off x="3928" y="1788"/>
                <a:ext cx="143" cy="192"/>
              </a:xfrm>
              <a:prstGeom prst="line">
                <a:avLst/>
              </a:prstGeom>
              <a:noFill/>
              <a:ln w="50800">
                <a:solidFill>
                  <a:srgbClr val="FF0033"/>
                </a:solidFill>
                <a:round/>
                <a:headEnd/>
                <a:tailEnd/>
              </a:ln>
            </p:spPr>
            <p:txBody>
              <a:bodyPr/>
              <a:lstStyle/>
              <a:p>
                <a:endParaRPr lang="en-US"/>
              </a:p>
            </p:txBody>
          </p:sp>
          <p:sp>
            <p:nvSpPr>
              <p:cNvPr id="22556" name="Line 116"/>
              <p:cNvSpPr>
                <a:spLocks noChangeShapeType="1"/>
              </p:cNvSpPr>
              <p:nvPr/>
            </p:nvSpPr>
            <p:spPr bwMode="auto">
              <a:xfrm>
                <a:off x="3928" y="1980"/>
                <a:ext cx="52" cy="153"/>
              </a:xfrm>
              <a:prstGeom prst="line">
                <a:avLst/>
              </a:prstGeom>
              <a:noFill/>
              <a:ln w="50800">
                <a:solidFill>
                  <a:srgbClr val="FF0033"/>
                </a:solidFill>
                <a:round/>
                <a:headEnd/>
                <a:tailEnd/>
              </a:ln>
            </p:spPr>
            <p:txBody>
              <a:bodyPr/>
              <a:lstStyle/>
              <a:p>
                <a:endParaRPr lang="en-US"/>
              </a:p>
            </p:txBody>
          </p:sp>
          <p:sp>
            <p:nvSpPr>
              <p:cNvPr id="22557" name="Line 117"/>
              <p:cNvSpPr>
                <a:spLocks noChangeShapeType="1"/>
              </p:cNvSpPr>
              <p:nvPr/>
            </p:nvSpPr>
            <p:spPr bwMode="auto">
              <a:xfrm flipV="1">
                <a:off x="3980" y="2082"/>
                <a:ext cx="286" cy="51"/>
              </a:xfrm>
              <a:prstGeom prst="line">
                <a:avLst/>
              </a:prstGeom>
              <a:noFill/>
              <a:ln w="50800">
                <a:solidFill>
                  <a:srgbClr val="FF0033"/>
                </a:solidFill>
                <a:round/>
                <a:headEnd/>
                <a:tailEnd/>
              </a:ln>
            </p:spPr>
            <p:txBody>
              <a:bodyPr/>
              <a:lstStyle/>
              <a:p>
                <a:endParaRPr lang="en-US"/>
              </a:p>
            </p:txBody>
          </p:sp>
          <p:sp>
            <p:nvSpPr>
              <p:cNvPr id="22558" name="Line 118"/>
              <p:cNvSpPr>
                <a:spLocks noChangeShapeType="1"/>
              </p:cNvSpPr>
              <p:nvPr/>
            </p:nvSpPr>
            <p:spPr bwMode="auto">
              <a:xfrm flipV="1">
                <a:off x="4266" y="1891"/>
                <a:ext cx="51" cy="191"/>
              </a:xfrm>
              <a:prstGeom prst="line">
                <a:avLst/>
              </a:prstGeom>
              <a:noFill/>
              <a:ln w="50800">
                <a:solidFill>
                  <a:srgbClr val="FF0033"/>
                </a:solidFill>
                <a:round/>
                <a:headEnd/>
                <a:tailEnd/>
              </a:ln>
            </p:spPr>
            <p:txBody>
              <a:bodyPr/>
              <a:lstStyle/>
              <a:p>
                <a:endParaRPr lang="en-US"/>
              </a:p>
            </p:txBody>
          </p:sp>
          <p:sp>
            <p:nvSpPr>
              <p:cNvPr id="22559" name="Line 119"/>
              <p:cNvSpPr>
                <a:spLocks noChangeShapeType="1"/>
              </p:cNvSpPr>
              <p:nvPr/>
            </p:nvSpPr>
            <p:spPr bwMode="auto">
              <a:xfrm>
                <a:off x="4317" y="1891"/>
                <a:ext cx="142" cy="1"/>
              </a:xfrm>
              <a:prstGeom prst="line">
                <a:avLst/>
              </a:prstGeom>
              <a:noFill/>
              <a:ln w="50800">
                <a:solidFill>
                  <a:srgbClr val="FF0033"/>
                </a:solidFill>
                <a:round/>
                <a:headEnd/>
                <a:tailEnd/>
              </a:ln>
            </p:spPr>
            <p:txBody>
              <a:bodyPr/>
              <a:lstStyle/>
              <a:p>
                <a:endParaRPr lang="en-US"/>
              </a:p>
            </p:txBody>
          </p:sp>
          <p:sp>
            <p:nvSpPr>
              <p:cNvPr id="22560" name="Line 120"/>
              <p:cNvSpPr>
                <a:spLocks noChangeShapeType="1"/>
              </p:cNvSpPr>
              <p:nvPr/>
            </p:nvSpPr>
            <p:spPr bwMode="auto">
              <a:xfrm>
                <a:off x="1133" y="1495"/>
                <a:ext cx="246" cy="536"/>
              </a:xfrm>
              <a:prstGeom prst="line">
                <a:avLst/>
              </a:prstGeom>
              <a:noFill/>
              <a:ln w="50800">
                <a:solidFill>
                  <a:srgbClr val="FF0033"/>
                </a:solidFill>
                <a:round/>
                <a:headEnd/>
                <a:tailEnd/>
              </a:ln>
            </p:spPr>
            <p:txBody>
              <a:bodyPr/>
              <a:lstStyle/>
              <a:p>
                <a:endParaRPr lang="en-US"/>
              </a:p>
            </p:txBody>
          </p:sp>
          <p:sp>
            <p:nvSpPr>
              <p:cNvPr id="22561" name="Line 121"/>
              <p:cNvSpPr>
                <a:spLocks noChangeShapeType="1"/>
              </p:cNvSpPr>
              <p:nvPr/>
            </p:nvSpPr>
            <p:spPr bwMode="auto">
              <a:xfrm flipH="1">
                <a:off x="1664" y="2133"/>
                <a:ext cx="52" cy="243"/>
              </a:xfrm>
              <a:prstGeom prst="line">
                <a:avLst/>
              </a:prstGeom>
              <a:noFill/>
              <a:ln w="50800">
                <a:solidFill>
                  <a:srgbClr val="FF0033"/>
                </a:solidFill>
                <a:round/>
                <a:headEnd/>
                <a:tailEnd/>
              </a:ln>
            </p:spPr>
            <p:txBody>
              <a:bodyPr/>
              <a:lstStyle/>
              <a:p>
                <a:endParaRPr lang="en-US"/>
              </a:p>
            </p:txBody>
          </p:sp>
          <p:sp>
            <p:nvSpPr>
              <p:cNvPr id="22562" name="Line 122"/>
              <p:cNvSpPr>
                <a:spLocks noChangeShapeType="1"/>
              </p:cNvSpPr>
              <p:nvPr/>
            </p:nvSpPr>
            <p:spPr bwMode="auto">
              <a:xfrm>
                <a:off x="1664" y="2325"/>
                <a:ext cx="492" cy="140"/>
              </a:xfrm>
              <a:prstGeom prst="line">
                <a:avLst/>
              </a:prstGeom>
              <a:noFill/>
              <a:ln w="50800">
                <a:solidFill>
                  <a:srgbClr val="FF0033"/>
                </a:solidFill>
                <a:round/>
                <a:headEnd/>
                <a:tailEnd/>
              </a:ln>
            </p:spPr>
            <p:txBody>
              <a:bodyPr/>
              <a:lstStyle/>
              <a:p>
                <a:endParaRPr lang="en-US"/>
              </a:p>
            </p:txBody>
          </p:sp>
          <p:sp>
            <p:nvSpPr>
              <p:cNvPr id="22563" name="Line 123"/>
              <p:cNvSpPr>
                <a:spLocks noChangeShapeType="1"/>
              </p:cNvSpPr>
              <p:nvPr/>
            </p:nvSpPr>
            <p:spPr bwMode="auto">
              <a:xfrm>
                <a:off x="2350" y="2619"/>
                <a:ext cx="246" cy="140"/>
              </a:xfrm>
              <a:prstGeom prst="line">
                <a:avLst/>
              </a:prstGeom>
              <a:noFill/>
              <a:ln w="50800">
                <a:solidFill>
                  <a:srgbClr val="FF0033"/>
                </a:solidFill>
                <a:round/>
                <a:headEnd/>
                <a:tailEnd/>
              </a:ln>
            </p:spPr>
            <p:txBody>
              <a:bodyPr/>
              <a:lstStyle/>
              <a:p>
                <a:endParaRPr lang="en-US"/>
              </a:p>
            </p:txBody>
          </p:sp>
          <p:sp>
            <p:nvSpPr>
              <p:cNvPr id="22564" name="Line 124"/>
              <p:cNvSpPr>
                <a:spLocks noChangeShapeType="1"/>
              </p:cNvSpPr>
              <p:nvPr/>
            </p:nvSpPr>
            <p:spPr bwMode="auto">
              <a:xfrm>
                <a:off x="2596" y="2759"/>
                <a:ext cx="685" cy="1"/>
              </a:xfrm>
              <a:prstGeom prst="line">
                <a:avLst/>
              </a:prstGeom>
              <a:noFill/>
              <a:ln w="50800">
                <a:solidFill>
                  <a:srgbClr val="FF0033"/>
                </a:solidFill>
                <a:round/>
                <a:headEnd/>
                <a:tailEnd/>
              </a:ln>
            </p:spPr>
            <p:txBody>
              <a:bodyPr/>
              <a:lstStyle/>
              <a:p>
                <a:endParaRPr lang="en-US"/>
              </a:p>
            </p:txBody>
          </p:sp>
          <p:sp>
            <p:nvSpPr>
              <p:cNvPr id="22565" name="Line 125"/>
              <p:cNvSpPr>
                <a:spLocks noChangeShapeType="1"/>
              </p:cNvSpPr>
              <p:nvPr/>
            </p:nvSpPr>
            <p:spPr bwMode="auto">
              <a:xfrm flipV="1">
                <a:off x="3281" y="2517"/>
                <a:ext cx="207" cy="242"/>
              </a:xfrm>
              <a:prstGeom prst="line">
                <a:avLst/>
              </a:prstGeom>
              <a:noFill/>
              <a:ln w="50800">
                <a:solidFill>
                  <a:srgbClr val="FF0033"/>
                </a:solidFill>
                <a:round/>
                <a:headEnd/>
                <a:tailEnd/>
              </a:ln>
            </p:spPr>
            <p:txBody>
              <a:bodyPr/>
              <a:lstStyle/>
              <a:p>
                <a:endParaRPr lang="en-US"/>
              </a:p>
            </p:txBody>
          </p:sp>
          <p:sp>
            <p:nvSpPr>
              <p:cNvPr id="22566" name="Line 126"/>
              <p:cNvSpPr>
                <a:spLocks noChangeShapeType="1"/>
              </p:cNvSpPr>
              <p:nvPr/>
            </p:nvSpPr>
            <p:spPr bwMode="auto">
              <a:xfrm flipV="1">
                <a:off x="3476" y="2299"/>
                <a:ext cx="905" cy="230"/>
              </a:xfrm>
              <a:prstGeom prst="line">
                <a:avLst/>
              </a:prstGeom>
              <a:noFill/>
              <a:ln w="50800">
                <a:solidFill>
                  <a:srgbClr val="FF0033"/>
                </a:solidFill>
                <a:round/>
                <a:headEnd/>
                <a:tailEnd/>
              </a:ln>
            </p:spPr>
            <p:txBody>
              <a:bodyPr/>
              <a:lstStyle/>
              <a:p>
                <a:endParaRPr lang="en-US"/>
              </a:p>
            </p:txBody>
          </p:sp>
          <p:sp>
            <p:nvSpPr>
              <p:cNvPr id="22567" name="Line 127"/>
              <p:cNvSpPr>
                <a:spLocks noChangeShapeType="1"/>
              </p:cNvSpPr>
              <p:nvPr/>
            </p:nvSpPr>
            <p:spPr bwMode="auto">
              <a:xfrm flipV="1">
                <a:off x="3744" y="1824"/>
                <a:ext cx="48" cy="144"/>
              </a:xfrm>
              <a:prstGeom prst="line">
                <a:avLst/>
              </a:prstGeom>
              <a:noFill/>
              <a:ln w="50800">
                <a:solidFill>
                  <a:srgbClr val="FF0033"/>
                </a:solidFill>
                <a:round/>
                <a:headEnd type="none" w="sm" len="sm"/>
                <a:tailEnd type="none" w="sm" len="sm"/>
              </a:ln>
            </p:spPr>
            <p:txBody>
              <a:bodyPr wrap="none" anchor="ctr"/>
              <a:lstStyle/>
              <a:p>
                <a:endParaRPr lang="en-US"/>
              </a:p>
            </p:txBody>
          </p:sp>
        </p:grpSp>
      </p:grpSp>
      <p:sp>
        <p:nvSpPr>
          <p:cNvPr id="22536" name="Rectangle 128"/>
          <p:cNvSpPr>
            <a:spLocks noChangeArrowheads="1"/>
          </p:cNvSpPr>
          <p:nvPr/>
        </p:nvSpPr>
        <p:spPr bwMode="auto">
          <a:xfrm>
            <a:off x="1584325" y="1066800"/>
            <a:ext cx="6457950" cy="762000"/>
          </a:xfrm>
          <a:prstGeom prst="rect">
            <a:avLst/>
          </a:prstGeom>
          <a:noFill/>
          <a:ln w="9525">
            <a:noFill/>
            <a:miter lim="800000"/>
            <a:headEnd/>
            <a:tailEnd/>
          </a:ln>
        </p:spPr>
        <p:txBody>
          <a:bodyPr wrap="none" lIns="92075" tIns="46038" rIns="92075" bIns="46038">
            <a:spAutoFit/>
          </a:bodyPr>
          <a:lstStyle/>
          <a:p>
            <a:r>
              <a:rPr lang="en-US" sz="4400" b="1" i="1">
                <a:solidFill>
                  <a:srgbClr val="000068"/>
                </a:solidFill>
                <a:latin typeface="Arial" charset="0"/>
              </a:rPr>
              <a:t>NESC Loading Districts</a:t>
            </a:r>
            <a:endParaRPr lang="en-US" sz="4800" b="1" i="1">
              <a:solidFill>
                <a:srgbClr val="000068"/>
              </a:solidFill>
              <a:latin typeface="Arial" charset="0"/>
            </a:endParaRPr>
          </a:p>
        </p:txBody>
      </p:sp>
      <p:sp>
        <p:nvSpPr>
          <p:cNvPr id="22537" name="Text Box 129"/>
          <p:cNvSpPr txBox="1">
            <a:spLocks noChangeArrowheads="1"/>
          </p:cNvSpPr>
          <p:nvPr/>
        </p:nvSpPr>
        <p:spPr bwMode="auto">
          <a:xfrm>
            <a:off x="4343400" y="2697163"/>
            <a:ext cx="1447800" cy="457200"/>
          </a:xfrm>
          <a:prstGeom prst="rect">
            <a:avLst/>
          </a:prstGeom>
          <a:solidFill>
            <a:srgbClr val="000099"/>
          </a:solidFill>
          <a:ln w="12700">
            <a:noFill/>
            <a:miter lim="800000"/>
            <a:headEnd type="none" w="sm" len="sm"/>
            <a:tailEnd type="none" w="sm" len="sm"/>
          </a:ln>
        </p:spPr>
        <p:txBody>
          <a:bodyPr>
            <a:spAutoFit/>
          </a:bodyPr>
          <a:lstStyle/>
          <a:p>
            <a:pPr algn="ctr">
              <a:spcBef>
                <a:spcPct val="50000"/>
              </a:spcBef>
            </a:pPr>
            <a:r>
              <a:rPr lang="en-US" b="1">
                <a:solidFill>
                  <a:schemeClr val="bg1"/>
                </a:solidFill>
                <a:latin typeface="Arial" charset="0"/>
              </a:rPr>
              <a:t>Heavy</a:t>
            </a:r>
            <a:endParaRPr lang="en-US" sz="2800">
              <a:solidFill>
                <a:schemeClr val="bg1"/>
              </a:solidFill>
              <a:latin typeface="Arial" charset="0"/>
            </a:endParaRPr>
          </a:p>
        </p:txBody>
      </p:sp>
      <p:sp>
        <p:nvSpPr>
          <p:cNvPr id="22538" name="Text Box 130"/>
          <p:cNvSpPr txBox="1">
            <a:spLocks noChangeArrowheads="1"/>
          </p:cNvSpPr>
          <p:nvPr/>
        </p:nvSpPr>
        <p:spPr bwMode="auto">
          <a:xfrm>
            <a:off x="5562600" y="4525963"/>
            <a:ext cx="990600" cy="457200"/>
          </a:xfrm>
          <a:prstGeom prst="rect">
            <a:avLst/>
          </a:prstGeom>
          <a:solidFill>
            <a:srgbClr val="000099"/>
          </a:solidFill>
          <a:ln w="12700">
            <a:noFill/>
            <a:miter lim="800000"/>
            <a:headEnd type="none" w="sm" len="sm"/>
            <a:tailEnd type="none" w="sm" len="sm"/>
          </a:ln>
        </p:spPr>
        <p:txBody>
          <a:bodyPr>
            <a:spAutoFit/>
          </a:bodyPr>
          <a:lstStyle/>
          <a:p>
            <a:pPr algn="ctr">
              <a:spcBef>
                <a:spcPct val="50000"/>
              </a:spcBef>
            </a:pPr>
            <a:r>
              <a:rPr lang="en-US" b="1">
                <a:solidFill>
                  <a:schemeClr val="bg1"/>
                </a:solidFill>
                <a:latin typeface="Arial" charset="0"/>
              </a:rPr>
              <a:t>Light</a:t>
            </a:r>
            <a:endParaRPr lang="en-US" sz="2800">
              <a:solidFill>
                <a:schemeClr val="bg1"/>
              </a:solidFill>
              <a:latin typeface="Arial" charset="0"/>
            </a:endParaRPr>
          </a:p>
        </p:txBody>
      </p:sp>
      <p:sp>
        <p:nvSpPr>
          <p:cNvPr id="22539" name="Text Box 131"/>
          <p:cNvSpPr txBox="1">
            <a:spLocks noChangeArrowheads="1"/>
          </p:cNvSpPr>
          <p:nvPr/>
        </p:nvSpPr>
        <p:spPr bwMode="auto">
          <a:xfrm>
            <a:off x="1981200" y="2895600"/>
            <a:ext cx="1524000" cy="457200"/>
          </a:xfrm>
          <a:prstGeom prst="rect">
            <a:avLst/>
          </a:prstGeom>
          <a:solidFill>
            <a:srgbClr val="000099"/>
          </a:solidFill>
          <a:ln w="12700">
            <a:noFill/>
            <a:miter lim="800000"/>
            <a:headEnd type="none" w="sm" len="sm"/>
            <a:tailEnd type="none" w="sm" len="sm"/>
          </a:ln>
        </p:spPr>
        <p:txBody>
          <a:bodyPr>
            <a:spAutoFit/>
          </a:bodyPr>
          <a:lstStyle/>
          <a:p>
            <a:pPr algn="ctr">
              <a:spcBef>
                <a:spcPct val="50000"/>
              </a:spcBef>
            </a:pPr>
            <a:r>
              <a:rPr lang="en-US" b="1">
                <a:solidFill>
                  <a:schemeClr val="bg1"/>
                </a:solidFill>
                <a:latin typeface="Arial" charset="0"/>
              </a:rPr>
              <a:t>Medium</a:t>
            </a:r>
            <a:endParaRPr lang="en-US" sz="2800">
              <a:solidFill>
                <a:schemeClr val="bg1"/>
              </a:solidFill>
              <a:latin typeface="Arial" charset="0"/>
            </a:endParaRPr>
          </a:p>
        </p:txBody>
      </p:sp>
    </p:spTree>
    <p:extLst>
      <p:ext uri="{BB962C8B-B14F-4D97-AF65-F5344CB8AC3E}">
        <p14:creationId xmlns:p14="http://schemas.microsoft.com/office/powerpoint/2010/main" val="1863821640"/>
      </p:ext>
    </p:extLst>
  </p:cSld>
  <p:clrMapOvr>
    <a:masterClrMapping/>
  </p:clrMapOvr>
  <p:transition spd="med">
    <p:split orient="vert" dir="in"/>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rrowheads="1"/>
          </p:cNvPicPr>
          <p:nvPr/>
        </p:nvPicPr>
        <p:blipFill>
          <a:blip r:embed="rId2" cstate="print"/>
          <a:srcRect/>
          <a:stretch>
            <a:fillRect/>
          </a:stretch>
        </p:blipFill>
        <p:spPr bwMode="auto">
          <a:xfrm>
            <a:off x="838200" y="1885950"/>
            <a:ext cx="7467600" cy="4743450"/>
          </a:xfrm>
          <a:prstGeom prst="rect">
            <a:avLst/>
          </a:prstGeom>
          <a:noFill/>
          <a:ln w="9525">
            <a:noFill/>
            <a:miter lim="800000"/>
            <a:headEnd/>
            <a:tailEnd/>
          </a:ln>
        </p:spPr>
      </p:pic>
      <p:sp>
        <p:nvSpPr>
          <p:cNvPr id="23555" name="Rectangle 3"/>
          <p:cNvSpPr>
            <a:spLocks noChangeArrowheads="1"/>
          </p:cNvSpPr>
          <p:nvPr/>
        </p:nvSpPr>
        <p:spPr bwMode="auto">
          <a:xfrm>
            <a:off x="471521" y="3571940"/>
            <a:ext cx="1287462" cy="774700"/>
          </a:xfrm>
          <a:prstGeom prst="rect">
            <a:avLst/>
          </a:prstGeom>
          <a:noFill/>
          <a:ln w="9525">
            <a:noFill/>
            <a:miter lim="800000"/>
            <a:headEnd/>
            <a:tailEnd/>
          </a:ln>
        </p:spPr>
        <p:txBody>
          <a:bodyPr lIns="92075" tIns="46038" rIns="92075" bIns="46038">
            <a:spAutoFit/>
          </a:bodyPr>
          <a:lstStyle/>
          <a:p>
            <a:pPr>
              <a:lnSpc>
                <a:spcPct val="80000"/>
              </a:lnSpc>
            </a:pPr>
            <a:r>
              <a:rPr lang="en-US" sz="2800" b="1" dirty="0">
                <a:solidFill>
                  <a:srgbClr val="0033CC"/>
                </a:solidFill>
                <a:latin typeface="Arial Narrow" pitchFamily="34" charset="0"/>
              </a:rPr>
              <a:t>40 mph</a:t>
            </a:r>
          </a:p>
          <a:p>
            <a:pPr>
              <a:lnSpc>
                <a:spcPct val="80000"/>
              </a:lnSpc>
            </a:pPr>
            <a:r>
              <a:rPr lang="en-US" sz="2800" b="1" dirty="0">
                <a:solidFill>
                  <a:srgbClr val="0033CC"/>
                </a:solidFill>
                <a:latin typeface="Arial Narrow" pitchFamily="34" charset="0"/>
              </a:rPr>
              <a:t>Wind</a:t>
            </a:r>
          </a:p>
        </p:txBody>
      </p:sp>
      <p:sp>
        <p:nvSpPr>
          <p:cNvPr id="23556" name="Rectangle 4"/>
          <p:cNvSpPr>
            <a:spLocks noChangeArrowheads="1"/>
          </p:cNvSpPr>
          <p:nvPr/>
        </p:nvSpPr>
        <p:spPr bwMode="auto">
          <a:xfrm>
            <a:off x="0" y="1066800"/>
            <a:ext cx="9144000" cy="762000"/>
          </a:xfrm>
          <a:prstGeom prst="rect">
            <a:avLst/>
          </a:prstGeom>
          <a:noFill/>
          <a:ln w="9525">
            <a:noFill/>
            <a:miter lim="800000"/>
            <a:headEnd/>
            <a:tailEnd/>
          </a:ln>
        </p:spPr>
        <p:txBody>
          <a:bodyPr lIns="92075" tIns="46038" rIns="92075" bIns="46038">
            <a:spAutoFit/>
          </a:bodyPr>
          <a:lstStyle/>
          <a:p>
            <a:pPr algn="ctr"/>
            <a:r>
              <a:rPr lang="en-US" sz="4400" b="1" i="1" dirty="0">
                <a:solidFill>
                  <a:srgbClr val="000068"/>
                </a:solidFill>
                <a:latin typeface="Arial" charset="0"/>
              </a:rPr>
              <a:t>NESC Winter Storm Load</a:t>
            </a:r>
          </a:p>
        </p:txBody>
      </p:sp>
      <p:sp>
        <p:nvSpPr>
          <p:cNvPr id="23557" name="AutoShape 5"/>
          <p:cNvSpPr>
            <a:spLocks noChangeArrowheads="1"/>
          </p:cNvSpPr>
          <p:nvPr/>
        </p:nvSpPr>
        <p:spPr bwMode="auto">
          <a:xfrm rot="-5399506">
            <a:off x="1068420" y="2894078"/>
            <a:ext cx="460375" cy="920750"/>
          </a:xfrm>
          <a:prstGeom prst="downArrow">
            <a:avLst>
              <a:gd name="adj1" fmla="val 50000"/>
              <a:gd name="adj2" fmla="val 100009"/>
            </a:avLst>
          </a:prstGeom>
          <a:solidFill>
            <a:srgbClr val="0869CA"/>
          </a:solidFill>
          <a:ln w="12700">
            <a:solidFill>
              <a:srgbClr val="0869CA"/>
            </a:solidFill>
            <a:miter lim="800000"/>
            <a:headEnd/>
            <a:tailEnd/>
          </a:ln>
        </p:spPr>
        <p:txBody>
          <a:bodyPr wrap="none" anchor="ctr"/>
          <a:lstStyle/>
          <a:p>
            <a:endParaRPr lang="en-US"/>
          </a:p>
        </p:txBody>
      </p:sp>
      <p:sp>
        <p:nvSpPr>
          <p:cNvPr id="23558" name="Rectangle 6"/>
          <p:cNvSpPr>
            <a:spLocks noChangeArrowheads="1"/>
          </p:cNvSpPr>
          <p:nvPr/>
        </p:nvSpPr>
        <p:spPr bwMode="auto">
          <a:xfrm>
            <a:off x="2667000" y="1747837"/>
            <a:ext cx="3519488" cy="461963"/>
          </a:xfrm>
          <a:prstGeom prst="rect">
            <a:avLst/>
          </a:prstGeom>
          <a:noFill/>
          <a:ln w="9525">
            <a:noFill/>
            <a:miter lim="800000"/>
            <a:headEnd/>
            <a:tailEnd/>
          </a:ln>
        </p:spPr>
        <p:txBody>
          <a:bodyPr wrap="none" lIns="92075" tIns="46038" rIns="92075" bIns="46038">
            <a:spAutoFit/>
          </a:bodyPr>
          <a:lstStyle/>
          <a:p>
            <a:r>
              <a:rPr lang="en-US" b="1" i="1" dirty="0">
                <a:solidFill>
                  <a:srgbClr val="000066"/>
                </a:solidFill>
                <a:latin typeface="Arial" charset="0"/>
              </a:rPr>
              <a:t>Heavy Loading District</a:t>
            </a:r>
            <a:endParaRPr lang="en-US" i="1" dirty="0">
              <a:solidFill>
                <a:srgbClr val="000066"/>
              </a:solidFill>
              <a:latin typeface="Arial" charset="0"/>
            </a:endParaRPr>
          </a:p>
        </p:txBody>
      </p:sp>
      <p:sp>
        <p:nvSpPr>
          <p:cNvPr id="23559" name="Rectangle 7"/>
          <p:cNvSpPr>
            <a:spLocks noChangeArrowheads="1"/>
          </p:cNvSpPr>
          <p:nvPr/>
        </p:nvSpPr>
        <p:spPr bwMode="auto">
          <a:xfrm>
            <a:off x="3581400" y="3048000"/>
            <a:ext cx="1447800" cy="438150"/>
          </a:xfrm>
          <a:prstGeom prst="rect">
            <a:avLst/>
          </a:prstGeom>
          <a:noFill/>
          <a:ln w="9525">
            <a:noFill/>
            <a:miter lim="800000"/>
            <a:headEnd/>
            <a:tailEnd/>
          </a:ln>
        </p:spPr>
        <p:txBody>
          <a:bodyPr lIns="92075" tIns="46038" rIns="92075" bIns="46038">
            <a:spAutoFit/>
          </a:bodyPr>
          <a:lstStyle/>
          <a:p>
            <a:pPr>
              <a:lnSpc>
                <a:spcPct val="80000"/>
              </a:lnSpc>
            </a:pPr>
            <a:r>
              <a:rPr lang="en-US" sz="2800" b="1">
                <a:solidFill>
                  <a:srgbClr val="0033CC"/>
                </a:solidFill>
                <a:latin typeface="Arial Narrow" pitchFamily="34" charset="0"/>
              </a:rPr>
              <a:t>.50” Ice</a:t>
            </a:r>
            <a:endParaRPr lang="en-US" sz="2800">
              <a:solidFill>
                <a:srgbClr val="0033CC"/>
              </a:solidFill>
              <a:latin typeface="Arial Narrow" pitchFamily="34" charset="0"/>
            </a:endParaRPr>
          </a:p>
        </p:txBody>
      </p:sp>
      <p:grpSp>
        <p:nvGrpSpPr>
          <p:cNvPr id="2" name="Group 8"/>
          <p:cNvGrpSpPr>
            <a:grpSpLocks/>
          </p:cNvGrpSpPr>
          <p:nvPr/>
        </p:nvGrpSpPr>
        <p:grpSpPr bwMode="auto">
          <a:xfrm>
            <a:off x="2286000" y="2819400"/>
            <a:ext cx="4038600" cy="2667000"/>
            <a:chOff x="1680" y="1392"/>
            <a:chExt cx="2544" cy="1680"/>
          </a:xfrm>
        </p:grpSpPr>
        <p:grpSp>
          <p:nvGrpSpPr>
            <p:cNvPr id="3" name="Group 9"/>
            <p:cNvGrpSpPr>
              <a:grpSpLocks/>
            </p:cNvGrpSpPr>
            <p:nvPr/>
          </p:nvGrpSpPr>
          <p:grpSpPr bwMode="auto">
            <a:xfrm>
              <a:off x="1680" y="1488"/>
              <a:ext cx="2544" cy="1584"/>
              <a:chOff x="1680" y="1488"/>
              <a:chExt cx="2544" cy="1584"/>
            </a:xfrm>
          </p:grpSpPr>
          <p:sp>
            <p:nvSpPr>
              <p:cNvPr id="23563" name="Rectangle 10"/>
              <p:cNvSpPr>
                <a:spLocks noChangeArrowheads="1"/>
              </p:cNvSpPr>
              <p:nvPr/>
            </p:nvSpPr>
            <p:spPr bwMode="auto">
              <a:xfrm>
                <a:off x="1680" y="1488"/>
                <a:ext cx="2544" cy="1584"/>
              </a:xfrm>
              <a:prstGeom prst="rect">
                <a:avLst/>
              </a:prstGeom>
              <a:solidFill>
                <a:srgbClr val="003399"/>
              </a:solidFill>
              <a:ln w="9525">
                <a:noFill/>
                <a:miter lim="800000"/>
                <a:headEnd/>
                <a:tailEnd/>
              </a:ln>
            </p:spPr>
            <p:txBody>
              <a:bodyPr wrap="none" anchor="ctr"/>
              <a:lstStyle/>
              <a:p>
                <a:endParaRPr lang="en-US"/>
              </a:p>
            </p:txBody>
          </p:sp>
          <p:pic>
            <p:nvPicPr>
              <p:cNvPr id="23564" name="Picture 11"/>
              <p:cNvPicPr>
                <a:picLocks noChangeArrowheads="1"/>
              </p:cNvPicPr>
              <p:nvPr/>
            </p:nvPicPr>
            <p:blipFill>
              <a:blip r:embed="rId3" cstate="print"/>
              <a:srcRect l="23149" t="14310" r="17610" b="16020"/>
              <a:stretch>
                <a:fillRect/>
              </a:stretch>
            </p:blipFill>
            <p:spPr bwMode="auto">
              <a:xfrm>
                <a:off x="2304" y="1824"/>
                <a:ext cx="1221" cy="1079"/>
              </a:xfrm>
              <a:prstGeom prst="rect">
                <a:avLst/>
              </a:prstGeom>
              <a:solidFill>
                <a:srgbClr val="003399"/>
              </a:solidFill>
              <a:ln w="9525">
                <a:noFill/>
                <a:miter lim="800000"/>
                <a:headEnd/>
                <a:tailEnd/>
              </a:ln>
            </p:spPr>
          </p:pic>
        </p:grpSp>
        <p:sp>
          <p:nvSpPr>
            <p:cNvPr id="23562" name="Rectangle 12"/>
            <p:cNvSpPr>
              <a:spLocks noChangeArrowheads="1"/>
            </p:cNvSpPr>
            <p:nvPr/>
          </p:nvSpPr>
          <p:spPr bwMode="auto">
            <a:xfrm>
              <a:off x="1680" y="1392"/>
              <a:ext cx="2542" cy="398"/>
            </a:xfrm>
            <a:prstGeom prst="rect">
              <a:avLst/>
            </a:prstGeom>
            <a:solidFill>
              <a:srgbClr val="003399"/>
            </a:solidFill>
            <a:ln w="9525">
              <a:noFill/>
              <a:miter lim="800000"/>
              <a:headEnd/>
              <a:tailEnd/>
            </a:ln>
          </p:spPr>
          <p:txBody>
            <a:bodyPr lIns="92075" tIns="46038" rIns="92075" bIns="46038" anchor="ctr"/>
            <a:lstStyle/>
            <a:p>
              <a:pPr algn="ctr"/>
              <a:r>
                <a:rPr lang="en-US" sz="1800" b="1">
                  <a:solidFill>
                    <a:schemeClr val="bg1"/>
                  </a:solidFill>
                  <a:latin typeface="Arial" charset="0"/>
                </a:rPr>
                <a:t>RADIAL ICE ON CONDUCTOR</a:t>
              </a:r>
              <a:endParaRPr lang="en-US" sz="1600" b="1">
                <a:solidFill>
                  <a:srgbClr val="0000FF"/>
                </a:solidFill>
                <a:latin typeface="Arial" charset="0"/>
              </a:endParaRPr>
            </a:p>
          </p:txBody>
        </p:sp>
      </p:grpSp>
    </p:spTree>
    <p:extLst>
      <p:ext uri="{BB962C8B-B14F-4D97-AF65-F5344CB8AC3E}">
        <p14:creationId xmlns:p14="http://schemas.microsoft.com/office/powerpoint/2010/main" val="9623346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http://www.city-data.com/forum/attachments/sarasota-bradenton-venice-area/33007d1230056518-its-freezing-here-ice-storm-christmas-party-08-0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066800"/>
            <a:ext cx="7856140" cy="5621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0663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WER3D CRC" val="a57c23e60185"/>
  <p:tag name="POWER3D OPTIONS" val="Medium "/>
</p:tagLst>
</file>

<file path=ppt/tags/tag2.xml><?xml version="1.0" encoding="utf-8"?>
<p:tagLst xmlns:a="http://schemas.openxmlformats.org/drawingml/2006/main" xmlns:r="http://schemas.openxmlformats.org/officeDocument/2006/relationships" xmlns:p="http://schemas.openxmlformats.org/presentationml/2006/main">
  <p:tag name="POWER3D CRC" val="a57c23e60185"/>
  <p:tag name="POWER3D OPTIONS" val="Medium "/>
</p:tagLst>
</file>

<file path=ppt/tags/tag3.xml><?xml version="1.0" encoding="utf-8"?>
<p:tagLst xmlns:a="http://schemas.openxmlformats.org/drawingml/2006/main" xmlns:r="http://schemas.openxmlformats.org/officeDocument/2006/relationships" xmlns:p="http://schemas.openxmlformats.org/presentationml/2006/main">
  <p:tag name="POWER3D CRC" val="a57c23e60185"/>
  <p:tag name="POWER3D OPTIONS" val="Medium "/>
</p:tagLst>
</file>

<file path=ppt/tags/tag4.xml><?xml version="1.0" encoding="utf-8"?>
<p:tagLst xmlns:a="http://schemas.openxmlformats.org/drawingml/2006/main" xmlns:r="http://schemas.openxmlformats.org/officeDocument/2006/relationships" xmlns:p="http://schemas.openxmlformats.org/presentationml/2006/main">
  <p:tag name="POWER3D CRC" val="a57c23e60185"/>
  <p:tag name="POWER3D OPTIONS" val="Medium "/>
</p:tagLst>
</file>

<file path=ppt/tags/tag5.xml><?xml version="1.0" encoding="utf-8"?>
<p:tagLst xmlns:a="http://schemas.openxmlformats.org/drawingml/2006/main" xmlns:r="http://schemas.openxmlformats.org/officeDocument/2006/relationships" xmlns:p="http://schemas.openxmlformats.org/presentationml/2006/main">
  <p:tag name="POWER3D CRC" val="a57c23e60185"/>
  <p:tag name="POWER3D OPTIONS" val="Medium "/>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12502</TotalTime>
  <Words>1588</Words>
  <Application>Microsoft Office PowerPoint</Application>
  <PresentationFormat>On-screen Show (4:3)</PresentationFormat>
  <Paragraphs>303</Paragraphs>
  <Slides>51</Slides>
  <Notes>17</Notes>
  <HiddenSlides>0</HiddenSlides>
  <MMClips>1</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3</vt:i4>
      </vt:variant>
      <vt:variant>
        <vt:lpstr>Slide Titles</vt:lpstr>
      </vt:variant>
      <vt:variant>
        <vt:i4>51</vt:i4>
      </vt:variant>
    </vt:vector>
  </HeadingPairs>
  <TitlesOfParts>
    <vt:vector size="66" baseType="lpstr">
      <vt:lpstr>Arial</vt:lpstr>
      <vt:lpstr>Arial Black</vt:lpstr>
      <vt:lpstr>Arial Narrow</vt:lpstr>
      <vt:lpstr>Calibri</vt:lpstr>
      <vt:lpstr>Courier New</vt:lpstr>
      <vt:lpstr>Segoe UI</vt:lpstr>
      <vt:lpstr>Segoe UI Light</vt:lpstr>
      <vt:lpstr>Segoe UI Semibold</vt:lpstr>
      <vt:lpstr>Senserif</vt:lpstr>
      <vt:lpstr>Times New Roman</vt:lpstr>
      <vt:lpstr>Wingdings</vt:lpstr>
      <vt:lpstr>Office Theme</vt:lpstr>
      <vt:lpstr>Worksheet</vt:lpstr>
      <vt:lpstr>Bitmap Image</vt:lpstr>
      <vt:lpstr>Photo Editor Photo</vt:lpstr>
      <vt:lpstr>PowerPoint Presentation</vt:lpstr>
      <vt:lpstr>PowerPoint Presentation</vt:lpstr>
      <vt:lpstr>Design for Bending Loads</vt:lpstr>
      <vt:lpstr>Design for Bending Loads</vt:lpstr>
      <vt:lpstr>Design for Bending Loads</vt:lpstr>
      <vt:lpstr>Design for Bending Loads</vt:lpstr>
      <vt:lpstr>PowerPoint Presentation</vt:lpstr>
      <vt:lpstr>PowerPoint Presentation</vt:lpstr>
      <vt:lpstr>PowerPoint Presentation</vt:lpstr>
      <vt:lpstr>PowerPoint Presentation</vt:lpstr>
      <vt:lpstr>PowerPoint Presentation</vt:lpstr>
      <vt:lpstr>PowerPoint Presentation</vt:lpstr>
      <vt:lpstr>NESC Overload &amp; Safety Factors</vt:lpstr>
      <vt:lpstr>NESC Reject Criteria </vt:lpstr>
      <vt:lpstr>PowerPoint Presentation</vt:lpstr>
      <vt:lpstr>Wood Poles Decay</vt:lpstr>
      <vt:lpstr>Wood Poles Decay</vt:lpstr>
      <vt:lpstr>PowerPoint Presentation</vt:lpstr>
      <vt:lpstr>Wood Poles Decay</vt:lpstr>
      <vt:lpstr>Wood Poles Decay</vt:lpstr>
      <vt:lpstr>Internal Decay</vt:lpstr>
      <vt:lpstr>External Decay</vt:lpstr>
      <vt:lpstr>External Decay</vt:lpstr>
      <vt:lpstr>Reject Pole Examples</vt:lpstr>
      <vt:lpstr>Reject Pole Examples</vt:lpstr>
      <vt:lpstr>Reject Pole Examples</vt:lpstr>
      <vt:lpstr>Reject Pole Examples</vt:lpstr>
      <vt:lpstr>Decay @ Most Critical Location</vt:lpstr>
      <vt:lpstr>13% Loss of Required Circumference = NESC Reject 33% of Required Strength Loss = NESC Reject</vt:lpstr>
      <vt:lpstr>PowerPoint Presentation</vt:lpstr>
      <vt:lpstr>PowerPoint Presentation</vt:lpstr>
      <vt:lpstr>Inspection Methods</vt:lpstr>
      <vt:lpstr>Inspection Methods</vt:lpstr>
      <vt:lpstr>Inspection Methods</vt:lpstr>
      <vt:lpstr>Inspection Methods</vt:lpstr>
      <vt:lpstr>Inspection Methods</vt:lpstr>
      <vt:lpstr>PowerPoint Presentation</vt:lpstr>
      <vt:lpstr>PowerPoint Presentation</vt:lpstr>
      <vt:lpstr>Pre-Climb Inspection</vt:lpstr>
      <vt:lpstr>Pre-Climb Inspection</vt:lpstr>
      <vt:lpstr>Reject Tags</vt:lpstr>
      <vt:lpstr>Inspection Tags</vt:lpstr>
      <vt:lpstr>Pre-Climb Inspection</vt:lpstr>
      <vt:lpstr>Pre-Climb Inspection</vt:lpstr>
      <vt:lpstr>Pre-Climb Inspection</vt:lpstr>
      <vt:lpstr>Pre-Climb Inspection</vt:lpstr>
      <vt:lpstr>Climbing A Trussed Pole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shark</dc:creator>
  <cp:lastModifiedBy>Harris, Rex</cp:lastModifiedBy>
  <cp:revision>110</cp:revision>
  <cp:lastPrinted>2014-11-11T16:10:31Z</cp:lastPrinted>
  <dcterms:created xsi:type="dcterms:W3CDTF">2014-10-24T06:25:16Z</dcterms:created>
  <dcterms:modified xsi:type="dcterms:W3CDTF">2018-04-18T13:53:20Z</dcterms:modified>
</cp:coreProperties>
</file>