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3" r:id="rId3"/>
    <p:sldId id="257" r:id="rId4"/>
    <p:sldId id="258" r:id="rId5"/>
    <p:sldId id="262" r:id="rId6"/>
    <p:sldId id="283" r:id="rId7"/>
    <p:sldId id="286" r:id="rId8"/>
    <p:sldId id="287" r:id="rId9"/>
    <p:sldId id="284" r:id="rId10"/>
    <p:sldId id="285"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59" r:id="rId25"/>
    <p:sldId id="260" r:id="rId26"/>
    <p:sldId id="261" r:id="rId27"/>
    <p:sldId id="278" r:id="rId28"/>
    <p:sldId id="279" r:id="rId29"/>
    <p:sldId id="280" r:id="rId30"/>
    <p:sldId id="281" r:id="rId31"/>
    <p:sldId id="28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7" d="100"/>
          <a:sy n="97" d="100"/>
        </p:scale>
        <p:origin x="2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FCFF407-49FD-4818-9EA4-49F599D02FEA}" type="datetimeFigureOut">
              <a:rPr lang="en-US" smtClean="0"/>
              <a:t>10/19/2015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F8F8FFCC-1A7E-436F-B83F-4C5AEFF8093C}"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9775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CFF407-49FD-4818-9EA4-49F599D02FEA}" type="datetimeFigureOut">
              <a:rPr lang="en-US" smtClean="0"/>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F8FFCC-1A7E-436F-B83F-4C5AEFF8093C}" type="slidenum">
              <a:rPr lang="en-US" smtClean="0"/>
              <a:t>‹#›</a:t>
            </a:fld>
            <a:endParaRPr lang="en-US"/>
          </a:p>
        </p:txBody>
      </p:sp>
    </p:spTree>
    <p:extLst>
      <p:ext uri="{BB962C8B-B14F-4D97-AF65-F5344CB8AC3E}">
        <p14:creationId xmlns:p14="http://schemas.microsoft.com/office/powerpoint/2010/main" val="3673630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CFF407-49FD-4818-9EA4-49F599D02FEA}"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8FFCC-1A7E-436F-B83F-4C5AEFF8093C}"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4344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CFF407-49FD-4818-9EA4-49F599D02FEA}"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8FFCC-1A7E-436F-B83F-4C5AEFF8093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8134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CFF407-49FD-4818-9EA4-49F599D02FEA}"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8FFCC-1A7E-436F-B83F-4C5AEFF8093C}" type="slidenum">
              <a:rPr lang="en-US" smtClean="0"/>
              <a:t>‹#›</a:t>
            </a:fld>
            <a:endParaRPr lang="en-US"/>
          </a:p>
        </p:txBody>
      </p:sp>
    </p:spTree>
    <p:extLst>
      <p:ext uri="{BB962C8B-B14F-4D97-AF65-F5344CB8AC3E}">
        <p14:creationId xmlns:p14="http://schemas.microsoft.com/office/powerpoint/2010/main" val="1907996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CFF407-49FD-4818-9EA4-49F599D02FEA}"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8FFCC-1A7E-436F-B83F-4C5AEFF8093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9402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CFF407-49FD-4818-9EA4-49F599D02FEA}"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8FFCC-1A7E-436F-B83F-4C5AEFF8093C}"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8197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CFF407-49FD-4818-9EA4-49F599D02FEA}"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8FFCC-1A7E-436F-B83F-4C5AEFF8093C}"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934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CFF407-49FD-4818-9EA4-49F599D02FEA}"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8FFCC-1A7E-436F-B83F-4C5AEFF8093C}"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96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CFF407-49FD-4818-9EA4-49F599D02FEA}"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8FFCC-1A7E-436F-B83F-4C5AEFF8093C}" type="slidenum">
              <a:rPr lang="en-US" smtClean="0"/>
              <a:t>‹#›</a:t>
            </a:fld>
            <a:endParaRPr lang="en-US"/>
          </a:p>
        </p:txBody>
      </p:sp>
    </p:spTree>
    <p:extLst>
      <p:ext uri="{BB962C8B-B14F-4D97-AF65-F5344CB8AC3E}">
        <p14:creationId xmlns:p14="http://schemas.microsoft.com/office/powerpoint/2010/main" val="2131925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CFF407-49FD-4818-9EA4-49F599D02FEA}"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8FFCC-1A7E-436F-B83F-4C5AEFF8093C}"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3065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CFF407-49FD-4818-9EA4-49F599D02FEA}" type="datetimeFigureOut">
              <a:rPr lang="en-US" smtClean="0"/>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F8FFCC-1A7E-436F-B83F-4C5AEFF8093C}" type="slidenum">
              <a:rPr lang="en-US" smtClean="0"/>
              <a:t>‹#›</a:t>
            </a:fld>
            <a:endParaRPr lang="en-US"/>
          </a:p>
        </p:txBody>
      </p:sp>
    </p:spTree>
    <p:extLst>
      <p:ext uri="{BB962C8B-B14F-4D97-AF65-F5344CB8AC3E}">
        <p14:creationId xmlns:p14="http://schemas.microsoft.com/office/powerpoint/2010/main" val="1516783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FCFF407-49FD-4818-9EA4-49F599D02FEA}" type="datetimeFigureOut">
              <a:rPr lang="en-US" smtClean="0"/>
              <a:t>10/19/2015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F8FFCC-1A7E-436F-B83F-4C5AEFF8093C}"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5241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FCFF407-49FD-4818-9EA4-49F599D02FEA}" type="datetimeFigureOut">
              <a:rPr lang="en-US" smtClean="0"/>
              <a:t>10/19/2015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F8FFCC-1A7E-436F-B83F-4C5AEFF8093C}"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6904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FF407-49FD-4818-9EA4-49F599D02FEA}" type="datetimeFigureOut">
              <a:rPr lang="en-US" smtClean="0"/>
              <a:t>10/19/2015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F8FFCC-1A7E-436F-B83F-4C5AEFF8093C}" type="slidenum">
              <a:rPr lang="en-US" smtClean="0"/>
              <a:t>‹#›</a:t>
            </a:fld>
            <a:endParaRPr lang="en-US"/>
          </a:p>
        </p:txBody>
      </p:sp>
    </p:spTree>
    <p:extLst>
      <p:ext uri="{BB962C8B-B14F-4D97-AF65-F5344CB8AC3E}">
        <p14:creationId xmlns:p14="http://schemas.microsoft.com/office/powerpoint/2010/main" val="1987425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CFF407-49FD-4818-9EA4-49F599D02FEA}" type="datetimeFigureOut">
              <a:rPr lang="en-US" smtClean="0"/>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F8FFCC-1A7E-436F-B83F-4C5AEFF8093C}"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791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CFF407-49FD-4818-9EA4-49F599D02FEA}" type="datetimeFigureOut">
              <a:rPr lang="en-US" smtClean="0"/>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F8FFCC-1A7E-436F-B83F-4C5AEFF8093C}" type="slidenum">
              <a:rPr lang="en-US" smtClean="0"/>
              <a:t>‹#›</a:t>
            </a:fld>
            <a:endParaRPr lang="en-US"/>
          </a:p>
        </p:txBody>
      </p:sp>
    </p:spTree>
    <p:extLst>
      <p:ext uri="{BB962C8B-B14F-4D97-AF65-F5344CB8AC3E}">
        <p14:creationId xmlns:p14="http://schemas.microsoft.com/office/powerpoint/2010/main" val="92961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FCFF407-49FD-4818-9EA4-49F599D02FEA}" type="datetimeFigureOut">
              <a:rPr lang="en-US" smtClean="0"/>
              <a:t>10/19/2015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8F8FFCC-1A7E-436F-B83F-4C5AEFF8093C}" type="slidenum">
              <a:rPr lang="en-US" smtClean="0"/>
              <a:t>‹#›</a:t>
            </a:fld>
            <a:endParaRPr lang="en-US"/>
          </a:p>
        </p:txBody>
      </p:sp>
    </p:spTree>
    <p:extLst>
      <p:ext uri="{BB962C8B-B14F-4D97-AF65-F5344CB8AC3E}">
        <p14:creationId xmlns:p14="http://schemas.microsoft.com/office/powerpoint/2010/main" val="3376304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1600200"/>
            <a:ext cx="7138555" cy="1839191"/>
          </a:xfrm>
        </p:spPr>
        <p:txBody>
          <a:bodyPr/>
          <a:lstStyle/>
          <a:p>
            <a:r>
              <a:rPr lang="en-US" sz="4800" dirty="0" smtClean="0"/>
              <a:t>SOLAR PHOTOVOLTAIC POWER SYSTEMS</a:t>
            </a:r>
            <a:endParaRPr lang="en-US" sz="4800" dirty="0"/>
          </a:p>
        </p:txBody>
      </p:sp>
      <p:sp>
        <p:nvSpPr>
          <p:cNvPr id="3" name="Subtitle 2"/>
          <p:cNvSpPr>
            <a:spLocks noGrp="1"/>
          </p:cNvSpPr>
          <p:nvPr>
            <p:ph type="subTitle" idx="1"/>
          </p:nvPr>
        </p:nvSpPr>
        <p:spPr/>
        <p:txBody>
          <a:bodyPr>
            <a:normAutofit/>
          </a:bodyPr>
          <a:lstStyle/>
          <a:p>
            <a:r>
              <a:rPr lang="en-US" sz="3600" i="1" dirty="0" smtClean="0"/>
              <a:t>INTERNATIONAL FIRE CODE 2015</a:t>
            </a:r>
            <a:endParaRPr lang="en-US" sz="3600" i="1" dirty="0"/>
          </a:p>
        </p:txBody>
      </p:sp>
    </p:spTree>
    <p:extLst>
      <p:ext uri="{BB962C8B-B14F-4D97-AF65-F5344CB8AC3E}">
        <p14:creationId xmlns:p14="http://schemas.microsoft.com/office/powerpoint/2010/main" val="2823944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3366198" y="-1889090"/>
            <a:ext cx="5426110" cy="10570866"/>
          </a:xfrm>
          <a:prstGeom prst="rect">
            <a:avLst/>
          </a:prstGeom>
        </p:spPr>
      </p:pic>
    </p:spTree>
    <p:extLst>
      <p:ext uri="{BB962C8B-B14F-4D97-AF65-F5344CB8AC3E}">
        <p14:creationId xmlns:p14="http://schemas.microsoft.com/office/powerpoint/2010/main" val="363999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155" y="883226"/>
            <a:ext cx="10287000" cy="4904511"/>
          </a:xfrm>
          <a:prstGeom prst="rect">
            <a:avLst/>
          </a:prstGeom>
        </p:spPr>
      </p:pic>
    </p:spTree>
    <p:extLst>
      <p:ext uri="{BB962C8B-B14F-4D97-AF65-F5344CB8AC3E}">
        <p14:creationId xmlns:p14="http://schemas.microsoft.com/office/powerpoint/2010/main" val="1899864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706582"/>
            <a:ext cx="10287000" cy="5424054"/>
          </a:xfrm>
          <a:prstGeom prst="rect">
            <a:avLst/>
          </a:prstGeom>
        </p:spPr>
      </p:pic>
    </p:spTree>
    <p:extLst>
      <p:ext uri="{BB962C8B-B14F-4D97-AF65-F5344CB8AC3E}">
        <p14:creationId xmlns:p14="http://schemas.microsoft.com/office/powerpoint/2010/main" val="948989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47" y="852053"/>
            <a:ext cx="10287000" cy="5101937"/>
          </a:xfrm>
          <a:prstGeom prst="rect">
            <a:avLst/>
          </a:prstGeom>
        </p:spPr>
      </p:pic>
    </p:spTree>
    <p:extLst>
      <p:ext uri="{BB962C8B-B14F-4D97-AF65-F5344CB8AC3E}">
        <p14:creationId xmlns:p14="http://schemas.microsoft.com/office/powerpoint/2010/main" val="2252493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227" y="758537"/>
            <a:ext cx="10408227" cy="5372100"/>
          </a:xfrm>
          <a:prstGeom prst="rect">
            <a:avLst/>
          </a:prstGeom>
        </p:spPr>
      </p:pic>
    </p:spTree>
    <p:extLst>
      <p:ext uri="{BB962C8B-B14F-4D97-AF65-F5344CB8AC3E}">
        <p14:creationId xmlns:p14="http://schemas.microsoft.com/office/powerpoint/2010/main" val="242966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836" y="768927"/>
            <a:ext cx="10387446" cy="5382491"/>
          </a:xfrm>
          <a:prstGeom prst="rect">
            <a:avLst/>
          </a:prstGeom>
        </p:spPr>
      </p:pic>
    </p:spTree>
    <p:extLst>
      <p:ext uri="{BB962C8B-B14F-4D97-AF65-F5344CB8AC3E}">
        <p14:creationId xmlns:p14="http://schemas.microsoft.com/office/powerpoint/2010/main" val="3999160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881" y="779318"/>
            <a:ext cx="10557163" cy="5361709"/>
          </a:xfrm>
          <a:prstGeom prst="rect">
            <a:avLst/>
          </a:prstGeom>
        </p:spPr>
      </p:pic>
    </p:spTree>
    <p:extLst>
      <p:ext uri="{BB962C8B-B14F-4D97-AF65-F5344CB8AC3E}">
        <p14:creationId xmlns:p14="http://schemas.microsoft.com/office/powerpoint/2010/main" val="3769173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5736" y="696191"/>
            <a:ext cx="10006446" cy="5476010"/>
          </a:xfrm>
          <a:prstGeom prst="rect">
            <a:avLst/>
          </a:prstGeom>
        </p:spPr>
      </p:pic>
    </p:spTree>
    <p:extLst>
      <p:ext uri="{BB962C8B-B14F-4D97-AF65-F5344CB8AC3E}">
        <p14:creationId xmlns:p14="http://schemas.microsoft.com/office/powerpoint/2010/main" val="3951894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73" y="665018"/>
            <a:ext cx="10515600" cy="5496791"/>
          </a:xfrm>
          <a:prstGeom prst="rect">
            <a:avLst/>
          </a:prstGeom>
        </p:spPr>
      </p:pic>
    </p:spTree>
    <p:extLst>
      <p:ext uri="{BB962C8B-B14F-4D97-AF65-F5344CB8AC3E}">
        <p14:creationId xmlns:p14="http://schemas.microsoft.com/office/powerpoint/2010/main" val="152509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881" y="748145"/>
            <a:ext cx="10525991" cy="5424056"/>
          </a:xfrm>
          <a:prstGeom prst="rect">
            <a:avLst/>
          </a:prstGeom>
        </p:spPr>
      </p:pic>
    </p:spTree>
    <p:extLst>
      <p:ext uri="{BB962C8B-B14F-4D97-AF65-F5344CB8AC3E}">
        <p14:creationId xmlns:p14="http://schemas.microsoft.com/office/powerpoint/2010/main" val="2504990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INTERNATIONAL FIRE CODE 2015</a:t>
            </a:r>
            <a:br>
              <a:rPr lang="fr-FR" dirty="0"/>
            </a:br>
            <a:r>
              <a:rPr lang="fr-FR" dirty="0"/>
              <a:t>CHAPTER 6</a:t>
            </a:r>
            <a:endParaRPr lang="en-US" dirty="0"/>
          </a:p>
        </p:txBody>
      </p:sp>
      <p:sp>
        <p:nvSpPr>
          <p:cNvPr id="3" name="Content Placeholder 2"/>
          <p:cNvSpPr>
            <a:spLocks noGrp="1"/>
          </p:cNvSpPr>
          <p:nvPr>
            <p:ph idx="1"/>
          </p:nvPr>
        </p:nvSpPr>
        <p:spPr/>
        <p:txBody>
          <a:bodyPr>
            <a:normAutofit fontScale="92500"/>
          </a:bodyPr>
          <a:lstStyle/>
          <a:p>
            <a:r>
              <a:rPr lang="en-US" sz="3200" dirty="0" smtClean="0"/>
              <a:t>The greatest danger facing emergency responders operating in proximity to solar energy collection systems is the lack of knowledge needed to operate safely around these systems.  Some of the potential hazards associated with PV systems are tripping hazards and/or falls for the fire fighters operating on the roof and the potential for earlier roof collapse due to the added dead load and electric shock</a:t>
            </a:r>
            <a:r>
              <a:rPr lang="en-US" dirty="0" smtClean="0"/>
              <a:t>.</a:t>
            </a:r>
            <a:endParaRPr lang="en-US" dirty="0"/>
          </a:p>
        </p:txBody>
      </p:sp>
    </p:spTree>
    <p:extLst>
      <p:ext uri="{BB962C8B-B14F-4D97-AF65-F5344CB8AC3E}">
        <p14:creationId xmlns:p14="http://schemas.microsoft.com/office/powerpoint/2010/main" val="2107529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491" y="696191"/>
            <a:ext cx="10567554" cy="5476010"/>
          </a:xfrm>
          <a:prstGeom prst="rect">
            <a:avLst/>
          </a:prstGeom>
        </p:spPr>
      </p:pic>
    </p:spTree>
    <p:extLst>
      <p:ext uri="{BB962C8B-B14F-4D97-AF65-F5344CB8AC3E}">
        <p14:creationId xmlns:p14="http://schemas.microsoft.com/office/powerpoint/2010/main" val="383605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491" y="675409"/>
            <a:ext cx="10567554" cy="5476010"/>
          </a:xfrm>
          <a:prstGeom prst="rect">
            <a:avLst/>
          </a:prstGeom>
        </p:spPr>
      </p:pic>
    </p:spTree>
    <p:extLst>
      <p:ext uri="{BB962C8B-B14F-4D97-AF65-F5344CB8AC3E}">
        <p14:creationId xmlns:p14="http://schemas.microsoft.com/office/powerpoint/2010/main" val="146512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663" y="644236"/>
            <a:ext cx="10536381" cy="5548746"/>
          </a:xfrm>
          <a:prstGeom prst="rect">
            <a:avLst/>
          </a:prstGeom>
        </p:spPr>
      </p:pic>
    </p:spTree>
    <p:extLst>
      <p:ext uri="{BB962C8B-B14F-4D97-AF65-F5344CB8AC3E}">
        <p14:creationId xmlns:p14="http://schemas.microsoft.com/office/powerpoint/2010/main" val="2804371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881" y="675408"/>
            <a:ext cx="10546773" cy="5486401"/>
          </a:xfrm>
          <a:prstGeom prst="rect">
            <a:avLst/>
          </a:prstGeom>
        </p:spPr>
      </p:pic>
    </p:spTree>
    <p:extLst>
      <p:ext uri="{BB962C8B-B14F-4D97-AF65-F5344CB8AC3E}">
        <p14:creationId xmlns:p14="http://schemas.microsoft.com/office/powerpoint/2010/main" val="4025350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1242" y="-3514768"/>
            <a:ext cx="13552922" cy="11435282"/>
          </a:xfrm>
          <a:prstGeom prst="rect">
            <a:avLst/>
          </a:prstGeom>
        </p:spPr>
      </p:pic>
    </p:spTree>
    <p:extLst>
      <p:ext uri="{BB962C8B-B14F-4D97-AF65-F5344CB8AC3E}">
        <p14:creationId xmlns:p14="http://schemas.microsoft.com/office/powerpoint/2010/main" val="3723842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5400000">
            <a:off x="3361463" y="-1854777"/>
            <a:ext cx="5507178" cy="10588340"/>
          </a:xfrm>
          <a:prstGeom prst="rect">
            <a:avLst/>
          </a:prstGeom>
        </p:spPr>
      </p:pic>
    </p:spTree>
    <p:extLst>
      <p:ext uri="{BB962C8B-B14F-4D97-AF65-F5344CB8AC3E}">
        <p14:creationId xmlns:p14="http://schemas.microsoft.com/office/powerpoint/2010/main" val="1205399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5400000">
            <a:off x="3413050" y="-1828798"/>
            <a:ext cx="5390710" cy="10536865"/>
          </a:xfrm>
          <a:prstGeom prst="rect">
            <a:avLst/>
          </a:prstGeom>
        </p:spPr>
      </p:pic>
    </p:spTree>
    <p:extLst>
      <p:ext uri="{BB962C8B-B14F-4D97-AF65-F5344CB8AC3E}">
        <p14:creationId xmlns:p14="http://schemas.microsoft.com/office/powerpoint/2010/main" val="249711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099" y="665018"/>
            <a:ext cx="10567555" cy="5496791"/>
          </a:xfrm>
          <a:prstGeom prst="rect">
            <a:avLst/>
          </a:prstGeom>
        </p:spPr>
      </p:pic>
    </p:spTree>
    <p:extLst>
      <p:ext uri="{BB962C8B-B14F-4D97-AF65-F5344CB8AC3E}">
        <p14:creationId xmlns:p14="http://schemas.microsoft.com/office/powerpoint/2010/main" val="931200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882" y="675408"/>
            <a:ext cx="10536382" cy="5392883"/>
          </a:xfrm>
          <a:prstGeom prst="rect">
            <a:avLst/>
          </a:prstGeom>
        </p:spPr>
      </p:pic>
    </p:spTree>
    <p:extLst>
      <p:ext uri="{BB962C8B-B14F-4D97-AF65-F5344CB8AC3E}">
        <p14:creationId xmlns:p14="http://schemas.microsoft.com/office/powerpoint/2010/main" val="3797959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73" y="716973"/>
            <a:ext cx="10557163" cy="5434446"/>
          </a:xfrm>
          <a:prstGeom prst="rect">
            <a:avLst/>
          </a:prstGeom>
        </p:spPr>
      </p:pic>
    </p:spTree>
    <p:extLst>
      <p:ext uri="{BB962C8B-B14F-4D97-AF65-F5344CB8AC3E}">
        <p14:creationId xmlns:p14="http://schemas.microsoft.com/office/powerpoint/2010/main" val="3460652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727364"/>
            <a:ext cx="9601196" cy="1558635"/>
          </a:xfrm>
        </p:spPr>
        <p:txBody>
          <a:bodyPr>
            <a:normAutofit fontScale="90000"/>
          </a:bodyPr>
          <a:lstStyle/>
          <a:p>
            <a:r>
              <a:rPr lang="en-US" sz="4900" dirty="0" smtClean="0"/>
              <a:t>INTERNATIONAL FIRE CODE 2015</a:t>
            </a:r>
            <a:br>
              <a:rPr lang="en-US" sz="4900" dirty="0" smtClean="0"/>
            </a:br>
            <a:r>
              <a:rPr lang="en-US" sz="4000" dirty="0" smtClean="0"/>
              <a:t>CHAPTER 6</a:t>
            </a:r>
            <a:endParaRPr lang="en-US" sz="4000" dirty="0"/>
          </a:p>
        </p:txBody>
      </p:sp>
      <p:sp>
        <p:nvSpPr>
          <p:cNvPr id="3" name="Content Placeholder 2"/>
          <p:cNvSpPr>
            <a:spLocks noGrp="1"/>
          </p:cNvSpPr>
          <p:nvPr>
            <p:ph idx="1"/>
          </p:nvPr>
        </p:nvSpPr>
        <p:spPr>
          <a:xfrm>
            <a:off x="831273" y="2588103"/>
            <a:ext cx="10505209" cy="3594487"/>
          </a:xfrm>
        </p:spPr>
        <p:txBody>
          <a:bodyPr>
            <a:normAutofit/>
          </a:bodyPr>
          <a:lstStyle/>
          <a:p>
            <a:r>
              <a:rPr lang="en-US" b="1" dirty="0" smtClean="0"/>
              <a:t>605.11.1 – Access and Pathways</a:t>
            </a:r>
            <a:r>
              <a:rPr lang="en-US" dirty="0" smtClean="0"/>
              <a:t>.  Roof access, pathways, and spacing requirements shall be provided in accordance with Sections 605.11.1.1 through 605.11.1.3.3</a:t>
            </a:r>
          </a:p>
          <a:p>
            <a:pPr lvl="1"/>
            <a:r>
              <a:rPr lang="en-US" sz="2400" dirty="0" smtClean="0"/>
              <a:t>Exceptions:</a:t>
            </a:r>
          </a:p>
          <a:p>
            <a:pPr lvl="2"/>
            <a:r>
              <a:rPr lang="en-US" sz="2400" dirty="0" smtClean="0"/>
              <a:t>1.  Detached non-habitable Group-U structures……carports, solar trellises and similar structures</a:t>
            </a:r>
          </a:p>
          <a:p>
            <a:pPr lvl="2"/>
            <a:r>
              <a:rPr lang="en-US" sz="2400" dirty="0" smtClean="0"/>
              <a:t>2.  Roof Access, pathways and spacing requirements need not be provided where the fire chief has determined that rooftop operations will not be employed</a:t>
            </a:r>
          </a:p>
        </p:txBody>
      </p:sp>
    </p:spTree>
    <p:extLst>
      <p:ext uri="{BB962C8B-B14F-4D97-AF65-F5344CB8AC3E}">
        <p14:creationId xmlns:p14="http://schemas.microsoft.com/office/powerpoint/2010/main" val="1720736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881" y="685800"/>
            <a:ext cx="10557163" cy="5507182"/>
          </a:xfrm>
          <a:prstGeom prst="rect">
            <a:avLst/>
          </a:prstGeom>
        </p:spPr>
      </p:pic>
    </p:spTree>
    <p:extLst>
      <p:ext uri="{BB962C8B-B14F-4D97-AF65-F5344CB8AC3E}">
        <p14:creationId xmlns:p14="http://schemas.microsoft.com/office/powerpoint/2010/main" val="4073953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881" y="675409"/>
            <a:ext cx="10557163" cy="5496792"/>
          </a:xfrm>
          <a:prstGeom prst="rect">
            <a:avLst/>
          </a:prstGeom>
        </p:spPr>
      </p:pic>
    </p:spTree>
    <p:extLst>
      <p:ext uri="{BB962C8B-B14F-4D97-AF65-F5344CB8AC3E}">
        <p14:creationId xmlns:p14="http://schemas.microsoft.com/office/powerpoint/2010/main" val="1640582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FIRE CODE 2015</a:t>
            </a:r>
            <a:br>
              <a:rPr lang="en-US" dirty="0"/>
            </a:br>
            <a:r>
              <a:rPr lang="en-US" sz="3200" dirty="0"/>
              <a:t>CHAPTER 6</a:t>
            </a:r>
            <a:endParaRPr lang="en-US" dirty="0"/>
          </a:p>
        </p:txBody>
      </p:sp>
      <p:sp>
        <p:nvSpPr>
          <p:cNvPr id="3" name="Content Placeholder 2"/>
          <p:cNvSpPr>
            <a:spLocks noGrp="1"/>
          </p:cNvSpPr>
          <p:nvPr>
            <p:ph idx="1"/>
          </p:nvPr>
        </p:nvSpPr>
        <p:spPr/>
        <p:txBody>
          <a:bodyPr>
            <a:normAutofit lnSpcReduction="10000"/>
          </a:bodyPr>
          <a:lstStyle/>
          <a:p>
            <a:r>
              <a:rPr lang="en-US" sz="3200" b="1" dirty="0" smtClean="0"/>
              <a:t>605.11.1.1 - Roof Access Points</a:t>
            </a:r>
            <a:r>
              <a:rPr lang="en-US" sz="3200" dirty="0" smtClean="0"/>
              <a:t>.  Roof access points shall be located in areas that do not require the placement of ground ladders over openings such as windows or doors, and located at strong points of building construction in locations where the access point does not conflict with overhead obstructions such as tree limbs, wires or signs.</a:t>
            </a:r>
            <a:endParaRPr lang="en-US" sz="3200" dirty="0"/>
          </a:p>
        </p:txBody>
      </p:sp>
    </p:spTree>
    <p:extLst>
      <p:ext uri="{BB962C8B-B14F-4D97-AF65-F5344CB8AC3E}">
        <p14:creationId xmlns:p14="http://schemas.microsoft.com/office/powerpoint/2010/main" val="488859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6200000">
            <a:off x="3345876" y="-1849582"/>
            <a:ext cx="5444836" cy="10515599"/>
          </a:xfrm>
          <a:prstGeom prst="rect">
            <a:avLst/>
          </a:prstGeom>
        </p:spPr>
      </p:pic>
    </p:spTree>
    <p:extLst>
      <p:ext uri="{BB962C8B-B14F-4D97-AF65-F5344CB8AC3E}">
        <p14:creationId xmlns:p14="http://schemas.microsoft.com/office/powerpoint/2010/main" val="1879035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3342970" y="-1868134"/>
            <a:ext cx="5476568" cy="10550017"/>
          </a:xfrm>
          <a:prstGeom prst="rect">
            <a:avLst/>
          </a:prstGeom>
        </p:spPr>
      </p:pic>
    </p:spTree>
    <p:extLst>
      <p:ext uri="{BB962C8B-B14F-4D97-AF65-F5344CB8AC3E}">
        <p14:creationId xmlns:p14="http://schemas.microsoft.com/office/powerpoint/2010/main" val="3089764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3332407" y="-1898356"/>
            <a:ext cx="5527187" cy="10599177"/>
          </a:xfrm>
          <a:prstGeom prst="rect">
            <a:avLst/>
          </a:prstGeom>
        </p:spPr>
      </p:pic>
    </p:spTree>
    <p:extLst>
      <p:ext uri="{BB962C8B-B14F-4D97-AF65-F5344CB8AC3E}">
        <p14:creationId xmlns:p14="http://schemas.microsoft.com/office/powerpoint/2010/main" val="3496499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3338053" y="-1833715"/>
            <a:ext cx="5496231" cy="10540178"/>
          </a:xfrm>
          <a:prstGeom prst="rect">
            <a:avLst/>
          </a:prstGeom>
        </p:spPr>
      </p:pic>
    </p:spTree>
    <p:extLst>
      <p:ext uri="{BB962C8B-B14F-4D97-AF65-F5344CB8AC3E}">
        <p14:creationId xmlns:p14="http://schemas.microsoft.com/office/powerpoint/2010/main" val="1913206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3352801" y="-1838635"/>
            <a:ext cx="5447072" cy="10540183"/>
          </a:xfrm>
          <a:prstGeom prst="rect">
            <a:avLst/>
          </a:prstGeom>
        </p:spPr>
      </p:pic>
    </p:spTree>
    <p:extLst>
      <p:ext uri="{BB962C8B-B14F-4D97-AF65-F5344CB8AC3E}">
        <p14:creationId xmlns:p14="http://schemas.microsoft.com/office/powerpoint/2010/main" val="191997926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580</TotalTime>
  <Words>212</Words>
  <Application>Microsoft Office PowerPoint</Application>
  <PresentationFormat>Widescreen</PresentationFormat>
  <Paragraphs>11</Paragraphs>
  <Slides>31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Garamond</vt:lpstr>
      <vt:lpstr>Organic</vt:lpstr>
      <vt:lpstr>SOLAR PHOTOVOLTAIC POWER SYSTEMS</vt:lpstr>
      <vt:lpstr>INTERNATIONAL FIRE CODE 2015 CHAPTER 6</vt:lpstr>
      <vt:lpstr>INTERNATIONAL FIRE CODE 2015 CHAPTER 6</vt:lpstr>
      <vt:lpstr>INTERNATIONAL FIRE CODE 2015 CHAPTER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PHOTOVOLTAIC POWER SYSTEMS</dc:title>
  <dc:creator>Randy Fogle</dc:creator>
  <cp:lastModifiedBy>Randy Fogle</cp:lastModifiedBy>
  <cp:revision>13</cp:revision>
  <dcterms:created xsi:type="dcterms:W3CDTF">2015-10-14T14:40:50Z</dcterms:created>
  <dcterms:modified xsi:type="dcterms:W3CDTF">2015-10-19T18:32:06Z</dcterms:modified>
</cp:coreProperties>
</file>