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2" r:id="rId5"/>
    <p:sldId id="264" r:id="rId6"/>
    <p:sldId id="265" r:id="rId7"/>
    <p:sldId id="266" r:id="rId8"/>
    <p:sldId id="263" r:id="rId9"/>
    <p:sldId id="267" r:id="rId10"/>
    <p:sldId id="258" r:id="rId11"/>
    <p:sldId id="259" r:id="rId12"/>
    <p:sldId id="260" r:id="rId13"/>
    <p:sldId id="261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9FDAD60-95C0-4BE3-AB52-B0F15FD6689A}">
          <p14:sldIdLst>
            <p14:sldId id="256"/>
            <p14:sldId id="257"/>
            <p14:sldId id="269"/>
            <p14:sldId id="262"/>
            <p14:sldId id="264"/>
            <p14:sldId id="265"/>
            <p14:sldId id="266"/>
            <p14:sldId id="263"/>
            <p14:sldId id="267"/>
            <p14:sldId id="258"/>
            <p14:sldId id="259"/>
            <p14:sldId id="260"/>
            <p14:sldId id="261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852571"/>
            <a:ext cx="7766936" cy="843153"/>
          </a:xfrm>
        </p:spPr>
        <p:txBody>
          <a:bodyPr/>
          <a:lstStyle/>
          <a:p>
            <a:pPr algn="ctr"/>
            <a:r>
              <a:rPr lang="en-US" dirty="0" smtClean="0"/>
              <a:t>RF Mesh Metering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243103"/>
            <a:ext cx="7766936" cy="151877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Implementation Afterthoughts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By Logan Pleasant, P.E.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l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25" y="4574330"/>
            <a:ext cx="2426737" cy="16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Touchstone H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26" y="6181225"/>
            <a:ext cx="2426737" cy="3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94573" y="4984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2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908" y="72758"/>
            <a:ext cx="7443349" cy="6695365"/>
          </a:xfrm>
        </p:spPr>
      </p:pic>
    </p:spTree>
    <p:extLst>
      <p:ext uri="{BB962C8B-B14F-4D97-AF65-F5344CB8AC3E}">
        <p14:creationId xmlns:p14="http://schemas.microsoft.com/office/powerpoint/2010/main" xmlns="" val="425614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07898"/>
            <a:ext cx="10753969" cy="6223456"/>
          </a:xfrm>
        </p:spPr>
      </p:pic>
    </p:spTree>
    <p:extLst>
      <p:ext uri="{BB962C8B-B14F-4D97-AF65-F5344CB8AC3E}">
        <p14:creationId xmlns:p14="http://schemas.microsoft.com/office/powerpoint/2010/main" xmlns="" val="69866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098" y="104698"/>
            <a:ext cx="6922501" cy="6634790"/>
          </a:xfrm>
        </p:spPr>
      </p:pic>
    </p:spTree>
    <p:extLst>
      <p:ext uri="{BB962C8B-B14F-4D97-AF65-F5344CB8AC3E}">
        <p14:creationId xmlns:p14="http://schemas.microsoft.com/office/powerpoint/2010/main" xmlns="" val="315691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44" y="1039446"/>
            <a:ext cx="9759487" cy="4887686"/>
          </a:xfrm>
        </p:spPr>
      </p:pic>
    </p:spTree>
    <p:extLst>
      <p:ext uri="{BB962C8B-B14F-4D97-AF65-F5344CB8AC3E}">
        <p14:creationId xmlns:p14="http://schemas.microsoft.com/office/powerpoint/2010/main" xmlns="" val="288089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Be specific about what you want out of your metering system</a:t>
            </a:r>
          </a:p>
          <a:p>
            <a:r>
              <a:rPr lang="en-US" sz="3600" dirty="0" smtClean="0"/>
              <a:t>Get an MDM before you get your new AMI system</a:t>
            </a:r>
          </a:p>
          <a:p>
            <a:r>
              <a:rPr lang="en-US" sz="3600" dirty="0" smtClean="0"/>
              <a:t>Communicate with affected staff – Dispatch, Meter Techs, etc.</a:t>
            </a:r>
          </a:p>
          <a:p>
            <a:r>
              <a:rPr lang="en-US" sz="3600" dirty="0" smtClean="0"/>
              <a:t>Ask about issues other companies have had so that you can plan for them</a:t>
            </a:r>
          </a:p>
          <a:p>
            <a:r>
              <a:rPr lang="en-US" sz="3600" dirty="0" smtClean="0"/>
              <a:t>Keep calm when things don’t go right.  Remember this is a long term partnership.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818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01" y="253409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General Overview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Utilizes unlicensed 900 MHz LAN</a:t>
            </a:r>
          </a:p>
          <a:p>
            <a:endParaRPr lang="en-US" sz="3600" dirty="0"/>
          </a:p>
          <a:p>
            <a:r>
              <a:rPr lang="en-US" sz="3600" dirty="0" smtClean="0"/>
              <a:t>Can be used for Electric, Water or Gas</a:t>
            </a:r>
          </a:p>
          <a:p>
            <a:endParaRPr lang="en-US" sz="3600" dirty="0"/>
          </a:p>
          <a:p>
            <a:r>
              <a:rPr lang="en-US" sz="3600" dirty="0" smtClean="0"/>
              <a:t>Multiple data backhaul options</a:t>
            </a:r>
          </a:p>
          <a:p>
            <a:pPr lvl="1"/>
            <a:r>
              <a:rPr lang="en-US" sz="3400" dirty="0" smtClean="0"/>
              <a:t>CDMA (Cellular)</a:t>
            </a:r>
          </a:p>
          <a:p>
            <a:pPr lvl="1"/>
            <a:r>
              <a:rPr lang="en-US" sz="3400" dirty="0" smtClean="0"/>
              <a:t>Point-to-point and point-to-multipoint radio</a:t>
            </a:r>
          </a:p>
          <a:p>
            <a:pPr lvl="1"/>
            <a:r>
              <a:rPr lang="en-US" sz="3400" dirty="0" smtClean="0"/>
              <a:t>Ethernet (TCP/IP)</a:t>
            </a:r>
          </a:p>
          <a:p>
            <a:endParaRPr lang="en-US" sz="3600" dirty="0"/>
          </a:p>
          <a:p>
            <a:r>
              <a:rPr lang="en-US" sz="3600" dirty="0" smtClean="0"/>
              <a:t>Not Substation-centric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999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739" y="492370"/>
            <a:ext cx="7639858" cy="5768092"/>
          </a:xfrm>
        </p:spPr>
      </p:pic>
    </p:spTree>
    <p:extLst>
      <p:ext uri="{BB962C8B-B14F-4D97-AF65-F5344CB8AC3E}">
        <p14:creationId xmlns:p14="http://schemas.microsoft.com/office/powerpoint/2010/main" xmlns="" val="85276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Initial Concerns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Performance in rural </a:t>
            </a:r>
            <a:r>
              <a:rPr lang="en-US" sz="3600" dirty="0"/>
              <a:t>e</a:t>
            </a:r>
            <a:r>
              <a:rPr lang="en-US" sz="3600" dirty="0" smtClean="0"/>
              <a:t>nvironment</a:t>
            </a:r>
          </a:p>
          <a:p>
            <a:r>
              <a:rPr lang="en-US" sz="3600" dirty="0" smtClean="0"/>
              <a:t>Reliability of communication</a:t>
            </a:r>
          </a:p>
          <a:p>
            <a:r>
              <a:rPr lang="en-US" sz="3600" dirty="0" smtClean="0"/>
              <a:t>Deciduous trees (poor communication in summer)</a:t>
            </a:r>
            <a:endParaRPr lang="en-US" sz="3400" dirty="0" smtClean="0"/>
          </a:p>
          <a:p>
            <a:r>
              <a:rPr lang="en-US" sz="3600" dirty="0" smtClean="0"/>
              <a:t>Backhaul expense</a:t>
            </a:r>
          </a:p>
          <a:p>
            <a:r>
              <a:rPr lang="en-US" sz="3600" dirty="0" smtClean="0"/>
              <a:t>Customer pushback (Opt Outs)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991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Initial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Improved Read Reliability</a:t>
            </a:r>
          </a:p>
          <a:p>
            <a:r>
              <a:rPr lang="en-US" sz="3600" dirty="0" smtClean="0"/>
              <a:t>More Load Profile Data</a:t>
            </a:r>
          </a:p>
          <a:p>
            <a:r>
              <a:rPr lang="en-US" sz="3600" dirty="0" smtClean="0"/>
              <a:t>Greater Data Metrics</a:t>
            </a:r>
          </a:p>
          <a:p>
            <a:r>
              <a:rPr lang="en-US" sz="3600" dirty="0" smtClean="0"/>
              <a:t>Self Reporting of Outages</a:t>
            </a:r>
            <a:endParaRPr lang="en-US" sz="3400" dirty="0" smtClean="0"/>
          </a:p>
          <a:p>
            <a:r>
              <a:rPr lang="en-US" sz="3600" dirty="0" smtClean="0"/>
              <a:t>Barcode Scanning for Inventory Management</a:t>
            </a:r>
          </a:p>
          <a:p>
            <a:r>
              <a:rPr lang="en-US" sz="3600" dirty="0" smtClean="0"/>
              <a:t>Utilize Fiber Optic Backhaul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049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Our Process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Approximate 1,000 meter pilot</a:t>
            </a:r>
          </a:p>
          <a:p>
            <a:endParaRPr lang="en-US" sz="3600" dirty="0"/>
          </a:p>
          <a:p>
            <a:r>
              <a:rPr lang="en-US" sz="3600" dirty="0" smtClean="0"/>
              <a:t>2 backhaul locations (for redundancy)</a:t>
            </a:r>
          </a:p>
          <a:p>
            <a:endParaRPr lang="en-US" sz="3600" dirty="0" smtClean="0"/>
          </a:p>
          <a:p>
            <a:r>
              <a:rPr lang="en-US" sz="3600" dirty="0" smtClean="0"/>
              <a:t>Deployment before leaves fell</a:t>
            </a:r>
          </a:p>
          <a:p>
            <a:endParaRPr lang="en-US" sz="3600" dirty="0" smtClean="0"/>
          </a:p>
          <a:p>
            <a:r>
              <a:rPr lang="en-US" sz="3600" dirty="0" smtClean="0"/>
              <a:t>3 month evaluation after final meter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635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Our Process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Began project management meetings June 9, 2015</a:t>
            </a:r>
          </a:p>
          <a:p>
            <a:endParaRPr lang="en-US" sz="3600" dirty="0" smtClean="0"/>
          </a:p>
          <a:p>
            <a:r>
              <a:rPr lang="en-US" sz="3600" dirty="0" smtClean="0"/>
              <a:t>Installed first meters July 30, 2015</a:t>
            </a:r>
          </a:p>
          <a:p>
            <a:endParaRPr lang="en-US" sz="3600" dirty="0"/>
          </a:p>
          <a:p>
            <a:r>
              <a:rPr lang="en-US" sz="3600" dirty="0" smtClean="0"/>
              <a:t>Deployed final pilot meter in September 2015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982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Preliminary Observations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Good Performance in Rural Areas</a:t>
            </a:r>
          </a:p>
          <a:p>
            <a:r>
              <a:rPr lang="en-US" sz="3600" dirty="0" smtClean="0"/>
              <a:t>Integration with OMS vendor was not “seamless”</a:t>
            </a:r>
          </a:p>
          <a:p>
            <a:r>
              <a:rPr lang="en-US" sz="3600" dirty="0" smtClean="0"/>
              <a:t>Communication is Random, Bizarre and Fluid</a:t>
            </a:r>
            <a:endParaRPr lang="en-US" sz="3400" dirty="0" smtClean="0"/>
          </a:p>
          <a:p>
            <a:r>
              <a:rPr lang="en-US" sz="3600" dirty="0" smtClean="0"/>
              <a:t>Greater involvement from IT than expected</a:t>
            </a:r>
          </a:p>
          <a:p>
            <a:r>
              <a:rPr lang="en-US" sz="3600" dirty="0" smtClean="0"/>
              <a:t>Significantly fewer repeaters than expected</a:t>
            </a:r>
          </a:p>
          <a:p>
            <a:r>
              <a:rPr lang="en-US" sz="3600" dirty="0" smtClean="0"/>
              <a:t>Minimal Customer Pushback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151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Further Observations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31322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System register read performance is excellent</a:t>
            </a:r>
          </a:p>
          <a:p>
            <a:r>
              <a:rPr lang="en-US" sz="3600" dirty="0" smtClean="0"/>
              <a:t>System interval read performance is poor – so far</a:t>
            </a:r>
          </a:p>
          <a:p>
            <a:r>
              <a:rPr lang="en-US" sz="3600" dirty="0" smtClean="0"/>
              <a:t>Data mining is limited without an MDM</a:t>
            </a:r>
          </a:p>
          <a:p>
            <a:r>
              <a:rPr lang="en-US" sz="3600" dirty="0" smtClean="0"/>
              <a:t>OMS integration has bugs</a:t>
            </a:r>
          </a:p>
          <a:p>
            <a:r>
              <a:rPr lang="en-US" sz="3600" dirty="0" smtClean="0"/>
              <a:t>Hands down better than PLC experience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935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5832</TotalTime>
  <Words>280</Words>
  <Application>Microsoft Office PowerPoint</Application>
  <PresentationFormat>Custom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RF Mesh Metering</vt:lpstr>
      <vt:lpstr>General Overview</vt:lpstr>
      <vt:lpstr>Slide 3</vt:lpstr>
      <vt:lpstr>Initial Concerns</vt:lpstr>
      <vt:lpstr>Initial Objectives</vt:lpstr>
      <vt:lpstr>Our Process</vt:lpstr>
      <vt:lpstr>Our Process</vt:lpstr>
      <vt:lpstr>Preliminary Observations</vt:lpstr>
      <vt:lpstr>Further Observations</vt:lpstr>
      <vt:lpstr>Slide 10</vt:lpstr>
      <vt:lpstr>Slide 11</vt:lpstr>
      <vt:lpstr>Slide 12</vt:lpstr>
      <vt:lpstr>Slide 13</vt:lpstr>
      <vt:lpstr>Lessons Learned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Cherokee Springs Plaza</dc:title>
  <dc:creator>Logan Pleasant</dc:creator>
  <cp:lastModifiedBy>Logan T. Pleasant</cp:lastModifiedBy>
  <cp:revision>30</cp:revision>
  <dcterms:created xsi:type="dcterms:W3CDTF">2015-09-29T14:34:35Z</dcterms:created>
  <dcterms:modified xsi:type="dcterms:W3CDTF">2016-04-19T19:33:42Z</dcterms:modified>
</cp:coreProperties>
</file>