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327" r:id="rId4"/>
    <p:sldId id="326" r:id="rId5"/>
    <p:sldId id="279" r:id="rId6"/>
    <p:sldId id="283" r:id="rId7"/>
    <p:sldId id="278" r:id="rId8"/>
    <p:sldId id="328" r:id="rId9"/>
    <p:sldId id="280" r:id="rId10"/>
    <p:sldId id="281" r:id="rId11"/>
    <p:sldId id="329" r:id="rId12"/>
    <p:sldId id="282" r:id="rId13"/>
    <p:sldId id="284" r:id="rId14"/>
    <p:sldId id="285" r:id="rId15"/>
    <p:sldId id="286" r:id="rId16"/>
    <p:sldId id="287" r:id="rId17"/>
    <p:sldId id="289" r:id="rId18"/>
    <p:sldId id="288" r:id="rId19"/>
    <p:sldId id="290" r:id="rId20"/>
    <p:sldId id="291" r:id="rId21"/>
    <p:sldId id="292" r:id="rId22"/>
    <p:sldId id="293" r:id="rId23"/>
    <p:sldId id="294" r:id="rId24"/>
    <p:sldId id="296" r:id="rId25"/>
    <p:sldId id="295" r:id="rId26"/>
    <p:sldId id="299" r:id="rId27"/>
    <p:sldId id="297" r:id="rId28"/>
    <p:sldId id="298" r:id="rId29"/>
    <p:sldId id="300" r:id="rId30"/>
    <p:sldId id="301" r:id="rId31"/>
    <p:sldId id="302" r:id="rId32"/>
    <p:sldId id="303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9D321E-10D9-4098-9AC0-30FBDC5DCA1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654690-5383-4CE8-9C0C-C452B0DA5E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315" y="3055144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East Central Electric Hydraulic Recloser </a:t>
            </a:r>
          </a:p>
          <a:p>
            <a:pPr algn="ctr"/>
            <a:r>
              <a:rPr lang="en-US" sz="3000" dirty="0" smtClean="0"/>
              <a:t>Replacement Program</a:t>
            </a:r>
          </a:p>
          <a:p>
            <a:pPr algn="ctr"/>
            <a:r>
              <a:rPr lang="en-US" sz="3000" dirty="0" smtClean="0"/>
              <a:t>September 29, 2016</a:t>
            </a:r>
            <a:endParaRPr lang="en-US" sz="3000" dirty="0"/>
          </a:p>
        </p:txBody>
      </p:sp>
      <p:pic>
        <p:nvPicPr>
          <p:cNvPr id="3073" name="Picture 1" descr="C:\Users\rmcmahon\AppData\Local\Temp\SolidDocuments\SolidCapture\SolidCaptureImage11902472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" y="-26334"/>
            <a:ext cx="9094567" cy="21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" y="1447800"/>
            <a:ext cx="83057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Factors In Choosing a Recloser</a:t>
            </a:r>
          </a:p>
          <a:p>
            <a:endParaRPr lang="en-US" sz="1600" dirty="0"/>
          </a:p>
          <a:p>
            <a:r>
              <a:rPr lang="en-US" sz="2400" dirty="0" smtClean="0"/>
              <a:t>Cost – One of the significant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average cost for a recloser, with a transformer, cables/connectors and control is approx. $7,000.00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The ease of installation &amp; cost (labor &amp; materials)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recloser manufacturers use a battery as part of the power source (no need for a transformer, connections, </a:t>
            </a:r>
            <a:r>
              <a:rPr lang="en-US" sz="2400" dirty="0" smtClean="0"/>
              <a:t>etc.)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reclosers have the hardware/software loaded into the recloser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4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19" y="1295400"/>
            <a:ext cx="8305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Factors In Choosing a Recloser (</a:t>
            </a:r>
            <a:r>
              <a:rPr lang="en-US" sz="4000" dirty="0" err="1" smtClean="0"/>
              <a:t>con’t</a:t>
            </a:r>
            <a:r>
              <a:rPr lang="en-US" sz="4000" dirty="0" smtClean="0"/>
              <a:t>)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capabilities of the different reclosers</a:t>
            </a:r>
          </a:p>
          <a:p>
            <a:endParaRPr lang="en-US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Settings – Can the new recloser have the capability of replacing a 10, 15, 25, 50, 70, 100 amp or all hydraulic reclosers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Programming – Can a recloser be programmed easily for the different curves.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– Can the recloser capture trips, faults, voltage drops, etc.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63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325880"/>
            <a:ext cx="86868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Final Decision</a:t>
            </a:r>
          </a:p>
          <a:p>
            <a:endParaRPr lang="en-US" sz="1050" dirty="0" smtClean="0"/>
          </a:p>
          <a:p>
            <a:r>
              <a:rPr lang="en-US" sz="2400" dirty="0" smtClean="0"/>
              <a:t>After reviewing all the documentation and reviews, East Central Electric decided to go with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Hubbell - Versa Tech II, single phase recloser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Siemens – </a:t>
            </a:r>
            <a:r>
              <a:rPr lang="en-US" sz="2400" dirty="0" err="1" smtClean="0"/>
              <a:t>Fusesaver</a:t>
            </a:r>
            <a:r>
              <a:rPr lang="en-US" sz="2400" dirty="0" smtClean="0"/>
              <a:t> , circuit breaker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S&amp;C </a:t>
            </a:r>
            <a:r>
              <a:rPr lang="en-US" sz="2400" dirty="0" err="1" smtClean="0"/>
              <a:t>TripSaver</a:t>
            </a:r>
            <a:r>
              <a:rPr lang="en-US" sz="2400" dirty="0" smtClean="0"/>
              <a:t> II, cutout-mounted recloser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600200"/>
            <a:ext cx="8077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Hubbell Versa Tech II</a:t>
            </a:r>
          </a:p>
          <a:p>
            <a:endParaRPr lang="en-US" sz="1200" dirty="0"/>
          </a:p>
          <a:p>
            <a:r>
              <a:rPr lang="en-US" sz="2400" dirty="0" smtClean="0"/>
              <a:t>A single recloser with controls and software contained within the unit. (USB,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Cellular)</a:t>
            </a:r>
          </a:p>
          <a:p>
            <a:r>
              <a:rPr lang="en-US" sz="2400" dirty="0" smtClean="0"/>
              <a:t>Programmable – Standard Curves (IEEE, fuse, </a:t>
            </a:r>
            <a:r>
              <a:rPr lang="en-US" sz="2400" dirty="0" err="1" smtClean="0"/>
              <a:t>etc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No transformer, connectors, wiring, etc., needed (battery)</a:t>
            </a:r>
          </a:p>
          <a:p>
            <a:r>
              <a:rPr lang="en-US" sz="2400" dirty="0" smtClean="0"/>
              <a:t>Event recorder</a:t>
            </a:r>
          </a:p>
          <a:p>
            <a:r>
              <a:rPr lang="en-US" sz="2400" dirty="0" smtClean="0"/>
              <a:t>Can be used on either 12.47 kV or 25 kV feeders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2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rmcmahon\AppData\Local\Temp\SolidDocuments\SolidCapture\SolidCaptureImage195331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443914" cy="44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Hubbell Versa Tech II</a:t>
            </a:r>
          </a:p>
        </p:txBody>
      </p:sp>
    </p:spTree>
    <p:extLst>
      <p:ext uri="{BB962C8B-B14F-4D97-AF65-F5344CB8AC3E}">
        <p14:creationId xmlns:p14="http://schemas.microsoft.com/office/powerpoint/2010/main" val="29529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rmcmahon\AppData\Local\Temp\SolidDocuments\SolidCapture\SolidCaptureImage1957247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914400"/>
            <a:ext cx="761319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065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Hubbell Versa Tech II</a:t>
            </a:r>
          </a:p>
        </p:txBody>
      </p:sp>
    </p:spTree>
    <p:extLst>
      <p:ext uri="{BB962C8B-B14F-4D97-AF65-F5344CB8AC3E}">
        <p14:creationId xmlns:p14="http://schemas.microsoft.com/office/powerpoint/2010/main" val="9850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512" y="1309687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Hubbell Versa Tech </a:t>
            </a:r>
            <a:r>
              <a:rPr lang="en-US" sz="4000" dirty="0" smtClean="0"/>
              <a:t>II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East Central Electric has been using the for the past six (6) years.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Have had to replace the battery on a couple of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purchase the batteries locally and replace them, instead of getting batteries from the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Has manual open/close and one shot (to lockout)– hook-stick handle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Cost - $5,500.00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9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002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Fusesaver</a:t>
            </a:r>
            <a:endParaRPr lang="en-US" sz="4000" dirty="0" smtClean="0"/>
          </a:p>
          <a:p>
            <a:r>
              <a:rPr lang="en-US" sz="2400" dirty="0"/>
              <a:t>A single recloser with controls and software contained within the unit. (USB, </a:t>
            </a:r>
            <a:r>
              <a:rPr lang="en-US" sz="2400" dirty="0" err="1"/>
              <a:t>WiFi</a:t>
            </a:r>
            <a:r>
              <a:rPr lang="en-US" sz="2400" dirty="0"/>
              <a:t>, Cellular)</a:t>
            </a:r>
          </a:p>
          <a:p>
            <a:r>
              <a:rPr lang="en-US" sz="2400" dirty="0"/>
              <a:t>Programmable – </a:t>
            </a:r>
          </a:p>
          <a:p>
            <a:r>
              <a:rPr lang="en-US" sz="2400" dirty="0"/>
              <a:t>No transformer needed </a:t>
            </a:r>
          </a:p>
          <a:p>
            <a:r>
              <a:rPr lang="en-US" sz="2400" dirty="0"/>
              <a:t>Event recorder</a:t>
            </a:r>
          </a:p>
          <a:p>
            <a:r>
              <a:rPr lang="en-US" sz="2400" dirty="0"/>
              <a:t>Can be used on either 12.47 kV or 25 kV </a:t>
            </a:r>
            <a:r>
              <a:rPr lang="en-US" sz="2400" dirty="0" smtClean="0"/>
              <a:t>feeders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24308"/>
              </p:ext>
            </p:extLst>
          </p:nvPr>
        </p:nvGraphicFramePr>
        <p:xfrm>
          <a:off x="261937" y="4648200"/>
          <a:ext cx="8229599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920"/>
                <a:gridCol w="1175920"/>
                <a:gridCol w="1677605"/>
                <a:gridCol w="2210607"/>
                <a:gridCol w="1989547"/>
              </a:tblGrid>
              <a:tr h="162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Voltage 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Partner Fuse ratings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Minimum line current for operation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Interrupting kA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</a:tr>
              <a:tr h="162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Range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27kV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1.0A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4kA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</a:tr>
              <a:tr h="162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Standard Range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27kV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50A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4kA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18" marR="663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rmcmahon\AppData\Local\Temp\SolidDocuments\SolidCapture\SolidCaptureImage1997787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399"/>
            <a:ext cx="5257800" cy="55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Fusesaver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07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rmcmahon\AppData\Local\Temp\SolidDocuments\SolidCapture\SolidCaptureImage2007658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15" y="1295401"/>
            <a:ext cx="6224019" cy="53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310640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East Central Electric </a:t>
            </a:r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33,590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Coverage for five (5) counties (3,000 square miles)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Mostly rural accounts, with some commercial (oil wells, mini-malls)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 6,154 miles of distribution line &amp; 23 substations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Two different distribution voltages (7.2 kV &amp; 14.4 kV)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7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mcmahon\AppData\Local\Temp\SolidDocuments\SolidCapture\SolidCaptureImage2018607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374960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Fusesaver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8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rmcmahon\AppData\Local\Temp\SolidDocuments\SolidCapture\SolidCaptureImage202072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52" y="1143000"/>
            <a:ext cx="7033408" cy="52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304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Fusesaver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08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4000"/>
            <a:ext cx="78486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Fusesaver</a:t>
            </a:r>
            <a:endParaRPr lang="en-US" sz="4000" dirty="0" smtClean="0"/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Manual open/close and </a:t>
            </a:r>
            <a:r>
              <a:rPr lang="en-US" sz="2400" dirty="0"/>
              <a:t>one </a:t>
            </a:r>
            <a:r>
              <a:rPr lang="en-US" sz="2400" dirty="0" smtClean="0"/>
              <a:t>shot (to lockout) </a:t>
            </a:r>
            <a:r>
              <a:rPr lang="en-US" sz="2400" dirty="0"/>
              <a:t>– </a:t>
            </a:r>
            <a:r>
              <a:rPr lang="en-US" sz="2400" dirty="0" smtClean="0"/>
              <a:t>hook-stick handle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Installation – Attach directly to phase wire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Cost - </a:t>
            </a:r>
            <a:r>
              <a:rPr lang="en-US" sz="2400" dirty="0" smtClean="0"/>
              <a:t>$</a:t>
            </a:r>
            <a:r>
              <a:rPr lang="en-US" sz="2400" dirty="0" smtClean="0"/>
              <a:t>3,500.00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0"/>
            <a:ext cx="8153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TripSaver</a:t>
            </a:r>
            <a:endParaRPr lang="en-US" sz="4000" dirty="0" smtClean="0"/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Recloser operation – Fast curves &amp; slow curves (need field programming kit)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act like a </a:t>
            </a:r>
            <a:r>
              <a:rPr lang="en-US" sz="2400" dirty="0" err="1" smtClean="0"/>
              <a:t>sectionalizer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Time current characteristic curves must be determined at time of order &amp; are factory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set for one-shot-to lockout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8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rmcmahon\AppData\Local\Temp\SolidDocuments\SolidCapture\SolidCaptureImage7120668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715000" cy="55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81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TripSaver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8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rmcmahon\AppData\Local\Temp\SolidDocuments\SolidCapture\SolidCaptureImage7121479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56852"/>
            <a:ext cx="4343400" cy="54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TripSaver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96000" y="4495800"/>
            <a:ext cx="1295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4495800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Non-Reclose</a:t>
            </a:r>
          </a:p>
          <a:p>
            <a:r>
              <a:rPr lang="en-US" dirty="0" smtClean="0"/>
              <a:t>Or one 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rmcmahon\AppData\Local\Temp\SolidDocuments\SolidCapture\SolidCaptureImage712389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290"/>
            <a:ext cx="8654202" cy="43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956" y="4724400"/>
            <a:ext cx="5476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TripSaver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07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rmcmahon\AppData\Local\Temp\SolidDocuments\SolidCapture\SolidCaptureImage7122007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3184"/>
            <a:ext cx="7391400" cy="49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810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TripSaver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13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:\Users\rmcmahon\AppData\Local\Temp\SolidDocuments\SolidCapture\SolidCaptureImage7122713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9756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TripSaver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7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0087" y="1676400"/>
            <a:ext cx="82153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Tripsaver</a:t>
            </a:r>
            <a:endParaRPr lang="en-US" sz="4000" dirty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Manual open/close and one shot (to lockout) – hook-stick handle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Can be difficult </a:t>
            </a:r>
            <a:r>
              <a:rPr lang="en-US" sz="2800" dirty="0"/>
              <a:t>to </a:t>
            </a:r>
            <a:r>
              <a:rPr lang="en-US" sz="2800" dirty="0" smtClean="0"/>
              <a:t>install (stick from the ground)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Cost - $</a:t>
            </a:r>
            <a:r>
              <a:rPr lang="en-US" sz="2800" dirty="0" smtClean="0"/>
              <a:t>3,300.00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31064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East Central Electric </a:t>
            </a:r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 800 hydraulic reclosers on the system (RUS standard)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reclosers are Kyle (Cooper) or rebuilt Kyle’s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Recloser Types: E, E-F2, GH, H, HR, 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Recloser Sizes: 10, 15, 25, 35, 50, 70,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 195 reclosers in stock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8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5240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Recloser replacement Program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Eight (8) years to replace all hydraulic reclosers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Present four year plan (replace 400) cost - $2,400,000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Since most Coop’s are rural, the fault currents and load are less and therefore, a more cost effective recloser can be reviewed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Installation Costs – The recloser East Central Electric picked – No transformer or separate voltage device (transformer is required)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Ease of replacing the existing units.  Less materials (cost)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Reduce inventory – One of the three (3) types chosen can replace all of our any of our hydraulic reclosers.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9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667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3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rmcmahon\AppData\Local\Temp\SolidDocuments\SolidCapture\SolidCaptureImage11906464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859"/>
            <a:ext cx="9144000" cy="55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rmcmahon\AppData\Local\Temp\SolidDocuments\SolidCapture\SolidCaptureImage11906097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24000"/>
            <a:ext cx="9141271" cy="45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478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Maintenance &amp; Budget</a:t>
            </a:r>
          </a:p>
          <a:p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Refurbished/Rebuild each recloser every seven (7)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Cost per recloser (depending on the model &amp; size)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Service - $100.00-$150.00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Bushing -$20.00 - $325.00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Counter -$54.00 - $82.00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Coil -       $102.00 - $377.00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Last Invoice (31 reclosers) - $11,055.00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447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Replace Hydraulic Reclosers</a:t>
            </a:r>
          </a:p>
          <a:p>
            <a:endParaRPr lang="en-US" sz="2400" dirty="0" smtClean="0"/>
          </a:p>
          <a:p>
            <a:r>
              <a:rPr lang="en-US" sz="2400" dirty="0" smtClean="0"/>
              <a:t>Based on the dollar amount to maintain and stock hydraulic reclosers, the decision was made to go ahead and replace all of the </a:t>
            </a:r>
            <a:r>
              <a:rPr lang="en-US" sz="2400" dirty="0" smtClean="0"/>
              <a:t>hydraulic, single phase, reclosers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East Central was doing the Four (4) Year </a:t>
            </a:r>
            <a:r>
              <a:rPr lang="en-US" sz="2400" dirty="0" smtClean="0"/>
              <a:t>Plan in 2015 </a:t>
            </a:r>
            <a:r>
              <a:rPr lang="en-US" sz="2400" dirty="0" smtClean="0"/>
              <a:t>and added the recloser change-out as a budget </a:t>
            </a:r>
            <a:r>
              <a:rPr lang="en-US" sz="2400" dirty="0" smtClean="0"/>
              <a:t>item. </a:t>
            </a:r>
            <a:r>
              <a:rPr lang="en-US" sz="2400" dirty="0"/>
              <a:t>R</a:t>
            </a:r>
            <a:r>
              <a:rPr lang="en-US" sz="2400" dirty="0" smtClean="0"/>
              <a:t>eplacing </a:t>
            </a:r>
            <a:r>
              <a:rPr lang="en-US" sz="2400" dirty="0" smtClean="0"/>
              <a:t>the reclosers over </a:t>
            </a:r>
            <a:r>
              <a:rPr lang="en-US" sz="2400" dirty="0" smtClean="0"/>
              <a:t>an </a:t>
            </a:r>
            <a:r>
              <a:rPr lang="en-US" sz="2400" dirty="0" smtClean="0"/>
              <a:t>eight (8) year period.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4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787" y="1348800"/>
            <a:ext cx="8534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Search for Replacement Reclosers</a:t>
            </a:r>
          </a:p>
          <a:p>
            <a:endParaRPr lang="en-US" sz="1400" dirty="0"/>
          </a:p>
          <a:p>
            <a:r>
              <a:rPr lang="en-US" sz="2400" b="1" dirty="0" smtClean="0"/>
              <a:t>Recloser Manufacturers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G&amp;W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Elastimold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Thomas &amp; Betts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S&amp;C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Versa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Siemens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Etc</a:t>
            </a:r>
            <a:r>
              <a:rPr lang="en-US" sz="2400" dirty="0" smtClean="0"/>
              <a:t>….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8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787" y="1348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Search for Replacement Reclosers</a:t>
            </a:r>
          </a:p>
          <a:p>
            <a:endParaRPr lang="en-US" sz="1400" dirty="0"/>
          </a:p>
          <a:p>
            <a:r>
              <a:rPr lang="en-US" sz="2400" b="1" dirty="0" smtClean="0"/>
              <a:t>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 Form 4, 5, 6,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Beckwith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Schweitzer (SEL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Hubbell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ICMI - URC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 – URC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Etc</a:t>
            </a:r>
            <a:r>
              <a:rPr lang="en-US" sz="2400" dirty="0" smtClean="0"/>
              <a:t>….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2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mcmahon\AppData\Local\Temp\SolidDocuments\SolidCapture\SolidCaptureImage1190371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1" y="1309687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Installation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Connectors &amp; 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 a Transformer for the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 Sensor or </a:t>
            </a:r>
            <a:r>
              <a:rPr lang="en-US" sz="2400" dirty="0"/>
              <a:t>T</a:t>
            </a:r>
            <a:r>
              <a:rPr lang="en-US" sz="2400" dirty="0" smtClean="0"/>
              <a:t>ransformer (CT)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7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1781</TotalTime>
  <Words>911</Words>
  <Application>Microsoft Office PowerPoint</Application>
  <PresentationFormat>On-screen Show (4:3)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Royce McMahon</dc:creator>
  <cp:lastModifiedBy>Royce McMahon</cp:lastModifiedBy>
  <cp:revision>50</cp:revision>
  <dcterms:created xsi:type="dcterms:W3CDTF">2016-09-12T16:10:24Z</dcterms:created>
  <dcterms:modified xsi:type="dcterms:W3CDTF">2016-09-26T15:17:28Z</dcterms:modified>
</cp:coreProperties>
</file>