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0" r:id="rId4"/>
    <p:sldMasterId id="2147483673" r:id="rId5"/>
  </p:sldMasterIdLst>
  <p:notesMasterIdLst>
    <p:notesMasterId r:id="rId60"/>
  </p:notesMasterIdLst>
  <p:handoutMasterIdLst>
    <p:handoutMasterId r:id="rId61"/>
  </p:handoutMasterIdLst>
  <p:sldIdLst>
    <p:sldId id="739" r:id="rId6"/>
    <p:sldId id="910" r:id="rId7"/>
    <p:sldId id="864" r:id="rId8"/>
    <p:sldId id="865" r:id="rId9"/>
    <p:sldId id="866" r:id="rId10"/>
    <p:sldId id="819" r:id="rId11"/>
    <p:sldId id="896" r:id="rId12"/>
    <p:sldId id="848" r:id="rId13"/>
    <p:sldId id="898" r:id="rId14"/>
    <p:sldId id="849" r:id="rId15"/>
    <p:sldId id="889" r:id="rId16"/>
    <p:sldId id="856" r:id="rId17"/>
    <p:sldId id="875" r:id="rId18"/>
    <p:sldId id="872" r:id="rId19"/>
    <p:sldId id="850" r:id="rId20"/>
    <p:sldId id="851" r:id="rId21"/>
    <p:sldId id="899" r:id="rId22"/>
    <p:sldId id="900" r:id="rId23"/>
    <p:sldId id="912" r:id="rId24"/>
    <p:sldId id="901" r:id="rId25"/>
    <p:sldId id="902" r:id="rId26"/>
    <p:sldId id="903" r:id="rId27"/>
    <p:sldId id="820" r:id="rId28"/>
    <p:sldId id="883" r:id="rId29"/>
    <p:sldId id="884" r:id="rId30"/>
    <p:sldId id="904" r:id="rId31"/>
    <p:sldId id="817" r:id="rId32"/>
    <p:sldId id="847" r:id="rId33"/>
    <p:sldId id="854" r:id="rId34"/>
    <p:sldId id="887" r:id="rId35"/>
    <p:sldId id="888" r:id="rId36"/>
    <p:sldId id="885" r:id="rId37"/>
    <p:sldId id="915" r:id="rId38"/>
    <p:sldId id="913" r:id="rId39"/>
    <p:sldId id="917" r:id="rId40"/>
    <p:sldId id="890" r:id="rId41"/>
    <p:sldId id="891" r:id="rId42"/>
    <p:sldId id="892" r:id="rId43"/>
    <p:sldId id="778" r:id="rId44"/>
    <p:sldId id="765" r:id="rId45"/>
    <p:sldId id="742" r:id="rId46"/>
    <p:sldId id="684" r:id="rId47"/>
    <p:sldId id="914" r:id="rId48"/>
    <p:sldId id="771" r:id="rId49"/>
    <p:sldId id="874" r:id="rId50"/>
    <p:sldId id="873" r:id="rId51"/>
    <p:sldId id="878" r:id="rId52"/>
    <p:sldId id="894" r:id="rId53"/>
    <p:sldId id="905" r:id="rId54"/>
    <p:sldId id="906" r:id="rId55"/>
    <p:sldId id="907" r:id="rId56"/>
    <p:sldId id="908" r:id="rId57"/>
    <p:sldId id="909" r:id="rId58"/>
    <p:sldId id="518" r:id="rId59"/>
  </p:sldIdLst>
  <p:sldSz cx="9144000" cy="6858000" type="letter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00004C"/>
    <a:srgbClr val="000068"/>
    <a:srgbClr val="008000"/>
    <a:srgbClr val="800000"/>
    <a:srgbClr val="993300"/>
    <a:srgbClr val="996600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64" autoAdjust="0"/>
    <p:restoredTop sz="94693" autoAdjust="0"/>
  </p:normalViewPr>
  <p:slideViewPr>
    <p:cSldViewPr>
      <p:cViewPr varScale="1">
        <p:scale>
          <a:sx n="85" d="100"/>
          <a:sy n="85" d="100"/>
        </p:scale>
        <p:origin x="1638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9888"/>
    </p:cViewPr>
  </p:sorterViewPr>
  <p:notesViewPr>
    <p:cSldViewPr>
      <p:cViewPr>
        <p:scale>
          <a:sx n="75" d="100"/>
          <a:sy n="75" d="100"/>
        </p:scale>
        <p:origin x="-2070" y="-144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63" Type="http://schemas.openxmlformats.org/officeDocument/2006/relationships/viewProps" Target="viewProp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66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61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notesMaster" Target="notesMasters/notesMaster1.xml"/><Relationship Id="rId65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theme" Target="theme/theme1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9137" cy="480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9" tIns="48329" rIns="96659" bIns="48329" numCol="1" anchor="t" anchorCtr="0" compatLnSpc="1">
            <a:prstTxWarp prst="textNoShape">
              <a:avLst/>
            </a:prstTxWarp>
          </a:bodyPr>
          <a:lstStyle>
            <a:lvl1pPr defTabSz="966051">
              <a:defRPr sz="1300">
                <a:latin typeface="Times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385" y="0"/>
            <a:ext cx="3169137" cy="480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9" tIns="48329" rIns="96659" bIns="48329" numCol="1" anchor="t" anchorCtr="0" compatLnSpc="1">
            <a:prstTxWarp prst="textNoShape">
              <a:avLst/>
            </a:prstTxWarp>
          </a:bodyPr>
          <a:lstStyle>
            <a:lvl1pPr algn="r" defTabSz="966051">
              <a:defRPr sz="1300">
                <a:latin typeface="Times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09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19319"/>
            <a:ext cx="3169137" cy="480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9" tIns="48329" rIns="96659" bIns="48329" numCol="1" anchor="b" anchorCtr="0" compatLnSpc="1">
            <a:prstTxWarp prst="textNoShape">
              <a:avLst/>
            </a:prstTxWarp>
          </a:bodyPr>
          <a:lstStyle>
            <a:lvl1pPr defTabSz="966051">
              <a:defRPr sz="1300">
                <a:latin typeface="Times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09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385" y="9119319"/>
            <a:ext cx="3169137" cy="480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9" tIns="48329" rIns="96659" bIns="48329" numCol="1" anchor="b" anchorCtr="0" compatLnSpc="1">
            <a:prstTxWarp prst="textNoShape">
              <a:avLst/>
            </a:prstTxWarp>
          </a:bodyPr>
          <a:lstStyle>
            <a:lvl1pPr algn="r" defTabSz="966051">
              <a:defRPr sz="1300">
                <a:latin typeface="Times" pitchFamily="18" charset="0"/>
              </a:defRPr>
            </a:lvl1pPr>
          </a:lstStyle>
          <a:p>
            <a:pPr>
              <a:defRPr/>
            </a:pPr>
            <a:fld id="{C0E35289-D2E3-4F16-A599-8E315749AC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2912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9137" cy="480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9" tIns="48329" rIns="96659" bIns="48329" numCol="1" anchor="t" anchorCtr="0" compatLnSpc="1">
            <a:prstTxWarp prst="textNoShape">
              <a:avLst/>
            </a:prstTxWarp>
          </a:bodyPr>
          <a:lstStyle>
            <a:lvl1pPr defTabSz="966051">
              <a:defRPr sz="1300">
                <a:latin typeface="Times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385" y="0"/>
            <a:ext cx="3169137" cy="480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9" tIns="48329" rIns="96659" bIns="48329" numCol="1" anchor="t" anchorCtr="0" compatLnSpc="1">
            <a:prstTxWarp prst="textNoShape">
              <a:avLst/>
            </a:prstTxWarp>
          </a:bodyPr>
          <a:lstStyle>
            <a:lvl1pPr algn="r" defTabSz="966051">
              <a:defRPr sz="1300">
                <a:latin typeface="Times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53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8888" y="720725"/>
            <a:ext cx="4799012" cy="3598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56" y="4560487"/>
            <a:ext cx="5851489" cy="432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9" tIns="48329" rIns="96659" bIns="4832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19319"/>
            <a:ext cx="3169137" cy="480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9" tIns="48329" rIns="96659" bIns="48329" numCol="1" anchor="b" anchorCtr="0" compatLnSpc="1">
            <a:prstTxWarp prst="textNoShape">
              <a:avLst/>
            </a:prstTxWarp>
          </a:bodyPr>
          <a:lstStyle>
            <a:lvl1pPr defTabSz="966051">
              <a:defRPr sz="1300">
                <a:latin typeface="Times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385" y="9119319"/>
            <a:ext cx="3169137" cy="480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9" tIns="48329" rIns="96659" bIns="48329" numCol="1" anchor="b" anchorCtr="0" compatLnSpc="1">
            <a:prstTxWarp prst="textNoShape">
              <a:avLst/>
            </a:prstTxWarp>
          </a:bodyPr>
          <a:lstStyle>
            <a:lvl1pPr algn="r" defTabSz="966051">
              <a:defRPr sz="1300">
                <a:latin typeface="Times" pitchFamily="18" charset="0"/>
              </a:defRPr>
            </a:lvl1pPr>
          </a:lstStyle>
          <a:p>
            <a:pPr>
              <a:defRPr/>
            </a:pPr>
            <a:fld id="{2F9368E2-CCAE-4F46-BB80-95A781F80A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3676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Poles of a given class and length are designed to have approximately the same load carrying capacity regardless of species.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9368E2-CCAE-4F46-BB80-95A781F80AEE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1725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051">
              <a:defRPr sz="2500">
                <a:solidFill>
                  <a:schemeClr val="tx1"/>
                </a:solidFill>
                <a:latin typeface="Tahoma" pitchFamily="34" charset="0"/>
              </a:defRPr>
            </a:lvl1pPr>
            <a:lvl2pPr marL="779503" indent="-299809" defTabSz="966051">
              <a:defRPr sz="2500">
                <a:solidFill>
                  <a:schemeClr val="tx1"/>
                </a:solidFill>
                <a:latin typeface="Tahoma" pitchFamily="34" charset="0"/>
              </a:defRPr>
            </a:lvl2pPr>
            <a:lvl3pPr marL="1199236" indent="-239847" defTabSz="966051">
              <a:defRPr sz="2500">
                <a:solidFill>
                  <a:schemeClr val="tx1"/>
                </a:solidFill>
                <a:latin typeface="Tahoma" pitchFamily="34" charset="0"/>
              </a:defRPr>
            </a:lvl3pPr>
            <a:lvl4pPr marL="1678930" indent="-239847" defTabSz="966051">
              <a:defRPr sz="2500">
                <a:solidFill>
                  <a:schemeClr val="tx1"/>
                </a:solidFill>
                <a:latin typeface="Tahoma" pitchFamily="34" charset="0"/>
              </a:defRPr>
            </a:lvl4pPr>
            <a:lvl5pPr marL="2158624" indent="-239847" defTabSz="966051">
              <a:defRPr sz="2500">
                <a:solidFill>
                  <a:schemeClr val="tx1"/>
                </a:solidFill>
                <a:latin typeface="Tahoma" pitchFamily="34" charset="0"/>
              </a:defRPr>
            </a:lvl5pPr>
            <a:lvl6pPr marL="2638318" indent="-239847" defTabSz="96605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ahoma" pitchFamily="34" charset="0"/>
              </a:defRPr>
            </a:lvl6pPr>
            <a:lvl7pPr marL="3118013" indent="-239847" defTabSz="96605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ahoma" pitchFamily="34" charset="0"/>
              </a:defRPr>
            </a:lvl7pPr>
            <a:lvl8pPr marL="3597707" indent="-239847" defTabSz="96605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ahoma" pitchFamily="34" charset="0"/>
              </a:defRPr>
            </a:lvl8pPr>
            <a:lvl9pPr marL="4077401" indent="-239847" defTabSz="96605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07E0A3F3-51AE-4EFB-B474-F193DDBAB799}" type="slidenum">
              <a:rPr lang="en-US" altLang="en-US" sz="1300">
                <a:latin typeface="Times" pitchFamily="18" charset="0"/>
              </a:rPr>
              <a:pPr/>
              <a:t>11</a:t>
            </a:fld>
            <a:endParaRPr lang="en-US" altLang="en-US" sz="1300">
              <a:latin typeface="Times" pitchFamily="18" charset="0"/>
            </a:endParaRPr>
          </a:p>
        </p:txBody>
      </p:sp>
      <p:sp>
        <p:nvSpPr>
          <p:cNvPr id="232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76350" y="744538"/>
            <a:ext cx="4759325" cy="3570287"/>
          </a:xfrm>
          <a:ln/>
        </p:spPr>
      </p:sp>
      <p:sp>
        <p:nvSpPr>
          <p:cNvPr id="2324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891" y="4560487"/>
            <a:ext cx="5369739" cy="463666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798" tIns="47899" rIns="95798" bIns="47899"/>
          <a:lstStyle/>
          <a:p>
            <a:pPr defTabSz="181551">
              <a:lnSpc>
                <a:spcPct val="150000"/>
              </a:lnSpc>
            </a:pPr>
            <a:r>
              <a:rPr lang="en-US" altLang="en-US" dirty="0">
                <a:sym typeface="Symbol" pitchFamily="18" charset="2"/>
              </a:rPr>
              <a:t>The </a:t>
            </a:r>
            <a:r>
              <a:rPr lang="en-US" altLang="en-US" dirty="0" err="1">
                <a:sym typeface="Symbol" pitchFamily="18" charset="2"/>
              </a:rPr>
              <a:t>Groundline</a:t>
            </a:r>
            <a:r>
              <a:rPr lang="en-US" altLang="en-US" dirty="0">
                <a:sym typeface="Symbol" pitchFamily="18" charset="2"/>
              </a:rPr>
              <a:t> bending moment is a function of the fiber stress of the pole times the </a:t>
            </a:r>
            <a:r>
              <a:rPr lang="en-US" altLang="en-US" dirty="0" err="1">
                <a:sym typeface="Symbol" pitchFamily="18" charset="2"/>
              </a:rPr>
              <a:t>groundline</a:t>
            </a:r>
            <a:r>
              <a:rPr lang="en-US" altLang="en-US" dirty="0">
                <a:sym typeface="Symbol" pitchFamily="18" charset="2"/>
              </a:rPr>
              <a:t> circumference “cubed”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44DEA79-4DFF-4EC4-9AC9-41EF8F6A568E}" type="slidenum">
              <a:rPr lang="en-US" smtClean="0">
                <a:latin typeface="Times"/>
              </a:rPr>
              <a:pPr/>
              <a:t>15</a:t>
            </a:fld>
            <a:endParaRPr lang="en-US">
              <a:latin typeface="Times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249" y="4560487"/>
            <a:ext cx="5364704" cy="4320375"/>
          </a:xfrm>
          <a:noFill/>
          <a:ln/>
        </p:spPr>
        <p:txBody>
          <a:bodyPr/>
          <a:lstStyle/>
          <a:p>
            <a:pPr eaLnBrk="1" hangingPunct="1"/>
            <a:endParaRPr lang="en-US">
              <a:latin typeface="Time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F75BE35-8C2E-4CC5-9C19-B40F4B0560AA}" type="slidenum">
              <a:rPr lang="en-US" smtClean="0">
                <a:latin typeface="Times"/>
              </a:rPr>
              <a:pPr/>
              <a:t>16</a:t>
            </a:fld>
            <a:endParaRPr lang="en-US">
              <a:latin typeface="Times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76350" y="744538"/>
            <a:ext cx="4762500" cy="3571875"/>
          </a:xfrm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891" y="4560488"/>
            <a:ext cx="5369739" cy="4303815"/>
          </a:xfrm>
          <a:noFill/>
          <a:ln/>
        </p:spPr>
        <p:txBody>
          <a:bodyPr/>
          <a:lstStyle/>
          <a:p>
            <a:pPr defTabSz="181551" eaLnBrk="1" hangingPunct="1">
              <a:lnSpc>
                <a:spcPct val="150000"/>
              </a:lnSpc>
            </a:pPr>
            <a:r>
              <a:rPr lang="en-US">
                <a:latin typeface="Times"/>
              </a:rPr>
              <a:t>	NESC Fig 250-1 General Loading Map of United States with respect to Loading of Overhead Lines. 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838200"/>
            <a:ext cx="2057400" cy="5791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838200"/>
            <a:ext cx="6019800" cy="5791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Document 6"/>
          <p:cNvSpPr/>
          <p:nvPr/>
        </p:nvSpPr>
        <p:spPr>
          <a:xfrm rot="10800000">
            <a:off x="1" y="1520731"/>
            <a:ext cx="9144000" cy="3435579"/>
          </a:xfrm>
          <a:custGeom>
            <a:avLst/>
            <a:gdLst>
              <a:gd name="connsiteX0" fmla="*/ 0 w 21600"/>
              <a:gd name="connsiteY0" fmla="*/ 0 h 18805"/>
              <a:gd name="connsiteX1" fmla="*/ 21600 w 21600"/>
              <a:gd name="connsiteY1" fmla="*/ 0 h 18805"/>
              <a:gd name="connsiteX2" fmla="*/ 21600 w 21600"/>
              <a:gd name="connsiteY2" fmla="*/ 17322 h 18805"/>
              <a:gd name="connsiteX3" fmla="*/ 0 w 21600"/>
              <a:gd name="connsiteY3" fmla="*/ 18805 h 18805"/>
              <a:gd name="connsiteX4" fmla="*/ 0 w 21600"/>
              <a:gd name="connsiteY4" fmla="*/ 0 h 18805"/>
              <a:gd name="connsiteX0" fmla="*/ 0 w 21600"/>
              <a:gd name="connsiteY0" fmla="*/ 0 h 18805"/>
              <a:gd name="connsiteX1" fmla="*/ 21600 w 21600"/>
              <a:gd name="connsiteY1" fmla="*/ 0 h 18805"/>
              <a:gd name="connsiteX2" fmla="*/ 21600 w 21600"/>
              <a:gd name="connsiteY2" fmla="*/ 17322 h 18805"/>
              <a:gd name="connsiteX3" fmla="*/ 0 w 21600"/>
              <a:gd name="connsiteY3" fmla="*/ 18805 h 18805"/>
              <a:gd name="connsiteX4" fmla="*/ 0 w 21600"/>
              <a:gd name="connsiteY4" fmla="*/ 0 h 18805"/>
              <a:gd name="connsiteX0" fmla="*/ 0 w 21600"/>
              <a:gd name="connsiteY0" fmla="*/ 0 h 18916"/>
              <a:gd name="connsiteX1" fmla="*/ 21600 w 21600"/>
              <a:gd name="connsiteY1" fmla="*/ 0 h 18916"/>
              <a:gd name="connsiteX2" fmla="*/ 21600 w 21600"/>
              <a:gd name="connsiteY2" fmla="*/ 17322 h 18916"/>
              <a:gd name="connsiteX3" fmla="*/ 0 w 21600"/>
              <a:gd name="connsiteY3" fmla="*/ 18916 h 18916"/>
              <a:gd name="connsiteX4" fmla="*/ 0 w 21600"/>
              <a:gd name="connsiteY4" fmla="*/ 0 h 18916"/>
              <a:gd name="connsiteX0" fmla="*/ 0 w 21600"/>
              <a:gd name="connsiteY0" fmla="*/ 0 h 18916"/>
              <a:gd name="connsiteX1" fmla="*/ 21600 w 21600"/>
              <a:gd name="connsiteY1" fmla="*/ 0 h 18916"/>
              <a:gd name="connsiteX2" fmla="*/ 21600 w 21600"/>
              <a:gd name="connsiteY2" fmla="*/ 17322 h 18916"/>
              <a:gd name="connsiteX3" fmla="*/ 0 w 21600"/>
              <a:gd name="connsiteY3" fmla="*/ 18916 h 18916"/>
              <a:gd name="connsiteX4" fmla="*/ 0 w 21600"/>
              <a:gd name="connsiteY4" fmla="*/ 0 h 18916"/>
              <a:gd name="connsiteX0" fmla="*/ 0 w 21600"/>
              <a:gd name="connsiteY0" fmla="*/ 0 h 18916"/>
              <a:gd name="connsiteX1" fmla="*/ 21600 w 21600"/>
              <a:gd name="connsiteY1" fmla="*/ 0 h 18916"/>
              <a:gd name="connsiteX2" fmla="*/ 21600 w 21600"/>
              <a:gd name="connsiteY2" fmla="*/ 17322 h 18916"/>
              <a:gd name="connsiteX3" fmla="*/ 0 w 21600"/>
              <a:gd name="connsiteY3" fmla="*/ 18916 h 18916"/>
              <a:gd name="connsiteX4" fmla="*/ 0 w 21600"/>
              <a:gd name="connsiteY4" fmla="*/ 0 h 18916"/>
              <a:gd name="connsiteX0" fmla="*/ 0 w 21600"/>
              <a:gd name="connsiteY0" fmla="*/ 0 h 19355"/>
              <a:gd name="connsiteX1" fmla="*/ 21600 w 21600"/>
              <a:gd name="connsiteY1" fmla="*/ 0 h 19355"/>
              <a:gd name="connsiteX2" fmla="*/ 21600 w 21600"/>
              <a:gd name="connsiteY2" fmla="*/ 17322 h 19355"/>
              <a:gd name="connsiteX3" fmla="*/ 0 w 21600"/>
              <a:gd name="connsiteY3" fmla="*/ 19355 h 19355"/>
              <a:gd name="connsiteX4" fmla="*/ 0 w 21600"/>
              <a:gd name="connsiteY4" fmla="*/ 0 h 19355"/>
              <a:gd name="connsiteX0" fmla="*/ 0 w 21600"/>
              <a:gd name="connsiteY0" fmla="*/ 0 h 19355"/>
              <a:gd name="connsiteX1" fmla="*/ 21600 w 21600"/>
              <a:gd name="connsiteY1" fmla="*/ 0 h 19355"/>
              <a:gd name="connsiteX2" fmla="*/ 21600 w 21600"/>
              <a:gd name="connsiteY2" fmla="*/ 17322 h 19355"/>
              <a:gd name="connsiteX3" fmla="*/ 0 w 21600"/>
              <a:gd name="connsiteY3" fmla="*/ 19355 h 19355"/>
              <a:gd name="connsiteX4" fmla="*/ 0 w 21600"/>
              <a:gd name="connsiteY4" fmla="*/ 0 h 19355"/>
              <a:gd name="connsiteX0" fmla="*/ 0 w 21600"/>
              <a:gd name="connsiteY0" fmla="*/ 0 h 19794"/>
              <a:gd name="connsiteX1" fmla="*/ 21600 w 21600"/>
              <a:gd name="connsiteY1" fmla="*/ 0 h 19794"/>
              <a:gd name="connsiteX2" fmla="*/ 21600 w 21600"/>
              <a:gd name="connsiteY2" fmla="*/ 17322 h 19794"/>
              <a:gd name="connsiteX3" fmla="*/ 0 w 21600"/>
              <a:gd name="connsiteY3" fmla="*/ 19794 h 19794"/>
              <a:gd name="connsiteX4" fmla="*/ 0 w 21600"/>
              <a:gd name="connsiteY4" fmla="*/ 0 h 19794"/>
              <a:gd name="connsiteX0" fmla="*/ 0 w 21600"/>
              <a:gd name="connsiteY0" fmla="*/ 0 h 19794"/>
              <a:gd name="connsiteX1" fmla="*/ 21600 w 21600"/>
              <a:gd name="connsiteY1" fmla="*/ 0 h 19794"/>
              <a:gd name="connsiteX2" fmla="*/ 21600 w 21600"/>
              <a:gd name="connsiteY2" fmla="*/ 17322 h 19794"/>
              <a:gd name="connsiteX3" fmla="*/ 0 w 21600"/>
              <a:gd name="connsiteY3" fmla="*/ 19794 h 19794"/>
              <a:gd name="connsiteX4" fmla="*/ 0 w 21600"/>
              <a:gd name="connsiteY4" fmla="*/ 0 h 19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19794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0800" y="17322"/>
                  <a:pt x="7466" y="25350"/>
                  <a:pt x="0" y="19794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bg2">
                  <a:tint val="28000"/>
                  <a:satMod val="2000000"/>
                  <a:alpha val="30000"/>
                </a:schemeClr>
              </a:gs>
              <a:gs pos="35000">
                <a:schemeClr val="bg2">
                  <a:shade val="100000"/>
                  <a:satMod val="600000"/>
                  <a:alpha val="0"/>
                </a:schemeClr>
              </a:gs>
            </a:gsLst>
            <a:lin ang="5400000" scaled="1"/>
          </a:gradFill>
          <a:ln w="317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02920" y="2775745"/>
            <a:ext cx="8229600" cy="2167128"/>
          </a:xfrm>
        </p:spPr>
        <p:txBody>
          <a:bodyPr tIns="0" bIns="0" anchor="t"/>
          <a:lstStyle>
            <a:lvl1pPr>
              <a:defRPr sz="5000" cap="all" baseline="0"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  <a:reflection blurRad="12000" stA="25000" endPos="49000" dist="5000" dir="5400000" sy="-100000" algn="bl" rotWithShape="0"/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00064" y="1559720"/>
            <a:ext cx="5105400" cy="1219200"/>
          </a:xfrm>
        </p:spPr>
        <p:txBody>
          <a:bodyPr lIns="0" tIns="0" rIns="0" bIns="0" anchor="b"/>
          <a:lstStyle>
            <a:lvl1pPr marL="0" indent="0" algn="l">
              <a:buNone/>
              <a:defRPr sz="19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DB50EB-0354-46C4-A139-30ADBB05482F}" type="datetimeFigureOut">
              <a:rPr lang="en-US"/>
              <a:pPr>
                <a:defRPr/>
              </a:pPr>
              <a:t>10/9/17</a:t>
            </a:fld>
            <a:endParaRPr lang="en-US"/>
          </a:p>
        </p:txBody>
      </p:sp>
      <p:sp>
        <p:nvSpPr>
          <p:cNvPr id="6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F7F1CF-8707-484C-B1A7-E0AD92B0A8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990600"/>
            <a:ext cx="7772400" cy="1362456"/>
          </a:xfrm>
        </p:spPr>
        <p:txBody>
          <a:bodyPr>
            <a:noAutofit/>
          </a:bodyPr>
          <a:lstStyle>
            <a:lvl1pPr algn="l">
              <a:buNone/>
              <a:defRPr sz="480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352677"/>
            <a:ext cx="7772400" cy="1509712"/>
          </a:xfrm>
        </p:spPr>
        <p:txBody>
          <a:bodyPr/>
          <a:lstStyle>
            <a:lvl1pPr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3E58BD-2E13-44F3-87CF-BDF3EE4D63FD}" type="datetimeFigureOut">
              <a:rPr lang="en-US"/>
              <a:pPr>
                <a:defRPr/>
              </a:pPr>
              <a:t>10/9/17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9A034B-8D29-47DA-8E74-AFF8A47687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99800"/>
            <a:ext cx="4038600" cy="41605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99800"/>
            <a:ext cx="4038600" cy="41605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A47714-2B99-4B8D-9084-CE729D253BF2}" type="datetimeFigureOut">
              <a:rPr lang="en-US"/>
              <a:pPr>
                <a:defRPr/>
              </a:pPr>
              <a:t>10/9/17</a:t>
            </a:fld>
            <a:endParaRPr lang="en-US" dirty="0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A2D60C-5417-439D-B7CC-2AF0D1D9924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12168"/>
            <a:ext cx="4040188" cy="502920"/>
          </a:xfrm>
        </p:spPr>
        <p:txBody>
          <a:bodyPr anchor="b">
            <a:noAutofit/>
          </a:bodyPr>
          <a:lstStyle>
            <a:lvl1pPr>
              <a:buNone/>
              <a:defRPr sz="2200" b="1">
                <a:effectLst>
                  <a:outerShdw blurRad="38000" dist="38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2112168"/>
            <a:ext cx="4041775" cy="502920"/>
          </a:xfrm>
        </p:spPr>
        <p:txBody>
          <a:bodyPr anchor="b">
            <a:noAutofit/>
          </a:bodyPr>
          <a:lstStyle>
            <a:lvl1pPr>
              <a:buNone/>
              <a:defRPr sz="2200" b="1"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667000"/>
            <a:ext cx="4040188" cy="365760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667000"/>
            <a:ext cx="4041775" cy="365760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2B580C-3F52-411C-B14B-8FDBD8C66478}" type="datetimeFigureOut">
              <a:rPr lang="en-US"/>
              <a:pPr>
                <a:defRPr/>
              </a:pPr>
              <a:t>10/9/17</a:t>
            </a:fld>
            <a:endParaRPr lang="en-US" dirty="0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0A4904-EA77-42BA-9928-DA1BC3DD3B8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  <a:effectLst/>
        </p:spPr>
        <p:txBody>
          <a:bodyPr/>
          <a:lstStyle>
            <a:lvl1pPr>
              <a:defRPr sz="4800" cap="none" baseline="0"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C3091F-1D93-4F5E-AFF0-E708093FBE2F}" type="datetimeFigureOut">
              <a:rPr lang="en-US"/>
              <a:pPr>
                <a:defRPr/>
              </a:pPr>
              <a:t>10/9/17</a:t>
            </a:fld>
            <a:endParaRPr lang="en-US" dirty="0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EAE51E-87D5-4775-83BE-5F2B47EAA62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09D472-EBDD-4E05-9C1E-5D32A9418298}" type="datetimeFigureOut">
              <a:rPr lang="en-US"/>
              <a:pPr>
                <a:defRPr/>
              </a:pPr>
              <a:t>10/9/17</a:t>
            </a:fld>
            <a:endParaRPr lang="en-US" dirty="0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B1E59C-6CF4-4DEC-9D15-AA4E28CAC8B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440"/>
            <a:ext cx="8229600" cy="914400"/>
          </a:xfrm>
        </p:spPr>
        <p:txBody>
          <a:bodyPr tIns="0" bIns="0"/>
          <a:lstStyle>
            <a:lvl1pPr algn="l">
              <a:buNone/>
              <a:defRPr sz="5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133856"/>
            <a:ext cx="2590800" cy="5181600"/>
          </a:xfrm>
        </p:spPr>
        <p:txBody>
          <a:bodyPr lIns="45720" rIns="0"/>
          <a:lstStyle>
            <a:lvl1pPr marL="0" indent="0">
              <a:spcBef>
                <a:spcPts val="300"/>
              </a:spcBef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133472"/>
            <a:ext cx="5257800" cy="5191128"/>
          </a:xfrm>
        </p:spPr>
        <p:txBody>
          <a:bodyPr/>
          <a:lstStyle>
            <a:lvl1pPr algn="l">
              <a:defRPr sz="3000"/>
            </a:lvl1pPr>
            <a:lvl2pPr algn="l">
              <a:defRPr sz="2800"/>
            </a:lvl2pPr>
            <a:lvl3pPr algn="l">
              <a:defRPr sz="2400"/>
            </a:lvl3pPr>
            <a:lvl4pPr algn="l">
              <a:defRPr sz="2000"/>
            </a:lvl4pPr>
            <a:lvl5pPr algn="l"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BD1FE7-0FC0-496D-9D3F-F4C9FAF9AD2C}" type="datetimeFigureOut">
              <a:rPr lang="en-US"/>
              <a:pPr>
                <a:defRPr/>
              </a:pPr>
              <a:t>10/9/17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8ED3FC-C069-465B-9959-62C69AE6CB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240" y="1981200"/>
            <a:ext cx="3429000" cy="522288"/>
          </a:xfrm>
        </p:spPr>
        <p:txBody>
          <a:bodyPr tIns="0" bIns="0"/>
          <a:lstStyle>
            <a:lvl1pPr algn="r">
              <a:buNone/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93368" y="1066800"/>
            <a:ext cx="4572000" cy="4572000"/>
          </a:xfrm>
          <a:solidFill>
            <a:schemeClr val="bg2">
              <a:shade val="75000"/>
            </a:schemeClr>
          </a:solidFill>
          <a:ln w="60325">
            <a:solidFill>
              <a:srgbClr val="FFFFFF"/>
            </a:solidFill>
            <a:miter lim="800000"/>
          </a:ln>
          <a:effectLst>
            <a:outerShdw blurRad="36195" dist="10000" dir="5400000" algn="tl" rotWithShape="0">
              <a:srgbClr val="000000">
                <a:alpha val="75000"/>
              </a:srgbClr>
            </a:outerShdw>
            <a:reflection stA="21000" endA="500" endPos="10000" dist="20000" dir="5400000" sy="-100000" algn="bl" rotWithShape="0"/>
          </a:effectLst>
        </p:spPr>
        <p:txBody>
          <a:bodyPr>
            <a:normAutofit/>
          </a:bodyPr>
          <a:lstStyle>
            <a:lvl1pPr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6240" y="2543176"/>
            <a:ext cx="3429000" cy="914400"/>
          </a:xfrm>
        </p:spPr>
        <p:txBody>
          <a:bodyPr lIns="0" tIns="0" rIns="0" bIns="0"/>
          <a:lstStyle>
            <a:lvl1pPr indent="0" algn="r">
              <a:spcBef>
                <a:spcPts val="300"/>
              </a:spcBef>
              <a:buFontTx/>
              <a:buNone/>
              <a:defRPr sz="1400" baseline="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A9664B-9D55-4531-80B1-6D96E0981927}" type="datetimeFigureOut">
              <a:rPr lang="en-US"/>
              <a:pPr>
                <a:defRPr/>
              </a:pPr>
              <a:t>10/9/17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65A306-A1A4-4F4A-B496-ED8447CE59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39D2F4-2D54-490B-B333-24805887FCCF}" type="datetimeFigureOut">
              <a:rPr lang="en-US"/>
              <a:pPr>
                <a:defRPr/>
              </a:pPr>
              <a:t>10/9/17</a:t>
            </a:fld>
            <a:endParaRPr lang="en-US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076D61-2F40-4F4B-9D1B-06D721432D2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61A44E-125F-4FA7-ADD4-2023ACEB3944}" type="datetimeFigureOut">
              <a:rPr lang="en-US"/>
              <a:pPr>
                <a:defRPr/>
              </a:pPr>
              <a:t>10/9/17</a:t>
            </a:fld>
            <a:endParaRPr lang="en-US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D4D99C-9D66-41B5-A3F0-532964200C2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55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838200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i="1">
          <a:solidFill>
            <a:srgbClr val="000068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 i="1">
          <a:solidFill>
            <a:srgbClr val="000068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 i="1">
          <a:solidFill>
            <a:srgbClr val="000068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 i="1">
          <a:solidFill>
            <a:srgbClr val="000068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 i="1">
          <a:solidFill>
            <a:srgbClr val="000068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 i="1">
          <a:solidFill>
            <a:srgbClr val="000068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 i="1">
          <a:solidFill>
            <a:srgbClr val="000068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 i="1">
          <a:solidFill>
            <a:srgbClr val="000068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 i="1">
          <a:solidFill>
            <a:srgbClr val="000068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Document 6"/>
          <p:cNvSpPr/>
          <p:nvPr/>
        </p:nvSpPr>
        <p:spPr>
          <a:xfrm rot="10800000">
            <a:off x="1" y="1142899"/>
            <a:ext cx="9144000" cy="5562705"/>
          </a:xfrm>
          <a:custGeom>
            <a:avLst/>
            <a:gdLst>
              <a:gd name="connsiteX0" fmla="*/ 0 w 21600"/>
              <a:gd name="connsiteY0" fmla="*/ 0 h 19378"/>
              <a:gd name="connsiteX1" fmla="*/ 21600 w 21600"/>
              <a:gd name="connsiteY1" fmla="*/ 0 h 19378"/>
              <a:gd name="connsiteX2" fmla="*/ 21600 w 21600"/>
              <a:gd name="connsiteY2" fmla="*/ 17322 h 19378"/>
              <a:gd name="connsiteX3" fmla="*/ 0 w 21600"/>
              <a:gd name="connsiteY3" fmla="*/ 19378 h 19378"/>
              <a:gd name="connsiteX4" fmla="*/ 0 w 21600"/>
              <a:gd name="connsiteY4" fmla="*/ 0 h 19378"/>
              <a:gd name="connsiteX0" fmla="*/ 0 w 21600"/>
              <a:gd name="connsiteY0" fmla="*/ 0 h 19378"/>
              <a:gd name="connsiteX1" fmla="*/ 21600 w 21600"/>
              <a:gd name="connsiteY1" fmla="*/ 0 h 19378"/>
              <a:gd name="connsiteX2" fmla="*/ 21600 w 21600"/>
              <a:gd name="connsiteY2" fmla="*/ 17322 h 19378"/>
              <a:gd name="connsiteX3" fmla="*/ 0 w 21600"/>
              <a:gd name="connsiteY3" fmla="*/ 19378 h 19378"/>
              <a:gd name="connsiteX4" fmla="*/ 0 w 21600"/>
              <a:gd name="connsiteY4" fmla="*/ 0 h 19378"/>
              <a:gd name="connsiteX0" fmla="*/ 0 w 21600"/>
              <a:gd name="connsiteY0" fmla="*/ 0 h 19378"/>
              <a:gd name="connsiteX1" fmla="*/ 21600 w 21600"/>
              <a:gd name="connsiteY1" fmla="*/ 0 h 19378"/>
              <a:gd name="connsiteX2" fmla="*/ 21600 w 21600"/>
              <a:gd name="connsiteY2" fmla="*/ 17322 h 19378"/>
              <a:gd name="connsiteX3" fmla="*/ 0 w 21600"/>
              <a:gd name="connsiteY3" fmla="*/ 19378 h 19378"/>
              <a:gd name="connsiteX4" fmla="*/ 0 w 21600"/>
              <a:gd name="connsiteY4" fmla="*/ 0 h 19378"/>
              <a:gd name="connsiteX0" fmla="*/ 0 w 21600"/>
              <a:gd name="connsiteY0" fmla="*/ 0 h 19974"/>
              <a:gd name="connsiteX1" fmla="*/ 21600 w 21600"/>
              <a:gd name="connsiteY1" fmla="*/ 0 h 19974"/>
              <a:gd name="connsiteX2" fmla="*/ 21600 w 21600"/>
              <a:gd name="connsiteY2" fmla="*/ 17322 h 19974"/>
              <a:gd name="connsiteX3" fmla="*/ 0 w 21600"/>
              <a:gd name="connsiteY3" fmla="*/ 19974 h 19974"/>
              <a:gd name="connsiteX4" fmla="*/ 0 w 21600"/>
              <a:gd name="connsiteY4" fmla="*/ 0 h 19974"/>
              <a:gd name="connsiteX0" fmla="*/ 0 w 21600"/>
              <a:gd name="connsiteY0" fmla="*/ 0 h 19974"/>
              <a:gd name="connsiteX1" fmla="*/ 21600 w 21600"/>
              <a:gd name="connsiteY1" fmla="*/ 0 h 19974"/>
              <a:gd name="connsiteX2" fmla="*/ 21600 w 21600"/>
              <a:gd name="connsiteY2" fmla="*/ 17322 h 19974"/>
              <a:gd name="connsiteX3" fmla="*/ 0 w 21600"/>
              <a:gd name="connsiteY3" fmla="*/ 19974 h 19974"/>
              <a:gd name="connsiteX4" fmla="*/ 0 w 21600"/>
              <a:gd name="connsiteY4" fmla="*/ 0 h 19974"/>
              <a:gd name="connsiteX0" fmla="*/ 0 w 21600"/>
              <a:gd name="connsiteY0" fmla="*/ 0 h 19974"/>
              <a:gd name="connsiteX1" fmla="*/ 21600 w 21600"/>
              <a:gd name="connsiteY1" fmla="*/ 0 h 19974"/>
              <a:gd name="connsiteX2" fmla="*/ 21600 w 21600"/>
              <a:gd name="connsiteY2" fmla="*/ 17322 h 19974"/>
              <a:gd name="connsiteX3" fmla="*/ 0 w 21600"/>
              <a:gd name="connsiteY3" fmla="*/ 19974 h 19974"/>
              <a:gd name="connsiteX4" fmla="*/ 0 w 21600"/>
              <a:gd name="connsiteY4" fmla="*/ 0 h 19974"/>
              <a:gd name="connsiteX0" fmla="*/ 0 w 21600"/>
              <a:gd name="connsiteY0" fmla="*/ 0 h 20252"/>
              <a:gd name="connsiteX1" fmla="*/ 21600 w 21600"/>
              <a:gd name="connsiteY1" fmla="*/ 0 h 20252"/>
              <a:gd name="connsiteX2" fmla="*/ 21600 w 21600"/>
              <a:gd name="connsiteY2" fmla="*/ 17322 h 20252"/>
              <a:gd name="connsiteX3" fmla="*/ 0 w 21600"/>
              <a:gd name="connsiteY3" fmla="*/ 20252 h 20252"/>
              <a:gd name="connsiteX4" fmla="*/ 0 w 21600"/>
              <a:gd name="connsiteY4" fmla="*/ 0 h 20252"/>
              <a:gd name="connsiteX0" fmla="*/ 0 w 21600"/>
              <a:gd name="connsiteY0" fmla="*/ 0 h 20252"/>
              <a:gd name="connsiteX1" fmla="*/ 21600 w 21600"/>
              <a:gd name="connsiteY1" fmla="*/ 0 h 20252"/>
              <a:gd name="connsiteX2" fmla="*/ 21600 w 21600"/>
              <a:gd name="connsiteY2" fmla="*/ 17322 h 20252"/>
              <a:gd name="connsiteX3" fmla="*/ 0 w 21600"/>
              <a:gd name="connsiteY3" fmla="*/ 20252 h 20252"/>
              <a:gd name="connsiteX4" fmla="*/ 0 w 21600"/>
              <a:gd name="connsiteY4" fmla="*/ 0 h 20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20252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0800" y="17322"/>
                  <a:pt x="10056" y="24231"/>
                  <a:pt x="0" y="20252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bg2">
                  <a:tint val="55000"/>
                  <a:satMod val="1800000"/>
                  <a:alpha val="55000"/>
                </a:schemeClr>
              </a:gs>
              <a:gs pos="65000">
                <a:schemeClr val="bg2">
                  <a:shade val="100000"/>
                  <a:satMod val="600000"/>
                  <a:alpha val="0"/>
                </a:schemeClr>
              </a:gs>
            </a:gsLst>
            <a:lin ang="4800000" scaled="1"/>
          </a:gradFill>
          <a:ln w="317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Flowchart: Document 7"/>
          <p:cNvSpPr/>
          <p:nvPr/>
        </p:nvSpPr>
        <p:spPr>
          <a:xfrm rot="10800000">
            <a:off x="1" y="1341133"/>
            <a:ext cx="9144000" cy="4480425"/>
          </a:xfrm>
          <a:custGeom>
            <a:avLst/>
            <a:gdLst>
              <a:gd name="connsiteX0" fmla="*/ 0 w 21600"/>
              <a:gd name="connsiteY0" fmla="*/ 0 h 18944"/>
              <a:gd name="connsiteX1" fmla="*/ 21600 w 21600"/>
              <a:gd name="connsiteY1" fmla="*/ 0 h 18944"/>
              <a:gd name="connsiteX2" fmla="*/ 21600 w 21600"/>
              <a:gd name="connsiteY2" fmla="*/ 17322 h 18944"/>
              <a:gd name="connsiteX3" fmla="*/ 0 w 21600"/>
              <a:gd name="connsiteY3" fmla="*/ 18944 h 18944"/>
              <a:gd name="connsiteX4" fmla="*/ 0 w 21600"/>
              <a:gd name="connsiteY4" fmla="*/ 0 h 18944"/>
              <a:gd name="connsiteX0" fmla="*/ 0 w 21600"/>
              <a:gd name="connsiteY0" fmla="*/ 0 h 18944"/>
              <a:gd name="connsiteX1" fmla="*/ 21600 w 21600"/>
              <a:gd name="connsiteY1" fmla="*/ 0 h 18944"/>
              <a:gd name="connsiteX2" fmla="*/ 21600 w 21600"/>
              <a:gd name="connsiteY2" fmla="*/ 17322 h 18944"/>
              <a:gd name="connsiteX3" fmla="*/ 0 w 21600"/>
              <a:gd name="connsiteY3" fmla="*/ 18944 h 18944"/>
              <a:gd name="connsiteX4" fmla="*/ 0 w 21600"/>
              <a:gd name="connsiteY4" fmla="*/ 0 h 18944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691"/>
              <a:gd name="connsiteX1" fmla="*/ 21600 w 21600"/>
              <a:gd name="connsiteY1" fmla="*/ 0 h 19691"/>
              <a:gd name="connsiteX2" fmla="*/ 21600 w 21600"/>
              <a:gd name="connsiteY2" fmla="*/ 17322 h 19691"/>
              <a:gd name="connsiteX3" fmla="*/ 0 w 21600"/>
              <a:gd name="connsiteY3" fmla="*/ 19691 h 19691"/>
              <a:gd name="connsiteX4" fmla="*/ 0 w 21600"/>
              <a:gd name="connsiteY4" fmla="*/ 0 h 19691"/>
              <a:gd name="connsiteX0" fmla="*/ 0 w 21600"/>
              <a:gd name="connsiteY0" fmla="*/ 0 h 19691"/>
              <a:gd name="connsiteX1" fmla="*/ 21600 w 21600"/>
              <a:gd name="connsiteY1" fmla="*/ 0 h 19691"/>
              <a:gd name="connsiteX2" fmla="*/ 21600 w 21600"/>
              <a:gd name="connsiteY2" fmla="*/ 17322 h 19691"/>
              <a:gd name="connsiteX3" fmla="*/ 0 w 21600"/>
              <a:gd name="connsiteY3" fmla="*/ 19691 h 19691"/>
              <a:gd name="connsiteX4" fmla="*/ 0 w 21600"/>
              <a:gd name="connsiteY4" fmla="*/ 0 h 19691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20032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0800" y="17322"/>
                  <a:pt x="8684" y="24776"/>
                  <a:pt x="0" y="20032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bg2">
                  <a:tint val="40000"/>
                  <a:satMod val="1900000"/>
                  <a:alpha val="30000"/>
                </a:schemeClr>
              </a:gs>
              <a:gs pos="65000">
                <a:schemeClr val="bg2">
                  <a:shade val="100000"/>
                  <a:satMod val="600000"/>
                  <a:alpha val="0"/>
                </a:schemeClr>
              </a:gs>
            </a:gsLst>
            <a:lin ang="4800000" scaled="1"/>
          </a:gradFill>
          <a:ln w="317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524000"/>
          </a:xfrm>
          <a:prstGeom prst="rect">
            <a:avLst/>
          </a:prstGeom>
        </p:spPr>
        <p:txBody>
          <a:bodyPr vert="horz" lIns="0" tIns="9144" rIns="0" bIns="9144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105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2179638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1981200" cy="365125"/>
          </a:xfrm>
          <a:prstGeom prst="rect">
            <a:avLst/>
          </a:prstGeom>
        </p:spPr>
        <p:txBody>
          <a:bodyPr vert="horz" anchor="b"/>
          <a:lstStyle>
            <a:lvl1pPr algn="ctr">
              <a:defRPr sz="12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8C90F2DA-BE7F-4223-8375-B7FED1B3EDFE}" type="datetimeFigureOut">
              <a:rPr lang="en-US"/>
              <a:pPr>
                <a:defRPr/>
              </a:pPr>
              <a:t>10/9/17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438400" y="6356350"/>
            <a:ext cx="2895600" cy="365125"/>
          </a:xfrm>
          <a:prstGeom prst="rect">
            <a:avLst/>
          </a:prstGeom>
        </p:spPr>
        <p:txBody>
          <a:bodyPr vert="horz" lIns="0" anchor="b"/>
          <a:lstStyle>
            <a:lvl1pPr algn="l">
              <a:defRPr sz="12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356350"/>
            <a:ext cx="533400" cy="365125"/>
          </a:xfrm>
          <a:prstGeom prst="rect">
            <a:avLst/>
          </a:prstGeom>
        </p:spPr>
        <p:txBody>
          <a:bodyPr vert="horz" lIns="91440" rIns="0" anchor="b"/>
          <a:lstStyle>
            <a:lvl1pPr algn="r">
              <a:defRPr sz="14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637C72A5-2745-4591-8A47-5177EE4E821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9" r:id="rId1"/>
    <p:sldLayoutId id="2147483752" r:id="rId2"/>
    <p:sldLayoutId id="2147483760" r:id="rId3"/>
    <p:sldLayoutId id="2147483753" r:id="rId4"/>
    <p:sldLayoutId id="2147483754" r:id="rId5"/>
    <p:sldLayoutId id="2147483755" r:id="rId6"/>
    <p:sldLayoutId id="2147483756" r:id="rId7"/>
    <p:sldLayoutId id="2147483761" r:id="rId8"/>
    <p:sldLayoutId id="2147483762" r:id="rId9"/>
    <p:sldLayoutId id="2147483757" r:id="rId10"/>
    <p:sldLayoutId id="2147483758" r:id="rId11"/>
  </p:sldLayoutIdLst>
  <p:transition spd="med"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800" b="1" kern="1200">
          <a:ln w="500">
            <a:solidFill>
              <a:schemeClr val="tx2">
                <a:shade val="20000"/>
                <a:satMod val="350000"/>
              </a:schemeClr>
            </a:solidFill>
          </a:ln>
          <a:solidFill>
            <a:srgbClr val="FFFFD2"/>
          </a:solidFill>
          <a:effectLst>
            <a:outerShdw blurRad="30000" dist="30000" dir="2700000" algn="tl" rotWithShape="0">
              <a:schemeClr val="bg2">
                <a:shade val="45000"/>
                <a:satMod val="150000"/>
                <a:alpha val="90000"/>
              </a:scheme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800" b="1">
          <a:solidFill>
            <a:srgbClr val="FFFFD2"/>
          </a:solidFill>
          <a:latin typeface="Corbe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800" b="1">
          <a:solidFill>
            <a:srgbClr val="FFFFD2"/>
          </a:solidFill>
          <a:latin typeface="Corbe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800" b="1">
          <a:solidFill>
            <a:srgbClr val="FFFFD2"/>
          </a:solidFill>
          <a:latin typeface="Corbe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800" b="1">
          <a:solidFill>
            <a:srgbClr val="FFFFD2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800" b="1">
          <a:solidFill>
            <a:srgbClr val="FFFFD2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800" b="1">
          <a:solidFill>
            <a:srgbClr val="FFFFD2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800" b="1">
          <a:solidFill>
            <a:srgbClr val="FFFFD2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800" b="1">
          <a:solidFill>
            <a:srgbClr val="FFFFD2"/>
          </a:solidFill>
          <a:latin typeface="Corbel" pitchFamily="34" charset="0"/>
        </a:defRPr>
      </a:lvl9pPr>
    </p:titleStyle>
    <p:bodyStyle>
      <a:lvl1pPr marL="319088" indent="-3190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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30238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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22338" indent="-273050" algn="l" rtl="0" eaLnBrk="0" fontAlgn="base" hangingPunct="0">
        <a:spcBef>
          <a:spcPct val="20000"/>
        </a:spcBef>
        <a:spcAft>
          <a:spcPct val="0"/>
        </a:spcAft>
        <a:buClr>
          <a:srgbClr val="FF953E"/>
        </a:buClr>
        <a:buFont typeface="Wingdings 2" pitchFamily="18" charset="2"/>
        <a:buChar char="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28600" algn="l" rtl="0" eaLnBrk="0" fontAlgn="base" hangingPunct="0">
        <a:spcBef>
          <a:spcPct val="20000"/>
        </a:spcBef>
        <a:spcAft>
          <a:spcPct val="0"/>
        </a:spcAft>
        <a:buClr>
          <a:srgbClr val="F8BD52"/>
        </a:buClr>
        <a:buFont typeface="Wingdings 2" pitchFamily="18" charset="2"/>
        <a:buChar char="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25575" indent="-228600" algn="l" rtl="0" eaLnBrk="0" fontAlgn="base" hangingPunct="0">
        <a:spcBef>
          <a:spcPct val="20000"/>
        </a:spcBef>
        <a:spcAft>
          <a:spcPct val="0"/>
        </a:spcAft>
        <a:buClr>
          <a:srgbClr val="46A6BD"/>
        </a:buClr>
        <a:buFont typeface="Wingdings 2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73352" indent="-228600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11096" indent="-228600" algn="l" rtl="0" eaLnBrk="1" latinLnBrk="0" hangingPunct="1">
        <a:spcBef>
          <a:spcPct val="20000"/>
        </a:spcBef>
        <a:buClr>
          <a:schemeClr val="tx2"/>
        </a:buClr>
        <a:buFont typeface="Wingdings 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21408" indent="-182880" algn="l" rtl="0" eaLnBrk="1" latinLnBrk="0" hangingPunct="1">
        <a:spcBef>
          <a:spcPct val="20000"/>
        </a:spcBef>
        <a:buClr>
          <a:schemeClr val="tx2"/>
        </a:buClr>
        <a:buFont typeface="Wingdings 2"/>
        <a:buChar char="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22576" indent="-182880" algn="l" rtl="0" eaLnBrk="1" latinLnBrk="0" hangingPunct="1">
        <a:spcBef>
          <a:spcPct val="20000"/>
        </a:spcBef>
        <a:buClr>
          <a:schemeClr val="tx2"/>
        </a:buClr>
        <a:buFont typeface="Wingdings 2"/>
        <a:buChar char="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7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8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39.emf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8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IMGP0042.JPG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lum contrast="20000"/>
          </a:blip>
          <a:srcRect l="4556" r="12683" b="19011"/>
          <a:stretch>
            <a:fillRect/>
          </a:stretch>
        </p:blipFill>
        <p:spPr>
          <a:xfrm>
            <a:off x="-1" y="0"/>
            <a:ext cx="9344025" cy="6858000"/>
          </a:xfrm>
        </p:spPr>
      </p:pic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1066800" y="4801771"/>
            <a:ext cx="7391400" cy="1980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b="1" dirty="0">
                <a:ln w="500">
                  <a:solidFill>
                    <a:schemeClr val="tx2">
                      <a:shade val="20000"/>
                      <a:satMod val="350000"/>
                    </a:schemeClr>
                  </a:solidFill>
                </a:ln>
                <a:solidFill>
                  <a:schemeClr val="tx2">
                    <a:tint val="100000"/>
                    <a:satMod val="250000"/>
                  </a:schemeClr>
                </a:solidFill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  <a:latin typeface="+mj-lt"/>
                <a:ea typeface="+mj-ea"/>
                <a:cs typeface="+mj-cs"/>
              </a:rPr>
              <a:t>Mike Rigney, Ph.D.</a:t>
            </a:r>
          </a:p>
          <a:p>
            <a:pPr algn="ctr">
              <a:defRPr/>
            </a:pPr>
            <a:r>
              <a:rPr lang="en-US" sz="2800" b="1" dirty="0">
                <a:ln w="500">
                  <a:solidFill>
                    <a:schemeClr val="tx2">
                      <a:shade val="20000"/>
                      <a:satMod val="350000"/>
                    </a:schemeClr>
                  </a:solidFill>
                </a:ln>
                <a:solidFill>
                  <a:schemeClr val="tx2">
                    <a:tint val="100000"/>
                    <a:satMod val="250000"/>
                  </a:schemeClr>
                </a:solidFill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  <a:latin typeface="+mj-lt"/>
                <a:ea typeface="+mj-ea"/>
                <a:cs typeface="+mj-cs"/>
              </a:rPr>
              <a:t>Product Manager</a:t>
            </a:r>
          </a:p>
          <a:p>
            <a:pPr algn="ctr">
              <a:defRPr/>
            </a:pPr>
            <a:r>
              <a:rPr lang="en-US" sz="2800" b="1" dirty="0">
                <a:ln w="500">
                  <a:solidFill>
                    <a:schemeClr val="tx2">
                      <a:shade val="20000"/>
                      <a:satMod val="350000"/>
                    </a:schemeClr>
                  </a:solidFill>
                </a:ln>
                <a:solidFill>
                  <a:schemeClr val="tx2">
                    <a:tint val="100000"/>
                    <a:satMod val="250000"/>
                  </a:schemeClr>
                </a:solidFill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  <a:latin typeface="+mj-lt"/>
                <a:ea typeface="+mj-ea"/>
                <a:cs typeface="+mj-cs"/>
              </a:rPr>
              <a:t>Osmose Utilities Services, Inc.</a:t>
            </a:r>
          </a:p>
          <a:p>
            <a:pPr algn="ctr">
              <a:defRPr/>
            </a:pPr>
            <a:endParaRPr lang="en-US" sz="4000" baseline="-25000" dirty="0">
              <a:solidFill>
                <a:srgbClr val="00004C"/>
              </a:solidFill>
              <a:latin typeface="+mj-lt"/>
            </a:endParaRPr>
          </a:p>
        </p:txBody>
      </p:sp>
      <p:sp>
        <p:nvSpPr>
          <p:cNvPr id="2" name="Title 3"/>
          <p:cNvSpPr>
            <a:spLocks noGrp="1"/>
          </p:cNvSpPr>
          <p:nvPr>
            <p:ph type="title"/>
          </p:nvPr>
        </p:nvSpPr>
        <p:spPr>
          <a:xfrm>
            <a:off x="533400" y="1524000"/>
            <a:ext cx="8382000" cy="20574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6000" dirty="0">
                <a:solidFill>
                  <a:srgbClr val="FFC000"/>
                </a:solidFill>
              </a:rPr>
              <a:t>Pole Loading/Make Ready</a:t>
            </a:r>
            <a:br>
              <a:rPr lang="en-US" sz="6000" dirty="0">
                <a:solidFill>
                  <a:schemeClr val="tx2">
                    <a:tint val="100000"/>
                    <a:satMod val="250000"/>
                  </a:schemeClr>
                </a:solidFill>
              </a:rPr>
            </a:br>
            <a:br>
              <a:rPr lang="en-US" sz="4400" dirty="0">
                <a:solidFill>
                  <a:schemeClr val="bg1"/>
                </a:solidFill>
              </a:rPr>
            </a:br>
            <a:r>
              <a:rPr lang="en-US" sz="4400" dirty="0">
                <a:solidFill>
                  <a:schemeClr val="bg1"/>
                </a:solidFill>
              </a:rPr>
              <a:t>Oklahoma Power and Communications Association </a:t>
            </a:r>
            <a:br>
              <a:rPr lang="en-US" sz="4400" dirty="0">
                <a:solidFill>
                  <a:schemeClr val="bg1"/>
                </a:solidFill>
              </a:rPr>
            </a:br>
            <a:r>
              <a:rPr lang="en-US" sz="4400" dirty="0">
                <a:solidFill>
                  <a:schemeClr val="bg1"/>
                </a:solidFill>
              </a:rPr>
              <a:t>2017 Fall Meeting</a:t>
            </a:r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"/>
          <p:cNvSpPr>
            <a:spLocks noChangeArrowheads="1"/>
          </p:cNvSpPr>
          <p:nvPr/>
        </p:nvSpPr>
        <p:spPr bwMode="auto">
          <a:xfrm>
            <a:off x="2324100" y="3142"/>
            <a:ext cx="4495800" cy="6858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Rectangle 2"/>
          <p:cNvSpPr>
            <a:spLocks noChangeArrowheads="1"/>
          </p:cNvSpPr>
          <p:nvPr/>
        </p:nvSpPr>
        <p:spPr bwMode="auto">
          <a:xfrm>
            <a:off x="6819900" y="-5499"/>
            <a:ext cx="2324100" cy="6858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0" y="-5499"/>
            <a:ext cx="2324100" cy="6858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7411" name="Picture 3"/>
          <p:cNvPicPr>
            <a:picLocks noChangeArrowheads="1"/>
          </p:cNvPicPr>
          <p:nvPr/>
        </p:nvPicPr>
        <p:blipFill rotWithShape="1">
          <a:blip r:embed="rId4" cstate="print"/>
          <a:srcRect b="4354"/>
          <a:stretch/>
        </p:blipFill>
        <p:spPr bwMode="auto">
          <a:xfrm>
            <a:off x="2247900" y="301658"/>
            <a:ext cx="6667500" cy="6559484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</p:pic>
      <p:grpSp>
        <p:nvGrpSpPr>
          <p:cNvPr id="6" name="Group 5"/>
          <p:cNvGrpSpPr/>
          <p:nvPr/>
        </p:nvGrpSpPr>
        <p:grpSpPr>
          <a:xfrm>
            <a:off x="3810000" y="911258"/>
            <a:ext cx="4623455" cy="4796468"/>
            <a:chOff x="3810000" y="911258"/>
            <a:chExt cx="4623455" cy="4796468"/>
          </a:xfrm>
        </p:grpSpPr>
        <p:sp>
          <p:nvSpPr>
            <p:cNvPr id="522244" name="Text Box 4"/>
            <p:cNvSpPr txBox="1">
              <a:spLocks noChangeArrowheads="1"/>
            </p:cNvSpPr>
            <p:nvPr/>
          </p:nvSpPr>
          <p:spPr bwMode="auto">
            <a:xfrm>
              <a:off x="6248400" y="1206631"/>
              <a:ext cx="533400" cy="57943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3200" dirty="0" err="1">
                  <a:solidFill>
                    <a:srgbClr val="0066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charset="0"/>
                </a:rPr>
                <a:t>L</a:t>
              </a:r>
              <a:r>
                <a:rPr lang="en-US" sz="3200" baseline="-25000" dirty="0" err="1">
                  <a:solidFill>
                    <a:srgbClr val="0066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charset="0"/>
                </a:rPr>
                <a:t>c</a:t>
              </a:r>
              <a:r>
                <a:rPr lang="en-US" sz="3200" baseline="-25000" dirty="0">
                  <a:solidFill>
                    <a:srgbClr val="0066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charset="0"/>
                </a:rPr>
                <a:t>  </a:t>
              </a:r>
              <a:r>
                <a:rPr lang="en-US" sz="3200" baseline="-25000" dirty="0">
                  <a:solidFill>
                    <a:srgbClr val="FF0000"/>
                  </a:solidFill>
                  <a:latin typeface="Tahoma" charset="0"/>
                </a:rPr>
                <a:t>  </a:t>
              </a:r>
              <a:endParaRPr lang="en-US" sz="3200" dirty="0">
                <a:solidFill>
                  <a:srgbClr val="FF0000"/>
                </a:solidFill>
                <a:latin typeface="Tahoma" charset="0"/>
              </a:endParaRPr>
            </a:p>
          </p:txBody>
        </p:sp>
        <p:grpSp>
          <p:nvGrpSpPr>
            <p:cNvPr id="3" name="Group 9"/>
            <p:cNvGrpSpPr>
              <a:grpSpLocks/>
            </p:cNvGrpSpPr>
            <p:nvPr/>
          </p:nvGrpSpPr>
          <p:grpSpPr bwMode="auto">
            <a:xfrm>
              <a:off x="3810000" y="911258"/>
              <a:ext cx="1066800" cy="609600"/>
              <a:chOff x="1344" y="384"/>
              <a:chExt cx="672" cy="384"/>
            </a:xfrm>
          </p:grpSpPr>
          <p:sp>
            <p:nvSpPr>
              <p:cNvPr id="17422" name="Line 10"/>
              <p:cNvSpPr>
                <a:spLocks noChangeShapeType="1"/>
              </p:cNvSpPr>
              <p:nvPr/>
            </p:nvSpPr>
            <p:spPr bwMode="auto">
              <a:xfrm>
                <a:off x="1344" y="768"/>
                <a:ext cx="624" cy="0"/>
              </a:xfrm>
              <a:prstGeom prst="line">
                <a:avLst/>
              </a:prstGeom>
              <a:noFill/>
              <a:ln w="190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23" name="Line 11"/>
              <p:cNvSpPr>
                <a:spLocks noChangeShapeType="1"/>
              </p:cNvSpPr>
              <p:nvPr/>
            </p:nvSpPr>
            <p:spPr bwMode="auto">
              <a:xfrm>
                <a:off x="1344" y="384"/>
                <a:ext cx="672" cy="0"/>
              </a:xfrm>
              <a:prstGeom prst="line">
                <a:avLst/>
              </a:prstGeom>
              <a:noFill/>
              <a:ln w="190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252" name="Text Box 12"/>
              <p:cNvSpPr txBox="1">
                <a:spLocks noChangeArrowheads="1"/>
              </p:cNvSpPr>
              <p:nvPr/>
            </p:nvSpPr>
            <p:spPr bwMode="auto">
              <a:xfrm>
                <a:off x="1344" y="432"/>
                <a:ext cx="576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dirty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ahoma" charset="0"/>
                  </a:rPr>
                  <a:t>2 </a:t>
                </a:r>
                <a:r>
                  <a:rPr lang="en-US" dirty="0" err="1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ahoma" charset="0"/>
                  </a:rPr>
                  <a:t>ft</a:t>
                </a:r>
                <a:endParaRPr lang="en-US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charset="0"/>
                </a:endParaRPr>
              </a:p>
            </p:txBody>
          </p:sp>
        </p:grpSp>
        <p:sp>
          <p:nvSpPr>
            <p:cNvPr id="522253" name="Rectangle 13"/>
            <p:cNvSpPr>
              <a:spLocks noChangeArrowheads="1"/>
            </p:cNvSpPr>
            <p:nvPr/>
          </p:nvSpPr>
          <p:spPr bwMode="auto">
            <a:xfrm>
              <a:off x="5766455" y="3768734"/>
              <a:ext cx="2667000" cy="19389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charset="0"/>
                </a:rPr>
                <a:t>Class 1   4,500 lb</a:t>
              </a:r>
            </a:p>
            <a:p>
              <a:pPr>
                <a:defRPr/>
              </a:pPr>
              <a:r>
                <a:rPr lang="en-US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charset="0"/>
                </a:rPr>
                <a:t>Class 2   3,700 lb</a:t>
              </a:r>
            </a:p>
            <a:p>
              <a:pPr>
                <a:defRPr/>
              </a:pPr>
              <a:r>
                <a:rPr lang="en-US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charset="0"/>
                </a:rPr>
                <a:t>Class 3   3,000 lb</a:t>
              </a:r>
            </a:p>
            <a:p>
              <a:pPr>
                <a:defRPr/>
              </a:pPr>
              <a:r>
                <a:rPr lang="en-US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charset="0"/>
                </a:rPr>
                <a:t>Class 4   2,400 lb</a:t>
              </a:r>
            </a:p>
            <a:p>
              <a:pPr>
                <a:defRPr/>
              </a:pPr>
              <a:r>
                <a:rPr lang="en-US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charset="0"/>
                </a:rPr>
                <a:t>Class 5   1,900 </a:t>
              </a:r>
              <a:r>
                <a:rPr lang="en-US" dirty="0" err="1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charset="0"/>
                </a:rPr>
                <a:t>lb</a:t>
              </a:r>
              <a:endParaRPr lang="en-US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3733800" y="1520858"/>
            <a:ext cx="4876800" cy="5105400"/>
            <a:chOff x="3733800" y="1520858"/>
            <a:chExt cx="4876800" cy="5105400"/>
          </a:xfrm>
        </p:grpSpPr>
        <p:grpSp>
          <p:nvGrpSpPr>
            <p:cNvPr id="2" name="Group 5"/>
            <p:cNvGrpSpPr>
              <a:grpSpLocks/>
            </p:cNvGrpSpPr>
            <p:nvPr/>
          </p:nvGrpSpPr>
          <p:grpSpPr bwMode="auto">
            <a:xfrm>
              <a:off x="3733800" y="1520858"/>
              <a:ext cx="533400" cy="5105400"/>
              <a:chOff x="1296" y="768"/>
              <a:chExt cx="336" cy="3216"/>
            </a:xfrm>
          </p:grpSpPr>
          <p:sp>
            <p:nvSpPr>
              <p:cNvPr id="17425" name="Line 6"/>
              <p:cNvSpPr>
                <a:spLocks noChangeShapeType="1"/>
              </p:cNvSpPr>
              <p:nvPr/>
            </p:nvSpPr>
            <p:spPr bwMode="auto">
              <a:xfrm flipV="1">
                <a:off x="1440" y="768"/>
                <a:ext cx="0" cy="1296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26" name="Line 7"/>
              <p:cNvSpPr>
                <a:spLocks noChangeShapeType="1"/>
              </p:cNvSpPr>
              <p:nvPr/>
            </p:nvSpPr>
            <p:spPr bwMode="auto">
              <a:xfrm>
                <a:off x="1440" y="2400"/>
                <a:ext cx="0" cy="1584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248" name="Text Box 8"/>
              <p:cNvSpPr txBox="1">
                <a:spLocks noChangeArrowheads="1"/>
              </p:cNvSpPr>
              <p:nvPr/>
            </p:nvSpPr>
            <p:spPr bwMode="auto">
              <a:xfrm>
                <a:off x="1296" y="2064"/>
                <a:ext cx="336" cy="3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sz="3200" dirty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ahoma" charset="0"/>
                  </a:rPr>
                  <a:t>D</a:t>
                </a:r>
              </a:p>
            </p:txBody>
          </p:sp>
        </p:grpSp>
        <p:sp>
          <p:nvSpPr>
            <p:cNvPr id="522256" name="Text Box 16"/>
            <p:cNvSpPr txBox="1">
              <a:spLocks noChangeArrowheads="1"/>
            </p:cNvSpPr>
            <p:nvPr/>
          </p:nvSpPr>
          <p:spPr bwMode="auto">
            <a:xfrm>
              <a:off x="4953000" y="2450339"/>
              <a:ext cx="3657600" cy="83099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charset="0"/>
                </a:rPr>
                <a:t>Average Bending</a:t>
              </a:r>
            </a:p>
            <a:p>
              <a:pPr>
                <a:defRPr/>
              </a:pPr>
              <a:r>
                <a:rPr lang="en-US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charset="0"/>
                </a:rPr>
                <a:t>Capacity = </a:t>
              </a:r>
              <a:r>
                <a:rPr lang="en-US" dirty="0" err="1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charset="0"/>
                </a:rPr>
                <a:t>L</a:t>
              </a:r>
              <a:r>
                <a:rPr lang="en-US" baseline="-25000" dirty="0" err="1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charset="0"/>
                </a:rPr>
                <a:t>c</a:t>
              </a:r>
              <a:r>
                <a:rPr lang="en-US" baseline="-25000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charset="0"/>
                </a:rPr>
                <a:t>  </a:t>
              </a:r>
              <a:r>
                <a:rPr lang="en-US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charset="0"/>
                </a:rPr>
                <a:t>x  D  (ft-lb)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76200" y="2057400"/>
            <a:ext cx="3053499" cy="2951440"/>
            <a:chOff x="76200" y="2057400"/>
            <a:chExt cx="3053499" cy="2951440"/>
          </a:xfrm>
        </p:grpSpPr>
        <p:sp>
          <p:nvSpPr>
            <p:cNvPr id="522257" name="Text Box 17"/>
            <p:cNvSpPr txBox="1">
              <a:spLocks noChangeArrowheads="1"/>
            </p:cNvSpPr>
            <p:nvPr/>
          </p:nvSpPr>
          <p:spPr bwMode="auto">
            <a:xfrm>
              <a:off x="76200" y="4485620"/>
              <a:ext cx="3048000" cy="523220"/>
            </a:xfrm>
            <a:prstGeom prst="rect">
              <a:avLst/>
            </a:prstGeom>
            <a:solidFill>
              <a:srgbClr val="00004C"/>
            </a:solidFill>
            <a:ln w="76200" cmpd="tri">
              <a:solidFill>
                <a:srgbClr val="00004C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800" b="1" dirty="0">
                  <a:solidFill>
                    <a:schemeClr val="tx2"/>
                  </a:solidFill>
                  <a:latin typeface="Microsoft Sans Serif" pitchFamily="34" charset="0"/>
                </a:rPr>
                <a:t>Wood Quality</a:t>
              </a:r>
            </a:p>
          </p:txBody>
        </p:sp>
        <p:sp>
          <p:nvSpPr>
            <p:cNvPr id="522258" name="Text Box 18"/>
            <p:cNvSpPr txBox="1">
              <a:spLocks noChangeArrowheads="1"/>
            </p:cNvSpPr>
            <p:nvPr/>
          </p:nvSpPr>
          <p:spPr bwMode="auto">
            <a:xfrm>
              <a:off x="81699" y="2057400"/>
              <a:ext cx="3048000" cy="523220"/>
            </a:xfrm>
            <a:prstGeom prst="rect">
              <a:avLst/>
            </a:prstGeom>
            <a:solidFill>
              <a:srgbClr val="00004C"/>
            </a:solidFill>
            <a:ln w="76200" cmpd="tri">
              <a:solidFill>
                <a:srgbClr val="00004C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800" b="1" dirty="0">
                  <a:solidFill>
                    <a:schemeClr val="tx2"/>
                  </a:solidFill>
                  <a:latin typeface="Microsoft Sans Serif" pitchFamily="34" charset="0"/>
                </a:rPr>
                <a:t>Applied Load</a:t>
              </a:r>
            </a:p>
          </p:txBody>
        </p:sp>
        <p:sp>
          <p:nvSpPr>
            <p:cNvPr id="522259" name="Text Box 19"/>
            <p:cNvSpPr txBox="1">
              <a:spLocks noChangeArrowheads="1"/>
            </p:cNvSpPr>
            <p:nvPr/>
          </p:nvSpPr>
          <p:spPr bwMode="auto">
            <a:xfrm>
              <a:off x="76200" y="3637405"/>
              <a:ext cx="3048000" cy="523220"/>
            </a:xfrm>
            <a:prstGeom prst="rect">
              <a:avLst/>
            </a:prstGeom>
            <a:solidFill>
              <a:srgbClr val="00004C"/>
            </a:solidFill>
            <a:ln w="76200" cmpd="tri">
              <a:solidFill>
                <a:srgbClr val="00004C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 dirty="0">
                  <a:solidFill>
                    <a:schemeClr val="tx2"/>
                  </a:solidFill>
                  <a:latin typeface="Microsoft Sans Serif" pitchFamily="34" charset="0"/>
                </a:rPr>
                <a:t>Bending Capacity</a:t>
              </a:r>
            </a:p>
          </p:txBody>
        </p:sp>
        <p:sp>
          <p:nvSpPr>
            <p:cNvPr id="19" name="Text Box 19"/>
            <p:cNvSpPr txBox="1">
              <a:spLocks noChangeArrowheads="1"/>
            </p:cNvSpPr>
            <p:nvPr/>
          </p:nvSpPr>
          <p:spPr bwMode="auto">
            <a:xfrm>
              <a:off x="76200" y="2850723"/>
              <a:ext cx="3048000" cy="523220"/>
            </a:xfrm>
            <a:prstGeom prst="rect">
              <a:avLst/>
            </a:prstGeom>
            <a:solidFill>
              <a:srgbClr val="00004C"/>
            </a:solidFill>
            <a:ln w="76200" cmpd="tri">
              <a:solidFill>
                <a:srgbClr val="00004C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800" b="1" dirty="0">
                  <a:solidFill>
                    <a:schemeClr val="tx2"/>
                  </a:solidFill>
                  <a:latin typeface="Microsoft Sans Serif" pitchFamily="34" charset="0"/>
                </a:rPr>
                <a:t>Fiber Strength</a:t>
              </a:r>
            </a:p>
          </p:txBody>
        </p:sp>
      </p:grpSp>
      <p:sp>
        <p:nvSpPr>
          <p:cNvPr id="21" name="Text Box 15"/>
          <p:cNvSpPr txBox="1">
            <a:spLocks noChangeArrowheads="1"/>
          </p:cNvSpPr>
          <p:nvPr/>
        </p:nvSpPr>
        <p:spPr bwMode="auto">
          <a:xfrm>
            <a:off x="87486" y="167585"/>
            <a:ext cx="3090729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 i="1" dirty="0">
                <a:solidFill>
                  <a:srgbClr val="000099"/>
                </a:solidFill>
                <a:latin typeface="Arial" pitchFamily="34" charset="0"/>
              </a:rPr>
              <a:t>ANSI O5.1</a:t>
            </a:r>
            <a:r>
              <a:rPr lang="en-US" sz="4400" b="1" i="1" dirty="0">
                <a:solidFill>
                  <a:srgbClr val="00004C"/>
                </a:solidFill>
                <a:latin typeface="Microsoft Sans Serif" pitchFamily="34" charset="0"/>
              </a:rPr>
              <a:t> </a:t>
            </a:r>
          </a:p>
        </p:txBody>
      </p:sp>
    </p:spTree>
    <p:custDataLst>
      <p:tags r:id="rId1"/>
    </p:custData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Tahoma" pitchFamily="34" charset="0"/>
            </a:endParaRPr>
          </a:p>
        </p:txBody>
      </p:sp>
      <p:sp>
        <p:nvSpPr>
          <p:cNvPr id="26627" name="Rectangle 2"/>
          <p:cNvSpPr>
            <a:spLocks noChangeArrowheads="1"/>
          </p:cNvSpPr>
          <p:nvPr/>
        </p:nvSpPr>
        <p:spPr bwMode="auto">
          <a:xfrm>
            <a:off x="1447800" y="1600200"/>
            <a:ext cx="6858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FFFF00"/>
                </a:solidFill>
                <a:latin typeface="Arial Narrow" pitchFamily="34" charset="0"/>
              </a:rPr>
              <a:t>M</a:t>
            </a:r>
            <a:r>
              <a:rPr lang="en-US" altLang="en-US" sz="2800" b="1" baseline="-25000" dirty="0">
                <a:solidFill>
                  <a:srgbClr val="FFFF00"/>
                </a:solidFill>
                <a:latin typeface="Arial Narrow" pitchFamily="34" charset="0"/>
              </a:rPr>
              <a:t>G/L</a:t>
            </a:r>
            <a:r>
              <a:rPr lang="en-US" altLang="en-US" sz="2800" b="1" dirty="0">
                <a:solidFill>
                  <a:srgbClr val="FFFF00"/>
                </a:solidFill>
                <a:latin typeface="Arial Narrow" pitchFamily="34" charset="0"/>
              </a:rPr>
              <a:t> = .000264 x Fiber Stress x Circumference </a:t>
            </a:r>
            <a:r>
              <a:rPr lang="en-US" altLang="en-US" sz="2800" b="1" baseline="30000" dirty="0">
                <a:solidFill>
                  <a:srgbClr val="FFFF00"/>
                </a:solidFill>
                <a:latin typeface="Arial Narrow" pitchFamily="34" charset="0"/>
              </a:rPr>
              <a:t>3</a:t>
            </a:r>
            <a:r>
              <a:rPr lang="en-US" altLang="en-US" sz="2800" b="1" dirty="0">
                <a:solidFill>
                  <a:srgbClr val="FFFF00"/>
                </a:solidFill>
                <a:latin typeface="Arial Narrow" pitchFamily="34" charset="0"/>
              </a:rPr>
              <a:t> </a:t>
            </a:r>
          </a:p>
        </p:txBody>
      </p:sp>
      <p:grpSp>
        <p:nvGrpSpPr>
          <p:cNvPr id="26628" name="Group 3"/>
          <p:cNvGrpSpPr>
            <a:grpSpLocks/>
          </p:cNvGrpSpPr>
          <p:nvPr/>
        </p:nvGrpSpPr>
        <p:grpSpPr bwMode="auto">
          <a:xfrm>
            <a:off x="1671638" y="2057400"/>
            <a:ext cx="5948362" cy="4256088"/>
            <a:chOff x="1498" y="884"/>
            <a:chExt cx="3747" cy="2681"/>
          </a:xfrm>
        </p:grpSpPr>
        <p:pic>
          <p:nvPicPr>
            <p:cNvPr id="26633" name="Picture 4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40" y="1327"/>
              <a:ext cx="1344" cy="10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34" name="Picture 5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6" y="1183"/>
              <a:ext cx="1829" cy="1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635" name="Rectangle 6"/>
            <p:cNvSpPr>
              <a:spLocks noChangeArrowheads="1"/>
            </p:cNvSpPr>
            <p:nvPr/>
          </p:nvSpPr>
          <p:spPr bwMode="auto">
            <a:xfrm>
              <a:off x="2113" y="1028"/>
              <a:ext cx="375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 b="1" dirty="0">
                  <a:solidFill>
                    <a:srgbClr val="FFFF00"/>
                  </a:solidFill>
                  <a:latin typeface="Arial Narrow" pitchFamily="34" charset="0"/>
                </a:rPr>
                <a:t>26”</a:t>
              </a:r>
            </a:p>
          </p:txBody>
        </p:sp>
        <p:sp>
          <p:nvSpPr>
            <p:cNvPr id="26636" name="Rectangle 7"/>
            <p:cNvSpPr>
              <a:spLocks noChangeArrowheads="1"/>
            </p:cNvSpPr>
            <p:nvPr/>
          </p:nvSpPr>
          <p:spPr bwMode="auto">
            <a:xfrm>
              <a:off x="4129" y="884"/>
              <a:ext cx="375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 b="1" dirty="0">
                  <a:solidFill>
                    <a:srgbClr val="FFFF00"/>
                  </a:solidFill>
                  <a:latin typeface="Arial Narrow" pitchFamily="34" charset="0"/>
                </a:rPr>
                <a:t>34”</a:t>
              </a:r>
              <a:endParaRPr lang="en-US" altLang="en-US" sz="2400" dirty="0">
                <a:solidFill>
                  <a:srgbClr val="FFFF00"/>
                </a:solidFill>
                <a:latin typeface="Arial Narrow" pitchFamily="34" charset="0"/>
              </a:endParaRPr>
            </a:p>
          </p:txBody>
        </p:sp>
        <p:sp>
          <p:nvSpPr>
            <p:cNvPr id="26637" name="Rectangle 8"/>
            <p:cNvSpPr>
              <a:spLocks noChangeArrowheads="1"/>
            </p:cNvSpPr>
            <p:nvPr/>
          </p:nvSpPr>
          <p:spPr bwMode="auto">
            <a:xfrm>
              <a:off x="1852" y="2425"/>
              <a:ext cx="949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 b="1" dirty="0">
                  <a:solidFill>
                    <a:srgbClr val="FFFF00"/>
                  </a:solidFill>
                  <a:latin typeface="Arial Narrow" pitchFamily="34" charset="0"/>
                </a:rPr>
                <a:t>37,120 ft-lb</a:t>
              </a:r>
            </a:p>
          </p:txBody>
        </p:sp>
        <p:sp>
          <p:nvSpPr>
            <p:cNvPr id="26638" name="Rectangle 9"/>
            <p:cNvSpPr>
              <a:spLocks noChangeArrowheads="1"/>
            </p:cNvSpPr>
            <p:nvPr/>
          </p:nvSpPr>
          <p:spPr bwMode="auto">
            <a:xfrm>
              <a:off x="3896" y="2569"/>
              <a:ext cx="949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 b="1" dirty="0">
                  <a:solidFill>
                    <a:srgbClr val="FFFF00"/>
                  </a:solidFill>
                  <a:latin typeface="Arial Narrow" pitchFamily="34" charset="0"/>
                </a:rPr>
                <a:t>83,010 ft-lb</a:t>
              </a:r>
              <a:endParaRPr lang="en-US" altLang="en-US" sz="2400" dirty="0">
                <a:solidFill>
                  <a:srgbClr val="FFFF00"/>
                </a:solidFill>
                <a:latin typeface="Arial Narrow" pitchFamily="34" charset="0"/>
              </a:endParaRPr>
            </a:p>
          </p:txBody>
        </p:sp>
        <p:sp>
          <p:nvSpPr>
            <p:cNvPr id="26639" name="Text Box 10"/>
            <p:cNvSpPr txBox="1">
              <a:spLocks noChangeArrowheads="1"/>
            </p:cNvSpPr>
            <p:nvPr/>
          </p:nvSpPr>
          <p:spPr bwMode="auto">
            <a:xfrm>
              <a:off x="1498" y="2925"/>
              <a:ext cx="3744" cy="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2400" b="1" dirty="0">
                  <a:solidFill>
                    <a:srgbClr val="FFFF00"/>
                  </a:solidFill>
                  <a:latin typeface="Arial Narrow" pitchFamily="34" charset="0"/>
                </a:rPr>
                <a:t>Circumference Increase - 30%</a:t>
              </a:r>
            </a:p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2400" b="1" dirty="0">
                  <a:solidFill>
                    <a:srgbClr val="FFFF00"/>
                  </a:solidFill>
                  <a:latin typeface="Arial Narrow" pitchFamily="34" charset="0"/>
                </a:rPr>
                <a:t>Bending Capacity Increase - 123%</a:t>
              </a:r>
            </a:p>
          </p:txBody>
        </p:sp>
      </p:grp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1082675" y="2767678"/>
            <a:ext cx="7267575" cy="1854200"/>
            <a:chOff x="606" y="1728"/>
            <a:chExt cx="4578" cy="1168"/>
          </a:xfrm>
        </p:grpSpPr>
        <p:sp>
          <p:nvSpPr>
            <p:cNvPr id="26631" name="Oval 12"/>
            <p:cNvSpPr>
              <a:spLocks noChangeArrowheads="1"/>
            </p:cNvSpPr>
            <p:nvPr/>
          </p:nvSpPr>
          <p:spPr bwMode="auto">
            <a:xfrm>
              <a:off x="824" y="1728"/>
              <a:ext cx="4240" cy="1168"/>
            </a:xfrm>
            <a:prstGeom prst="ellipse">
              <a:avLst/>
            </a:prstGeom>
            <a:solidFill>
              <a:srgbClr val="000080"/>
            </a:solidFill>
            <a:ln w="57150" cmpd="thickThin">
              <a:solidFill>
                <a:srgbClr val="0869CA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ahoma" pitchFamily="34" charset="0"/>
              </a:endParaRPr>
            </a:p>
          </p:txBody>
        </p:sp>
        <p:sp>
          <p:nvSpPr>
            <p:cNvPr id="456717" name="Rectangle 13"/>
            <p:cNvSpPr>
              <a:spLocks noChangeArrowheads="1"/>
            </p:cNvSpPr>
            <p:nvPr/>
          </p:nvSpPr>
          <p:spPr bwMode="auto">
            <a:xfrm>
              <a:off x="606" y="1797"/>
              <a:ext cx="4578" cy="9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28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Balloon Bd BT"/>
                </a:rPr>
                <a:t>80-90% </a:t>
              </a:r>
            </a:p>
            <a:p>
              <a:pPr algn="ctr">
                <a:spcBef>
                  <a:spcPct val="10000"/>
                </a:spcBef>
                <a:defRPr/>
              </a:pPr>
              <a:r>
                <a:rPr lang="en-US" sz="28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Balloon Bd BT"/>
                </a:rPr>
                <a:t>Pole’s Bending Strength </a:t>
              </a:r>
            </a:p>
            <a:p>
              <a:pPr algn="ctr">
                <a:spcBef>
                  <a:spcPct val="10000"/>
                </a:spcBef>
                <a:defRPr/>
              </a:pPr>
              <a:r>
                <a:rPr lang="en-US" sz="28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Balloon Bd BT"/>
                </a:rPr>
                <a:t>In The </a:t>
              </a:r>
              <a:r>
                <a:rPr lang="en-US" sz="2800" u="sng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Balloon Bd BT"/>
                </a:rPr>
                <a:t>Outer 2-3” </a:t>
              </a:r>
              <a:r>
                <a:rPr lang="en-US" sz="28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Balloon Bd BT"/>
                </a:rPr>
                <a:t>Of Shell!</a:t>
              </a:r>
            </a:p>
          </p:txBody>
        </p:sp>
      </p:grpSp>
      <p:sp>
        <p:nvSpPr>
          <p:cNvPr id="26630" name="Text Box 14"/>
          <p:cNvSpPr txBox="1">
            <a:spLocks noChangeArrowheads="1"/>
          </p:cNvSpPr>
          <p:nvPr/>
        </p:nvSpPr>
        <p:spPr bwMode="auto">
          <a:xfrm>
            <a:off x="0" y="304800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4400" b="1" i="1" dirty="0">
                <a:solidFill>
                  <a:srgbClr val="FFFF00"/>
                </a:solidFill>
                <a:latin typeface="Tahoma" pitchFamily="34" charset="0"/>
              </a:rPr>
              <a:t>Circumference</a:t>
            </a:r>
            <a:r>
              <a:rPr lang="en-US" altLang="en-US" sz="4400" b="1" i="1" baseline="30000" dirty="0">
                <a:solidFill>
                  <a:srgbClr val="FFFF00"/>
                </a:solidFill>
                <a:latin typeface="Tahoma" pitchFamily="34" charset="0"/>
              </a:rPr>
              <a:t>3</a:t>
            </a:r>
            <a:r>
              <a:rPr lang="en-US" altLang="en-US" sz="4400" b="1" i="1" dirty="0">
                <a:solidFill>
                  <a:srgbClr val="FFFF00"/>
                </a:solidFill>
                <a:latin typeface="Tahoma" pitchFamily="34" charset="0"/>
              </a:rPr>
              <a:t> Effect</a:t>
            </a:r>
          </a:p>
        </p:txBody>
      </p:sp>
    </p:spTree>
    <p:extLst>
      <p:ext uri="{BB962C8B-B14F-4D97-AF65-F5344CB8AC3E}">
        <p14:creationId xmlns:p14="http://schemas.microsoft.com/office/powerpoint/2010/main" val="141113219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400" y="0"/>
            <a:ext cx="9169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7086600" y="6096000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Applied Load</a:t>
            </a:r>
            <a:endParaRPr lang="en-US" dirty="0"/>
          </a:p>
        </p:txBody>
      </p:sp>
    </p:spTree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600200"/>
            <a:ext cx="7467600" cy="512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1074738" y="2730500"/>
            <a:ext cx="1287462" cy="1348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lnSpc>
                <a:spcPct val="80000"/>
              </a:lnSpc>
            </a:pPr>
            <a:r>
              <a:rPr lang="en-US" sz="2800" b="1" dirty="0">
                <a:solidFill>
                  <a:srgbClr val="0033CC"/>
                </a:solidFill>
                <a:latin typeface="Arial Narrow" pitchFamily="34" charset="0"/>
              </a:rPr>
              <a:t>40 mph</a:t>
            </a:r>
          </a:p>
          <a:p>
            <a:pPr>
              <a:lnSpc>
                <a:spcPct val="80000"/>
              </a:lnSpc>
            </a:pPr>
            <a:r>
              <a:rPr lang="en-US" sz="2800" b="1" dirty="0">
                <a:solidFill>
                  <a:srgbClr val="0033CC"/>
                </a:solidFill>
                <a:latin typeface="Arial Narrow" pitchFamily="34" charset="0"/>
              </a:rPr>
              <a:t>Wind</a:t>
            </a:r>
          </a:p>
          <a:p>
            <a:pPr>
              <a:lnSpc>
                <a:spcPct val="80000"/>
              </a:lnSpc>
            </a:pPr>
            <a:endParaRPr lang="en-US" sz="1800" b="1" dirty="0">
              <a:solidFill>
                <a:srgbClr val="0033CC"/>
              </a:solidFill>
              <a:latin typeface="Arial Narrow" pitchFamily="34" charset="0"/>
            </a:endParaRPr>
          </a:p>
          <a:p>
            <a:pPr>
              <a:lnSpc>
                <a:spcPct val="80000"/>
              </a:lnSpc>
            </a:pPr>
            <a:r>
              <a:rPr lang="en-US" sz="2800" b="1" dirty="0">
                <a:solidFill>
                  <a:srgbClr val="0033CC"/>
                </a:solidFill>
                <a:latin typeface="Arial Narrow" pitchFamily="34" charset="0"/>
              </a:rPr>
              <a:t>(4 </a:t>
            </a:r>
            <a:r>
              <a:rPr lang="en-US" sz="2800" b="1" dirty="0" err="1">
                <a:solidFill>
                  <a:srgbClr val="0033CC"/>
                </a:solidFill>
                <a:latin typeface="Arial Narrow" pitchFamily="34" charset="0"/>
              </a:rPr>
              <a:t>psf</a:t>
            </a:r>
            <a:r>
              <a:rPr lang="en-US" sz="2800" b="1" dirty="0">
                <a:solidFill>
                  <a:srgbClr val="0033CC"/>
                </a:solidFill>
                <a:latin typeface="Arial Narrow" pitchFamily="34" charset="0"/>
              </a:rPr>
              <a:t>)</a:t>
            </a:r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0" y="228600"/>
            <a:ext cx="9144000" cy="831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/>
            <a:r>
              <a:rPr lang="en-US" sz="4800" b="1" dirty="0">
                <a:ln w="500">
                  <a:solidFill>
                    <a:schemeClr val="tx2">
                      <a:shade val="20000"/>
                      <a:satMod val="350000"/>
                    </a:schemeClr>
                  </a:solidFill>
                </a:ln>
                <a:solidFill>
                  <a:srgbClr val="FFFFD2"/>
                </a:solidFill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  <a:latin typeface="+mj-lt"/>
                <a:ea typeface="+mj-ea"/>
                <a:cs typeface="+mj-cs"/>
              </a:rPr>
              <a:t>NESC Winter Storm Load</a:t>
            </a:r>
          </a:p>
        </p:txBody>
      </p:sp>
      <p:sp>
        <p:nvSpPr>
          <p:cNvPr id="24581" name="AutoShape 5"/>
          <p:cNvSpPr>
            <a:spLocks noChangeArrowheads="1"/>
          </p:cNvSpPr>
          <p:nvPr/>
        </p:nvSpPr>
        <p:spPr bwMode="auto">
          <a:xfrm rot="-5399506">
            <a:off x="1671637" y="2052638"/>
            <a:ext cx="460375" cy="920750"/>
          </a:xfrm>
          <a:prstGeom prst="downArrow">
            <a:avLst>
              <a:gd name="adj1" fmla="val 50000"/>
              <a:gd name="adj2" fmla="val 100009"/>
            </a:avLst>
          </a:prstGeom>
          <a:solidFill>
            <a:srgbClr val="0869CA"/>
          </a:solidFill>
          <a:ln w="12700">
            <a:solidFill>
              <a:srgbClr val="0869CA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2" name="Rectangle 6"/>
          <p:cNvSpPr>
            <a:spLocks noChangeArrowheads="1"/>
          </p:cNvSpPr>
          <p:nvPr/>
        </p:nvSpPr>
        <p:spPr bwMode="auto">
          <a:xfrm>
            <a:off x="2667000" y="1524000"/>
            <a:ext cx="3520194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b="1" i="1" dirty="0">
                <a:solidFill>
                  <a:srgbClr val="000066"/>
                </a:solidFill>
                <a:latin typeface="Arial" pitchFamily="34" charset="0"/>
              </a:rPr>
              <a:t>Heavy Loading District</a:t>
            </a:r>
            <a:endParaRPr lang="en-US" i="1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24583" name="Rectangle 7"/>
          <p:cNvSpPr>
            <a:spLocks noChangeArrowheads="1"/>
          </p:cNvSpPr>
          <p:nvPr/>
        </p:nvSpPr>
        <p:spPr bwMode="auto">
          <a:xfrm>
            <a:off x="3581400" y="3048000"/>
            <a:ext cx="1447800" cy="437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lnSpc>
                <a:spcPct val="80000"/>
              </a:lnSpc>
            </a:pPr>
            <a:r>
              <a:rPr lang="en-US" sz="2800" b="1" dirty="0">
                <a:solidFill>
                  <a:srgbClr val="0033CC"/>
                </a:solidFill>
                <a:latin typeface="Arial Narrow" pitchFamily="34" charset="0"/>
              </a:rPr>
              <a:t>0.50” Ice</a:t>
            </a:r>
            <a:endParaRPr lang="en-US" sz="2800" dirty="0">
              <a:solidFill>
                <a:srgbClr val="0033CC"/>
              </a:solidFill>
              <a:latin typeface="Arial Narrow" pitchFamily="34" charset="0"/>
            </a:endParaRPr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1752600" y="4277496"/>
            <a:ext cx="3446066" cy="2275704"/>
            <a:chOff x="1680" y="1392"/>
            <a:chExt cx="2544" cy="1680"/>
          </a:xfrm>
        </p:grpSpPr>
        <p:grpSp>
          <p:nvGrpSpPr>
            <p:cNvPr id="3" name="Group 15"/>
            <p:cNvGrpSpPr>
              <a:grpSpLocks/>
            </p:cNvGrpSpPr>
            <p:nvPr/>
          </p:nvGrpSpPr>
          <p:grpSpPr bwMode="auto">
            <a:xfrm>
              <a:off x="1680" y="1488"/>
              <a:ext cx="2544" cy="1584"/>
              <a:chOff x="1680" y="1488"/>
              <a:chExt cx="2544" cy="1584"/>
            </a:xfrm>
          </p:grpSpPr>
          <p:sp>
            <p:nvSpPr>
              <p:cNvPr id="24587" name="Rectangle 16"/>
              <p:cNvSpPr>
                <a:spLocks noChangeArrowheads="1"/>
              </p:cNvSpPr>
              <p:nvPr/>
            </p:nvSpPr>
            <p:spPr bwMode="auto">
              <a:xfrm>
                <a:off x="1680" y="1488"/>
                <a:ext cx="2544" cy="1584"/>
              </a:xfrm>
              <a:prstGeom prst="rect">
                <a:avLst/>
              </a:prstGeom>
              <a:solidFill>
                <a:srgbClr val="0033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pic>
            <p:nvPicPr>
              <p:cNvPr id="24588" name="Picture 17"/>
              <p:cNvPicPr>
                <a:picLocks noChangeArrowheads="1"/>
              </p:cNvPicPr>
              <p:nvPr/>
            </p:nvPicPr>
            <p:blipFill>
              <a:blip r:embed="rId3" cstate="print"/>
              <a:srcRect l="23149" t="14310" r="17610" b="16020"/>
              <a:stretch>
                <a:fillRect/>
              </a:stretch>
            </p:blipFill>
            <p:spPr bwMode="auto">
              <a:xfrm>
                <a:off x="2355" y="1947"/>
                <a:ext cx="1013" cy="844"/>
              </a:xfrm>
              <a:prstGeom prst="rect">
                <a:avLst/>
              </a:prstGeom>
              <a:solidFill>
                <a:srgbClr val="003399"/>
              </a:solidFill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24586" name="Rectangle 18"/>
            <p:cNvSpPr>
              <a:spLocks noChangeArrowheads="1"/>
            </p:cNvSpPr>
            <p:nvPr/>
          </p:nvSpPr>
          <p:spPr bwMode="auto">
            <a:xfrm>
              <a:off x="1680" y="1392"/>
              <a:ext cx="2542" cy="398"/>
            </a:xfrm>
            <a:prstGeom prst="rect">
              <a:avLst/>
            </a:prstGeom>
            <a:solidFill>
              <a:srgbClr val="003399"/>
            </a:solidFill>
            <a:ln w="9525">
              <a:noFill/>
              <a:miter lim="800000"/>
              <a:headEnd/>
              <a:tailEnd/>
            </a:ln>
          </p:spPr>
          <p:txBody>
            <a:bodyPr lIns="92075" tIns="46038" rIns="92075" bIns="46038" anchor="ctr"/>
            <a:lstStyle/>
            <a:p>
              <a:pPr algn="ctr"/>
              <a:r>
                <a:rPr lang="en-US" sz="1800" b="1" dirty="0">
                  <a:solidFill>
                    <a:schemeClr val="bg1"/>
                  </a:solidFill>
                  <a:latin typeface="Arial" pitchFamily="34" charset="0"/>
                </a:rPr>
                <a:t>RADIAL ICE ON CONDUCTOR</a:t>
              </a:r>
              <a:endParaRPr lang="en-US" sz="1600" b="1" dirty="0">
                <a:solidFill>
                  <a:srgbClr val="0000FF"/>
                </a:solidFill>
                <a:latin typeface="Arial" pitchFamily="34" charset="0"/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1295400" y="4262579"/>
            <a:ext cx="4876800" cy="230832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Span Length * Diameter = Span Area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Span Area * Wind Pressure = Force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Force * Height = Moment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Likewise for equipment on pole</a:t>
            </a:r>
          </a:p>
          <a:p>
            <a:endParaRPr lang="en-US" sz="20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  <a:sym typeface="Symbol" panose="05050102010706020507" pitchFamily="18" charset="2"/>
              </a:rPr>
              <a:t></a:t>
            </a:r>
            <a:r>
              <a:rPr lang="en-US" sz="2000" b="1" dirty="0">
                <a:solidFill>
                  <a:schemeClr val="bg1"/>
                </a:solidFill>
              </a:rPr>
              <a:t>Moments = Total Applied Load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955900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"/>
          <p:cNvPicPr>
            <a:picLocks noChangeAspect="1" noChangeArrowheads="1"/>
          </p:cNvPicPr>
          <p:nvPr/>
        </p:nvPicPr>
        <p:blipFill>
          <a:blip r:embed="rId2" cstate="print"/>
          <a:srcRect b="4898"/>
          <a:stretch>
            <a:fillRect/>
          </a:stretch>
        </p:blipFill>
        <p:spPr bwMode="auto">
          <a:xfrm>
            <a:off x="609600" y="1676400"/>
            <a:ext cx="7181850" cy="443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2"/>
          <p:cNvPicPr>
            <a:picLocks noChangeArrowheads="1"/>
          </p:cNvPicPr>
          <p:nvPr/>
        </p:nvPicPr>
        <p:blipFill>
          <a:blip r:embed="rId3" cstate="print"/>
          <a:srcRect l="25743" t="6250" r="40594" b="6250"/>
          <a:stretch>
            <a:fillRect/>
          </a:stretch>
        </p:blipFill>
        <p:spPr bwMode="auto">
          <a:xfrm>
            <a:off x="7772400" y="2152650"/>
            <a:ext cx="9144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  <a:solidFill>
            <a:schemeClr val="accent6">
              <a:lumMod val="75000"/>
            </a:schemeClr>
          </a:solidFill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2">
                    <a:tint val="100000"/>
                    <a:satMod val="250000"/>
                  </a:schemeClr>
                </a:solidFill>
              </a:rPr>
              <a:t>   Design Concept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610600" cy="609600"/>
          </a:xfrm>
        </p:spPr>
        <p:txBody>
          <a:bodyPr>
            <a:normAutofit fontScale="92500" lnSpcReduction="20000"/>
          </a:bodyPr>
          <a:lstStyle/>
          <a:p>
            <a:pPr marL="514350" indent="-514350"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2000" dirty="0"/>
              <a:t>Problem - Poles become overloaded due new joint use attachments, ice or higher wind loads</a:t>
            </a:r>
          </a:p>
          <a:p>
            <a:pPr marL="514350" indent="-514350" eaLnBrk="1" fontAlgn="auto" hangingPunct="1">
              <a:spcAft>
                <a:spcPts val="0"/>
              </a:spcAft>
              <a:buFont typeface="Wingdings 2"/>
              <a:buChar char=""/>
              <a:defRPr/>
            </a:pPr>
            <a:endParaRPr lang="en-US" dirty="0"/>
          </a:p>
        </p:txBody>
      </p:sp>
      <p:sp>
        <p:nvSpPr>
          <p:cNvPr id="23558" name="Line 3"/>
          <p:cNvSpPr>
            <a:spLocks noChangeShapeType="1"/>
          </p:cNvSpPr>
          <p:nvPr/>
        </p:nvSpPr>
        <p:spPr bwMode="auto">
          <a:xfrm>
            <a:off x="1931988" y="2368550"/>
            <a:ext cx="3521075" cy="3057525"/>
          </a:xfrm>
          <a:prstGeom prst="line">
            <a:avLst/>
          </a:prstGeom>
          <a:noFill/>
          <a:ln w="76200">
            <a:solidFill>
              <a:srgbClr val="996633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Line 5"/>
          <p:cNvSpPr>
            <a:spLocks noChangeShapeType="1"/>
          </p:cNvSpPr>
          <p:nvPr/>
        </p:nvSpPr>
        <p:spPr bwMode="auto">
          <a:xfrm flipH="1">
            <a:off x="1733550" y="3286125"/>
            <a:ext cx="265113" cy="48895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 type="triangle" w="med" len="med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1295400" y="3752850"/>
            <a:ext cx="175577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solidFill>
                  <a:schemeClr val="bg1"/>
                </a:solidFill>
              </a:rPr>
              <a:t>New Attachment Location</a:t>
            </a:r>
          </a:p>
        </p:txBody>
      </p:sp>
      <p:cxnSp>
        <p:nvCxnSpPr>
          <p:cNvPr id="29" name="Straight Connector 28"/>
          <p:cNvCxnSpPr>
            <a:cxnSpLocks noChangeShapeType="1"/>
          </p:cNvCxnSpPr>
          <p:nvPr/>
        </p:nvCxnSpPr>
        <p:spPr bwMode="auto">
          <a:xfrm rot="5400000" flipH="1" flipV="1">
            <a:off x="5149850" y="68263"/>
            <a:ext cx="4763" cy="6307137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grpSp>
        <p:nvGrpSpPr>
          <p:cNvPr id="2" name="Group 43"/>
          <p:cNvGrpSpPr>
            <a:grpSpLocks/>
          </p:cNvGrpSpPr>
          <p:nvPr/>
        </p:nvGrpSpPr>
        <p:grpSpPr bwMode="auto">
          <a:xfrm>
            <a:off x="3810000" y="3219450"/>
            <a:ext cx="4495800" cy="842963"/>
            <a:chOff x="3810000" y="3733800"/>
            <a:chExt cx="4495800" cy="843214"/>
          </a:xfrm>
        </p:grpSpPr>
        <p:sp>
          <p:nvSpPr>
            <p:cNvPr id="23571" name="Line 5"/>
            <p:cNvSpPr>
              <a:spLocks noChangeShapeType="1"/>
            </p:cNvSpPr>
            <p:nvPr/>
          </p:nvSpPr>
          <p:spPr bwMode="auto">
            <a:xfrm flipV="1">
              <a:off x="3925325" y="3962399"/>
              <a:ext cx="875275" cy="510336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 type="triangle" w="med" len="med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72" name="TextBox 23"/>
            <p:cNvSpPr txBox="1">
              <a:spLocks noChangeArrowheads="1"/>
            </p:cNvSpPr>
            <p:nvPr/>
          </p:nvSpPr>
          <p:spPr bwMode="auto">
            <a:xfrm>
              <a:off x="4876800" y="3733800"/>
              <a:ext cx="2057399" cy="838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>
                  <a:solidFill>
                    <a:srgbClr val="FF0000"/>
                  </a:solidFill>
                </a:rPr>
                <a:t>Pole is Overloaded</a:t>
              </a:r>
            </a:p>
          </p:txBody>
        </p:sp>
        <p:cxnSp>
          <p:nvCxnSpPr>
            <p:cNvPr id="23573" name="Straight Connector 30"/>
            <p:cNvCxnSpPr>
              <a:cxnSpLocks noChangeShapeType="1"/>
            </p:cNvCxnSpPr>
            <p:nvPr/>
          </p:nvCxnSpPr>
          <p:spPr bwMode="auto">
            <a:xfrm flipV="1">
              <a:off x="3810000" y="4572000"/>
              <a:ext cx="4495800" cy="5014"/>
            </a:xfrm>
            <a:prstGeom prst="line">
              <a:avLst/>
            </a:prstGeom>
            <a:noFill/>
            <a:ln w="12700" algn="ctr">
              <a:solidFill>
                <a:srgbClr val="FF0000"/>
              </a:solidFill>
              <a:prstDash val="dash"/>
              <a:round/>
              <a:headEnd/>
              <a:tailEnd/>
            </a:ln>
          </p:spPr>
        </p:cxnSp>
        <p:sp>
          <p:nvSpPr>
            <p:cNvPr id="23574" name="Line 5"/>
            <p:cNvSpPr>
              <a:spLocks noChangeShapeType="1"/>
            </p:cNvSpPr>
            <p:nvPr/>
          </p:nvSpPr>
          <p:spPr bwMode="auto">
            <a:xfrm flipH="1" flipV="1">
              <a:off x="6934200" y="3962399"/>
              <a:ext cx="914400" cy="457199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 type="triangle" w="med" len="med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cxnSp>
        <p:nvCxnSpPr>
          <p:cNvPr id="28" name="Straight Connector 27"/>
          <p:cNvCxnSpPr/>
          <p:nvPr/>
        </p:nvCxnSpPr>
        <p:spPr>
          <a:xfrm rot="16200000" flipH="1">
            <a:off x="2563813" y="2659063"/>
            <a:ext cx="2205037" cy="3335337"/>
          </a:xfrm>
          <a:prstGeom prst="line">
            <a:avLst/>
          </a:prstGeom>
          <a:ln w="25400">
            <a:solidFill>
              <a:srgbClr val="C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rot="16200000" flipH="1">
            <a:off x="3363913" y="1858963"/>
            <a:ext cx="2205037" cy="4935537"/>
          </a:xfrm>
          <a:prstGeom prst="line">
            <a:avLst/>
          </a:prstGeom>
          <a:ln w="25400">
            <a:solidFill>
              <a:srgbClr val="C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65" name="Line 5"/>
          <p:cNvSpPr>
            <a:spLocks noChangeShapeType="1"/>
          </p:cNvSpPr>
          <p:nvPr/>
        </p:nvSpPr>
        <p:spPr bwMode="auto">
          <a:xfrm flipV="1">
            <a:off x="3352800" y="2667000"/>
            <a:ext cx="609600" cy="93345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 type="triangle" w="med" len="med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6" name="TextBox 42"/>
          <p:cNvSpPr txBox="1">
            <a:spLocks noChangeArrowheads="1"/>
          </p:cNvSpPr>
          <p:nvPr/>
        </p:nvSpPr>
        <p:spPr bwMode="auto">
          <a:xfrm>
            <a:off x="3810000" y="2286000"/>
            <a:ext cx="17557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solidFill>
                  <a:schemeClr val="bg1"/>
                </a:solidFill>
              </a:rPr>
              <a:t>Pole Strength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1676400" y="4648200"/>
            <a:ext cx="1600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solidFill>
                  <a:schemeClr val="bg1"/>
                </a:solidFill>
              </a:rPr>
              <a:t>Pole Load</a:t>
            </a:r>
          </a:p>
        </p:txBody>
      </p:sp>
      <p:sp>
        <p:nvSpPr>
          <p:cNvPr id="26" name="Line 5"/>
          <p:cNvSpPr>
            <a:spLocks noChangeShapeType="1"/>
          </p:cNvSpPr>
          <p:nvPr/>
        </p:nvSpPr>
        <p:spPr bwMode="auto">
          <a:xfrm flipH="1">
            <a:off x="2895600" y="4210050"/>
            <a:ext cx="609600" cy="53340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 type="triangle" w="med" len="med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2362200" y="4800600"/>
            <a:ext cx="2286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solidFill>
                  <a:schemeClr val="bg1"/>
                </a:solidFill>
              </a:rPr>
              <a:t>Pole Load with</a:t>
            </a:r>
          </a:p>
          <a:p>
            <a:r>
              <a:rPr lang="en-US" sz="2000">
                <a:solidFill>
                  <a:schemeClr val="bg1"/>
                </a:solidFill>
              </a:rPr>
              <a:t>New Attachment</a:t>
            </a:r>
          </a:p>
        </p:txBody>
      </p:sp>
      <p:sp>
        <p:nvSpPr>
          <p:cNvPr id="30" name="Line 5"/>
          <p:cNvSpPr>
            <a:spLocks noChangeShapeType="1"/>
          </p:cNvSpPr>
          <p:nvPr/>
        </p:nvSpPr>
        <p:spPr bwMode="auto">
          <a:xfrm flipH="1">
            <a:off x="4191000" y="4591050"/>
            <a:ext cx="838200" cy="53340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 type="triangle" w="med" len="med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38080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2" grpId="0"/>
      <p:bldP spid="21" grpId="0"/>
      <p:bldP spid="26" grpId="0" animBg="1"/>
      <p:bldP spid="27" grpId="0"/>
      <p:bldP spid="3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algn="ctr" eaLnBrk="1" hangingPunct="1"/>
            <a:r>
              <a:rPr lang="en-US" dirty="0"/>
              <a:t>National Electrical Safety Code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6373" y="1143000"/>
            <a:ext cx="4295427" cy="5591461"/>
          </a:xfrm>
          <a:prstGeom prst="rect">
            <a:avLst/>
          </a:prstGeom>
        </p:spPr>
      </p:pic>
    </p:spTree>
  </p:cSld>
  <p:clrMapOvr>
    <a:masterClrMapping/>
  </p:clrMapOvr>
  <p:transition spd="med">
    <p:wheel spokes="3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Line 3"/>
          <p:cNvSpPr>
            <a:spLocks noChangeShapeType="1"/>
          </p:cNvSpPr>
          <p:nvPr/>
        </p:nvSpPr>
        <p:spPr bwMode="auto">
          <a:xfrm flipV="1">
            <a:off x="5989638" y="2921000"/>
            <a:ext cx="1587" cy="161925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074738" y="1992313"/>
            <a:ext cx="6572250" cy="4237038"/>
            <a:chOff x="677" y="933"/>
            <a:chExt cx="4140" cy="2669"/>
          </a:xfrm>
        </p:grpSpPr>
        <p:sp>
          <p:nvSpPr>
            <p:cNvPr id="23592" name="Freeform 5"/>
            <p:cNvSpPr>
              <a:spLocks/>
            </p:cNvSpPr>
            <p:nvPr/>
          </p:nvSpPr>
          <p:spPr bwMode="auto">
            <a:xfrm>
              <a:off x="4583" y="1526"/>
              <a:ext cx="55" cy="72"/>
            </a:xfrm>
            <a:custGeom>
              <a:avLst/>
              <a:gdLst>
                <a:gd name="T0" fmla="*/ 45 w 55"/>
                <a:gd name="T1" fmla="*/ 26 h 72"/>
                <a:gd name="T2" fmla="*/ 51 w 55"/>
                <a:gd name="T3" fmla="*/ 27 h 72"/>
                <a:gd name="T4" fmla="*/ 53 w 55"/>
                <a:gd name="T5" fmla="*/ 33 h 72"/>
                <a:gd name="T6" fmla="*/ 55 w 55"/>
                <a:gd name="T7" fmla="*/ 42 h 72"/>
                <a:gd name="T8" fmla="*/ 53 w 55"/>
                <a:gd name="T9" fmla="*/ 46 h 72"/>
                <a:gd name="T10" fmla="*/ 50 w 55"/>
                <a:gd name="T11" fmla="*/ 43 h 72"/>
                <a:gd name="T12" fmla="*/ 48 w 55"/>
                <a:gd name="T13" fmla="*/ 43 h 72"/>
                <a:gd name="T14" fmla="*/ 44 w 55"/>
                <a:gd name="T15" fmla="*/ 50 h 72"/>
                <a:gd name="T16" fmla="*/ 38 w 55"/>
                <a:gd name="T17" fmla="*/ 48 h 72"/>
                <a:gd name="T18" fmla="*/ 34 w 55"/>
                <a:gd name="T19" fmla="*/ 60 h 72"/>
                <a:gd name="T20" fmla="*/ 26 w 55"/>
                <a:gd name="T21" fmla="*/ 64 h 72"/>
                <a:gd name="T22" fmla="*/ 10 w 55"/>
                <a:gd name="T23" fmla="*/ 72 h 72"/>
                <a:gd name="T24" fmla="*/ 9 w 55"/>
                <a:gd name="T25" fmla="*/ 71 h 72"/>
                <a:gd name="T26" fmla="*/ 11 w 55"/>
                <a:gd name="T27" fmla="*/ 71 h 72"/>
                <a:gd name="T28" fmla="*/ 13 w 55"/>
                <a:gd name="T29" fmla="*/ 61 h 72"/>
                <a:gd name="T30" fmla="*/ 10 w 55"/>
                <a:gd name="T31" fmla="*/ 45 h 72"/>
                <a:gd name="T32" fmla="*/ 10 w 55"/>
                <a:gd name="T33" fmla="*/ 42 h 72"/>
                <a:gd name="T34" fmla="*/ 9 w 55"/>
                <a:gd name="T35" fmla="*/ 41 h 72"/>
                <a:gd name="T36" fmla="*/ 9 w 55"/>
                <a:gd name="T37" fmla="*/ 40 h 72"/>
                <a:gd name="T38" fmla="*/ 9 w 55"/>
                <a:gd name="T39" fmla="*/ 38 h 72"/>
                <a:gd name="T40" fmla="*/ 7 w 55"/>
                <a:gd name="T41" fmla="*/ 33 h 72"/>
                <a:gd name="T42" fmla="*/ 6 w 55"/>
                <a:gd name="T43" fmla="*/ 31 h 72"/>
                <a:gd name="T44" fmla="*/ 1 w 55"/>
                <a:gd name="T45" fmla="*/ 15 h 72"/>
                <a:gd name="T46" fmla="*/ 0 w 55"/>
                <a:gd name="T47" fmla="*/ 7 h 72"/>
                <a:gd name="T48" fmla="*/ 2 w 55"/>
                <a:gd name="T49" fmla="*/ 7 h 72"/>
                <a:gd name="T50" fmla="*/ 16 w 55"/>
                <a:gd name="T51" fmla="*/ 2 h 72"/>
                <a:gd name="T52" fmla="*/ 18 w 55"/>
                <a:gd name="T53" fmla="*/ 2 h 72"/>
                <a:gd name="T54" fmla="*/ 22 w 55"/>
                <a:gd name="T55" fmla="*/ 1 h 72"/>
                <a:gd name="T56" fmla="*/ 26 w 55"/>
                <a:gd name="T57" fmla="*/ 0 h 72"/>
                <a:gd name="T58" fmla="*/ 27 w 55"/>
                <a:gd name="T59" fmla="*/ 2 h 72"/>
                <a:gd name="T60" fmla="*/ 29 w 55"/>
                <a:gd name="T61" fmla="*/ 11 h 72"/>
                <a:gd name="T62" fmla="*/ 32 w 55"/>
                <a:gd name="T63" fmla="*/ 10 h 72"/>
                <a:gd name="T64" fmla="*/ 37 w 55"/>
                <a:gd name="T65" fmla="*/ 20 h 72"/>
                <a:gd name="T66" fmla="*/ 40 w 55"/>
                <a:gd name="T67" fmla="*/ 21 h 72"/>
                <a:gd name="T68" fmla="*/ 42 w 55"/>
                <a:gd name="T69" fmla="*/ 22 h 72"/>
                <a:gd name="T70" fmla="*/ 45 w 55"/>
                <a:gd name="T71" fmla="*/ 26 h 7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5"/>
                <a:gd name="T109" fmla="*/ 0 h 72"/>
                <a:gd name="T110" fmla="*/ 55 w 55"/>
                <a:gd name="T111" fmla="*/ 72 h 7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5" h="72">
                  <a:moveTo>
                    <a:pt x="45" y="26"/>
                  </a:moveTo>
                  <a:lnTo>
                    <a:pt x="51" y="27"/>
                  </a:lnTo>
                  <a:lnTo>
                    <a:pt x="53" y="33"/>
                  </a:lnTo>
                  <a:lnTo>
                    <a:pt x="55" y="42"/>
                  </a:lnTo>
                  <a:lnTo>
                    <a:pt x="53" y="46"/>
                  </a:lnTo>
                  <a:lnTo>
                    <a:pt x="50" y="43"/>
                  </a:lnTo>
                  <a:lnTo>
                    <a:pt x="48" y="43"/>
                  </a:lnTo>
                  <a:lnTo>
                    <a:pt x="44" y="50"/>
                  </a:lnTo>
                  <a:lnTo>
                    <a:pt x="38" y="48"/>
                  </a:lnTo>
                  <a:lnTo>
                    <a:pt x="34" y="60"/>
                  </a:lnTo>
                  <a:lnTo>
                    <a:pt x="26" y="64"/>
                  </a:lnTo>
                  <a:lnTo>
                    <a:pt x="10" y="72"/>
                  </a:lnTo>
                  <a:lnTo>
                    <a:pt x="9" y="71"/>
                  </a:lnTo>
                  <a:lnTo>
                    <a:pt x="11" y="71"/>
                  </a:lnTo>
                  <a:lnTo>
                    <a:pt x="13" y="61"/>
                  </a:lnTo>
                  <a:lnTo>
                    <a:pt x="10" y="45"/>
                  </a:lnTo>
                  <a:lnTo>
                    <a:pt x="10" y="42"/>
                  </a:lnTo>
                  <a:lnTo>
                    <a:pt x="9" y="41"/>
                  </a:lnTo>
                  <a:lnTo>
                    <a:pt x="9" y="40"/>
                  </a:lnTo>
                  <a:lnTo>
                    <a:pt x="9" y="38"/>
                  </a:lnTo>
                  <a:lnTo>
                    <a:pt x="7" y="33"/>
                  </a:lnTo>
                  <a:lnTo>
                    <a:pt x="6" y="31"/>
                  </a:lnTo>
                  <a:lnTo>
                    <a:pt x="1" y="15"/>
                  </a:lnTo>
                  <a:lnTo>
                    <a:pt x="0" y="7"/>
                  </a:lnTo>
                  <a:lnTo>
                    <a:pt x="2" y="7"/>
                  </a:lnTo>
                  <a:lnTo>
                    <a:pt x="16" y="2"/>
                  </a:lnTo>
                  <a:lnTo>
                    <a:pt x="18" y="2"/>
                  </a:lnTo>
                  <a:lnTo>
                    <a:pt x="22" y="1"/>
                  </a:lnTo>
                  <a:lnTo>
                    <a:pt x="26" y="0"/>
                  </a:lnTo>
                  <a:lnTo>
                    <a:pt x="27" y="2"/>
                  </a:lnTo>
                  <a:lnTo>
                    <a:pt x="29" y="11"/>
                  </a:lnTo>
                  <a:lnTo>
                    <a:pt x="32" y="10"/>
                  </a:lnTo>
                  <a:lnTo>
                    <a:pt x="37" y="20"/>
                  </a:lnTo>
                  <a:lnTo>
                    <a:pt x="40" y="21"/>
                  </a:lnTo>
                  <a:lnTo>
                    <a:pt x="42" y="22"/>
                  </a:lnTo>
                  <a:lnTo>
                    <a:pt x="45" y="26"/>
                  </a:lnTo>
                  <a:close/>
                </a:path>
              </a:pathLst>
            </a:custGeom>
            <a:solidFill>
              <a:srgbClr val="3366FF"/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93" name="Freeform 6"/>
            <p:cNvSpPr>
              <a:spLocks/>
            </p:cNvSpPr>
            <p:nvPr/>
          </p:nvSpPr>
          <p:spPr bwMode="auto">
            <a:xfrm>
              <a:off x="3847" y="2099"/>
              <a:ext cx="629" cy="288"/>
            </a:xfrm>
            <a:custGeom>
              <a:avLst/>
              <a:gdLst>
                <a:gd name="T0" fmla="*/ 136 w 629"/>
                <a:gd name="T1" fmla="*/ 122 h 288"/>
                <a:gd name="T2" fmla="*/ 148 w 629"/>
                <a:gd name="T3" fmla="*/ 124 h 288"/>
                <a:gd name="T4" fmla="*/ 158 w 629"/>
                <a:gd name="T5" fmla="*/ 104 h 288"/>
                <a:gd name="T6" fmla="*/ 169 w 629"/>
                <a:gd name="T7" fmla="*/ 76 h 288"/>
                <a:gd name="T8" fmla="*/ 192 w 629"/>
                <a:gd name="T9" fmla="*/ 74 h 288"/>
                <a:gd name="T10" fmla="*/ 225 w 629"/>
                <a:gd name="T11" fmla="*/ 69 h 288"/>
                <a:gd name="T12" fmla="*/ 230 w 629"/>
                <a:gd name="T13" fmla="*/ 69 h 288"/>
                <a:gd name="T14" fmla="*/ 249 w 629"/>
                <a:gd name="T15" fmla="*/ 65 h 288"/>
                <a:gd name="T16" fmla="*/ 279 w 629"/>
                <a:gd name="T17" fmla="*/ 61 h 288"/>
                <a:gd name="T18" fmla="*/ 298 w 629"/>
                <a:gd name="T19" fmla="*/ 57 h 288"/>
                <a:gd name="T20" fmla="*/ 323 w 629"/>
                <a:gd name="T21" fmla="*/ 54 h 288"/>
                <a:gd name="T22" fmla="*/ 349 w 629"/>
                <a:gd name="T23" fmla="*/ 49 h 288"/>
                <a:gd name="T24" fmla="*/ 375 w 629"/>
                <a:gd name="T25" fmla="*/ 44 h 288"/>
                <a:gd name="T26" fmla="*/ 394 w 629"/>
                <a:gd name="T27" fmla="*/ 40 h 288"/>
                <a:gd name="T28" fmla="*/ 407 w 629"/>
                <a:gd name="T29" fmla="*/ 37 h 288"/>
                <a:gd name="T30" fmla="*/ 430 w 629"/>
                <a:gd name="T31" fmla="*/ 32 h 288"/>
                <a:gd name="T32" fmla="*/ 443 w 629"/>
                <a:gd name="T33" fmla="*/ 29 h 288"/>
                <a:gd name="T34" fmla="*/ 479 w 629"/>
                <a:gd name="T35" fmla="*/ 22 h 288"/>
                <a:gd name="T36" fmla="*/ 494 w 629"/>
                <a:gd name="T37" fmla="*/ 19 h 288"/>
                <a:gd name="T38" fmla="*/ 517 w 629"/>
                <a:gd name="T39" fmla="*/ 12 h 288"/>
                <a:gd name="T40" fmla="*/ 544 w 629"/>
                <a:gd name="T41" fmla="*/ 7 h 288"/>
                <a:gd name="T42" fmla="*/ 552 w 629"/>
                <a:gd name="T43" fmla="*/ 5 h 288"/>
                <a:gd name="T44" fmla="*/ 580 w 629"/>
                <a:gd name="T45" fmla="*/ 4 h 288"/>
                <a:gd name="T46" fmla="*/ 615 w 629"/>
                <a:gd name="T47" fmla="*/ 121 h 288"/>
                <a:gd name="T48" fmla="*/ 562 w 629"/>
                <a:gd name="T49" fmla="*/ 184 h 288"/>
                <a:gd name="T50" fmla="*/ 502 w 629"/>
                <a:gd name="T51" fmla="*/ 219 h 288"/>
                <a:gd name="T52" fmla="*/ 480 w 629"/>
                <a:gd name="T53" fmla="*/ 276 h 288"/>
                <a:gd name="T54" fmla="*/ 436 w 629"/>
                <a:gd name="T55" fmla="*/ 286 h 288"/>
                <a:gd name="T56" fmla="*/ 397 w 629"/>
                <a:gd name="T57" fmla="*/ 258 h 288"/>
                <a:gd name="T58" fmla="*/ 359 w 629"/>
                <a:gd name="T59" fmla="*/ 230 h 288"/>
                <a:gd name="T60" fmla="*/ 339 w 629"/>
                <a:gd name="T61" fmla="*/ 216 h 288"/>
                <a:gd name="T62" fmla="*/ 316 w 629"/>
                <a:gd name="T63" fmla="*/ 220 h 288"/>
                <a:gd name="T64" fmla="*/ 276 w 629"/>
                <a:gd name="T65" fmla="*/ 226 h 288"/>
                <a:gd name="T66" fmla="*/ 251 w 629"/>
                <a:gd name="T67" fmla="*/ 211 h 288"/>
                <a:gd name="T68" fmla="*/ 235 w 629"/>
                <a:gd name="T69" fmla="*/ 203 h 288"/>
                <a:gd name="T70" fmla="*/ 214 w 629"/>
                <a:gd name="T71" fmla="*/ 204 h 288"/>
                <a:gd name="T72" fmla="*/ 183 w 629"/>
                <a:gd name="T73" fmla="*/ 208 h 288"/>
                <a:gd name="T74" fmla="*/ 156 w 629"/>
                <a:gd name="T75" fmla="*/ 211 h 288"/>
                <a:gd name="T76" fmla="*/ 130 w 629"/>
                <a:gd name="T77" fmla="*/ 218 h 288"/>
                <a:gd name="T78" fmla="*/ 113 w 629"/>
                <a:gd name="T79" fmla="*/ 230 h 288"/>
                <a:gd name="T80" fmla="*/ 96 w 629"/>
                <a:gd name="T81" fmla="*/ 236 h 288"/>
                <a:gd name="T82" fmla="*/ 61 w 629"/>
                <a:gd name="T83" fmla="*/ 244 h 288"/>
                <a:gd name="T84" fmla="*/ 28 w 629"/>
                <a:gd name="T85" fmla="*/ 250 h 288"/>
                <a:gd name="T86" fmla="*/ 6 w 629"/>
                <a:gd name="T87" fmla="*/ 253 h 288"/>
                <a:gd name="T88" fmla="*/ 0 w 629"/>
                <a:gd name="T89" fmla="*/ 233 h 288"/>
                <a:gd name="T90" fmla="*/ 18 w 629"/>
                <a:gd name="T91" fmla="*/ 215 h 288"/>
                <a:gd name="T92" fmla="*/ 26 w 629"/>
                <a:gd name="T93" fmla="*/ 200 h 288"/>
                <a:gd name="T94" fmla="*/ 53 w 629"/>
                <a:gd name="T95" fmla="*/ 191 h 288"/>
                <a:gd name="T96" fmla="*/ 86 w 629"/>
                <a:gd name="T97" fmla="*/ 166 h 288"/>
                <a:gd name="T98" fmla="*/ 91 w 629"/>
                <a:gd name="T99" fmla="*/ 150 h 288"/>
                <a:gd name="T100" fmla="*/ 110 w 629"/>
                <a:gd name="T101" fmla="*/ 141 h 288"/>
                <a:gd name="T102" fmla="*/ 124 w 629"/>
                <a:gd name="T103" fmla="*/ 132 h 288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629"/>
                <a:gd name="T157" fmla="*/ 0 h 288"/>
                <a:gd name="T158" fmla="*/ 629 w 629"/>
                <a:gd name="T159" fmla="*/ 288 h 288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629" h="288">
                  <a:moveTo>
                    <a:pt x="124" y="132"/>
                  </a:moveTo>
                  <a:lnTo>
                    <a:pt x="126" y="129"/>
                  </a:lnTo>
                  <a:lnTo>
                    <a:pt x="135" y="125"/>
                  </a:lnTo>
                  <a:lnTo>
                    <a:pt x="136" y="122"/>
                  </a:lnTo>
                  <a:lnTo>
                    <a:pt x="143" y="125"/>
                  </a:lnTo>
                  <a:lnTo>
                    <a:pt x="143" y="126"/>
                  </a:lnTo>
                  <a:lnTo>
                    <a:pt x="147" y="126"/>
                  </a:lnTo>
                  <a:lnTo>
                    <a:pt x="148" y="124"/>
                  </a:lnTo>
                  <a:lnTo>
                    <a:pt x="151" y="124"/>
                  </a:lnTo>
                  <a:lnTo>
                    <a:pt x="156" y="109"/>
                  </a:lnTo>
                  <a:lnTo>
                    <a:pt x="156" y="107"/>
                  </a:lnTo>
                  <a:lnTo>
                    <a:pt x="158" y="104"/>
                  </a:lnTo>
                  <a:lnTo>
                    <a:pt x="167" y="100"/>
                  </a:lnTo>
                  <a:lnTo>
                    <a:pt x="168" y="95"/>
                  </a:lnTo>
                  <a:lnTo>
                    <a:pt x="168" y="85"/>
                  </a:lnTo>
                  <a:lnTo>
                    <a:pt x="169" y="76"/>
                  </a:lnTo>
                  <a:lnTo>
                    <a:pt x="173" y="76"/>
                  </a:lnTo>
                  <a:lnTo>
                    <a:pt x="183" y="75"/>
                  </a:lnTo>
                  <a:lnTo>
                    <a:pt x="185" y="75"/>
                  </a:lnTo>
                  <a:lnTo>
                    <a:pt x="192" y="74"/>
                  </a:lnTo>
                  <a:lnTo>
                    <a:pt x="195" y="72"/>
                  </a:lnTo>
                  <a:lnTo>
                    <a:pt x="213" y="71"/>
                  </a:lnTo>
                  <a:lnTo>
                    <a:pt x="224" y="69"/>
                  </a:lnTo>
                  <a:lnTo>
                    <a:pt x="225" y="69"/>
                  </a:lnTo>
                  <a:lnTo>
                    <a:pt x="227" y="69"/>
                  </a:lnTo>
                  <a:lnTo>
                    <a:pt x="228" y="69"/>
                  </a:lnTo>
                  <a:lnTo>
                    <a:pt x="229" y="69"/>
                  </a:lnTo>
                  <a:lnTo>
                    <a:pt x="230" y="69"/>
                  </a:lnTo>
                  <a:lnTo>
                    <a:pt x="233" y="67"/>
                  </a:lnTo>
                  <a:lnTo>
                    <a:pt x="238" y="66"/>
                  </a:lnTo>
                  <a:lnTo>
                    <a:pt x="245" y="66"/>
                  </a:lnTo>
                  <a:lnTo>
                    <a:pt x="249" y="65"/>
                  </a:lnTo>
                  <a:lnTo>
                    <a:pt x="252" y="65"/>
                  </a:lnTo>
                  <a:lnTo>
                    <a:pt x="257" y="65"/>
                  </a:lnTo>
                  <a:lnTo>
                    <a:pt x="267" y="64"/>
                  </a:lnTo>
                  <a:lnTo>
                    <a:pt x="279" y="61"/>
                  </a:lnTo>
                  <a:lnTo>
                    <a:pt x="284" y="60"/>
                  </a:lnTo>
                  <a:lnTo>
                    <a:pt x="287" y="60"/>
                  </a:lnTo>
                  <a:lnTo>
                    <a:pt x="288" y="60"/>
                  </a:lnTo>
                  <a:lnTo>
                    <a:pt x="298" y="57"/>
                  </a:lnTo>
                  <a:lnTo>
                    <a:pt x="309" y="56"/>
                  </a:lnTo>
                  <a:lnTo>
                    <a:pt x="315" y="55"/>
                  </a:lnTo>
                  <a:lnTo>
                    <a:pt x="320" y="54"/>
                  </a:lnTo>
                  <a:lnTo>
                    <a:pt x="323" y="54"/>
                  </a:lnTo>
                  <a:lnTo>
                    <a:pt x="332" y="51"/>
                  </a:lnTo>
                  <a:lnTo>
                    <a:pt x="342" y="50"/>
                  </a:lnTo>
                  <a:lnTo>
                    <a:pt x="343" y="50"/>
                  </a:lnTo>
                  <a:lnTo>
                    <a:pt x="349" y="49"/>
                  </a:lnTo>
                  <a:lnTo>
                    <a:pt x="371" y="44"/>
                  </a:lnTo>
                  <a:lnTo>
                    <a:pt x="372" y="44"/>
                  </a:lnTo>
                  <a:lnTo>
                    <a:pt x="374" y="44"/>
                  </a:lnTo>
                  <a:lnTo>
                    <a:pt x="375" y="44"/>
                  </a:lnTo>
                  <a:lnTo>
                    <a:pt x="376" y="42"/>
                  </a:lnTo>
                  <a:lnTo>
                    <a:pt x="377" y="42"/>
                  </a:lnTo>
                  <a:lnTo>
                    <a:pt x="386" y="41"/>
                  </a:lnTo>
                  <a:lnTo>
                    <a:pt x="394" y="40"/>
                  </a:lnTo>
                  <a:lnTo>
                    <a:pt x="397" y="39"/>
                  </a:lnTo>
                  <a:lnTo>
                    <a:pt x="400" y="39"/>
                  </a:lnTo>
                  <a:lnTo>
                    <a:pt x="403" y="37"/>
                  </a:lnTo>
                  <a:lnTo>
                    <a:pt x="407" y="37"/>
                  </a:lnTo>
                  <a:lnTo>
                    <a:pt x="411" y="36"/>
                  </a:lnTo>
                  <a:lnTo>
                    <a:pt x="414" y="35"/>
                  </a:lnTo>
                  <a:lnTo>
                    <a:pt x="426" y="32"/>
                  </a:lnTo>
                  <a:lnTo>
                    <a:pt x="430" y="32"/>
                  </a:lnTo>
                  <a:lnTo>
                    <a:pt x="432" y="31"/>
                  </a:lnTo>
                  <a:lnTo>
                    <a:pt x="436" y="31"/>
                  </a:lnTo>
                  <a:lnTo>
                    <a:pt x="440" y="30"/>
                  </a:lnTo>
                  <a:lnTo>
                    <a:pt x="443" y="29"/>
                  </a:lnTo>
                  <a:lnTo>
                    <a:pt x="446" y="29"/>
                  </a:lnTo>
                  <a:lnTo>
                    <a:pt x="459" y="26"/>
                  </a:lnTo>
                  <a:lnTo>
                    <a:pt x="462" y="25"/>
                  </a:lnTo>
                  <a:lnTo>
                    <a:pt x="479" y="22"/>
                  </a:lnTo>
                  <a:lnTo>
                    <a:pt x="483" y="21"/>
                  </a:lnTo>
                  <a:lnTo>
                    <a:pt x="489" y="20"/>
                  </a:lnTo>
                  <a:lnTo>
                    <a:pt x="491" y="20"/>
                  </a:lnTo>
                  <a:lnTo>
                    <a:pt x="494" y="19"/>
                  </a:lnTo>
                  <a:lnTo>
                    <a:pt x="506" y="16"/>
                  </a:lnTo>
                  <a:lnTo>
                    <a:pt x="506" y="15"/>
                  </a:lnTo>
                  <a:lnTo>
                    <a:pt x="508" y="15"/>
                  </a:lnTo>
                  <a:lnTo>
                    <a:pt x="517" y="12"/>
                  </a:lnTo>
                  <a:lnTo>
                    <a:pt x="531" y="10"/>
                  </a:lnTo>
                  <a:lnTo>
                    <a:pt x="533" y="10"/>
                  </a:lnTo>
                  <a:lnTo>
                    <a:pt x="535" y="9"/>
                  </a:lnTo>
                  <a:lnTo>
                    <a:pt x="544" y="7"/>
                  </a:lnTo>
                  <a:lnTo>
                    <a:pt x="546" y="7"/>
                  </a:lnTo>
                  <a:lnTo>
                    <a:pt x="547" y="6"/>
                  </a:lnTo>
                  <a:lnTo>
                    <a:pt x="551" y="6"/>
                  </a:lnTo>
                  <a:lnTo>
                    <a:pt x="552" y="5"/>
                  </a:lnTo>
                  <a:lnTo>
                    <a:pt x="561" y="4"/>
                  </a:lnTo>
                  <a:lnTo>
                    <a:pt x="569" y="1"/>
                  </a:lnTo>
                  <a:lnTo>
                    <a:pt x="579" y="0"/>
                  </a:lnTo>
                  <a:lnTo>
                    <a:pt x="580" y="4"/>
                  </a:lnTo>
                  <a:lnTo>
                    <a:pt x="593" y="27"/>
                  </a:lnTo>
                  <a:lnTo>
                    <a:pt x="626" y="77"/>
                  </a:lnTo>
                  <a:lnTo>
                    <a:pt x="629" y="112"/>
                  </a:lnTo>
                  <a:lnTo>
                    <a:pt x="615" y="121"/>
                  </a:lnTo>
                  <a:lnTo>
                    <a:pt x="599" y="137"/>
                  </a:lnTo>
                  <a:lnTo>
                    <a:pt x="583" y="160"/>
                  </a:lnTo>
                  <a:lnTo>
                    <a:pt x="569" y="186"/>
                  </a:lnTo>
                  <a:lnTo>
                    <a:pt x="562" y="184"/>
                  </a:lnTo>
                  <a:lnTo>
                    <a:pt x="552" y="182"/>
                  </a:lnTo>
                  <a:lnTo>
                    <a:pt x="528" y="194"/>
                  </a:lnTo>
                  <a:lnTo>
                    <a:pt x="519" y="201"/>
                  </a:lnTo>
                  <a:lnTo>
                    <a:pt x="502" y="219"/>
                  </a:lnTo>
                  <a:lnTo>
                    <a:pt x="491" y="235"/>
                  </a:lnTo>
                  <a:lnTo>
                    <a:pt x="489" y="239"/>
                  </a:lnTo>
                  <a:lnTo>
                    <a:pt x="481" y="271"/>
                  </a:lnTo>
                  <a:lnTo>
                    <a:pt x="480" y="276"/>
                  </a:lnTo>
                  <a:lnTo>
                    <a:pt x="468" y="276"/>
                  </a:lnTo>
                  <a:lnTo>
                    <a:pt x="449" y="280"/>
                  </a:lnTo>
                  <a:lnTo>
                    <a:pt x="438" y="288"/>
                  </a:lnTo>
                  <a:lnTo>
                    <a:pt x="436" y="286"/>
                  </a:lnTo>
                  <a:lnTo>
                    <a:pt x="430" y="281"/>
                  </a:lnTo>
                  <a:lnTo>
                    <a:pt x="429" y="280"/>
                  </a:lnTo>
                  <a:lnTo>
                    <a:pt x="409" y="266"/>
                  </a:lnTo>
                  <a:lnTo>
                    <a:pt x="397" y="258"/>
                  </a:lnTo>
                  <a:lnTo>
                    <a:pt x="392" y="254"/>
                  </a:lnTo>
                  <a:lnTo>
                    <a:pt x="375" y="241"/>
                  </a:lnTo>
                  <a:lnTo>
                    <a:pt x="369" y="236"/>
                  </a:lnTo>
                  <a:lnTo>
                    <a:pt x="359" y="230"/>
                  </a:lnTo>
                  <a:lnTo>
                    <a:pt x="359" y="229"/>
                  </a:lnTo>
                  <a:lnTo>
                    <a:pt x="358" y="229"/>
                  </a:lnTo>
                  <a:lnTo>
                    <a:pt x="345" y="220"/>
                  </a:lnTo>
                  <a:lnTo>
                    <a:pt x="339" y="216"/>
                  </a:lnTo>
                  <a:lnTo>
                    <a:pt x="334" y="216"/>
                  </a:lnTo>
                  <a:lnTo>
                    <a:pt x="326" y="219"/>
                  </a:lnTo>
                  <a:lnTo>
                    <a:pt x="322" y="219"/>
                  </a:lnTo>
                  <a:lnTo>
                    <a:pt x="316" y="220"/>
                  </a:lnTo>
                  <a:lnTo>
                    <a:pt x="296" y="223"/>
                  </a:lnTo>
                  <a:lnTo>
                    <a:pt x="293" y="224"/>
                  </a:lnTo>
                  <a:lnTo>
                    <a:pt x="283" y="225"/>
                  </a:lnTo>
                  <a:lnTo>
                    <a:pt x="276" y="226"/>
                  </a:lnTo>
                  <a:lnTo>
                    <a:pt x="258" y="229"/>
                  </a:lnTo>
                  <a:lnTo>
                    <a:pt x="257" y="218"/>
                  </a:lnTo>
                  <a:lnTo>
                    <a:pt x="252" y="213"/>
                  </a:lnTo>
                  <a:lnTo>
                    <a:pt x="251" y="211"/>
                  </a:lnTo>
                  <a:lnTo>
                    <a:pt x="250" y="210"/>
                  </a:lnTo>
                  <a:lnTo>
                    <a:pt x="246" y="206"/>
                  </a:lnTo>
                  <a:lnTo>
                    <a:pt x="240" y="209"/>
                  </a:lnTo>
                  <a:lnTo>
                    <a:pt x="235" y="203"/>
                  </a:lnTo>
                  <a:lnTo>
                    <a:pt x="236" y="201"/>
                  </a:lnTo>
                  <a:lnTo>
                    <a:pt x="228" y="203"/>
                  </a:lnTo>
                  <a:lnTo>
                    <a:pt x="220" y="203"/>
                  </a:lnTo>
                  <a:lnTo>
                    <a:pt x="214" y="204"/>
                  </a:lnTo>
                  <a:lnTo>
                    <a:pt x="212" y="204"/>
                  </a:lnTo>
                  <a:lnTo>
                    <a:pt x="202" y="205"/>
                  </a:lnTo>
                  <a:lnTo>
                    <a:pt x="184" y="208"/>
                  </a:lnTo>
                  <a:lnTo>
                    <a:pt x="183" y="208"/>
                  </a:lnTo>
                  <a:lnTo>
                    <a:pt x="175" y="209"/>
                  </a:lnTo>
                  <a:lnTo>
                    <a:pt x="168" y="209"/>
                  </a:lnTo>
                  <a:lnTo>
                    <a:pt x="162" y="210"/>
                  </a:lnTo>
                  <a:lnTo>
                    <a:pt x="156" y="211"/>
                  </a:lnTo>
                  <a:lnTo>
                    <a:pt x="151" y="211"/>
                  </a:lnTo>
                  <a:lnTo>
                    <a:pt x="148" y="211"/>
                  </a:lnTo>
                  <a:lnTo>
                    <a:pt x="141" y="214"/>
                  </a:lnTo>
                  <a:lnTo>
                    <a:pt x="130" y="218"/>
                  </a:lnTo>
                  <a:lnTo>
                    <a:pt x="125" y="220"/>
                  </a:lnTo>
                  <a:lnTo>
                    <a:pt x="120" y="223"/>
                  </a:lnTo>
                  <a:lnTo>
                    <a:pt x="118" y="224"/>
                  </a:lnTo>
                  <a:lnTo>
                    <a:pt x="113" y="230"/>
                  </a:lnTo>
                  <a:lnTo>
                    <a:pt x="104" y="231"/>
                  </a:lnTo>
                  <a:lnTo>
                    <a:pt x="103" y="233"/>
                  </a:lnTo>
                  <a:lnTo>
                    <a:pt x="96" y="235"/>
                  </a:lnTo>
                  <a:lnTo>
                    <a:pt x="96" y="236"/>
                  </a:lnTo>
                  <a:lnTo>
                    <a:pt x="88" y="240"/>
                  </a:lnTo>
                  <a:lnTo>
                    <a:pt x="83" y="240"/>
                  </a:lnTo>
                  <a:lnTo>
                    <a:pt x="74" y="243"/>
                  </a:lnTo>
                  <a:lnTo>
                    <a:pt x="61" y="244"/>
                  </a:lnTo>
                  <a:lnTo>
                    <a:pt x="60" y="245"/>
                  </a:lnTo>
                  <a:lnTo>
                    <a:pt x="56" y="245"/>
                  </a:lnTo>
                  <a:lnTo>
                    <a:pt x="52" y="246"/>
                  </a:lnTo>
                  <a:lnTo>
                    <a:pt x="28" y="250"/>
                  </a:lnTo>
                  <a:lnTo>
                    <a:pt x="27" y="250"/>
                  </a:lnTo>
                  <a:lnTo>
                    <a:pt x="23" y="250"/>
                  </a:lnTo>
                  <a:lnTo>
                    <a:pt x="15" y="251"/>
                  </a:lnTo>
                  <a:lnTo>
                    <a:pt x="6" y="253"/>
                  </a:lnTo>
                  <a:lnTo>
                    <a:pt x="0" y="254"/>
                  </a:lnTo>
                  <a:lnTo>
                    <a:pt x="0" y="253"/>
                  </a:lnTo>
                  <a:lnTo>
                    <a:pt x="0" y="240"/>
                  </a:lnTo>
                  <a:lnTo>
                    <a:pt x="0" y="233"/>
                  </a:lnTo>
                  <a:lnTo>
                    <a:pt x="3" y="229"/>
                  </a:lnTo>
                  <a:lnTo>
                    <a:pt x="14" y="226"/>
                  </a:lnTo>
                  <a:lnTo>
                    <a:pt x="18" y="223"/>
                  </a:lnTo>
                  <a:lnTo>
                    <a:pt x="18" y="215"/>
                  </a:lnTo>
                  <a:lnTo>
                    <a:pt x="18" y="210"/>
                  </a:lnTo>
                  <a:lnTo>
                    <a:pt x="21" y="205"/>
                  </a:lnTo>
                  <a:lnTo>
                    <a:pt x="21" y="206"/>
                  </a:lnTo>
                  <a:lnTo>
                    <a:pt x="26" y="200"/>
                  </a:lnTo>
                  <a:lnTo>
                    <a:pt x="34" y="194"/>
                  </a:lnTo>
                  <a:lnTo>
                    <a:pt x="40" y="192"/>
                  </a:lnTo>
                  <a:lnTo>
                    <a:pt x="43" y="192"/>
                  </a:lnTo>
                  <a:lnTo>
                    <a:pt x="53" y="191"/>
                  </a:lnTo>
                  <a:lnTo>
                    <a:pt x="69" y="176"/>
                  </a:lnTo>
                  <a:lnTo>
                    <a:pt x="69" y="175"/>
                  </a:lnTo>
                  <a:lnTo>
                    <a:pt x="77" y="169"/>
                  </a:lnTo>
                  <a:lnTo>
                    <a:pt x="86" y="166"/>
                  </a:lnTo>
                  <a:lnTo>
                    <a:pt x="88" y="165"/>
                  </a:lnTo>
                  <a:lnTo>
                    <a:pt x="91" y="156"/>
                  </a:lnTo>
                  <a:lnTo>
                    <a:pt x="91" y="155"/>
                  </a:lnTo>
                  <a:lnTo>
                    <a:pt x="91" y="150"/>
                  </a:lnTo>
                  <a:lnTo>
                    <a:pt x="99" y="144"/>
                  </a:lnTo>
                  <a:lnTo>
                    <a:pt x="109" y="136"/>
                  </a:lnTo>
                  <a:lnTo>
                    <a:pt x="110" y="137"/>
                  </a:lnTo>
                  <a:lnTo>
                    <a:pt x="110" y="141"/>
                  </a:lnTo>
                  <a:lnTo>
                    <a:pt x="119" y="142"/>
                  </a:lnTo>
                  <a:lnTo>
                    <a:pt x="119" y="141"/>
                  </a:lnTo>
                  <a:lnTo>
                    <a:pt x="121" y="139"/>
                  </a:lnTo>
                  <a:lnTo>
                    <a:pt x="124" y="132"/>
                  </a:lnTo>
                  <a:close/>
                </a:path>
              </a:pathLst>
            </a:custGeom>
            <a:solidFill>
              <a:srgbClr val="3366FF"/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94" name="Freeform 7"/>
            <p:cNvSpPr>
              <a:spLocks/>
            </p:cNvSpPr>
            <p:nvPr/>
          </p:nvSpPr>
          <p:spPr bwMode="auto">
            <a:xfrm>
              <a:off x="4369" y="1792"/>
              <a:ext cx="76" cy="129"/>
            </a:xfrm>
            <a:custGeom>
              <a:avLst/>
              <a:gdLst>
                <a:gd name="T0" fmla="*/ 25 w 76"/>
                <a:gd name="T1" fmla="*/ 43 h 129"/>
                <a:gd name="T2" fmla="*/ 19 w 76"/>
                <a:gd name="T3" fmla="*/ 32 h 129"/>
                <a:gd name="T4" fmla="*/ 17 w 76"/>
                <a:gd name="T5" fmla="*/ 24 h 129"/>
                <a:gd name="T6" fmla="*/ 18 w 76"/>
                <a:gd name="T7" fmla="*/ 23 h 129"/>
                <a:gd name="T8" fmla="*/ 17 w 76"/>
                <a:gd name="T9" fmla="*/ 19 h 129"/>
                <a:gd name="T10" fmla="*/ 19 w 76"/>
                <a:gd name="T11" fmla="*/ 13 h 129"/>
                <a:gd name="T12" fmla="*/ 22 w 76"/>
                <a:gd name="T13" fmla="*/ 4 h 129"/>
                <a:gd name="T14" fmla="*/ 23 w 76"/>
                <a:gd name="T15" fmla="*/ 1 h 129"/>
                <a:gd name="T16" fmla="*/ 17 w 76"/>
                <a:gd name="T17" fmla="*/ 0 h 129"/>
                <a:gd name="T18" fmla="*/ 11 w 76"/>
                <a:gd name="T19" fmla="*/ 1 h 129"/>
                <a:gd name="T20" fmla="*/ 1 w 76"/>
                <a:gd name="T21" fmla="*/ 11 h 129"/>
                <a:gd name="T22" fmla="*/ 1 w 76"/>
                <a:gd name="T23" fmla="*/ 14 h 129"/>
                <a:gd name="T24" fmla="*/ 0 w 76"/>
                <a:gd name="T25" fmla="*/ 15 h 129"/>
                <a:gd name="T26" fmla="*/ 1 w 76"/>
                <a:gd name="T27" fmla="*/ 20 h 129"/>
                <a:gd name="T28" fmla="*/ 1 w 76"/>
                <a:gd name="T29" fmla="*/ 21 h 129"/>
                <a:gd name="T30" fmla="*/ 8 w 76"/>
                <a:gd name="T31" fmla="*/ 47 h 129"/>
                <a:gd name="T32" fmla="*/ 8 w 76"/>
                <a:gd name="T33" fmla="*/ 49 h 129"/>
                <a:gd name="T34" fmla="*/ 9 w 76"/>
                <a:gd name="T35" fmla="*/ 53 h 129"/>
                <a:gd name="T36" fmla="*/ 11 w 76"/>
                <a:gd name="T37" fmla="*/ 55 h 129"/>
                <a:gd name="T38" fmla="*/ 11 w 76"/>
                <a:gd name="T39" fmla="*/ 57 h 129"/>
                <a:gd name="T40" fmla="*/ 11 w 76"/>
                <a:gd name="T41" fmla="*/ 58 h 129"/>
                <a:gd name="T42" fmla="*/ 13 w 76"/>
                <a:gd name="T43" fmla="*/ 65 h 129"/>
                <a:gd name="T44" fmla="*/ 14 w 76"/>
                <a:gd name="T45" fmla="*/ 67 h 129"/>
                <a:gd name="T46" fmla="*/ 17 w 76"/>
                <a:gd name="T47" fmla="*/ 80 h 129"/>
                <a:gd name="T48" fmla="*/ 22 w 76"/>
                <a:gd name="T49" fmla="*/ 94 h 129"/>
                <a:gd name="T50" fmla="*/ 22 w 76"/>
                <a:gd name="T51" fmla="*/ 95 h 129"/>
                <a:gd name="T52" fmla="*/ 23 w 76"/>
                <a:gd name="T53" fmla="*/ 102 h 129"/>
                <a:gd name="T54" fmla="*/ 25 w 76"/>
                <a:gd name="T55" fmla="*/ 110 h 129"/>
                <a:gd name="T56" fmla="*/ 27 w 76"/>
                <a:gd name="T57" fmla="*/ 113 h 129"/>
                <a:gd name="T58" fmla="*/ 27 w 76"/>
                <a:gd name="T59" fmla="*/ 114 h 129"/>
                <a:gd name="T60" fmla="*/ 28 w 76"/>
                <a:gd name="T61" fmla="*/ 117 h 129"/>
                <a:gd name="T62" fmla="*/ 29 w 76"/>
                <a:gd name="T63" fmla="*/ 119 h 129"/>
                <a:gd name="T64" fmla="*/ 32 w 76"/>
                <a:gd name="T65" fmla="*/ 129 h 129"/>
                <a:gd name="T66" fmla="*/ 45 w 76"/>
                <a:gd name="T67" fmla="*/ 127 h 129"/>
                <a:gd name="T68" fmla="*/ 56 w 76"/>
                <a:gd name="T69" fmla="*/ 124 h 129"/>
                <a:gd name="T70" fmla="*/ 63 w 76"/>
                <a:gd name="T71" fmla="*/ 122 h 129"/>
                <a:gd name="T72" fmla="*/ 71 w 76"/>
                <a:gd name="T73" fmla="*/ 120 h 129"/>
                <a:gd name="T74" fmla="*/ 76 w 76"/>
                <a:gd name="T75" fmla="*/ 119 h 129"/>
                <a:gd name="T76" fmla="*/ 65 w 76"/>
                <a:gd name="T77" fmla="*/ 88 h 129"/>
                <a:gd name="T78" fmla="*/ 63 w 76"/>
                <a:gd name="T79" fmla="*/ 90 h 129"/>
                <a:gd name="T80" fmla="*/ 47 w 76"/>
                <a:gd name="T81" fmla="*/ 78 h 129"/>
                <a:gd name="T82" fmla="*/ 41 w 76"/>
                <a:gd name="T83" fmla="*/ 70 h 129"/>
                <a:gd name="T84" fmla="*/ 35 w 76"/>
                <a:gd name="T85" fmla="*/ 52 h 129"/>
                <a:gd name="T86" fmla="*/ 25 w 76"/>
                <a:gd name="T87" fmla="*/ 43 h 12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76"/>
                <a:gd name="T133" fmla="*/ 0 h 129"/>
                <a:gd name="T134" fmla="*/ 76 w 76"/>
                <a:gd name="T135" fmla="*/ 129 h 129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76" h="129">
                  <a:moveTo>
                    <a:pt x="25" y="43"/>
                  </a:moveTo>
                  <a:lnTo>
                    <a:pt x="19" y="32"/>
                  </a:lnTo>
                  <a:lnTo>
                    <a:pt x="17" y="24"/>
                  </a:lnTo>
                  <a:lnTo>
                    <a:pt x="18" y="23"/>
                  </a:lnTo>
                  <a:lnTo>
                    <a:pt x="17" y="19"/>
                  </a:lnTo>
                  <a:lnTo>
                    <a:pt x="19" y="13"/>
                  </a:lnTo>
                  <a:lnTo>
                    <a:pt x="22" y="4"/>
                  </a:lnTo>
                  <a:lnTo>
                    <a:pt x="23" y="1"/>
                  </a:lnTo>
                  <a:lnTo>
                    <a:pt x="17" y="0"/>
                  </a:lnTo>
                  <a:lnTo>
                    <a:pt x="11" y="1"/>
                  </a:lnTo>
                  <a:lnTo>
                    <a:pt x="1" y="11"/>
                  </a:lnTo>
                  <a:lnTo>
                    <a:pt x="1" y="14"/>
                  </a:lnTo>
                  <a:lnTo>
                    <a:pt x="0" y="15"/>
                  </a:lnTo>
                  <a:lnTo>
                    <a:pt x="1" y="20"/>
                  </a:lnTo>
                  <a:lnTo>
                    <a:pt x="1" y="21"/>
                  </a:lnTo>
                  <a:lnTo>
                    <a:pt x="8" y="47"/>
                  </a:lnTo>
                  <a:lnTo>
                    <a:pt x="8" y="49"/>
                  </a:lnTo>
                  <a:lnTo>
                    <a:pt x="9" y="53"/>
                  </a:lnTo>
                  <a:lnTo>
                    <a:pt x="11" y="55"/>
                  </a:lnTo>
                  <a:lnTo>
                    <a:pt x="11" y="57"/>
                  </a:lnTo>
                  <a:lnTo>
                    <a:pt x="11" y="58"/>
                  </a:lnTo>
                  <a:lnTo>
                    <a:pt x="13" y="65"/>
                  </a:lnTo>
                  <a:lnTo>
                    <a:pt x="14" y="67"/>
                  </a:lnTo>
                  <a:lnTo>
                    <a:pt x="17" y="80"/>
                  </a:lnTo>
                  <a:lnTo>
                    <a:pt x="22" y="94"/>
                  </a:lnTo>
                  <a:lnTo>
                    <a:pt x="22" y="95"/>
                  </a:lnTo>
                  <a:lnTo>
                    <a:pt x="23" y="102"/>
                  </a:lnTo>
                  <a:lnTo>
                    <a:pt x="25" y="110"/>
                  </a:lnTo>
                  <a:lnTo>
                    <a:pt x="27" y="113"/>
                  </a:lnTo>
                  <a:lnTo>
                    <a:pt x="27" y="114"/>
                  </a:lnTo>
                  <a:lnTo>
                    <a:pt x="28" y="117"/>
                  </a:lnTo>
                  <a:lnTo>
                    <a:pt x="29" y="119"/>
                  </a:lnTo>
                  <a:lnTo>
                    <a:pt x="32" y="129"/>
                  </a:lnTo>
                  <a:lnTo>
                    <a:pt x="45" y="127"/>
                  </a:lnTo>
                  <a:lnTo>
                    <a:pt x="56" y="124"/>
                  </a:lnTo>
                  <a:lnTo>
                    <a:pt x="63" y="122"/>
                  </a:lnTo>
                  <a:lnTo>
                    <a:pt x="71" y="120"/>
                  </a:lnTo>
                  <a:lnTo>
                    <a:pt x="76" y="119"/>
                  </a:lnTo>
                  <a:lnTo>
                    <a:pt x="65" y="88"/>
                  </a:lnTo>
                  <a:lnTo>
                    <a:pt x="63" y="90"/>
                  </a:lnTo>
                  <a:lnTo>
                    <a:pt x="47" y="78"/>
                  </a:lnTo>
                  <a:lnTo>
                    <a:pt x="41" y="70"/>
                  </a:lnTo>
                  <a:lnTo>
                    <a:pt x="35" y="52"/>
                  </a:lnTo>
                  <a:lnTo>
                    <a:pt x="25" y="43"/>
                  </a:lnTo>
                  <a:close/>
                </a:path>
              </a:pathLst>
            </a:custGeom>
            <a:solidFill>
              <a:srgbClr val="3366FF"/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95" name="Freeform 8"/>
            <p:cNvSpPr>
              <a:spLocks/>
            </p:cNvSpPr>
            <p:nvPr/>
          </p:nvSpPr>
          <p:spPr bwMode="auto">
            <a:xfrm>
              <a:off x="4294" y="1894"/>
              <a:ext cx="15" cy="17"/>
            </a:xfrm>
            <a:custGeom>
              <a:avLst/>
              <a:gdLst>
                <a:gd name="T0" fmla="*/ 0 w 15"/>
                <a:gd name="T1" fmla="*/ 5 h 17"/>
                <a:gd name="T2" fmla="*/ 5 w 15"/>
                <a:gd name="T3" fmla="*/ 10 h 17"/>
                <a:gd name="T4" fmla="*/ 6 w 15"/>
                <a:gd name="T5" fmla="*/ 10 h 17"/>
                <a:gd name="T6" fmla="*/ 6 w 15"/>
                <a:gd name="T7" fmla="*/ 12 h 17"/>
                <a:gd name="T8" fmla="*/ 7 w 15"/>
                <a:gd name="T9" fmla="*/ 17 h 17"/>
                <a:gd name="T10" fmla="*/ 11 w 15"/>
                <a:gd name="T11" fmla="*/ 11 h 17"/>
                <a:gd name="T12" fmla="*/ 15 w 15"/>
                <a:gd name="T13" fmla="*/ 6 h 17"/>
                <a:gd name="T14" fmla="*/ 6 w 15"/>
                <a:gd name="T15" fmla="*/ 0 h 17"/>
                <a:gd name="T16" fmla="*/ 2 w 15"/>
                <a:gd name="T17" fmla="*/ 1 h 17"/>
                <a:gd name="T18" fmla="*/ 1 w 15"/>
                <a:gd name="T19" fmla="*/ 2 h 17"/>
                <a:gd name="T20" fmla="*/ 0 w 15"/>
                <a:gd name="T21" fmla="*/ 5 h 1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5"/>
                <a:gd name="T34" fmla="*/ 0 h 17"/>
                <a:gd name="T35" fmla="*/ 15 w 15"/>
                <a:gd name="T36" fmla="*/ 17 h 1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5" h="17">
                  <a:moveTo>
                    <a:pt x="0" y="5"/>
                  </a:moveTo>
                  <a:lnTo>
                    <a:pt x="5" y="10"/>
                  </a:lnTo>
                  <a:lnTo>
                    <a:pt x="6" y="10"/>
                  </a:lnTo>
                  <a:lnTo>
                    <a:pt x="6" y="12"/>
                  </a:lnTo>
                  <a:lnTo>
                    <a:pt x="7" y="17"/>
                  </a:lnTo>
                  <a:lnTo>
                    <a:pt x="11" y="11"/>
                  </a:lnTo>
                  <a:lnTo>
                    <a:pt x="15" y="6"/>
                  </a:lnTo>
                  <a:lnTo>
                    <a:pt x="6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3366FF"/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96" name="Freeform 9"/>
            <p:cNvSpPr>
              <a:spLocks/>
            </p:cNvSpPr>
            <p:nvPr/>
          </p:nvSpPr>
          <p:spPr bwMode="auto">
            <a:xfrm>
              <a:off x="4119" y="1807"/>
              <a:ext cx="326" cy="167"/>
            </a:xfrm>
            <a:custGeom>
              <a:avLst/>
              <a:gdLst>
                <a:gd name="T0" fmla="*/ 93 w 326"/>
                <a:gd name="T1" fmla="*/ 33 h 167"/>
                <a:gd name="T2" fmla="*/ 136 w 326"/>
                <a:gd name="T3" fmla="*/ 25 h 167"/>
                <a:gd name="T4" fmla="*/ 147 w 326"/>
                <a:gd name="T5" fmla="*/ 23 h 167"/>
                <a:gd name="T6" fmla="*/ 168 w 326"/>
                <a:gd name="T7" fmla="*/ 18 h 167"/>
                <a:gd name="T8" fmla="*/ 182 w 326"/>
                <a:gd name="T9" fmla="*/ 15 h 167"/>
                <a:gd name="T10" fmla="*/ 197 w 326"/>
                <a:gd name="T11" fmla="*/ 12 h 167"/>
                <a:gd name="T12" fmla="*/ 219 w 326"/>
                <a:gd name="T13" fmla="*/ 6 h 167"/>
                <a:gd name="T14" fmla="*/ 244 w 326"/>
                <a:gd name="T15" fmla="*/ 1 h 167"/>
                <a:gd name="T16" fmla="*/ 251 w 326"/>
                <a:gd name="T17" fmla="*/ 6 h 167"/>
                <a:gd name="T18" fmla="*/ 259 w 326"/>
                <a:gd name="T19" fmla="*/ 38 h 167"/>
                <a:gd name="T20" fmla="*/ 261 w 326"/>
                <a:gd name="T21" fmla="*/ 43 h 167"/>
                <a:gd name="T22" fmla="*/ 267 w 326"/>
                <a:gd name="T23" fmla="*/ 65 h 167"/>
                <a:gd name="T24" fmla="*/ 273 w 326"/>
                <a:gd name="T25" fmla="*/ 87 h 167"/>
                <a:gd name="T26" fmla="*/ 277 w 326"/>
                <a:gd name="T27" fmla="*/ 99 h 167"/>
                <a:gd name="T28" fmla="*/ 282 w 326"/>
                <a:gd name="T29" fmla="*/ 114 h 167"/>
                <a:gd name="T30" fmla="*/ 313 w 326"/>
                <a:gd name="T31" fmla="*/ 107 h 167"/>
                <a:gd name="T32" fmla="*/ 326 w 326"/>
                <a:gd name="T33" fmla="*/ 112 h 167"/>
                <a:gd name="T34" fmla="*/ 305 w 326"/>
                <a:gd name="T35" fmla="*/ 152 h 167"/>
                <a:gd name="T36" fmla="*/ 288 w 326"/>
                <a:gd name="T37" fmla="*/ 159 h 167"/>
                <a:gd name="T38" fmla="*/ 271 w 326"/>
                <a:gd name="T39" fmla="*/ 148 h 167"/>
                <a:gd name="T40" fmla="*/ 268 w 326"/>
                <a:gd name="T41" fmla="*/ 138 h 167"/>
                <a:gd name="T42" fmla="*/ 262 w 326"/>
                <a:gd name="T43" fmla="*/ 138 h 167"/>
                <a:gd name="T44" fmla="*/ 236 w 326"/>
                <a:gd name="T45" fmla="*/ 120 h 167"/>
                <a:gd name="T46" fmla="*/ 246 w 326"/>
                <a:gd name="T47" fmla="*/ 105 h 167"/>
                <a:gd name="T48" fmla="*/ 231 w 326"/>
                <a:gd name="T49" fmla="*/ 97 h 167"/>
                <a:gd name="T50" fmla="*/ 235 w 326"/>
                <a:gd name="T51" fmla="*/ 82 h 167"/>
                <a:gd name="T52" fmla="*/ 233 w 326"/>
                <a:gd name="T53" fmla="*/ 74 h 167"/>
                <a:gd name="T54" fmla="*/ 230 w 326"/>
                <a:gd name="T55" fmla="*/ 62 h 167"/>
                <a:gd name="T56" fmla="*/ 242 w 326"/>
                <a:gd name="T57" fmla="*/ 34 h 167"/>
                <a:gd name="T58" fmla="*/ 233 w 326"/>
                <a:gd name="T59" fmla="*/ 33 h 167"/>
                <a:gd name="T60" fmla="*/ 220 w 326"/>
                <a:gd name="T61" fmla="*/ 42 h 167"/>
                <a:gd name="T62" fmla="*/ 209 w 326"/>
                <a:gd name="T63" fmla="*/ 58 h 167"/>
                <a:gd name="T64" fmla="*/ 215 w 326"/>
                <a:gd name="T65" fmla="*/ 99 h 167"/>
                <a:gd name="T66" fmla="*/ 235 w 326"/>
                <a:gd name="T67" fmla="*/ 132 h 167"/>
                <a:gd name="T68" fmla="*/ 237 w 326"/>
                <a:gd name="T69" fmla="*/ 144 h 167"/>
                <a:gd name="T70" fmla="*/ 237 w 326"/>
                <a:gd name="T71" fmla="*/ 155 h 167"/>
                <a:gd name="T72" fmla="*/ 209 w 326"/>
                <a:gd name="T73" fmla="*/ 150 h 167"/>
                <a:gd name="T74" fmla="*/ 201 w 326"/>
                <a:gd name="T75" fmla="*/ 148 h 167"/>
                <a:gd name="T76" fmla="*/ 181 w 326"/>
                <a:gd name="T77" fmla="*/ 144 h 167"/>
                <a:gd name="T78" fmla="*/ 180 w 326"/>
                <a:gd name="T79" fmla="*/ 119 h 167"/>
                <a:gd name="T80" fmla="*/ 184 w 326"/>
                <a:gd name="T81" fmla="*/ 108 h 167"/>
                <a:gd name="T82" fmla="*/ 186 w 326"/>
                <a:gd name="T83" fmla="*/ 98 h 167"/>
                <a:gd name="T84" fmla="*/ 177 w 326"/>
                <a:gd name="T85" fmla="*/ 88 h 167"/>
                <a:gd name="T86" fmla="*/ 173 w 326"/>
                <a:gd name="T87" fmla="*/ 89 h 167"/>
                <a:gd name="T88" fmla="*/ 158 w 326"/>
                <a:gd name="T89" fmla="*/ 83 h 167"/>
                <a:gd name="T90" fmla="*/ 146 w 326"/>
                <a:gd name="T91" fmla="*/ 70 h 167"/>
                <a:gd name="T92" fmla="*/ 130 w 326"/>
                <a:gd name="T93" fmla="*/ 64 h 167"/>
                <a:gd name="T94" fmla="*/ 125 w 326"/>
                <a:gd name="T95" fmla="*/ 64 h 167"/>
                <a:gd name="T96" fmla="*/ 110 w 326"/>
                <a:gd name="T97" fmla="*/ 40 h 167"/>
                <a:gd name="T98" fmla="*/ 93 w 326"/>
                <a:gd name="T99" fmla="*/ 37 h 167"/>
                <a:gd name="T100" fmla="*/ 77 w 326"/>
                <a:gd name="T101" fmla="*/ 45 h 167"/>
                <a:gd name="T102" fmla="*/ 70 w 326"/>
                <a:gd name="T103" fmla="*/ 58 h 167"/>
                <a:gd name="T104" fmla="*/ 48 w 326"/>
                <a:gd name="T105" fmla="*/ 52 h 167"/>
                <a:gd name="T106" fmla="*/ 24 w 326"/>
                <a:gd name="T107" fmla="*/ 80 h 167"/>
                <a:gd name="T108" fmla="*/ 15 w 326"/>
                <a:gd name="T109" fmla="*/ 92 h 167"/>
                <a:gd name="T110" fmla="*/ 4 w 326"/>
                <a:gd name="T111" fmla="*/ 69 h 167"/>
                <a:gd name="T112" fmla="*/ 5 w 326"/>
                <a:gd name="T113" fmla="*/ 50 h 167"/>
                <a:gd name="T114" fmla="*/ 29 w 326"/>
                <a:gd name="T115" fmla="*/ 47 h 167"/>
                <a:gd name="T116" fmla="*/ 43 w 326"/>
                <a:gd name="T117" fmla="*/ 43 h 167"/>
                <a:gd name="T118" fmla="*/ 66 w 326"/>
                <a:gd name="T119" fmla="*/ 39 h 167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326"/>
                <a:gd name="T181" fmla="*/ 0 h 167"/>
                <a:gd name="T182" fmla="*/ 326 w 326"/>
                <a:gd name="T183" fmla="*/ 167 h 167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326" h="167">
                  <a:moveTo>
                    <a:pt x="77" y="37"/>
                  </a:moveTo>
                  <a:lnTo>
                    <a:pt x="83" y="35"/>
                  </a:lnTo>
                  <a:lnTo>
                    <a:pt x="93" y="33"/>
                  </a:lnTo>
                  <a:lnTo>
                    <a:pt x="100" y="32"/>
                  </a:lnTo>
                  <a:lnTo>
                    <a:pt x="133" y="25"/>
                  </a:lnTo>
                  <a:lnTo>
                    <a:pt x="136" y="25"/>
                  </a:lnTo>
                  <a:lnTo>
                    <a:pt x="137" y="24"/>
                  </a:lnTo>
                  <a:lnTo>
                    <a:pt x="139" y="24"/>
                  </a:lnTo>
                  <a:lnTo>
                    <a:pt x="147" y="23"/>
                  </a:lnTo>
                  <a:lnTo>
                    <a:pt x="153" y="22"/>
                  </a:lnTo>
                  <a:lnTo>
                    <a:pt x="164" y="19"/>
                  </a:lnTo>
                  <a:lnTo>
                    <a:pt x="168" y="18"/>
                  </a:lnTo>
                  <a:lnTo>
                    <a:pt x="174" y="17"/>
                  </a:lnTo>
                  <a:lnTo>
                    <a:pt x="175" y="17"/>
                  </a:lnTo>
                  <a:lnTo>
                    <a:pt x="182" y="15"/>
                  </a:lnTo>
                  <a:lnTo>
                    <a:pt x="186" y="14"/>
                  </a:lnTo>
                  <a:lnTo>
                    <a:pt x="195" y="12"/>
                  </a:lnTo>
                  <a:lnTo>
                    <a:pt x="197" y="12"/>
                  </a:lnTo>
                  <a:lnTo>
                    <a:pt x="201" y="10"/>
                  </a:lnTo>
                  <a:lnTo>
                    <a:pt x="202" y="10"/>
                  </a:lnTo>
                  <a:lnTo>
                    <a:pt x="219" y="6"/>
                  </a:lnTo>
                  <a:lnTo>
                    <a:pt x="226" y="5"/>
                  </a:lnTo>
                  <a:lnTo>
                    <a:pt x="236" y="3"/>
                  </a:lnTo>
                  <a:lnTo>
                    <a:pt x="244" y="1"/>
                  </a:lnTo>
                  <a:lnTo>
                    <a:pt x="250" y="0"/>
                  </a:lnTo>
                  <a:lnTo>
                    <a:pt x="251" y="5"/>
                  </a:lnTo>
                  <a:lnTo>
                    <a:pt x="251" y="6"/>
                  </a:lnTo>
                  <a:lnTo>
                    <a:pt x="258" y="32"/>
                  </a:lnTo>
                  <a:lnTo>
                    <a:pt x="258" y="34"/>
                  </a:lnTo>
                  <a:lnTo>
                    <a:pt x="259" y="38"/>
                  </a:lnTo>
                  <a:lnTo>
                    <a:pt x="261" y="40"/>
                  </a:lnTo>
                  <a:lnTo>
                    <a:pt x="261" y="42"/>
                  </a:lnTo>
                  <a:lnTo>
                    <a:pt x="261" y="43"/>
                  </a:lnTo>
                  <a:lnTo>
                    <a:pt x="263" y="50"/>
                  </a:lnTo>
                  <a:lnTo>
                    <a:pt x="264" y="52"/>
                  </a:lnTo>
                  <a:lnTo>
                    <a:pt x="267" y="65"/>
                  </a:lnTo>
                  <a:lnTo>
                    <a:pt x="272" y="79"/>
                  </a:lnTo>
                  <a:lnTo>
                    <a:pt x="272" y="80"/>
                  </a:lnTo>
                  <a:lnTo>
                    <a:pt x="273" y="87"/>
                  </a:lnTo>
                  <a:lnTo>
                    <a:pt x="275" y="95"/>
                  </a:lnTo>
                  <a:lnTo>
                    <a:pt x="277" y="98"/>
                  </a:lnTo>
                  <a:lnTo>
                    <a:pt x="277" y="99"/>
                  </a:lnTo>
                  <a:lnTo>
                    <a:pt x="278" y="102"/>
                  </a:lnTo>
                  <a:lnTo>
                    <a:pt x="279" y="104"/>
                  </a:lnTo>
                  <a:lnTo>
                    <a:pt x="282" y="114"/>
                  </a:lnTo>
                  <a:lnTo>
                    <a:pt x="295" y="112"/>
                  </a:lnTo>
                  <a:lnTo>
                    <a:pt x="306" y="109"/>
                  </a:lnTo>
                  <a:lnTo>
                    <a:pt x="313" y="107"/>
                  </a:lnTo>
                  <a:lnTo>
                    <a:pt x="321" y="105"/>
                  </a:lnTo>
                  <a:lnTo>
                    <a:pt x="326" y="104"/>
                  </a:lnTo>
                  <a:lnTo>
                    <a:pt x="326" y="112"/>
                  </a:lnTo>
                  <a:lnTo>
                    <a:pt x="321" y="147"/>
                  </a:lnTo>
                  <a:lnTo>
                    <a:pt x="310" y="150"/>
                  </a:lnTo>
                  <a:lnTo>
                    <a:pt x="305" y="152"/>
                  </a:lnTo>
                  <a:lnTo>
                    <a:pt x="295" y="155"/>
                  </a:lnTo>
                  <a:lnTo>
                    <a:pt x="294" y="160"/>
                  </a:lnTo>
                  <a:lnTo>
                    <a:pt x="288" y="159"/>
                  </a:lnTo>
                  <a:lnTo>
                    <a:pt x="278" y="167"/>
                  </a:lnTo>
                  <a:lnTo>
                    <a:pt x="278" y="147"/>
                  </a:lnTo>
                  <a:lnTo>
                    <a:pt x="271" y="148"/>
                  </a:lnTo>
                  <a:lnTo>
                    <a:pt x="274" y="138"/>
                  </a:lnTo>
                  <a:lnTo>
                    <a:pt x="269" y="135"/>
                  </a:lnTo>
                  <a:lnTo>
                    <a:pt x="268" y="138"/>
                  </a:lnTo>
                  <a:lnTo>
                    <a:pt x="264" y="134"/>
                  </a:lnTo>
                  <a:lnTo>
                    <a:pt x="262" y="128"/>
                  </a:lnTo>
                  <a:lnTo>
                    <a:pt x="262" y="138"/>
                  </a:lnTo>
                  <a:lnTo>
                    <a:pt x="252" y="140"/>
                  </a:lnTo>
                  <a:lnTo>
                    <a:pt x="246" y="135"/>
                  </a:lnTo>
                  <a:lnTo>
                    <a:pt x="236" y="120"/>
                  </a:lnTo>
                  <a:lnTo>
                    <a:pt x="242" y="117"/>
                  </a:lnTo>
                  <a:lnTo>
                    <a:pt x="237" y="108"/>
                  </a:lnTo>
                  <a:lnTo>
                    <a:pt x="246" y="105"/>
                  </a:lnTo>
                  <a:lnTo>
                    <a:pt x="237" y="97"/>
                  </a:lnTo>
                  <a:lnTo>
                    <a:pt x="233" y="104"/>
                  </a:lnTo>
                  <a:lnTo>
                    <a:pt x="231" y="97"/>
                  </a:lnTo>
                  <a:lnTo>
                    <a:pt x="239" y="85"/>
                  </a:lnTo>
                  <a:lnTo>
                    <a:pt x="234" y="78"/>
                  </a:lnTo>
                  <a:lnTo>
                    <a:pt x="235" y="82"/>
                  </a:lnTo>
                  <a:lnTo>
                    <a:pt x="229" y="85"/>
                  </a:lnTo>
                  <a:lnTo>
                    <a:pt x="228" y="70"/>
                  </a:lnTo>
                  <a:lnTo>
                    <a:pt x="233" y="74"/>
                  </a:lnTo>
                  <a:lnTo>
                    <a:pt x="239" y="72"/>
                  </a:lnTo>
                  <a:lnTo>
                    <a:pt x="237" y="63"/>
                  </a:lnTo>
                  <a:lnTo>
                    <a:pt x="230" y="62"/>
                  </a:lnTo>
                  <a:lnTo>
                    <a:pt x="229" y="54"/>
                  </a:lnTo>
                  <a:lnTo>
                    <a:pt x="234" y="39"/>
                  </a:lnTo>
                  <a:lnTo>
                    <a:pt x="242" y="34"/>
                  </a:lnTo>
                  <a:lnTo>
                    <a:pt x="239" y="18"/>
                  </a:lnTo>
                  <a:lnTo>
                    <a:pt x="234" y="20"/>
                  </a:lnTo>
                  <a:lnTo>
                    <a:pt x="233" y="33"/>
                  </a:lnTo>
                  <a:lnTo>
                    <a:pt x="225" y="40"/>
                  </a:lnTo>
                  <a:lnTo>
                    <a:pt x="224" y="47"/>
                  </a:lnTo>
                  <a:lnTo>
                    <a:pt x="220" y="42"/>
                  </a:lnTo>
                  <a:lnTo>
                    <a:pt x="218" y="47"/>
                  </a:lnTo>
                  <a:lnTo>
                    <a:pt x="218" y="52"/>
                  </a:lnTo>
                  <a:lnTo>
                    <a:pt x="209" y="58"/>
                  </a:lnTo>
                  <a:lnTo>
                    <a:pt x="218" y="64"/>
                  </a:lnTo>
                  <a:lnTo>
                    <a:pt x="222" y="75"/>
                  </a:lnTo>
                  <a:lnTo>
                    <a:pt x="215" y="99"/>
                  </a:lnTo>
                  <a:lnTo>
                    <a:pt x="219" y="103"/>
                  </a:lnTo>
                  <a:lnTo>
                    <a:pt x="225" y="123"/>
                  </a:lnTo>
                  <a:lnTo>
                    <a:pt x="235" y="132"/>
                  </a:lnTo>
                  <a:lnTo>
                    <a:pt x="234" y="138"/>
                  </a:lnTo>
                  <a:lnTo>
                    <a:pt x="237" y="139"/>
                  </a:lnTo>
                  <a:lnTo>
                    <a:pt x="237" y="144"/>
                  </a:lnTo>
                  <a:lnTo>
                    <a:pt x="244" y="154"/>
                  </a:lnTo>
                  <a:lnTo>
                    <a:pt x="246" y="162"/>
                  </a:lnTo>
                  <a:lnTo>
                    <a:pt x="237" y="155"/>
                  </a:lnTo>
                  <a:lnTo>
                    <a:pt x="235" y="158"/>
                  </a:lnTo>
                  <a:lnTo>
                    <a:pt x="222" y="149"/>
                  </a:lnTo>
                  <a:lnTo>
                    <a:pt x="209" y="150"/>
                  </a:lnTo>
                  <a:lnTo>
                    <a:pt x="206" y="144"/>
                  </a:lnTo>
                  <a:lnTo>
                    <a:pt x="204" y="149"/>
                  </a:lnTo>
                  <a:lnTo>
                    <a:pt x="201" y="148"/>
                  </a:lnTo>
                  <a:lnTo>
                    <a:pt x="192" y="138"/>
                  </a:lnTo>
                  <a:lnTo>
                    <a:pt x="184" y="140"/>
                  </a:lnTo>
                  <a:lnTo>
                    <a:pt x="181" y="144"/>
                  </a:lnTo>
                  <a:lnTo>
                    <a:pt x="176" y="144"/>
                  </a:lnTo>
                  <a:lnTo>
                    <a:pt x="174" y="132"/>
                  </a:lnTo>
                  <a:lnTo>
                    <a:pt x="180" y="119"/>
                  </a:lnTo>
                  <a:lnTo>
                    <a:pt x="179" y="115"/>
                  </a:lnTo>
                  <a:lnTo>
                    <a:pt x="181" y="112"/>
                  </a:lnTo>
                  <a:lnTo>
                    <a:pt x="184" y="108"/>
                  </a:lnTo>
                  <a:lnTo>
                    <a:pt x="182" y="105"/>
                  </a:lnTo>
                  <a:lnTo>
                    <a:pt x="182" y="104"/>
                  </a:lnTo>
                  <a:lnTo>
                    <a:pt x="186" y="98"/>
                  </a:lnTo>
                  <a:lnTo>
                    <a:pt x="190" y="93"/>
                  </a:lnTo>
                  <a:lnTo>
                    <a:pt x="181" y="87"/>
                  </a:lnTo>
                  <a:lnTo>
                    <a:pt x="177" y="88"/>
                  </a:lnTo>
                  <a:lnTo>
                    <a:pt x="176" y="89"/>
                  </a:lnTo>
                  <a:lnTo>
                    <a:pt x="175" y="92"/>
                  </a:lnTo>
                  <a:lnTo>
                    <a:pt x="173" y="89"/>
                  </a:lnTo>
                  <a:lnTo>
                    <a:pt x="164" y="88"/>
                  </a:lnTo>
                  <a:lnTo>
                    <a:pt x="164" y="85"/>
                  </a:lnTo>
                  <a:lnTo>
                    <a:pt x="158" y="83"/>
                  </a:lnTo>
                  <a:lnTo>
                    <a:pt x="154" y="84"/>
                  </a:lnTo>
                  <a:lnTo>
                    <a:pt x="143" y="80"/>
                  </a:lnTo>
                  <a:lnTo>
                    <a:pt x="146" y="70"/>
                  </a:lnTo>
                  <a:lnTo>
                    <a:pt x="143" y="68"/>
                  </a:lnTo>
                  <a:lnTo>
                    <a:pt x="132" y="65"/>
                  </a:lnTo>
                  <a:lnTo>
                    <a:pt x="130" y="64"/>
                  </a:lnTo>
                  <a:lnTo>
                    <a:pt x="127" y="65"/>
                  </a:lnTo>
                  <a:lnTo>
                    <a:pt x="126" y="65"/>
                  </a:lnTo>
                  <a:lnTo>
                    <a:pt x="125" y="64"/>
                  </a:lnTo>
                  <a:lnTo>
                    <a:pt x="122" y="57"/>
                  </a:lnTo>
                  <a:lnTo>
                    <a:pt x="116" y="50"/>
                  </a:lnTo>
                  <a:lnTo>
                    <a:pt x="110" y="40"/>
                  </a:lnTo>
                  <a:lnTo>
                    <a:pt x="103" y="43"/>
                  </a:lnTo>
                  <a:lnTo>
                    <a:pt x="100" y="42"/>
                  </a:lnTo>
                  <a:lnTo>
                    <a:pt x="93" y="37"/>
                  </a:lnTo>
                  <a:lnTo>
                    <a:pt x="84" y="44"/>
                  </a:lnTo>
                  <a:lnTo>
                    <a:pt x="79" y="44"/>
                  </a:lnTo>
                  <a:lnTo>
                    <a:pt x="77" y="45"/>
                  </a:lnTo>
                  <a:lnTo>
                    <a:pt x="77" y="48"/>
                  </a:lnTo>
                  <a:lnTo>
                    <a:pt x="72" y="58"/>
                  </a:lnTo>
                  <a:lnTo>
                    <a:pt x="70" y="58"/>
                  </a:lnTo>
                  <a:lnTo>
                    <a:pt x="61" y="58"/>
                  </a:lnTo>
                  <a:lnTo>
                    <a:pt x="59" y="58"/>
                  </a:lnTo>
                  <a:lnTo>
                    <a:pt x="48" y="52"/>
                  </a:lnTo>
                  <a:lnTo>
                    <a:pt x="37" y="70"/>
                  </a:lnTo>
                  <a:lnTo>
                    <a:pt x="32" y="69"/>
                  </a:lnTo>
                  <a:lnTo>
                    <a:pt x="24" y="80"/>
                  </a:lnTo>
                  <a:lnTo>
                    <a:pt x="22" y="83"/>
                  </a:lnTo>
                  <a:lnTo>
                    <a:pt x="21" y="85"/>
                  </a:lnTo>
                  <a:lnTo>
                    <a:pt x="15" y="92"/>
                  </a:lnTo>
                  <a:lnTo>
                    <a:pt x="10" y="99"/>
                  </a:lnTo>
                  <a:lnTo>
                    <a:pt x="8" y="99"/>
                  </a:lnTo>
                  <a:lnTo>
                    <a:pt x="4" y="69"/>
                  </a:lnTo>
                  <a:lnTo>
                    <a:pt x="0" y="52"/>
                  </a:lnTo>
                  <a:lnTo>
                    <a:pt x="2" y="52"/>
                  </a:lnTo>
                  <a:lnTo>
                    <a:pt x="5" y="50"/>
                  </a:lnTo>
                  <a:lnTo>
                    <a:pt x="6" y="50"/>
                  </a:lnTo>
                  <a:lnTo>
                    <a:pt x="27" y="47"/>
                  </a:lnTo>
                  <a:lnTo>
                    <a:pt x="29" y="47"/>
                  </a:lnTo>
                  <a:lnTo>
                    <a:pt x="38" y="44"/>
                  </a:lnTo>
                  <a:lnTo>
                    <a:pt x="42" y="44"/>
                  </a:lnTo>
                  <a:lnTo>
                    <a:pt x="43" y="43"/>
                  </a:lnTo>
                  <a:lnTo>
                    <a:pt x="45" y="43"/>
                  </a:lnTo>
                  <a:lnTo>
                    <a:pt x="64" y="39"/>
                  </a:lnTo>
                  <a:lnTo>
                    <a:pt x="66" y="39"/>
                  </a:lnTo>
                  <a:lnTo>
                    <a:pt x="75" y="37"/>
                  </a:lnTo>
                  <a:lnTo>
                    <a:pt x="77" y="37"/>
                  </a:lnTo>
                  <a:close/>
                </a:path>
              </a:pathLst>
            </a:custGeom>
            <a:solidFill>
              <a:srgbClr val="3366FF"/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97" name="Freeform 10"/>
            <p:cNvSpPr>
              <a:spLocks/>
            </p:cNvSpPr>
            <p:nvPr/>
          </p:nvSpPr>
          <p:spPr bwMode="auto">
            <a:xfrm>
              <a:off x="4386" y="1641"/>
              <a:ext cx="95" cy="225"/>
            </a:xfrm>
            <a:custGeom>
              <a:avLst/>
              <a:gdLst>
                <a:gd name="T0" fmla="*/ 88 w 95"/>
                <a:gd name="T1" fmla="*/ 161 h 225"/>
                <a:gd name="T2" fmla="*/ 93 w 95"/>
                <a:gd name="T3" fmla="*/ 104 h 225"/>
                <a:gd name="T4" fmla="*/ 87 w 95"/>
                <a:gd name="T5" fmla="*/ 69 h 225"/>
                <a:gd name="T6" fmla="*/ 75 w 95"/>
                <a:gd name="T7" fmla="*/ 74 h 225"/>
                <a:gd name="T8" fmla="*/ 71 w 95"/>
                <a:gd name="T9" fmla="*/ 74 h 225"/>
                <a:gd name="T10" fmla="*/ 70 w 95"/>
                <a:gd name="T11" fmla="*/ 69 h 225"/>
                <a:gd name="T12" fmla="*/ 71 w 95"/>
                <a:gd name="T13" fmla="*/ 61 h 225"/>
                <a:gd name="T14" fmla="*/ 70 w 95"/>
                <a:gd name="T15" fmla="*/ 57 h 225"/>
                <a:gd name="T16" fmla="*/ 73 w 95"/>
                <a:gd name="T17" fmla="*/ 56 h 225"/>
                <a:gd name="T18" fmla="*/ 79 w 95"/>
                <a:gd name="T19" fmla="*/ 54 h 225"/>
                <a:gd name="T20" fmla="*/ 79 w 95"/>
                <a:gd name="T21" fmla="*/ 47 h 225"/>
                <a:gd name="T22" fmla="*/ 81 w 95"/>
                <a:gd name="T23" fmla="*/ 39 h 225"/>
                <a:gd name="T24" fmla="*/ 82 w 95"/>
                <a:gd name="T25" fmla="*/ 30 h 225"/>
                <a:gd name="T26" fmla="*/ 83 w 95"/>
                <a:gd name="T27" fmla="*/ 22 h 225"/>
                <a:gd name="T28" fmla="*/ 82 w 95"/>
                <a:gd name="T29" fmla="*/ 20 h 225"/>
                <a:gd name="T30" fmla="*/ 59 w 95"/>
                <a:gd name="T31" fmla="*/ 12 h 225"/>
                <a:gd name="T32" fmla="*/ 55 w 95"/>
                <a:gd name="T33" fmla="*/ 11 h 225"/>
                <a:gd name="T34" fmla="*/ 46 w 95"/>
                <a:gd name="T35" fmla="*/ 9 h 225"/>
                <a:gd name="T36" fmla="*/ 33 w 95"/>
                <a:gd name="T37" fmla="*/ 4 h 225"/>
                <a:gd name="T38" fmla="*/ 18 w 95"/>
                <a:gd name="T39" fmla="*/ 1 h 225"/>
                <a:gd name="T40" fmla="*/ 13 w 95"/>
                <a:gd name="T41" fmla="*/ 19 h 225"/>
                <a:gd name="T42" fmla="*/ 10 w 95"/>
                <a:gd name="T43" fmla="*/ 27 h 225"/>
                <a:gd name="T44" fmla="*/ 1 w 95"/>
                <a:gd name="T45" fmla="*/ 40 h 225"/>
                <a:gd name="T46" fmla="*/ 8 w 95"/>
                <a:gd name="T47" fmla="*/ 49 h 225"/>
                <a:gd name="T48" fmla="*/ 5 w 95"/>
                <a:gd name="T49" fmla="*/ 76 h 225"/>
                <a:gd name="T50" fmla="*/ 10 w 95"/>
                <a:gd name="T51" fmla="*/ 77 h 225"/>
                <a:gd name="T52" fmla="*/ 27 w 95"/>
                <a:gd name="T53" fmla="*/ 96 h 225"/>
                <a:gd name="T54" fmla="*/ 35 w 95"/>
                <a:gd name="T55" fmla="*/ 102 h 225"/>
                <a:gd name="T56" fmla="*/ 40 w 95"/>
                <a:gd name="T57" fmla="*/ 114 h 225"/>
                <a:gd name="T58" fmla="*/ 30 w 95"/>
                <a:gd name="T59" fmla="*/ 124 h 225"/>
                <a:gd name="T60" fmla="*/ 27 w 95"/>
                <a:gd name="T61" fmla="*/ 129 h 225"/>
                <a:gd name="T62" fmla="*/ 22 w 95"/>
                <a:gd name="T63" fmla="*/ 134 h 225"/>
                <a:gd name="T64" fmla="*/ 23 w 95"/>
                <a:gd name="T65" fmla="*/ 140 h 225"/>
                <a:gd name="T66" fmla="*/ 18 w 95"/>
                <a:gd name="T67" fmla="*/ 144 h 225"/>
                <a:gd name="T68" fmla="*/ 8 w 95"/>
                <a:gd name="T69" fmla="*/ 150 h 225"/>
                <a:gd name="T70" fmla="*/ 5 w 95"/>
                <a:gd name="T71" fmla="*/ 155 h 225"/>
                <a:gd name="T72" fmla="*/ 0 w 95"/>
                <a:gd name="T73" fmla="*/ 170 h 225"/>
                <a:gd name="T74" fmla="*/ 4 w 95"/>
                <a:gd name="T75" fmla="*/ 183 h 225"/>
                <a:gd name="T76" fmla="*/ 24 w 95"/>
                <a:gd name="T77" fmla="*/ 198 h 225"/>
                <a:gd name="T78" fmla="*/ 38 w 95"/>
                <a:gd name="T79" fmla="*/ 204 h 225"/>
                <a:gd name="T80" fmla="*/ 52 w 95"/>
                <a:gd name="T81" fmla="*/ 201 h 225"/>
                <a:gd name="T82" fmla="*/ 60 w 95"/>
                <a:gd name="T83" fmla="*/ 223 h 225"/>
                <a:gd name="T84" fmla="*/ 76 w 95"/>
                <a:gd name="T85" fmla="*/ 185 h 225"/>
                <a:gd name="T86" fmla="*/ 87 w 95"/>
                <a:gd name="T87" fmla="*/ 165 h 22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95"/>
                <a:gd name="T133" fmla="*/ 0 h 225"/>
                <a:gd name="T134" fmla="*/ 95 w 95"/>
                <a:gd name="T135" fmla="*/ 225 h 225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95" h="225">
                  <a:moveTo>
                    <a:pt x="86" y="162"/>
                  </a:moveTo>
                  <a:lnTo>
                    <a:pt x="88" y="161"/>
                  </a:lnTo>
                  <a:lnTo>
                    <a:pt x="95" y="135"/>
                  </a:lnTo>
                  <a:lnTo>
                    <a:pt x="93" y="104"/>
                  </a:lnTo>
                  <a:lnTo>
                    <a:pt x="90" y="77"/>
                  </a:lnTo>
                  <a:lnTo>
                    <a:pt x="87" y="69"/>
                  </a:lnTo>
                  <a:lnTo>
                    <a:pt x="88" y="72"/>
                  </a:lnTo>
                  <a:lnTo>
                    <a:pt x="75" y="74"/>
                  </a:lnTo>
                  <a:lnTo>
                    <a:pt x="73" y="75"/>
                  </a:lnTo>
                  <a:lnTo>
                    <a:pt x="71" y="74"/>
                  </a:lnTo>
                  <a:lnTo>
                    <a:pt x="68" y="71"/>
                  </a:lnTo>
                  <a:lnTo>
                    <a:pt x="70" y="69"/>
                  </a:lnTo>
                  <a:lnTo>
                    <a:pt x="68" y="66"/>
                  </a:lnTo>
                  <a:lnTo>
                    <a:pt x="71" y="61"/>
                  </a:lnTo>
                  <a:lnTo>
                    <a:pt x="70" y="59"/>
                  </a:lnTo>
                  <a:lnTo>
                    <a:pt x="70" y="57"/>
                  </a:lnTo>
                  <a:lnTo>
                    <a:pt x="72" y="56"/>
                  </a:lnTo>
                  <a:lnTo>
                    <a:pt x="73" y="56"/>
                  </a:lnTo>
                  <a:lnTo>
                    <a:pt x="77" y="54"/>
                  </a:lnTo>
                  <a:lnTo>
                    <a:pt x="79" y="54"/>
                  </a:lnTo>
                  <a:lnTo>
                    <a:pt x="79" y="50"/>
                  </a:lnTo>
                  <a:lnTo>
                    <a:pt x="79" y="47"/>
                  </a:lnTo>
                  <a:lnTo>
                    <a:pt x="79" y="44"/>
                  </a:lnTo>
                  <a:lnTo>
                    <a:pt x="81" y="39"/>
                  </a:lnTo>
                  <a:lnTo>
                    <a:pt x="82" y="31"/>
                  </a:lnTo>
                  <a:lnTo>
                    <a:pt x="82" y="30"/>
                  </a:lnTo>
                  <a:lnTo>
                    <a:pt x="82" y="27"/>
                  </a:lnTo>
                  <a:lnTo>
                    <a:pt x="83" y="22"/>
                  </a:lnTo>
                  <a:lnTo>
                    <a:pt x="83" y="21"/>
                  </a:lnTo>
                  <a:lnTo>
                    <a:pt x="82" y="20"/>
                  </a:lnTo>
                  <a:lnTo>
                    <a:pt x="65" y="14"/>
                  </a:lnTo>
                  <a:lnTo>
                    <a:pt x="59" y="12"/>
                  </a:lnTo>
                  <a:lnTo>
                    <a:pt x="57" y="12"/>
                  </a:lnTo>
                  <a:lnTo>
                    <a:pt x="55" y="11"/>
                  </a:lnTo>
                  <a:lnTo>
                    <a:pt x="50" y="10"/>
                  </a:lnTo>
                  <a:lnTo>
                    <a:pt x="46" y="9"/>
                  </a:lnTo>
                  <a:lnTo>
                    <a:pt x="39" y="6"/>
                  </a:lnTo>
                  <a:lnTo>
                    <a:pt x="33" y="4"/>
                  </a:lnTo>
                  <a:lnTo>
                    <a:pt x="22" y="0"/>
                  </a:lnTo>
                  <a:lnTo>
                    <a:pt x="18" y="1"/>
                  </a:lnTo>
                  <a:lnTo>
                    <a:pt x="13" y="12"/>
                  </a:lnTo>
                  <a:lnTo>
                    <a:pt x="13" y="19"/>
                  </a:lnTo>
                  <a:lnTo>
                    <a:pt x="8" y="29"/>
                  </a:lnTo>
                  <a:lnTo>
                    <a:pt x="10" y="27"/>
                  </a:lnTo>
                  <a:lnTo>
                    <a:pt x="7" y="30"/>
                  </a:lnTo>
                  <a:lnTo>
                    <a:pt x="1" y="40"/>
                  </a:lnTo>
                  <a:lnTo>
                    <a:pt x="2" y="42"/>
                  </a:lnTo>
                  <a:lnTo>
                    <a:pt x="8" y="49"/>
                  </a:lnTo>
                  <a:lnTo>
                    <a:pt x="1" y="62"/>
                  </a:lnTo>
                  <a:lnTo>
                    <a:pt x="5" y="76"/>
                  </a:lnTo>
                  <a:lnTo>
                    <a:pt x="5" y="77"/>
                  </a:lnTo>
                  <a:lnTo>
                    <a:pt x="10" y="77"/>
                  </a:lnTo>
                  <a:lnTo>
                    <a:pt x="26" y="94"/>
                  </a:lnTo>
                  <a:lnTo>
                    <a:pt x="27" y="96"/>
                  </a:lnTo>
                  <a:lnTo>
                    <a:pt x="32" y="99"/>
                  </a:lnTo>
                  <a:lnTo>
                    <a:pt x="35" y="102"/>
                  </a:lnTo>
                  <a:lnTo>
                    <a:pt x="45" y="110"/>
                  </a:lnTo>
                  <a:lnTo>
                    <a:pt x="40" y="114"/>
                  </a:lnTo>
                  <a:lnTo>
                    <a:pt x="37" y="119"/>
                  </a:lnTo>
                  <a:lnTo>
                    <a:pt x="30" y="124"/>
                  </a:lnTo>
                  <a:lnTo>
                    <a:pt x="29" y="125"/>
                  </a:lnTo>
                  <a:lnTo>
                    <a:pt x="27" y="129"/>
                  </a:lnTo>
                  <a:lnTo>
                    <a:pt x="26" y="130"/>
                  </a:lnTo>
                  <a:lnTo>
                    <a:pt x="22" y="134"/>
                  </a:lnTo>
                  <a:lnTo>
                    <a:pt x="23" y="139"/>
                  </a:lnTo>
                  <a:lnTo>
                    <a:pt x="23" y="140"/>
                  </a:lnTo>
                  <a:lnTo>
                    <a:pt x="19" y="142"/>
                  </a:lnTo>
                  <a:lnTo>
                    <a:pt x="18" y="144"/>
                  </a:lnTo>
                  <a:lnTo>
                    <a:pt x="16" y="145"/>
                  </a:lnTo>
                  <a:lnTo>
                    <a:pt x="8" y="150"/>
                  </a:lnTo>
                  <a:lnTo>
                    <a:pt x="6" y="152"/>
                  </a:lnTo>
                  <a:lnTo>
                    <a:pt x="5" y="155"/>
                  </a:lnTo>
                  <a:lnTo>
                    <a:pt x="2" y="164"/>
                  </a:lnTo>
                  <a:lnTo>
                    <a:pt x="0" y="170"/>
                  </a:lnTo>
                  <a:lnTo>
                    <a:pt x="1" y="174"/>
                  </a:lnTo>
                  <a:lnTo>
                    <a:pt x="4" y="183"/>
                  </a:lnTo>
                  <a:lnTo>
                    <a:pt x="15" y="191"/>
                  </a:lnTo>
                  <a:lnTo>
                    <a:pt x="24" y="198"/>
                  </a:lnTo>
                  <a:lnTo>
                    <a:pt x="28" y="196"/>
                  </a:lnTo>
                  <a:lnTo>
                    <a:pt x="38" y="204"/>
                  </a:lnTo>
                  <a:lnTo>
                    <a:pt x="39" y="203"/>
                  </a:lnTo>
                  <a:lnTo>
                    <a:pt x="52" y="201"/>
                  </a:lnTo>
                  <a:lnTo>
                    <a:pt x="54" y="225"/>
                  </a:lnTo>
                  <a:lnTo>
                    <a:pt x="60" y="223"/>
                  </a:lnTo>
                  <a:lnTo>
                    <a:pt x="65" y="216"/>
                  </a:lnTo>
                  <a:lnTo>
                    <a:pt x="76" y="185"/>
                  </a:lnTo>
                  <a:lnTo>
                    <a:pt x="76" y="184"/>
                  </a:lnTo>
                  <a:lnTo>
                    <a:pt x="87" y="165"/>
                  </a:lnTo>
                  <a:lnTo>
                    <a:pt x="86" y="162"/>
                  </a:lnTo>
                  <a:close/>
                </a:path>
              </a:pathLst>
            </a:custGeom>
            <a:solidFill>
              <a:srgbClr val="3366FF"/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98" name="Freeform 11"/>
            <p:cNvSpPr>
              <a:spLocks/>
            </p:cNvSpPr>
            <p:nvPr/>
          </p:nvSpPr>
          <p:spPr bwMode="auto">
            <a:xfrm>
              <a:off x="4014" y="1592"/>
              <a:ext cx="417" cy="279"/>
            </a:xfrm>
            <a:custGeom>
              <a:avLst/>
              <a:gdLst>
                <a:gd name="T0" fmla="*/ 280 w 417"/>
                <a:gd name="T1" fmla="*/ 232 h 279"/>
                <a:gd name="T2" fmla="*/ 300 w 417"/>
                <a:gd name="T3" fmla="*/ 227 h 279"/>
                <a:gd name="T4" fmla="*/ 307 w 417"/>
                <a:gd name="T5" fmla="*/ 225 h 279"/>
                <a:gd name="T6" fmla="*/ 341 w 417"/>
                <a:gd name="T7" fmla="*/ 218 h 279"/>
                <a:gd name="T8" fmla="*/ 356 w 417"/>
                <a:gd name="T9" fmla="*/ 214 h 279"/>
                <a:gd name="T10" fmla="*/ 372 w 417"/>
                <a:gd name="T11" fmla="*/ 200 h 279"/>
                <a:gd name="T12" fmla="*/ 388 w 417"/>
                <a:gd name="T13" fmla="*/ 194 h 279"/>
                <a:gd name="T14" fmla="*/ 395 w 417"/>
                <a:gd name="T15" fmla="*/ 189 h 279"/>
                <a:gd name="T16" fmla="*/ 398 w 417"/>
                <a:gd name="T17" fmla="*/ 179 h 279"/>
                <a:gd name="T18" fmla="*/ 402 w 417"/>
                <a:gd name="T19" fmla="*/ 173 h 279"/>
                <a:gd name="T20" fmla="*/ 417 w 417"/>
                <a:gd name="T21" fmla="*/ 159 h 279"/>
                <a:gd name="T22" fmla="*/ 399 w 417"/>
                <a:gd name="T23" fmla="*/ 145 h 279"/>
                <a:gd name="T24" fmla="*/ 377 w 417"/>
                <a:gd name="T25" fmla="*/ 126 h 279"/>
                <a:gd name="T26" fmla="*/ 380 w 417"/>
                <a:gd name="T27" fmla="*/ 98 h 279"/>
                <a:gd name="T28" fmla="*/ 379 w 417"/>
                <a:gd name="T29" fmla="*/ 79 h 279"/>
                <a:gd name="T30" fmla="*/ 385 w 417"/>
                <a:gd name="T31" fmla="*/ 68 h 279"/>
                <a:gd name="T32" fmla="*/ 394 w 417"/>
                <a:gd name="T33" fmla="*/ 49 h 279"/>
                <a:gd name="T34" fmla="*/ 389 w 417"/>
                <a:gd name="T35" fmla="*/ 44 h 279"/>
                <a:gd name="T36" fmla="*/ 364 w 417"/>
                <a:gd name="T37" fmla="*/ 33 h 279"/>
                <a:gd name="T38" fmla="*/ 355 w 417"/>
                <a:gd name="T39" fmla="*/ 11 h 279"/>
                <a:gd name="T40" fmla="*/ 338 w 417"/>
                <a:gd name="T41" fmla="*/ 0 h 279"/>
                <a:gd name="T42" fmla="*/ 309 w 417"/>
                <a:gd name="T43" fmla="*/ 8 h 279"/>
                <a:gd name="T44" fmla="*/ 287 w 417"/>
                <a:gd name="T45" fmla="*/ 13 h 279"/>
                <a:gd name="T46" fmla="*/ 271 w 417"/>
                <a:gd name="T47" fmla="*/ 16 h 279"/>
                <a:gd name="T48" fmla="*/ 238 w 417"/>
                <a:gd name="T49" fmla="*/ 23 h 279"/>
                <a:gd name="T50" fmla="*/ 225 w 417"/>
                <a:gd name="T51" fmla="*/ 25 h 279"/>
                <a:gd name="T52" fmla="*/ 183 w 417"/>
                <a:gd name="T53" fmla="*/ 34 h 279"/>
                <a:gd name="T54" fmla="*/ 156 w 417"/>
                <a:gd name="T55" fmla="*/ 40 h 279"/>
                <a:gd name="T56" fmla="*/ 144 w 417"/>
                <a:gd name="T57" fmla="*/ 43 h 279"/>
                <a:gd name="T58" fmla="*/ 104 w 417"/>
                <a:gd name="T59" fmla="*/ 50 h 279"/>
                <a:gd name="T60" fmla="*/ 95 w 417"/>
                <a:gd name="T61" fmla="*/ 53 h 279"/>
                <a:gd name="T62" fmla="*/ 58 w 417"/>
                <a:gd name="T63" fmla="*/ 59 h 279"/>
                <a:gd name="T64" fmla="*/ 44 w 417"/>
                <a:gd name="T65" fmla="*/ 36 h 279"/>
                <a:gd name="T66" fmla="*/ 0 w 417"/>
                <a:gd name="T67" fmla="*/ 71 h 279"/>
                <a:gd name="T68" fmla="*/ 3 w 417"/>
                <a:gd name="T69" fmla="*/ 96 h 279"/>
                <a:gd name="T70" fmla="*/ 8 w 417"/>
                <a:gd name="T71" fmla="*/ 128 h 279"/>
                <a:gd name="T72" fmla="*/ 14 w 417"/>
                <a:gd name="T73" fmla="*/ 161 h 279"/>
                <a:gd name="T74" fmla="*/ 17 w 417"/>
                <a:gd name="T75" fmla="*/ 174 h 279"/>
                <a:gd name="T76" fmla="*/ 19 w 417"/>
                <a:gd name="T77" fmla="*/ 186 h 279"/>
                <a:gd name="T78" fmla="*/ 20 w 417"/>
                <a:gd name="T79" fmla="*/ 199 h 279"/>
                <a:gd name="T80" fmla="*/ 23 w 417"/>
                <a:gd name="T81" fmla="*/ 214 h 279"/>
                <a:gd name="T82" fmla="*/ 27 w 417"/>
                <a:gd name="T83" fmla="*/ 233 h 279"/>
                <a:gd name="T84" fmla="*/ 29 w 417"/>
                <a:gd name="T85" fmla="*/ 248 h 279"/>
                <a:gd name="T86" fmla="*/ 30 w 417"/>
                <a:gd name="T87" fmla="*/ 258 h 279"/>
                <a:gd name="T88" fmla="*/ 34 w 417"/>
                <a:gd name="T89" fmla="*/ 279 h 279"/>
                <a:gd name="T90" fmla="*/ 44 w 417"/>
                <a:gd name="T91" fmla="*/ 278 h 279"/>
                <a:gd name="T92" fmla="*/ 83 w 417"/>
                <a:gd name="T93" fmla="*/ 272 h 279"/>
                <a:gd name="T94" fmla="*/ 100 w 417"/>
                <a:gd name="T95" fmla="*/ 268 h 279"/>
                <a:gd name="T96" fmla="*/ 110 w 417"/>
                <a:gd name="T97" fmla="*/ 265 h 279"/>
                <a:gd name="T98" fmla="*/ 134 w 417"/>
                <a:gd name="T99" fmla="*/ 262 h 279"/>
                <a:gd name="T100" fmla="*/ 148 w 417"/>
                <a:gd name="T101" fmla="*/ 258 h 279"/>
                <a:gd name="T102" fmla="*/ 171 w 417"/>
                <a:gd name="T103" fmla="*/ 254 h 279"/>
                <a:gd name="T104" fmla="*/ 188 w 417"/>
                <a:gd name="T105" fmla="*/ 250 h 279"/>
                <a:gd name="T106" fmla="*/ 238 w 417"/>
                <a:gd name="T107" fmla="*/ 240 h 279"/>
                <a:gd name="T108" fmla="*/ 244 w 417"/>
                <a:gd name="T109" fmla="*/ 239 h 279"/>
                <a:gd name="T110" fmla="*/ 269 w 417"/>
                <a:gd name="T111" fmla="*/ 234 h 279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417"/>
                <a:gd name="T169" fmla="*/ 0 h 279"/>
                <a:gd name="T170" fmla="*/ 417 w 417"/>
                <a:gd name="T171" fmla="*/ 279 h 279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417" h="279">
                  <a:moveTo>
                    <a:pt x="273" y="233"/>
                  </a:moveTo>
                  <a:lnTo>
                    <a:pt x="279" y="232"/>
                  </a:lnTo>
                  <a:lnTo>
                    <a:pt x="280" y="232"/>
                  </a:lnTo>
                  <a:lnTo>
                    <a:pt x="287" y="230"/>
                  </a:lnTo>
                  <a:lnTo>
                    <a:pt x="291" y="229"/>
                  </a:lnTo>
                  <a:lnTo>
                    <a:pt x="300" y="227"/>
                  </a:lnTo>
                  <a:lnTo>
                    <a:pt x="302" y="227"/>
                  </a:lnTo>
                  <a:lnTo>
                    <a:pt x="306" y="225"/>
                  </a:lnTo>
                  <a:lnTo>
                    <a:pt x="307" y="225"/>
                  </a:lnTo>
                  <a:lnTo>
                    <a:pt x="324" y="221"/>
                  </a:lnTo>
                  <a:lnTo>
                    <a:pt x="331" y="220"/>
                  </a:lnTo>
                  <a:lnTo>
                    <a:pt x="341" y="218"/>
                  </a:lnTo>
                  <a:lnTo>
                    <a:pt x="349" y="216"/>
                  </a:lnTo>
                  <a:lnTo>
                    <a:pt x="355" y="215"/>
                  </a:lnTo>
                  <a:lnTo>
                    <a:pt x="356" y="214"/>
                  </a:lnTo>
                  <a:lnTo>
                    <a:pt x="356" y="211"/>
                  </a:lnTo>
                  <a:lnTo>
                    <a:pt x="366" y="201"/>
                  </a:lnTo>
                  <a:lnTo>
                    <a:pt x="372" y="200"/>
                  </a:lnTo>
                  <a:lnTo>
                    <a:pt x="378" y="201"/>
                  </a:lnTo>
                  <a:lnTo>
                    <a:pt x="380" y="199"/>
                  </a:lnTo>
                  <a:lnTo>
                    <a:pt x="388" y="194"/>
                  </a:lnTo>
                  <a:lnTo>
                    <a:pt x="390" y="193"/>
                  </a:lnTo>
                  <a:lnTo>
                    <a:pt x="391" y="191"/>
                  </a:lnTo>
                  <a:lnTo>
                    <a:pt x="395" y="189"/>
                  </a:lnTo>
                  <a:lnTo>
                    <a:pt x="395" y="188"/>
                  </a:lnTo>
                  <a:lnTo>
                    <a:pt x="394" y="183"/>
                  </a:lnTo>
                  <a:lnTo>
                    <a:pt x="398" y="179"/>
                  </a:lnTo>
                  <a:lnTo>
                    <a:pt x="399" y="178"/>
                  </a:lnTo>
                  <a:lnTo>
                    <a:pt x="401" y="174"/>
                  </a:lnTo>
                  <a:lnTo>
                    <a:pt x="402" y="173"/>
                  </a:lnTo>
                  <a:lnTo>
                    <a:pt x="409" y="168"/>
                  </a:lnTo>
                  <a:lnTo>
                    <a:pt x="412" y="163"/>
                  </a:lnTo>
                  <a:lnTo>
                    <a:pt x="417" y="159"/>
                  </a:lnTo>
                  <a:lnTo>
                    <a:pt x="407" y="151"/>
                  </a:lnTo>
                  <a:lnTo>
                    <a:pt x="404" y="148"/>
                  </a:lnTo>
                  <a:lnTo>
                    <a:pt x="399" y="145"/>
                  </a:lnTo>
                  <a:lnTo>
                    <a:pt x="398" y="143"/>
                  </a:lnTo>
                  <a:lnTo>
                    <a:pt x="382" y="126"/>
                  </a:lnTo>
                  <a:lnTo>
                    <a:pt x="377" y="126"/>
                  </a:lnTo>
                  <a:lnTo>
                    <a:pt x="377" y="125"/>
                  </a:lnTo>
                  <a:lnTo>
                    <a:pt x="373" y="111"/>
                  </a:lnTo>
                  <a:lnTo>
                    <a:pt x="380" y="98"/>
                  </a:lnTo>
                  <a:lnTo>
                    <a:pt x="374" y="91"/>
                  </a:lnTo>
                  <a:lnTo>
                    <a:pt x="373" y="89"/>
                  </a:lnTo>
                  <a:lnTo>
                    <a:pt x="379" y="79"/>
                  </a:lnTo>
                  <a:lnTo>
                    <a:pt x="382" y="76"/>
                  </a:lnTo>
                  <a:lnTo>
                    <a:pt x="380" y="78"/>
                  </a:lnTo>
                  <a:lnTo>
                    <a:pt x="385" y="68"/>
                  </a:lnTo>
                  <a:lnTo>
                    <a:pt x="385" y="61"/>
                  </a:lnTo>
                  <a:lnTo>
                    <a:pt x="390" y="50"/>
                  </a:lnTo>
                  <a:lnTo>
                    <a:pt x="394" y="49"/>
                  </a:lnTo>
                  <a:lnTo>
                    <a:pt x="393" y="48"/>
                  </a:lnTo>
                  <a:lnTo>
                    <a:pt x="389" y="43"/>
                  </a:lnTo>
                  <a:lnTo>
                    <a:pt x="389" y="44"/>
                  </a:lnTo>
                  <a:lnTo>
                    <a:pt x="380" y="44"/>
                  </a:lnTo>
                  <a:lnTo>
                    <a:pt x="371" y="40"/>
                  </a:lnTo>
                  <a:lnTo>
                    <a:pt x="364" y="33"/>
                  </a:lnTo>
                  <a:lnTo>
                    <a:pt x="366" y="30"/>
                  </a:lnTo>
                  <a:lnTo>
                    <a:pt x="362" y="19"/>
                  </a:lnTo>
                  <a:lnTo>
                    <a:pt x="355" y="11"/>
                  </a:lnTo>
                  <a:lnTo>
                    <a:pt x="352" y="10"/>
                  </a:lnTo>
                  <a:lnTo>
                    <a:pt x="347" y="11"/>
                  </a:lnTo>
                  <a:lnTo>
                    <a:pt x="338" y="0"/>
                  </a:lnTo>
                  <a:lnTo>
                    <a:pt x="336" y="0"/>
                  </a:lnTo>
                  <a:lnTo>
                    <a:pt x="329" y="3"/>
                  </a:lnTo>
                  <a:lnTo>
                    <a:pt x="309" y="8"/>
                  </a:lnTo>
                  <a:lnTo>
                    <a:pt x="296" y="10"/>
                  </a:lnTo>
                  <a:lnTo>
                    <a:pt x="289" y="11"/>
                  </a:lnTo>
                  <a:lnTo>
                    <a:pt x="287" y="13"/>
                  </a:lnTo>
                  <a:lnTo>
                    <a:pt x="286" y="13"/>
                  </a:lnTo>
                  <a:lnTo>
                    <a:pt x="279" y="14"/>
                  </a:lnTo>
                  <a:lnTo>
                    <a:pt x="271" y="16"/>
                  </a:lnTo>
                  <a:lnTo>
                    <a:pt x="259" y="18"/>
                  </a:lnTo>
                  <a:lnTo>
                    <a:pt x="243" y="21"/>
                  </a:lnTo>
                  <a:lnTo>
                    <a:pt x="238" y="23"/>
                  </a:lnTo>
                  <a:lnTo>
                    <a:pt x="235" y="24"/>
                  </a:lnTo>
                  <a:lnTo>
                    <a:pt x="232" y="24"/>
                  </a:lnTo>
                  <a:lnTo>
                    <a:pt x="225" y="25"/>
                  </a:lnTo>
                  <a:lnTo>
                    <a:pt x="197" y="31"/>
                  </a:lnTo>
                  <a:lnTo>
                    <a:pt x="189" y="33"/>
                  </a:lnTo>
                  <a:lnTo>
                    <a:pt x="183" y="34"/>
                  </a:lnTo>
                  <a:lnTo>
                    <a:pt x="181" y="35"/>
                  </a:lnTo>
                  <a:lnTo>
                    <a:pt x="171" y="38"/>
                  </a:lnTo>
                  <a:lnTo>
                    <a:pt x="156" y="40"/>
                  </a:lnTo>
                  <a:lnTo>
                    <a:pt x="151" y="41"/>
                  </a:lnTo>
                  <a:lnTo>
                    <a:pt x="148" y="41"/>
                  </a:lnTo>
                  <a:lnTo>
                    <a:pt x="144" y="43"/>
                  </a:lnTo>
                  <a:lnTo>
                    <a:pt x="123" y="46"/>
                  </a:lnTo>
                  <a:lnTo>
                    <a:pt x="109" y="50"/>
                  </a:lnTo>
                  <a:lnTo>
                    <a:pt x="104" y="50"/>
                  </a:lnTo>
                  <a:lnTo>
                    <a:pt x="100" y="51"/>
                  </a:lnTo>
                  <a:lnTo>
                    <a:pt x="99" y="51"/>
                  </a:lnTo>
                  <a:lnTo>
                    <a:pt x="95" y="53"/>
                  </a:lnTo>
                  <a:lnTo>
                    <a:pt x="87" y="54"/>
                  </a:lnTo>
                  <a:lnTo>
                    <a:pt x="68" y="58"/>
                  </a:lnTo>
                  <a:lnTo>
                    <a:pt x="58" y="59"/>
                  </a:lnTo>
                  <a:lnTo>
                    <a:pt x="56" y="60"/>
                  </a:lnTo>
                  <a:lnTo>
                    <a:pt x="49" y="61"/>
                  </a:lnTo>
                  <a:lnTo>
                    <a:pt x="44" y="36"/>
                  </a:lnTo>
                  <a:lnTo>
                    <a:pt x="22" y="54"/>
                  </a:lnTo>
                  <a:lnTo>
                    <a:pt x="3" y="69"/>
                  </a:lnTo>
                  <a:lnTo>
                    <a:pt x="0" y="71"/>
                  </a:lnTo>
                  <a:lnTo>
                    <a:pt x="1" y="81"/>
                  </a:lnTo>
                  <a:lnTo>
                    <a:pt x="1" y="84"/>
                  </a:lnTo>
                  <a:lnTo>
                    <a:pt x="3" y="96"/>
                  </a:lnTo>
                  <a:lnTo>
                    <a:pt x="4" y="104"/>
                  </a:lnTo>
                  <a:lnTo>
                    <a:pt x="7" y="116"/>
                  </a:lnTo>
                  <a:lnTo>
                    <a:pt x="8" y="128"/>
                  </a:lnTo>
                  <a:lnTo>
                    <a:pt x="9" y="135"/>
                  </a:lnTo>
                  <a:lnTo>
                    <a:pt x="12" y="150"/>
                  </a:lnTo>
                  <a:lnTo>
                    <a:pt x="14" y="161"/>
                  </a:lnTo>
                  <a:lnTo>
                    <a:pt x="14" y="164"/>
                  </a:lnTo>
                  <a:lnTo>
                    <a:pt x="16" y="171"/>
                  </a:lnTo>
                  <a:lnTo>
                    <a:pt x="17" y="174"/>
                  </a:lnTo>
                  <a:lnTo>
                    <a:pt x="17" y="175"/>
                  </a:lnTo>
                  <a:lnTo>
                    <a:pt x="18" y="181"/>
                  </a:lnTo>
                  <a:lnTo>
                    <a:pt x="19" y="186"/>
                  </a:lnTo>
                  <a:lnTo>
                    <a:pt x="20" y="195"/>
                  </a:lnTo>
                  <a:lnTo>
                    <a:pt x="20" y="196"/>
                  </a:lnTo>
                  <a:lnTo>
                    <a:pt x="20" y="199"/>
                  </a:lnTo>
                  <a:lnTo>
                    <a:pt x="23" y="210"/>
                  </a:lnTo>
                  <a:lnTo>
                    <a:pt x="23" y="211"/>
                  </a:lnTo>
                  <a:lnTo>
                    <a:pt x="23" y="214"/>
                  </a:lnTo>
                  <a:lnTo>
                    <a:pt x="24" y="216"/>
                  </a:lnTo>
                  <a:lnTo>
                    <a:pt x="27" y="232"/>
                  </a:lnTo>
                  <a:lnTo>
                    <a:pt x="27" y="233"/>
                  </a:lnTo>
                  <a:lnTo>
                    <a:pt x="28" y="239"/>
                  </a:lnTo>
                  <a:lnTo>
                    <a:pt x="28" y="240"/>
                  </a:lnTo>
                  <a:lnTo>
                    <a:pt x="29" y="248"/>
                  </a:lnTo>
                  <a:lnTo>
                    <a:pt x="30" y="253"/>
                  </a:lnTo>
                  <a:lnTo>
                    <a:pt x="30" y="254"/>
                  </a:lnTo>
                  <a:lnTo>
                    <a:pt x="30" y="258"/>
                  </a:lnTo>
                  <a:lnTo>
                    <a:pt x="34" y="277"/>
                  </a:lnTo>
                  <a:lnTo>
                    <a:pt x="34" y="278"/>
                  </a:lnTo>
                  <a:lnTo>
                    <a:pt x="34" y="279"/>
                  </a:lnTo>
                  <a:lnTo>
                    <a:pt x="36" y="279"/>
                  </a:lnTo>
                  <a:lnTo>
                    <a:pt x="41" y="279"/>
                  </a:lnTo>
                  <a:lnTo>
                    <a:pt x="44" y="278"/>
                  </a:lnTo>
                  <a:lnTo>
                    <a:pt x="76" y="273"/>
                  </a:lnTo>
                  <a:lnTo>
                    <a:pt x="78" y="272"/>
                  </a:lnTo>
                  <a:lnTo>
                    <a:pt x="83" y="272"/>
                  </a:lnTo>
                  <a:lnTo>
                    <a:pt x="85" y="270"/>
                  </a:lnTo>
                  <a:lnTo>
                    <a:pt x="98" y="268"/>
                  </a:lnTo>
                  <a:lnTo>
                    <a:pt x="100" y="268"/>
                  </a:lnTo>
                  <a:lnTo>
                    <a:pt x="105" y="267"/>
                  </a:lnTo>
                  <a:lnTo>
                    <a:pt x="107" y="267"/>
                  </a:lnTo>
                  <a:lnTo>
                    <a:pt x="110" y="265"/>
                  </a:lnTo>
                  <a:lnTo>
                    <a:pt x="111" y="265"/>
                  </a:lnTo>
                  <a:lnTo>
                    <a:pt x="132" y="262"/>
                  </a:lnTo>
                  <a:lnTo>
                    <a:pt x="134" y="262"/>
                  </a:lnTo>
                  <a:lnTo>
                    <a:pt x="143" y="259"/>
                  </a:lnTo>
                  <a:lnTo>
                    <a:pt x="147" y="259"/>
                  </a:lnTo>
                  <a:lnTo>
                    <a:pt x="148" y="258"/>
                  </a:lnTo>
                  <a:lnTo>
                    <a:pt x="150" y="258"/>
                  </a:lnTo>
                  <a:lnTo>
                    <a:pt x="169" y="254"/>
                  </a:lnTo>
                  <a:lnTo>
                    <a:pt x="171" y="254"/>
                  </a:lnTo>
                  <a:lnTo>
                    <a:pt x="180" y="252"/>
                  </a:lnTo>
                  <a:lnTo>
                    <a:pt x="182" y="252"/>
                  </a:lnTo>
                  <a:lnTo>
                    <a:pt x="188" y="250"/>
                  </a:lnTo>
                  <a:lnTo>
                    <a:pt x="198" y="248"/>
                  </a:lnTo>
                  <a:lnTo>
                    <a:pt x="205" y="247"/>
                  </a:lnTo>
                  <a:lnTo>
                    <a:pt x="238" y="240"/>
                  </a:lnTo>
                  <a:lnTo>
                    <a:pt x="241" y="240"/>
                  </a:lnTo>
                  <a:lnTo>
                    <a:pt x="242" y="239"/>
                  </a:lnTo>
                  <a:lnTo>
                    <a:pt x="244" y="239"/>
                  </a:lnTo>
                  <a:lnTo>
                    <a:pt x="252" y="238"/>
                  </a:lnTo>
                  <a:lnTo>
                    <a:pt x="258" y="237"/>
                  </a:lnTo>
                  <a:lnTo>
                    <a:pt x="269" y="234"/>
                  </a:lnTo>
                  <a:lnTo>
                    <a:pt x="273" y="233"/>
                  </a:lnTo>
                  <a:close/>
                </a:path>
              </a:pathLst>
            </a:custGeom>
            <a:solidFill>
              <a:srgbClr val="3366FF"/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99" name="Freeform 12"/>
            <p:cNvSpPr>
              <a:spLocks/>
            </p:cNvSpPr>
            <p:nvPr/>
          </p:nvSpPr>
          <p:spPr bwMode="auto">
            <a:xfrm>
              <a:off x="3874" y="1867"/>
              <a:ext cx="552" cy="329"/>
            </a:xfrm>
            <a:custGeom>
              <a:avLst/>
              <a:gdLst>
                <a:gd name="T0" fmla="*/ 513 w 552"/>
                <a:gd name="T1" fmla="*/ 197 h 329"/>
                <a:gd name="T2" fmla="*/ 527 w 552"/>
                <a:gd name="T3" fmla="*/ 202 h 329"/>
                <a:gd name="T4" fmla="*/ 525 w 552"/>
                <a:gd name="T5" fmla="*/ 237 h 329"/>
                <a:gd name="T6" fmla="*/ 508 w 552"/>
                <a:gd name="T7" fmla="*/ 241 h 329"/>
                <a:gd name="T8" fmla="*/ 479 w 552"/>
                <a:gd name="T9" fmla="*/ 247 h 329"/>
                <a:gd name="T10" fmla="*/ 456 w 552"/>
                <a:gd name="T11" fmla="*/ 253 h 329"/>
                <a:gd name="T12" fmla="*/ 416 w 552"/>
                <a:gd name="T13" fmla="*/ 261 h 329"/>
                <a:gd name="T14" fmla="*/ 399 w 552"/>
                <a:gd name="T15" fmla="*/ 264 h 329"/>
                <a:gd name="T16" fmla="*/ 373 w 552"/>
                <a:gd name="T17" fmla="*/ 271 h 329"/>
                <a:gd name="T18" fmla="*/ 349 w 552"/>
                <a:gd name="T19" fmla="*/ 274 h 329"/>
                <a:gd name="T20" fmla="*/ 322 w 552"/>
                <a:gd name="T21" fmla="*/ 281 h 329"/>
                <a:gd name="T22" fmla="*/ 293 w 552"/>
                <a:gd name="T23" fmla="*/ 286 h 329"/>
                <a:gd name="T24" fmla="*/ 260 w 552"/>
                <a:gd name="T25" fmla="*/ 292 h 329"/>
                <a:gd name="T26" fmla="*/ 225 w 552"/>
                <a:gd name="T27" fmla="*/ 297 h 329"/>
                <a:gd name="T28" fmla="*/ 203 w 552"/>
                <a:gd name="T29" fmla="*/ 301 h 329"/>
                <a:gd name="T30" fmla="*/ 197 w 552"/>
                <a:gd name="T31" fmla="*/ 301 h 329"/>
                <a:gd name="T32" fmla="*/ 156 w 552"/>
                <a:gd name="T33" fmla="*/ 307 h 329"/>
                <a:gd name="T34" fmla="*/ 131 w 552"/>
                <a:gd name="T35" fmla="*/ 307 h 329"/>
                <a:gd name="T36" fmla="*/ 104 w 552"/>
                <a:gd name="T37" fmla="*/ 313 h 329"/>
                <a:gd name="T38" fmla="*/ 83 w 552"/>
                <a:gd name="T39" fmla="*/ 317 h 329"/>
                <a:gd name="T40" fmla="*/ 56 w 552"/>
                <a:gd name="T41" fmla="*/ 321 h 329"/>
                <a:gd name="T42" fmla="*/ 4 w 552"/>
                <a:gd name="T43" fmla="*/ 328 h 329"/>
                <a:gd name="T44" fmla="*/ 13 w 552"/>
                <a:gd name="T45" fmla="*/ 321 h 329"/>
                <a:gd name="T46" fmla="*/ 60 w 552"/>
                <a:gd name="T47" fmla="*/ 279 h 329"/>
                <a:gd name="T48" fmla="*/ 83 w 552"/>
                <a:gd name="T49" fmla="*/ 254 h 329"/>
                <a:gd name="T50" fmla="*/ 110 w 552"/>
                <a:gd name="T51" fmla="*/ 226 h 329"/>
                <a:gd name="T52" fmla="*/ 148 w 552"/>
                <a:gd name="T53" fmla="*/ 242 h 329"/>
                <a:gd name="T54" fmla="*/ 170 w 552"/>
                <a:gd name="T55" fmla="*/ 238 h 329"/>
                <a:gd name="T56" fmla="*/ 193 w 552"/>
                <a:gd name="T57" fmla="*/ 224 h 329"/>
                <a:gd name="T58" fmla="*/ 228 w 552"/>
                <a:gd name="T59" fmla="*/ 194 h 329"/>
                <a:gd name="T60" fmla="*/ 228 w 552"/>
                <a:gd name="T61" fmla="*/ 170 h 329"/>
                <a:gd name="T62" fmla="*/ 240 w 552"/>
                <a:gd name="T63" fmla="*/ 144 h 329"/>
                <a:gd name="T64" fmla="*/ 252 w 552"/>
                <a:gd name="T65" fmla="*/ 98 h 329"/>
                <a:gd name="T66" fmla="*/ 283 w 552"/>
                <a:gd name="T67" fmla="*/ 103 h 329"/>
                <a:gd name="T68" fmla="*/ 293 w 552"/>
                <a:gd name="T69" fmla="*/ 65 h 329"/>
                <a:gd name="T70" fmla="*/ 322 w 552"/>
                <a:gd name="T71" fmla="*/ 37 h 329"/>
                <a:gd name="T72" fmla="*/ 333 w 552"/>
                <a:gd name="T73" fmla="*/ 4 h 329"/>
                <a:gd name="T74" fmla="*/ 353 w 552"/>
                <a:gd name="T75" fmla="*/ 15 h 329"/>
                <a:gd name="T76" fmla="*/ 371 w 552"/>
                <a:gd name="T77" fmla="*/ 5 h 329"/>
                <a:gd name="T78" fmla="*/ 391 w 552"/>
                <a:gd name="T79" fmla="*/ 10 h 329"/>
                <a:gd name="T80" fmla="*/ 409 w 552"/>
                <a:gd name="T81" fmla="*/ 28 h 329"/>
                <a:gd name="T82" fmla="*/ 426 w 552"/>
                <a:gd name="T83" fmla="*/ 39 h 329"/>
                <a:gd name="T84" fmla="*/ 424 w 552"/>
                <a:gd name="T85" fmla="*/ 55 h 329"/>
                <a:gd name="T86" fmla="*/ 416 w 552"/>
                <a:gd name="T87" fmla="*/ 62 h 329"/>
                <a:gd name="T88" fmla="*/ 422 w 552"/>
                <a:gd name="T89" fmla="*/ 89 h 329"/>
                <a:gd name="T90" fmla="*/ 451 w 552"/>
                <a:gd name="T91" fmla="*/ 98 h 329"/>
                <a:gd name="T92" fmla="*/ 498 w 552"/>
                <a:gd name="T93" fmla="*/ 135 h 329"/>
                <a:gd name="T94" fmla="*/ 465 w 552"/>
                <a:gd name="T95" fmla="*/ 123 h 329"/>
                <a:gd name="T96" fmla="*/ 484 w 552"/>
                <a:gd name="T97" fmla="*/ 143 h 329"/>
                <a:gd name="T98" fmla="*/ 509 w 552"/>
                <a:gd name="T99" fmla="*/ 162 h 329"/>
                <a:gd name="T100" fmla="*/ 493 w 552"/>
                <a:gd name="T101" fmla="*/ 178 h 32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552"/>
                <a:gd name="T154" fmla="*/ 0 h 329"/>
                <a:gd name="T155" fmla="*/ 552 w 552"/>
                <a:gd name="T156" fmla="*/ 329 h 329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552" h="329">
                  <a:moveTo>
                    <a:pt x="503" y="183"/>
                  </a:moveTo>
                  <a:lnTo>
                    <a:pt x="504" y="184"/>
                  </a:lnTo>
                  <a:lnTo>
                    <a:pt x="504" y="183"/>
                  </a:lnTo>
                  <a:lnTo>
                    <a:pt x="512" y="187"/>
                  </a:lnTo>
                  <a:lnTo>
                    <a:pt x="513" y="197"/>
                  </a:lnTo>
                  <a:lnTo>
                    <a:pt x="513" y="199"/>
                  </a:lnTo>
                  <a:lnTo>
                    <a:pt x="514" y="199"/>
                  </a:lnTo>
                  <a:lnTo>
                    <a:pt x="518" y="201"/>
                  </a:lnTo>
                  <a:lnTo>
                    <a:pt x="523" y="202"/>
                  </a:lnTo>
                  <a:lnTo>
                    <a:pt x="527" y="202"/>
                  </a:lnTo>
                  <a:lnTo>
                    <a:pt x="535" y="199"/>
                  </a:lnTo>
                  <a:lnTo>
                    <a:pt x="552" y="232"/>
                  </a:lnTo>
                  <a:lnTo>
                    <a:pt x="542" y="233"/>
                  </a:lnTo>
                  <a:lnTo>
                    <a:pt x="534" y="236"/>
                  </a:lnTo>
                  <a:lnTo>
                    <a:pt x="525" y="237"/>
                  </a:lnTo>
                  <a:lnTo>
                    <a:pt x="524" y="238"/>
                  </a:lnTo>
                  <a:lnTo>
                    <a:pt x="520" y="238"/>
                  </a:lnTo>
                  <a:lnTo>
                    <a:pt x="519" y="239"/>
                  </a:lnTo>
                  <a:lnTo>
                    <a:pt x="517" y="239"/>
                  </a:lnTo>
                  <a:lnTo>
                    <a:pt x="508" y="241"/>
                  </a:lnTo>
                  <a:lnTo>
                    <a:pt x="506" y="242"/>
                  </a:lnTo>
                  <a:lnTo>
                    <a:pt x="504" y="242"/>
                  </a:lnTo>
                  <a:lnTo>
                    <a:pt x="490" y="244"/>
                  </a:lnTo>
                  <a:lnTo>
                    <a:pt x="481" y="247"/>
                  </a:lnTo>
                  <a:lnTo>
                    <a:pt x="479" y="247"/>
                  </a:lnTo>
                  <a:lnTo>
                    <a:pt x="479" y="248"/>
                  </a:lnTo>
                  <a:lnTo>
                    <a:pt x="467" y="251"/>
                  </a:lnTo>
                  <a:lnTo>
                    <a:pt x="464" y="252"/>
                  </a:lnTo>
                  <a:lnTo>
                    <a:pt x="462" y="252"/>
                  </a:lnTo>
                  <a:lnTo>
                    <a:pt x="456" y="253"/>
                  </a:lnTo>
                  <a:lnTo>
                    <a:pt x="452" y="254"/>
                  </a:lnTo>
                  <a:lnTo>
                    <a:pt x="435" y="257"/>
                  </a:lnTo>
                  <a:lnTo>
                    <a:pt x="432" y="258"/>
                  </a:lnTo>
                  <a:lnTo>
                    <a:pt x="419" y="261"/>
                  </a:lnTo>
                  <a:lnTo>
                    <a:pt x="416" y="261"/>
                  </a:lnTo>
                  <a:lnTo>
                    <a:pt x="413" y="262"/>
                  </a:lnTo>
                  <a:lnTo>
                    <a:pt x="409" y="263"/>
                  </a:lnTo>
                  <a:lnTo>
                    <a:pt x="405" y="263"/>
                  </a:lnTo>
                  <a:lnTo>
                    <a:pt x="403" y="264"/>
                  </a:lnTo>
                  <a:lnTo>
                    <a:pt x="399" y="264"/>
                  </a:lnTo>
                  <a:lnTo>
                    <a:pt x="387" y="267"/>
                  </a:lnTo>
                  <a:lnTo>
                    <a:pt x="384" y="268"/>
                  </a:lnTo>
                  <a:lnTo>
                    <a:pt x="380" y="269"/>
                  </a:lnTo>
                  <a:lnTo>
                    <a:pt x="376" y="269"/>
                  </a:lnTo>
                  <a:lnTo>
                    <a:pt x="373" y="271"/>
                  </a:lnTo>
                  <a:lnTo>
                    <a:pt x="370" y="271"/>
                  </a:lnTo>
                  <a:lnTo>
                    <a:pt x="367" y="272"/>
                  </a:lnTo>
                  <a:lnTo>
                    <a:pt x="359" y="273"/>
                  </a:lnTo>
                  <a:lnTo>
                    <a:pt x="350" y="274"/>
                  </a:lnTo>
                  <a:lnTo>
                    <a:pt x="349" y="274"/>
                  </a:lnTo>
                  <a:lnTo>
                    <a:pt x="348" y="276"/>
                  </a:lnTo>
                  <a:lnTo>
                    <a:pt x="347" y="276"/>
                  </a:lnTo>
                  <a:lnTo>
                    <a:pt x="345" y="276"/>
                  </a:lnTo>
                  <a:lnTo>
                    <a:pt x="344" y="276"/>
                  </a:lnTo>
                  <a:lnTo>
                    <a:pt x="322" y="281"/>
                  </a:lnTo>
                  <a:lnTo>
                    <a:pt x="316" y="282"/>
                  </a:lnTo>
                  <a:lnTo>
                    <a:pt x="315" y="282"/>
                  </a:lnTo>
                  <a:lnTo>
                    <a:pt x="305" y="283"/>
                  </a:lnTo>
                  <a:lnTo>
                    <a:pt x="296" y="286"/>
                  </a:lnTo>
                  <a:lnTo>
                    <a:pt x="293" y="286"/>
                  </a:lnTo>
                  <a:lnTo>
                    <a:pt x="288" y="287"/>
                  </a:lnTo>
                  <a:lnTo>
                    <a:pt x="282" y="288"/>
                  </a:lnTo>
                  <a:lnTo>
                    <a:pt x="271" y="289"/>
                  </a:lnTo>
                  <a:lnTo>
                    <a:pt x="261" y="292"/>
                  </a:lnTo>
                  <a:lnTo>
                    <a:pt x="260" y="292"/>
                  </a:lnTo>
                  <a:lnTo>
                    <a:pt x="257" y="292"/>
                  </a:lnTo>
                  <a:lnTo>
                    <a:pt x="252" y="293"/>
                  </a:lnTo>
                  <a:lnTo>
                    <a:pt x="240" y="296"/>
                  </a:lnTo>
                  <a:lnTo>
                    <a:pt x="230" y="297"/>
                  </a:lnTo>
                  <a:lnTo>
                    <a:pt x="225" y="297"/>
                  </a:lnTo>
                  <a:lnTo>
                    <a:pt x="222" y="297"/>
                  </a:lnTo>
                  <a:lnTo>
                    <a:pt x="218" y="298"/>
                  </a:lnTo>
                  <a:lnTo>
                    <a:pt x="211" y="298"/>
                  </a:lnTo>
                  <a:lnTo>
                    <a:pt x="206" y="299"/>
                  </a:lnTo>
                  <a:lnTo>
                    <a:pt x="203" y="301"/>
                  </a:lnTo>
                  <a:lnTo>
                    <a:pt x="202" y="301"/>
                  </a:lnTo>
                  <a:lnTo>
                    <a:pt x="201" y="301"/>
                  </a:lnTo>
                  <a:lnTo>
                    <a:pt x="200" y="301"/>
                  </a:lnTo>
                  <a:lnTo>
                    <a:pt x="198" y="301"/>
                  </a:lnTo>
                  <a:lnTo>
                    <a:pt x="197" y="301"/>
                  </a:lnTo>
                  <a:lnTo>
                    <a:pt x="186" y="303"/>
                  </a:lnTo>
                  <a:lnTo>
                    <a:pt x="168" y="304"/>
                  </a:lnTo>
                  <a:lnTo>
                    <a:pt x="165" y="306"/>
                  </a:lnTo>
                  <a:lnTo>
                    <a:pt x="158" y="307"/>
                  </a:lnTo>
                  <a:lnTo>
                    <a:pt x="156" y="307"/>
                  </a:lnTo>
                  <a:lnTo>
                    <a:pt x="146" y="308"/>
                  </a:lnTo>
                  <a:lnTo>
                    <a:pt x="142" y="308"/>
                  </a:lnTo>
                  <a:lnTo>
                    <a:pt x="143" y="306"/>
                  </a:lnTo>
                  <a:lnTo>
                    <a:pt x="136" y="307"/>
                  </a:lnTo>
                  <a:lnTo>
                    <a:pt x="131" y="307"/>
                  </a:lnTo>
                  <a:lnTo>
                    <a:pt x="124" y="308"/>
                  </a:lnTo>
                  <a:lnTo>
                    <a:pt x="124" y="311"/>
                  </a:lnTo>
                  <a:lnTo>
                    <a:pt x="108" y="313"/>
                  </a:lnTo>
                  <a:lnTo>
                    <a:pt x="107" y="313"/>
                  </a:lnTo>
                  <a:lnTo>
                    <a:pt x="104" y="313"/>
                  </a:lnTo>
                  <a:lnTo>
                    <a:pt x="102" y="314"/>
                  </a:lnTo>
                  <a:lnTo>
                    <a:pt x="100" y="314"/>
                  </a:lnTo>
                  <a:lnTo>
                    <a:pt x="98" y="314"/>
                  </a:lnTo>
                  <a:lnTo>
                    <a:pt x="92" y="316"/>
                  </a:lnTo>
                  <a:lnTo>
                    <a:pt x="83" y="317"/>
                  </a:lnTo>
                  <a:lnTo>
                    <a:pt x="76" y="318"/>
                  </a:lnTo>
                  <a:lnTo>
                    <a:pt x="75" y="318"/>
                  </a:lnTo>
                  <a:lnTo>
                    <a:pt x="72" y="319"/>
                  </a:lnTo>
                  <a:lnTo>
                    <a:pt x="60" y="321"/>
                  </a:lnTo>
                  <a:lnTo>
                    <a:pt x="56" y="321"/>
                  </a:lnTo>
                  <a:lnTo>
                    <a:pt x="49" y="322"/>
                  </a:lnTo>
                  <a:lnTo>
                    <a:pt x="29" y="326"/>
                  </a:lnTo>
                  <a:lnTo>
                    <a:pt x="28" y="326"/>
                  </a:lnTo>
                  <a:lnTo>
                    <a:pt x="15" y="327"/>
                  </a:lnTo>
                  <a:lnTo>
                    <a:pt x="4" y="328"/>
                  </a:lnTo>
                  <a:lnTo>
                    <a:pt x="1" y="328"/>
                  </a:lnTo>
                  <a:lnTo>
                    <a:pt x="0" y="329"/>
                  </a:lnTo>
                  <a:lnTo>
                    <a:pt x="2" y="326"/>
                  </a:lnTo>
                  <a:lnTo>
                    <a:pt x="11" y="321"/>
                  </a:lnTo>
                  <a:lnTo>
                    <a:pt x="13" y="321"/>
                  </a:lnTo>
                  <a:lnTo>
                    <a:pt x="37" y="309"/>
                  </a:lnTo>
                  <a:lnTo>
                    <a:pt x="37" y="306"/>
                  </a:lnTo>
                  <a:lnTo>
                    <a:pt x="53" y="293"/>
                  </a:lnTo>
                  <a:lnTo>
                    <a:pt x="51" y="286"/>
                  </a:lnTo>
                  <a:lnTo>
                    <a:pt x="60" y="279"/>
                  </a:lnTo>
                  <a:lnTo>
                    <a:pt x="61" y="271"/>
                  </a:lnTo>
                  <a:lnTo>
                    <a:pt x="70" y="262"/>
                  </a:lnTo>
                  <a:lnTo>
                    <a:pt x="71" y="261"/>
                  </a:lnTo>
                  <a:lnTo>
                    <a:pt x="78" y="256"/>
                  </a:lnTo>
                  <a:lnTo>
                    <a:pt x="83" y="254"/>
                  </a:lnTo>
                  <a:lnTo>
                    <a:pt x="87" y="249"/>
                  </a:lnTo>
                  <a:lnTo>
                    <a:pt x="93" y="242"/>
                  </a:lnTo>
                  <a:lnTo>
                    <a:pt x="100" y="232"/>
                  </a:lnTo>
                  <a:lnTo>
                    <a:pt x="108" y="223"/>
                  </a:lnTo>
                  <a:lnTo>
                    <a:pt x="110" y="226"/>
                  </a:lnTo>
                  <a:lnTo>
                    <a:pt x="109" y="227"/>
                  </a:lnTo>
                  <a:lnTo>
                    <a:pt x="113" y="238"/>
                  </a:lnTo>
                  <a:lnTo>
                    <a:pt x="127" y="249"/>
                  </a:lnTo>
                  <a:lnTo>
                    <a:pt x="132" y="252"/>
                  </a:lnTo>
                  <a:lnTo>
                    <a:pt x="148" y="242"/>
                  </a:lnTo>
                  <a:lnTo>
                    <a:pt x="153" y="236"/>
                  </a:lnTo>
                  <a:lnTo>
                    <a:pt x="157" y="238"/>
                  </a:lnTo>
                  <a:lnTo>
                    <a:pt x="162" y="242"/>
                  </a:lnTo>
                  <a:lnTo>
                    <a:pt x="164" y="243"/>
                  </a:lnTo>
                  <a:lnTo>
                    <a:pt x="170" y="238"/>
                  </a:lnTo>
                  <a:lnTo>
                    <a:pt x="180" y="234"/>
                  </a:lnTo>
                  <a:lnTo>
                    <a:pt x="189" y="228"/>
                  </a:lnTo>
                  <a:lnTo>
                    <a:pt x="186" y="226"/>
                  </a:lnTo>
                  <a:lnTo>
                    <a:pt x="186" y="221"/>
                  </a:lnTo>
                  <a:lnTo>
                    <a:pt x="193" y="224"/>
                  </a:lnTo>
                  <a:lnTo>
                    <a:pt x="212" y="213"/>
                  </a:lnTo>
                  <a:lnTo>
                    <a:pt x="214" y="217"/>
                  </a:lnTo>
                  <a:lnTo>
                    <a:pt x="224" y="207"/>
                  </a:lnTo>
                  <a:lnTo>
                    <a:pt x="227" y="197"/>
                  </a:lnTo>
                  <a:lnTo>
                    <a:pt x="228" y="194"/>
                  </a:lnTo>
                  <a:lnTo>
                    <a:pt x="225" y="193"/>
                  </a:lnTo>
                  <a:lnTo>
                    <a:pt x="224" y="192"/>
                  </a:lnTo>
                  <a:lnTo>
                    <a:pt x="222" y="189"/>
                  </a:lnTo>
                  <a:lnTo>
                    <a:pt x="225" y="180"/>
                  </a:lnTo>
                  <a:lnTo>
                    <a:pt x="228" y="170"/>
                  </a:lnTo>
                  <a:lnTo>
                    <a:pt x="234" y="162"/>
                  </a:lnTo>
                  <a:lnTo>
                    <a:pt x="238" y="158"/>
                  </a:lnTo>
                  <a:lnTo>
                    <a:pt x="238" y="157"/>
                  </a:lnTo>
                  <a:lnTo>
                    <a:pt x="239" y="150"/>
                  </a:lnTo>
                  <a:lnTo>
                    <a:pt x="240" y="144"/>
                  </a:lnTo>
                  <a:lnTo>
                    <a:pt x="242" y="135"/>
                  </a:lnTo>
                  <a:lnTo>
                    <a:pt x="247" y="130"/>
                  </a:lnTo>
                  <a:lnTo>
                    <a:pt x="249" y="120"/>
                  </a:lnTo>
                  <a:lnTo>
                    <a:pt x="250" y="119"/>
                  </a:lnTo>
                  <a:lnTo>
                    <a:pt x="252" y="98"/>
                  </a:lnTo>
                  <a:lnTo>
                    <a:pt x="258" y="99"/>
                  </a:lnTo>
                  <a:lnTo>
                    <a:pt x="266" y="108"/>
                  </a:lnTo>
                  <a:lnTo>
                    <a:pt x="278" y="110"/>
                  </a:lnTo>
                  <a:lnTo>
                    <a:pt x="282" y="105"/>
                  </a:lnTo>
                  <a:lnTo>
                    <a:pt x="283" y="103"/>
                  </a:lnTo>
                  <a:lnTo>
                    <a:pt x="284" y="100"/>
                  </a:lnTo>
                  <a:lnTo>
                    <a:pt x="284" y="99"/>
                  </a:lnTo>
                  <a:lnTo>
                    <a:pt x="290" y="74"/>
                  </a:lnTo>
                  <a:lnTo>
                    <a:pt x="293" y="67"/>
                  </a:lnTo>
                  <a:lnTo>
                    <a:pt x="293" y="65"/>
                  </a:lnTo>
                  <a:lnTo>
                    <a:pt x="302" y="72"/>
                  </a:lnTo>
                  <a:lnTo>
                    <a:pt x="309" y="57"/>
                  </a:lnTo>
                  <a:lnTo>
                    <a:pt x="320" y="47"/>
                  </a:lnTo>
                  <a:lnTo>
                    <a:pt x="320" y="40"/>
                  </a:lnTo>
                  <a:lnTo>
                    <a:pt x="322" y="37"/>
                  </a:lnTo>
                  <a:lnTo>
                    <a:pt x="326" y="33"/>
                  </a:lnTo>
                  <a:lnTo>
                    <a:pt x="327" y="15"/>
                  </a:lnTo>
                  <a:lnTo>
                    <a:pt x="326" y="0"/>
                  </a:lnTo>
                  <a:lnTo>
                    <a:pt x="331" y="3"/>
                  </a:lnTo>
                  <a:lnTo>
                    <a:pt x="333" y="4"/>
                  </a:lnTo>
                  <a:lnTo>
                    <a:pt x="336" y="5"/>
                  </a:lnTo>
                  <a:lnTo>
                    <a:pt x="342" y="9"/>
                  </a:lnTo>
                  <a:lnTo>
                    <a:pt x="344" y="10"/>
                  </a:lnTo>
                  <a:lnTo>
                    <a:pt x="351" y="14"/>
                  </a:lnTo>
                  <a:lnTo>
                    <a:pt x="353" y="15"/>
                  </a:lnTo>
                  <a:lnTo>
                    <a:pt x="354" y="15"/>
                  </a:lnTo>
                  <a:lnTo>
                    <a:pt x="367" y="24"/>
                  </a:lnTo>
                  <a:lnTo>
                    <a:pt x="370" y="12"/>
                  </a:lnTo>
                  <a:lnTo>
                    <a:pt x="370" y="8"/>
                  </a:lnTo>
                  <a:lnTo>
                    <a:pt x="371" y="5"/>
                  </a:lnTo>
                  <a:lnTo>
                    <a:pt x="372" y="5"/>
                  </a:lnTo>
                  <a:lnTo>
                    <a:pt x="375" y="4"/>
                  </a:lnTo>
                  <a:lnTo>
                    <a:pt x="377" y="5"/>
                  </a:lnTo>
                  <a:lnTo>
                    <a:pt x="388" y="8"/>
                  </a:lnTo>
                  <a:lnTo>
                    <a:pt x="391" y="10"/>
                  </a:lnTo>
                  <a:lnTo>
                    <a:pt x="388" y="20"/>
                  </a:lnTo>
                  <a:lnTo>
                    <a:pt x="399" y="24"/>
                  </a:lnTo>
                  <a:lnTo>
                    <a:pt x="403" y="23"/>
                  </a:lnTo>
                  <a:lnTo>
                    <a:pt x="409" y="25"/>
                  </a:lnTo>
                  <a:lnTo>
                    <a:pt x="409" y="28"/>
                  </a:lnTo>
                  <a:lnTo>
                    <a:pt x="418" y="29"/>
                  </a:lnTo>
                  <a:lnTo>
                    <a:pt x="420" y="32"/>
                  </a:lnTo>
                  <a:lnTo>
                    <a:pt x="425" y="37"/>
                  </a:lnTo>
                  <a:lnTo>
                    <a:pt x="426" y="37"/>
                  </a:lnTo>
                  <a:lnTo>
                    <a:pt x="426" y="39"/>
                  </a:lnTo>
                  <a:lnTo>
                    <a:pt x="427" y="44"/>
                  </a:lnTo>
                  <a:lnTo>
                    <a:pt x="427" y="45"/>
                  </a:lnTo>
                  <a:lnTo>
                    <a:pt x="429" y="48"/>
                  </a:lnTo>
                  <a:lnTo>
                    <a:pt x="426" y="52"/>
                  </a:lnTo>
                  <a:lnTo>
                    <a:pt x="424" y="55"/>
                  </a:lnTo>
                  <a:lnTo>
                    <a:pt x="425" y="59"/>
                  </a:lnTo>
                  <a:lnTo>
                    <a:pt x="420" y="62"/>
                  </a:lnTo>
                  <a:lnTo>
                    <a:pt x="419" y="60"/>
                  </a:lnTo>
                  <a:lnTo>
                    <a:pt x="418" y="60"/>
                  </a:lnTo>
                  <a:lnTo>
                    <a:pt x="416" y="62"/>
                  </a:lnTo>
                  <a:lnTo>
                    <a:pt x="416" y="68"/>
                  </a:lnTo>
                  <a:lnTo>
                    <a:pt x="415" y="74"/>
                  </a:lnTo>
                  <a:lnTo>
                    <a:pt x="415" y="80"/>
                  </a:lnTo>
                  <a:lnTo>
                    <a:pt x="419" y="88"/>
                  </a:lnTo>
                  <a:lnTo>
                    <a:pt x="422" y="89"/>
                  </a:lnTo>
                  <a:lnTo>
                    <a:pt x="437" y="82"/>
                  </a:lnTo>
                  <a:lnTo>
                    <a:pt x="440" y="90"/>
                  </a:lnTo>
                  <a:lnTo>
                    <a:pt x="443" y="92"/>
                  </a:lnTo>
                  <a:lnTo>
                    <a:pt x="444" y="95"/>
                  </a:lnTo>
                  <a:lnTo>
                    <a:pt x="451" y="98"/>
                  </a:lnTo>
                  <a:lnTo>
                    <a:pt x="468" y="97"/>
                  </a:lnTo>
                  <a:lnTo>
                    <a:pt x="478" y="105"/>
                  </a:lnTo>
                  <a:lnTo>
                    <a:pt x="500" y="114"/>
                  </a:lnTo>
                  <a:lnTo>
                    <a:pt x="497" y="128"/>
                  </a:lnTo>
                  <a:lnTo>
                    <a:pt x="498" y="135"/>
                  </a:lnTo>
                  <a:lnTo>
                    <a:pt x="502" y="139"/>
                  </a:lnTo>
                  <a:lnTo>
                    <a:pt x="486" y="140"/>
                  </a:lnTo>
                  <a:lnTo>
                    <a:pt x="480" y="132"/>
                  </a:lnTo>
                  <a:lnTo>
                    <a:pt x="474" y="129"/>
                  </a:lnTo>
                  <a:lnTo>
                    <a:pt x="465" y="123"/>
                  </a:lnTo>
                  <a:lnTo>
                    <a:pt x="463" y="124"/>
                  </a:lnTo>
                  <a:lnTo>
                    <a:pt x="467" y="128"/>
                  </a:lnTo>
                  <a:lnTo>
                    <a:pt x="471" y="132"/>
                  </a:lnTo>
                  <a:lnTo>
                    <a:pt x="476" y="133"/>
                  </a:lnTo>
                  <a:lnTo>
                    <a:pt x="484" y="143"/>
                  </a:lnTo>
                  <a:lnTo>
                    <a:pt x="498" y="145"/>
                  </a:lnTo>
                  <a:lnTo>
                    <a:pt x="498" y="149"/>
                  </a:lnTo>
                  <a:lnTo>
                    <a:pt x="501" y="152"/>
                  </a:lnTo>
                  <a:lnTo>
                    <a:pt x="504" y="150"/>
                  </a:lnTo>
                  <a:lnTo>
                    <a:pt x="509" y="162"/>
                  </a:lnTo>
                  <a:lnTo>
                    <a:pt x="501" y="163"/>
                  </a:lnTo>
                  <a:lnTo>
                    <a:pt x="498" y="162"/>
                  </a:lnTo>
                  <a:lnTo>
                    <a:pt x="496" y="165"/>
                  </a:lnTo>
                  <a:lnTo>
                    <a:pt x="502" y="173"/>
                  </a:lnTo>
                  <a:lnTo>
                    <a:pt x="493" y="178"/>
                  </a:lnTo>
                  <a:lnTo>
                    <a:pt x="495" y="178"/>
                  </a:lnTo>
                  <a:lnTo>
                    <a:pt x="503" y="178"/>
                  </a:lnTo>
                  <a:lnTo>
                    <a:pt x="503" y="183"/>
                  </a:lnTo>
                  <a:close/>
                </a:path>
              </a:pathLst>
            </a:custGeom>
            <a:solidFill>
              <a:srgbClr val="3366FF"/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00" name="Freeform 13"/>
            <p:cNvSpPr>
              <a:spLocks/>
            </p:cNvSpPr>
            <p:nvPr/>
          </p:nvSpPr>
          <p:spPr bwMode="auto">
            <a:xfrm>
              <a:off x="4402" y="1954"/>
              <a:ext cx="38" cy="97"/>
            </a:xfrm>
            <a:custGeom>
              <a:avLst/>
              <a:gdLst>
                <a:gd name="T0" fmla="*/ 0 w 38"/>
                <a:gd name="T1" fmla="*/ 53 h 97"/>
                <a:gd name="T2" fmla="*/ 0 w 38"/>
                <a:gd name="T3" fmla="*/ 82 h 97"/>
                <a:gd name="T4" fmla="*/ 7 w 38"/>
                <a:gd name="T5" fmla="*/ 97 h 97"/>
                <a:gd name="T6" fmla="*/ 7 w 38"/>
                <a:gd name="T7" fmla="*/ 92 h 97"/>
                <a:gd name="T8" fmla="*/ 10 w 38"/>
                <a:gd name="T9" fmla="*/ 92 h 97"/>
                <a:gd name="T10" fmla="*/ 10 w 38"/>
                <a:gd name="T11" fmla="*/ 93 h 97"/>
                <a:gd name="T12" fmla="*/ 16 w 38"/>
                <a:gd name="T13" fmla="*/ 80 h 97"/>
                <a:gd name="T14" fmla="*/ 19 w 38"/>
                <a:gd name="T15" fmla="*/ 57 h 97"/>
                <a:gd name="T16" fmla="*/ 24 w 38"/>
                <a:gd name="T17" fmla="*/ 22 h 97"/>
                <a:gd name="T18" fmla="*/ 28 w 38"/>
                <a:gd name="T19" fmla="*/ 16 h 97"/>
                <a:gd name="T20" fmla="*/ 32 w 38"/>
                <a:gd name="T21" fmla="*/ 16 h 97"/>
                <a:gd name="T22" fmla="*/ 38 w 38"/>
                <a:gd name="T23" fmla="*/ 0 h 97"/>
                <a:gd name="T24" fmla="*/ 27 w 38"/>
                <a:gd name="T25" fmla="*/ 3 h 97"/>
                <a:gd name="T26" fmla="*/ 22 w 38"/>
                <a:gd name="T27" fmla="*/ 5 h 97"/>
                <a:gd name="T28" fmla="*/ 12 w 38"/>
                <a:gd name="T29" fmla="*/ 8 h 97"/>
                <a:gd name="T30" fmla="*/ 11 w 38"/>
                <a:gd name="T31" fmla="*/ 13 h 97"/>
                <a:gd name="T32" fmla="*/ 6 w 38"/>
                <a:gd name="T33" fmla="*/ 18 h 97"/>
                <a:gd name="T34" fmla="*/ 11 w 38"/>
                <a:gd name="T35" fmla="*/ 20 h 97"/>
                <a:gd name="T36" fmla="*/ 0 w 38"/>
                <a:gd name="T37" fmla="*/ 46 h 97"/>
                <a:gd name="T38" fmla="*/ 0 w 38"/>
                <a:gd name="T39" fmla="*/ 53 h 9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8"/>
                <a:gd name="T61" fmla="*/ 0 h 97"/>
                <a:gd name="T62" fmla="*/ 38 w 38"/>
                <a:gd name="T63" fmla="*/ 97 h 9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8" h="97">
                  <a:moveTo>
                    <a:pt x="0" y="53"/>
                  </a:moveTo>
                  <a:lnTo>
                    <a:pt x="0" y="82"/>
                  </a:lnTo>
                  <a:lnTo>
                    <a:pt x="7" y="97"/>
                  </a:lnTo>
                  <a:lnTo>
                    <a:pt x="7" y="92"/>
                  </a:lnTo>
                  <a:lnTo>
                    <a:pt x="10" y="92"/>
                  </a:lnTo>
                  <a:lnTo>
                    <a:pt x="10" y="93"/>
                  </a:lnTo>
                  <a:lnTo>
                    <a:pt x="16" y="80"/>
                  </a:lnTo>
                  <a:lnTo>
                    <a:pt x="19" y="57"/>
                  </a:lnTo>
                  <a:lnTo>
                    <a:pt x="24" y="22"/>
                  </a:lnTo>
                  <a:lnTo>
                    <a:pt x="28" y="16"/>
                  </a:lnTo>
                  <a:lnTo>
                    <a:pt x="32" y="16"/>
                  </a:lnTo>
                  <a:lnTo>
                    <a:pt x="38" y="0"/>
                  </a:lnTo>
                  <a:lnTo>
                    <a:pt x="27" y="3"/>
                  </a:lnTo>
                  <a:lnTo>
                    <a:pt x="22" y="5"/>
                  </a:lnTo>
                  <a:lnTo>
                    <a:pt x="12" y="8"/>
                  </a:lnTo>
                  <a:lnTo>
                    <a:pt x="11" y="13"/>
                  </a:lnTo>
                  <a:lnTo>
                    <a:pt x="6" y="18"/>
                  </a:lnTo>
                  <a:lnTo>
                    <a:pt x="11" y="20"/>
                  </a:lnTo>
                  <a:lnTo>
                    <a:pt x="0" y="46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3366FF"/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01" name="Freeform 14"/>
            <p:cNvSpPr>
              <a:spLocks/>
            </p:cNvSpPr>
            <p:nvPr/>
          </p:nvSpPr>
          <p:spPr bwMode="auto">
            <a:xfrm>
              <a:off x="3925" y="1787"/>
              <a:ext cx="320" cy="332"/>
            </a:xfrm>
            <a:custGeom>
              <a:avLst/>
              <a:gdLst>
                <a:gd name="T0" fmla="*/ 79 w 320"/>
                <a:gd name="T1" fmla="*/ 124 h 332"/>
                <a:gd name="T2" fmla="*/ 91 w 320"/>
                <a:gd name="T3" fmla="*/ 108 h 332"/>
                <a:gd name="T4" fmla="*/ 101 w 320"/>
                <a:gd name="T5" fmla="*/ 98 h 332"/>
                <a:gd name="T6" fmla="*/ 101 w 320"/>
                <a:gd name="T7" fmla="*/ 77 h 332"/>
                <a:gd name="T8" fmla="*/ 105 w 320"/>
                <a:gd name="T9" fmla="*/ 59 h 332"/>
                <a:gd name="T10" fmla="*/ 106 w 320"/>
                <a:gd name="T11" fmla="*/ 44 h 332"/>
                <a:gd name="T12" fmla="*/ 106 w 320"/>
                <a:gd name="T13" fmla="*/ 24 h 332"/>
                <a:gd name="T14" fmla="*/ 102 w 320"/>
                <a:gd name="T15" fmla="*/ 3 h 332"/>
                <a:gd name="T16" fmla="*/ 109 w 320"/>
                <a:gd name="T17" fmla="*/ 1 h 332"/>
                <a:gd name="T18" fmla="*/ 112 w 320"/>
                <a:gd name="T19" fmla="*/ 16 h 332"/>
                <a:gd name="T20" fmla="*/ 116 w 320"/>
                <a:gd name="T21" fmla="*/ 37 h 332"/>
                <a:gd name="T22" fmla="*/ 117 w 320"/>
                <a:gd name="T23" fmla="*/ 45 h 332"/>
                <a:gd name="T24" fmla="*/ 119 w 320"/>
                <a:gd name="T25" fmla="*/ 59 h 332"/>
                <a:gd name="T26" fmla="*/ 123 w 320"/>
                <a:gd name="T27" fmla="*/ 83 h 332"/>
                <a:gd name="T28" fmla="*/ 130 w 320"/>
                <a:gd name="T29" fmla="*/ 84 h 332"/>
                <a:gd name="T30" fmla="*/ 167 w 320"/>
                <a:gd name="T31" fmla="*/ 77 h 332"/>
                <a:gd name="T32" fmla="*/ 187 w 320"/>
                <a:gd name="T33" fmla="*/ 73 h 332"/>
                <a:gd name="T34" fmla="*/ 198 w 320"/>
                <a:gd name="T35" fmla="*/ 89 h 332"/>
                <a:gd name="T36" fmla="*/ 209 w 320"/>
                <a:gd name="T37" fmla="*/ 112 h 332"/>
                <a:gd name="T38" fmla="*/ 218 w 320"/>
                <a:gd name="T39" fmla="*/ 100 h 332"/>
                <a:gd name="T40" fmla="*/ 242 w 320"/>
                <a:gd name="T41" fmla="*/ 72 h 332"/>
                <a:gd name="T42" fmla="*/ 264 w 320"/>
                <a:gd name="T43" fmla="*/ 78 h 332"/>
                <a:gd name="T44" fmla="*/ 271 w 320"/>
                <a:gd name="T45" fmla="*/ 65 h 332"/>
                <a:gd name="T46" fmla="*/ 287 w 320"/>
                <a:gd name="T47" fmla="*/ 57 h 332"/>
                <a:gd name="T48" fmla="*/ 304 w 320"/>
                <a:gd name="T49" fmla="*/ 60 h 332"/>
                <a:gd name="T50" fmla="*/ 319 w 320"/>
                <a:gd name="T51" fmla="*/ 84 h 332"/>
                <a:gd name="T52" fmla="*/ 319 w 320"/>
                <a:gd name="T53" fmla="*/ 92 h 332"/>
                <a:gd name="T54" fmla="*/ 302 w 320"/>
                <a:gd name="T55" fmla="*/ 95 h 332"/>
                <a:gd name="T56" fmla="*/ 291 w 320"/>
                <a:gd name="T57" fmla="*/ 89 h 332"/>
                <a:gd name="T58" fmla="*/ 280 w 320"/>
                <a:gd name="T59" fmla="*/ 83 h 332"/>
                <a:gd name="T60" fmla="*/ 275 w 320"/>
                <a:gd name="T61" fmla="*/ 113 h 332"/>
                <a:gd name="T62" fmla="*/ 269 w 320"/>
                <a:gd name="T63" fmla="*/ 127 h 332"/>
                <a:gd name="T64" fmla="*/ 242 w 320"/>
                <a:gd name="T65" fmla="*/ 145 h 332"/>
                <a:gd name="T66" fmla="*/ 233 w 320"/>
                <a:gd name="T67" fmla="*/ 179 h 332"/>
                <a:gd name="T68" fmla="*/ 231 w 320"/>
                <a:gd name="T69" fmla="*/ 185 h 332"/>
                <a:gd name="T70" fmla="*/ 207 w 320"/>
                <a:gd name="T71" fmla="*/ 179 h 332"/>
                <a:gd name="T72" fmla="*/ 198 w 320"/>
                <a:gd name="T73" fmla="*/ 200 h 332"/>
                <a:gd name="T74" fmla="*/ 189 w 320"/>
                <a:gd name="T75" fmla="*/ 224 h 332"/>
                <a:gd name="T76" fmla="*/ 187 w 320"/>
                <a:gd name="T77" fmla="*/ 238 h 332"/>
                <a:gd name="T78" fmla="*/ 174 w 320"/>
                <a:gd name="T79" fmla="*/ 260 h 332"/>
                <a:gd name="T80" fmla="*/ 174 w 320"/>
                <a:gd name="T81" fmla="*/ 273 h 332"/>
                <a:gd name="T82" fmla="*/ 173 w 320"/>
                <a:gd name="T83" fmla="*/ 287 h 332"/>
                <a:gd name="T84" fmla="*/ 142 w 320"/>
                <a:gd name="T85" fmla="*/ 304 h 332"/>
                <a:gd name="T86" fmla="*/ 138 w 320"/>
                <a:gd name="T87" fmla="*/ 308 h 332"/>
                <a:gd name="T88" fmla="*/ 113 w 320"/>
                <a:gd name="T89" fmla="*/ 323 h 332"/>
                <a:gd name="T90" fmla="*/ 102 w 320"/>
                <a:gd name="T91" fmla="*/ 316 h 332"/>
                <a:gd name="T92" fmla="*/ 76 w 320"/>
                <a:gd name="T93" fmla="*/ 329 h 332"/>
                <a:gd name="T94" fmla="*/ 59 w 320"/>
                <a:gd name="T95" fmla="*/ 306 h 332"/>
                <a:gd name="T96" fmla="*/ 45 w 320"/>
                <a:gd name="T97" fmla="*/ 302 h 332"/>
                <a:gd name="T98" fmla="*/ 24 w 320"/>
                <a:gd name="T99" fmla="*/ 283 h 332"/>
                <a:gd name="T100" fmla="*/ 14 w 320"/>
                <a:gd name="T101" fmla="*/ 273 h 332"/>
                <a:gd name="T102" fmla="*/ 2 w 320"/>
                <a:gd name="T103" fmla="*/ 255 h 332"/>
                <a:gd name="T104" fmla="*/ 0 w 320"/>
                <a:gd name="T105" fmla="*/ 233 h 332"/>
                <a:gd name="T106" fmla="*/ 15 w 320"/>
                <a:gd name="T107" fmla="*/ 225 h 332"/>
                <a:gd name="T108" fmla="*/ 21 w 320"/>
                <a:gd name="T109" fmla="*/ 208 h 332"/>
                <a:gd name="T110" fmla="*/ 24 w 320"/>
                <a:gd name="T111" fmla="*/ 194 h 332"/>
                <a:gd name="T112" fmla="*/ 32 w 320"/>
                <a:gd name="T113" fmla="*/ 167 h 332"/>
                <a:gd name="T114" fmla="*/ 47 w 320"/>
                <a:gd name="T115" fmla="*/ 172 h 332"/>
                <a:gd name="T116" fmla="*/ 48 w 320"/>
                <a:gd name="T117" fmla="*/ 150 h 332"/>
                <a:gd name="T118" fmla="*/ 48 w 320"/>
                <a:gd name="T119" fmla="*/ 145 h 332"/>
                <a:gd name="T120" fmla="*/ 62 w 320"/>
                <a:gd name="T121" fmla="*/ 128 h 33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20"/>
                <a:gd name="T184" fmla="*/ 0 h 332"/>
                <a:gd name="T185" fmla="*/ 320 w 320"/>
                <a:gd name="T186" fmla="*/ 332 h 332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20" h="332">
                  <a:moveTo>
                    <a:pt x="71" y="129"/>
                  </a:moveTo>
                  <a:lnTo>
                    <a:pt x="76" y="125"/>
                  </a:lnTo>
                  <a:lnTo>
                    <a:pt x="79" y="124"/>
                  </a:lnTo>
                  <a:lnTo>
                    <a:pt x="86" y="117"/>
                  </a:lnTo>
                  <a:lnTo>
                    <a:pt x="89" y="112"/>
                  </a:lnTo>
                  <a:lnTo>
                    <a:pt x="91" y="108"/>
                  </a:lnTo>
                  <a:lnTo>
                    <a:pt x="93" y="104"/>
                  </a:lnTo>
                  <a:lnTo>
                    <a:pt x="96" y="100"/>
                  </a:lnTo>
                  <a:lnTo>
                    <a:pt x="101" y="98"/>
                  </a:lnTo>
                  <a:lnTo>
                    <a:pt x="102" y="89"/>
                  </a:lnTo>
                  <a:lnTo>
                    <a:pt x="100" y="87"/>
                  </a:lnTo>
                  <a:lnTo>
                    <a:pt x="101" y="77"/>
                  </a:lnTo>
                  <a:lnTo>
                    <a:pt x="101" y="70"/>
                  </a:lnTo>
                  <a:lnTo>
                    <a:pt x="105" y="64"/>
                  </a:lnTo>
                  <a:lnTo>
                    <a:pt x="105" y="59"/>
                  </a:lnTo>
                  <a:lnTo>
                    <a:pt x="105" y="50"/>
                  </a:lnTo>
                  <a:lnTo>
                    <a:pt x="105" y="47"/>
                  </a:lnTo>
                  <a:lnTo>
                    <a:pt x="106" y="44"/>
                  </a:lnTo>
                  <a:lnTo>
                    <a:pt x="108" y="37"/>
                  </a:lnTo>
                  <a:lnTo>
                    <a:pt x="107" y="25"/>
                  </a:lnTo>
                  <a:lnTo>
                    <a:pt x="106" y="24"/>
                  </a:lnTo>
                  <a:lnTo>
                    <a:pt x="105" y="14"/>
                  </a:lnTo>
                  <a:lnTo>
                    <a:pt x="100" y="6"/>
                  </a:lnTo>
                  <a:lnTo>
                    <a:pt x="102" y="3"/>
                  </a:lnTo>
                  <a:lnTo>
                    <a:pt x="107" y="1"/>
                  </a:lnTo>
                  <a:lnTo>
                    <a:pt x="109" y="0"/>
                  </a:lnTo>
                  <a:lnTo>
                    <a:pt x="109" y="1"/>
                  </a:lnTo>
                  <a:lnTo>
                    <a:pt x="109" y="4"/>
                  </a:lnTo>
                  <a:lnTo>
                    <a:pt x="112" y="15"/>
                  </a:lnTo>
                  <a:lnTo>
                    <a:pt x="112" y="16"/>
                  </a:lnTo>
                  <a:lnTo>
                    <a:pt x="112" y="19"/>
                  </a:lnTo>
                  <a:lnTo>
                    <a:pt x="113" y="21"/>
                  </a:lnTo>
                  <a:lnTo>
                    <a:pt x="116" y="37"/>
                  </a:lnTo>
                  <a:lnTo>
                    <a:pt x="116" y="38"/>
                  </a:lnTo>
                  <a:lnTo>
                    <a:pt x="117" y="44"/>
                  </a:lnTo>
                  <a:lnTo>
                    <a:pt x="117" y="45"/>
                  </a:lnTo>
                  <a:lnTo>
                    <a:pt x="118" y="53"/>
                  </a:lnTo>
                  <a:lnTo>
                    <a:pt x="119" y="58"/>
                  </a:lnTo>
                  <a:lnTo>
                    <a:pt x="119" y="59"/>
                  </a:lnTo>
                  <a:lnTo>
                    <a:pt x="119" y="63"/>
                  </a:lnTo>
                  <a:lnTo>
                    <a:pt x="123" y="82"/>
                  </a:lnTo>
                  <a:lnTo>
                    <a:pt x="123" y="83"/>
                  </a:lnTo>
                  <a:lnTo>
                    <a:pt x="123" y="84"/>
                  </a:lnTo>
                  <a:lnTo>
                    <a:pt x="125" y="84"/>
                  </a:lnTo>
                  <a:lnTo>
                    <a:pt x="130" y="84"/>
                  </a:lnTo>
                  <a:lnTo>
                    <a:pt x="133" y="83"/>
                  </a:lnTo>
                  <a:lnTo>
                    <a:pt x="165" y="78"/>
                  </a:lnTo>
                  <a:lnTo>
                    <a:pt x="167" y="77"/>
                  </a:lnTo>
                  <a:lnTo>
                    <a:pt x="172" y="77"/>
                  </a:lnTo>
                  <a:lnTo>
                    <a:pt x="174" y="75"/>
                  </a:lnTo>
                  <a:lnTo>
                    <a:pt x="187" y="73"/>
                  </a:lnTo>
                  <a:lnTo>
                    <a:pt x="189" y="73"/>
                  </a:lnTo>
                  <a:lnTo>
                    <a:pt x="194" y="72"/>
                  </a:lnTo>
                  <a:lnTo>
                    <a:pt x="198" y="89"/>
                  </a:lnTo>
                  <a:lnTo>
                    <a:pt x="202" y="119"/>
                  </a:lnTo>
                  <a:lnTo>
                    <a:pt x="204" y="119"/>
                  </a:lnTo>
                  <a:lnTo>
                    <a:pt x="209" y="112"/>
                  </a:lnTo>
                  <a:lnTo>
                    <a:pt x="215" y="105"/>
                  </a:lnTo>
                  <a:lnTo>
                    <a:pt x="216" y="103"/>
                  </a:lnTo>
                  <a:lnTo>
                    <a:pt x="218" y="100"/>
                  </a:lnTo>
                  <a:lnTo>
                    <a:pt x="226" y="89"/>
                  </a:lnTo>
                  <a:lnTo>
                    <a:pt x="231" y="90"/>
                  </a:lnTo>
                  <a:lnTo>
                    <a:pt x="242" y="72"/>
                  </a:lnTo>
                  <a:lnTo>
                    <a:pt x="253" y="78"/>
                  </a:lnTo>
                  <a:lnTo>
                    <a:pt x="255" y="78"/>
                  </a:lnTo>
                  <a:lnTo>
                    <a:pt x="264" y="78"/>
                  </a:lnTo>
                  <a:lnTo>
                    <a:pt x="266" y="78"/>
                  </a:lnTo>
                  <a:lnTo>
                    <a:pt x="271" y="68"/>
                  </a:lnTo>
                  <a:lnTo>
                    <a:pt x="271" y="65"/>
                  </a:lnTo>
                  <a:lnTo>
                    <a:pt x="273" y="64"/>
                  </a:lnTo>
                  <a:lnTo>
                    <a:pt x="278" y="64"/>
                  </a:lnTo>
                  <a:lnTo>
                    <a:pt x="287" y="57"/>
                  </a:lnTo>
                  <a:lnTo>
                    <a:pt x="294" y="62"/>
                  </a:lnTo>
                  <a:lnTo>
                    <a:pt x="297" y="63"/>
                  </a:lnTo>
                  <a:lnTo>
                    <a:pt x="304" y="60"/>
                  </a:lnTo>
                  <a:lnTo>
                    <a:pt x="310" y="70"/>
                  </a:lnTo>
                  <a:lnTo>
                    <a:pt x="316" y="77"/>
                  </a:lnTo>
                  <a:lnTo>
                    <a:pt x="319" y="84"/>
                  </a:lnTo>
                  <a:lnTo>
                    <a:pt x="320" y="85"/>
                  </a:lnTo>
                  <a:lnTo>
                    <a:pt x="319" y="88"/>
                  </a:lnTo>
                  <a:lnTo>
                    <a:pt x="319" y="92"/>
                  </a:lnTo>
                  <a:lnTo>
                    <a:pt x="316" y="104"/>
                  </a:lnTo>
                  <a:lnTo>
                    <a:pt x="303" y="95"/>
                  </a:lnTo>
                  <a:lnTo>
                    <a:pt x="302" y="95"/>
                  </a:lnTo>
                  <a:lnTo>
                    <a:pt x="300" y="94"/>
                  </a:lnTo>
                  <a:lnTo>
                    <a:pt x="293" y="90"/>
                  </a:lnTo>
                  <a:lnTo>
                    <a:pt x="291" y="89"/>
                  </a:lnTo>
                  <a:lnTo>
                    <a:pt x="285" y="85"/>
                  </a:lnTo>
                  <a:lnTo>
                    <a:pt x="282" y="84"/>
                  </a:lnTo>
                  <a:lnTo>
                    <a:pt x="280" y="83"/>
                  </a:lnTo>
                  <a:lnTo>
                    <a:pt x="275" y="80"/>
                  </a:lnTo>
                  <a:lnTo>
                    <a:pt x="276" y="95"/>
                  </a:lnTo>
                  <a:lnTo>
                    <a:pt x="275" y="113"/>
                  </a:lnTo>
                  <a:lnTo>
                    <a:pt x="271" y="117"/>
                  </a:lnTo>
                  <a:lnTo>
                    <a:pt x="269" y="120"/>
                  </a:lnTo>
                  <a:lnTo>
                    <a:pt x="269" y="127"/>
                  </a:lnTo>
                  <a:lnTo>
                    <a:pt x="258" y="137"/>
                  </a:lnTo>
                  <a:lnTo>
                    <a:pt x="251" y="152"/>
                  </a:lnTo>
                  <a:lnTo>
                    <a:pt x="242" y="145"/>
                  </a:lnTo>
                  <a:lnTo>
                    <a:pt x="242" y="147"/>
                  </a:lnTo>
                  <a:lnTo>
                    <a:pt x="239" y="154"/>
                  </a:lnTo>
                  <a:lnTo>
                    <a:pt x="233" y="179"/>
                  </a:lnTo>
                  <a:lnTo>
                    <a:pt x="233" y="180"/>
                  </a:lnTo>
                  <a:lnTo>
                    <a:pt x="232" y="183"/>
                  </a:lnTo>
                  <a:lnTo>
                    <a:pt x="231" y="185"/>
                  </a:lnTo>
                  <a:lnTo>
                    <a:pt x="227" y="190"/>
                  </a:lnTo>
                  <a:lnTo>
                    <a:pt x="215" y="188"/>
                  </a:lnTo>
                  <a:lnTo>
                    <a:pt x="207" y="179"/>
                  </a:lnTo>
                  <a:lnTo>
                    <a:pt x="201" y="178"/>
                  </a:lnTo>
                  <a:lnTo>
                    <a:pt x="199" y="199"/>
                  </a:lnTo>
                  <a:lnTo>
                    <a:pt x="198" y="200"/>
                  </a:lnTo>
                  <a:lnTo>
                    <a:pt x="196" y="210"/>
                  </a:lnTo>
                  <a:lnTo>
                    <a:pt x="191" y="215"/>
                  </a:lnTo>
                  <a:lnTo>
                    <a:pt x="189" y="224"/>
                  </a:lnTo>
                  <a:lnTo>
                    <a:pt x="188" y="230"/>
                  </a:lnTo>
                  <a:lnTo>
                    <a:pt x="187" y="237"/>
                  </a:lnTo>
                  <a:lnTo>
                    <a:pt x="187" y="238"/>
                  </a:lnTo>
                  <a:lnTo>
                    <a:pt x="183" y="242"/>
                  </a:lnTo>
                  <a:lnTo>
                    <a:pt x="177" y="250"/>
                  </a:lnTo>
                  <a:lnTo>
                    <a:pt x="174" y="260"/>
                  </a:lnTo>
                  <a:lnTo>
                    <a:pt x="171" y="269"/>
                  </a:lnTo>
                  <a:lnTo>
                    <a:pt x="173" y="272"/>
                  </a:lnTo>
                  <a:lnTo>
                    <a:pt x="174" y="273"/>
                  </a:lnTo>
                  <a:lnTo>
                    <a:pt x="177" y="274"/>
                  </a:lnTo>
                  <a:lnTo>
                    <a:pt x="176" y="277"/>
                  </a:lnTo>
                  <a:lnTo>
                    <a:pt x="173" y="287"/>
                  </a:lnTo>
                  <a:lnTo>
                    <a:pt x="163" y="297"/>
                  </a:lnTo>
                  <a:lnTo>
                    <a:pt x="161" y="293"/>
                  </a:lnTo>
                  <a:lnTo>
                    <a:pt x="142" y="304"/>
                  </a:lnTo>
                  <a:lnTo>
                    <a:pt x="135" y="301"/>
                  </a:lnTo>
                  <a:lnTo>
                    <a:pt x="135" y="306"/>
                  </a:lnTo>
                  <a:lnTo>
                    <a:pt x="138" y="308"/>
                  </a:lnTo>
                  <a:lnTo>
                    <a:pt x="129" y="314"/>
                  </a:lnTo>
                  <a:lnTo>
                    <a:pt x="119" y="318"/>
                  </a:lnTo>
                  <a:lnTo>
                    <a:pt x="113" y="323"/>
                  </a:lnTo>
                  <a:lnTo>
                    <a:pt x="111" y="322"/>
                  </a:lnTo>
                  <a:lnTo>
                    <a:pt x="106" y="318"/>
                  </a:lnTo>
                  <a:lnTo>
                    <a:pt x="102" y="316"/>
                  </a:lnTo>
                  <a:lnTo>
                    <a:pt x="97" y="322"/>
                  </a:lnTo>
                  <a:lnTo>
                    <a:pt x="81" y="332"/>
                  </a:lnTo>
                  <a:lnTo>
                    <a:pt x="76" y="329"/>
                  </a:lnTo>
                  <a:lnTo>
                    <a:pt x="62" y="318"/>
                  </a:lnTo>
                  <a:lnTo>
                    <a:pt x="58" y="307"/>
                  </a:lnTo>
                  <a:lnTo>
                    <a:pt x="59" y="306"/>
                  </a:lnTo>
                  <a:lnTo>
                    <a:pt x="57" y="303"/>
                  </a:lnTo>
                  <a:lnTo>
                    <a:pt x="46" y="304"/>
                  </a:lnTo>
                  <a:lnTo>
                    <a:pt x="45" y="302"/>
                  </a:lnTo>
                  <a:lnTo>
                    <a:pt x="27" y="289"/>
                  </a:lnTo>
                  <a:lnTo>
                    <a:pt x="29" y="288"/>
                  </a:lnTo>
                  <a:lnTo>
                    <a:pt x="24" y="283"/>
                  </a:lnTo>
                  <a:lnTo>
                    <a:pt x="20" y="279"/>
                  </a:lnTo>
                  <a:lnTo>
                    <a:pt x="20" y="277"/>
                  </a:lnTo>
                  <a:lnTo>
                    <a:pt x="14" y="273"/>
                  </a:lnTo>
                  <a:lnTo>
                    <a:pt x="14" y="272"/>
                  </a:lnTo>
                  <a:lnTo>
                    <a:pt x="14" y="267"/>
                  </a:lnTo>
                  <a:lnTo>
                    <a:pt x="2" y="255"/>
                  </a:lnTo>
                  <a:lnTo>
                    <a:pt x="2" y="245"/>
                  </a:lnTo>
                  <a:lnTo>
                    <a:pt x="3" y="244"/>
                  </a:lnTo>
                  <a:lnTo>
                    <a:pt x="0" y="233"/>
                  </a:lnTo>
                  <a:lnTo>
                    <a:pt x="0" y="229"/>
                  </a:lnTo>
                  <a:lnTo>
                    <a:pt x="7" y="228"/>
                  </a:lnTo>
                  <a:lnTo>
                    <a:pt x="15" y="225"/>
                  </a:lnTo>
                  <a:lnTo>
                    <a:pt x="19" y="218"/>
                  </a:lnTo>
                  <a:lnTo>
                    <a:pt x="19" y="210"/>
                  </a:lnTo>
                  <a:lnTo>
                    <a:pt x="21" y="208"/>
                  </a:lnTo>
                  <a:lnTo>
                    <a:pt x="24" y="209"/>
                  </a:lnTo>
                  <a:lnTo>
                    <a:pt x="26" y="205"/>
                  </a:lnTo>
                  <a:lnTo>
                    <a:pt x="24" y="194"/>
                  </a:lnTo>
                  <a:lnTo>
                    <a:pt x="27" y="173"/>
                  </a:lnTo>
                  <a:lnTo>
                    <a:pt x="30" y="169"/>
                  </a:lnTo>
                  <a:lnTo>
                    <a:pt x="32" y="167"/>
                  </a:lnTo>
                  <a:lnTo>
                    <a:pt x="41" y="179"/>
                  </a:lnTo>
                  <a:lnTo>
                    <a:pt x="43" y="178"/>
                  </a:lnTo>
                  <a:lnTo>
                    <a:pt x="47" y="172"/>
                  </a:lnTo>
                  <a:lnTo>
                    <a:pt x="49" y="157"/>
                  </a:lnTo>
                  <a:lnTo>
                    <a:pt x="49" y="154"/>
                  </a:lnTo>
                  <a:lnTo>
                    <a:pt x="48" y="150"/>
                  </a:lnTo>
                  <a:lnTo>
                    <a:pt x="47" y="149"/>
                  </a:lnTo>
                  <a:lnTo>
                    <a:pt x="47" y="148"/>
                  </a:lnTo>
                  <a:lnTo>
                    <a:pt x="48" y="145"/>
                  </a:lnTo>
                  <a:lnTo>
                    <a:pt x="51" y="142"/>
                  </a:lnTo>
                  <a:lnTo>
                    <a:pt x="59" y="139"/>
                  </a:lnTo>
                  <a:lnTo>
                    <a:pt x="62" y="128"/>
                  </a:lnTo>
                  <a:lnTo>
                    <a:pt x="71" y="129"/>
                  </a:lnTo>
                  <a:close/>
                </a:path>
              </a:pathLst>
            </a:custGeom>
            <a:solidFill>
              <a:srgbClr val="3366FF"/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02" name="Freeform 15"/>
            <p:cNvSpPr>
              <a:spLocks/>
            </p:cNvSpPr>
            <p:nvPr/>
          </p:nvSpPr>
          <p:spPr bwMode="auto">
            <a:xfrm>
              <a:off x="3338" y="2385"/>
              <a:ext cx="253" cy="458"/>
            </a:xfrm>
            <a:custGeom>
              <a:avLst/>
              <a:gdLst>
                <a:gd name="T0" fmla="*/ 24 w 253"/>
                <a:gd name="T1" fmla="*/ 311 h 458"/>
                <a:gd name="T2" fmla="*/ 39 w 253"/>
                <a:gd name="T3" fmla="*/ 287 h 458"/>
                <a:gd name="T4" fmla="*/ 36 w 253"/>
                <a:gd name="T5" fmla="*/ 287 h 458"/>
                <a:gd name="T6" fmla="*/ 32 w 253"/>
                <a:gd name="T7" fmla="*/ 278 h 458"/>
                <a:gd name="T8" fmla="*/ 30 w 253"/>
                <a:gd name="T9" fmla="*/ 252 h 458"/>
                <a:gd name="T10" fmla="*/ 35 w 253"/>
                <a:gd name="T11" fmla="*/ 244 h 458"/>
                <a:gd name="T12" fmla="*/ 23 w 253"/>
                <a:gd name="T13" fmla="*/ 204 h 458"/>
                <a:gd name="T14" fmla="*/ 23 w 253"/>
                <a:gd name="T15" fmla="*/ 161 h 458"/>
                <a:gd name="T16" fmla="*/ 16 w 253"/>
                <a:gd name="T17" fmla="*/ 156 h 458"/>
                <a:gd name="T18" fmla="*/ 22 w 253"/>
                <a:gd name="T19" fmla="*/ 132 h 458"/>
                <a:gd name="T20" fmla="*/ 29 w 253"/>
                <a:gd name="T21" fmla="*/ 109 h 458"/>
                <a:gd name="T22" fmla="*/ 46 w 253"/>
                <a:gd name="T23" fmla="*/ 82 h 458"/>
                <a:gd name="T24" fmla="*/ 50 w 253"/>
                <a:gd name="T25" fmla="*/ 79 h 458"/>
                <a:gd name="T26" fmla="*/ 56 w 253"/>
                <a:gd name="T27" fmla="*/ 49 h 458"/>
                <a:gd name="T28" fmla="*/ 65 w 253"/>
                <a:gd name="T29" fmla="*/ 44 h 458"/>
                <a:gd name="T30" fmla="*/ 61 w 253"/>
                <a:gd name="T31" fmla="*/ 40 h 458"/>
                <a:gd name="T32" fmla="*/ 67 w 253"/>
                <a:gd name="T33" fmla="*/ 30 h 458"/>
                <a:gd name="T34" fmla="*/ 74 w 253"/>
                <a:gd name="T35" fmla="*/ 27 h 458"/>
                <a:gd name="T36" fmla="*/ 73 w 253"/>
                <a:gd name="T37" fmla="*/ 14 h 458"/>
                <a:gd name="T38" fmla="*/ 116 w 253"/>
                <a:gd name="T39" fmla="*/ 10 h 458"/>
                <a:gd name="T40" fmla="*/ 136 w 253"/>
                <a:gd name="T41" fmla="*/ 9 h 458"/>
                <a:gd name="T42" fmla="*/ 150 w 253"/>
                <a:gd name="T43" fmla="*/ 8 h 458"/>
                <a:gd name="T44" fmla="*/ 165 w 253"/>
                <a:gd name="T45" fmla="*/ 7 h 458"/>
                <a:gd name="T46" fmla="*/ 175 w 253"/>
                <a:gd name="T47" fmla="*/ 5 h 458"/>
                <a:gd name="T48" fmla="*/ 191 w 253"/>
                <a:gd name="T49" fmla="*/ 4 h 458"/>
                <a:gd name="T50" fmla="*/ 215 w 253"/>
                <a:gd name="T51" fmla="*/ 2 h 458"/>
                <a:gd name="T52" fmla="*/ 234 w 253"/>
                <a:gd name="T53" fmla="*/ 8 h 458"/>
                <a:gd name="T54" fmla="*/ 236 w 253"/>
                <a:gd name="T55" fmla="*/ 30 h 458"/>
                <a:gd name="T56" fmla="*/ 235 w 253"/>
                <a:gd name="T57" fmla="*/ 49 h 458"/>
                <a:gd name="T58" fmla="*/ 235 w 253"/>
                <a:gd name="T59" fmla="*/ 63 h 458"/>
                <a:gd name="T60" fmla="*/ 235 w 253"/>
                <a:gd name="T61" fmla="*/ 85 h 458"/>
                <a:gd name="T62" fmla="*/ 235 w 253"/>
                <a:gd name="T63" fmla="*/ 108 h 458"/>
                <a:gd name="T64" fmla="*/ 235 w 253"/>
                <a:gd name="T65" fmla="*/ 140 h 458"/>
                <a:gd name="T66" fmla="*/ 235 w 253"/>
                <a:gd name="T67" fmla="*/ 167 h 458"/>
                <a:gd name="T68" fmla="*/ 235 w 253"/>
                <a:gd name="T69" fmla="*/ 192 h 458"/>
                <a:gd name="T70" fmla="*/ 235 w 253"/>
                <a:gd name="T71" fmla="*/ 219 h 458"/>
                <a:gd name="T72" fmla="*/ 235 w 253"/>
                <a:gd name="T73" fmla="*/ 247 h 458"/>
                <a:gd name="T74" fmla="*/ 235 w 253"/>
                <a:gd name="T75" fmla="*/ 259 h 458"/>
                <a:gd name="T76" fmla="*/ 235 w 253"/>
                <a:gd name="T77" fmla="*/ 269 h 458"/>
                <a:gd name="T78" fmla="*/ 235 w 253"/>
                <a:gd name="T79" fmla="*/ 294 h 458"/>
                <a:gd name="T80" fmla="*/ 240 w 253"/>
                <a:gd name="T81" fmla="*/ 329 h 458"/>
                <a:gd name="T82" fmla="*/ 242 w 253"/>
                <a:gd name="T83" fmla="*/ 351 h 458"/>
                <a:gd name="T84" fmla="*/ 245 w 253"/>
                <a:gd name="T85" fmla="*/ 369 h 458"/>
                <a:gd name="T86" fmla="*/ 248 w 253"/>
                <a:gd name="T87" fmla="*/ 400 h 458"/>
                <a:gd name="T88" fmla="*/ 253 w 253"/>
                <a:gd name="T89" fmla="*/ 435 h 458"/>
                <a:gd name="T90" fmla="*/ 218 w 253"/>
                <a:gd name="T91" fmla="*/ 432 h 458"/>
                <a:gd name="T92" fmla="*/ 185 w 253"/>
                <a:gd name="T93" fmla="*/ 445 h 458"/>
                <a:gd name="T94" fmla="*/ 170 w 253"/>
                <a:gd name="T95" fmla="*/ 458 h 458"/>
                <a:gd name="T96" fmla="*/ 153 w 253"/>
                <a:gd name="T97" fmla="*/ 433 h 458"/>
                <a:gd name="T98" fmla="*/ 139 w 253"/>
                <a:gd name="T99" fmla="*/ 416 h 458"/>
                <a:gd name="T100" fmla="*/ 145 w 253"/>
                <a:gd name="T101" fmla="*/ 383 h 458"/>
                <a:gd name="T102" fmla="*/ 115 w 253"/>
                <a:gd name="T103" fmla="*/ 386 h 458"/>
                <a:gd name="T104" fmla="*/ 96 w 253"/>
                <a:gd name="T105" fmla="*/ 387 h 458"/>
                <a:gd name="T106" fmla="*/ 82 w 253"/>
                <a:gd name="T107" fmla="*/ 388 h 458"/>
                <a:gd name="T108" fmla="*/ 61 w 253"/>
                <a:gd name="T109" fmla="*/ 390 h 458"/>
                <a:gd name="T110" fmla="*/ 35 w 253"/>
                <a:gd name="T111" fmla="*/ 392 h 458"/>
                <a:gd name="T112" fmla="*/ 0 w 253"/>
                <a:gd name="T113" fmla="*/ 395 h 458"/>
                <a:gd name="T114" fmla="*/ 2 w 253"/>
                <a:gd name="T115" fmla="*/ 376 h 458"/>
                <a:gd name="T116" fmla="*/ 14 w 253"/>
                <a:gd name="T117" fmla="*/ 324 h 45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53"/>
                <a:gd name="T178" fmla="*/ 0 h 458"/>
                <a:gd name="T179" fmla="*/ 253 w 253"/>
                <a:gd name="T180" fmla="*/ 458 h 45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53" h="458">
                  <a:moveTo>
                    <a:pt x="19" y="323"/>
                  </a:moveTo>
                  <a:lnTo>
                    <a:pt x="23" y="322"/>
                  </a:lnTo>
                  <a:lnTo>
                    <a:pt x="24" y="311"/>
                  </a:lnTo>
                  <a:lnTo>
                    <a:pt x="35" y="298"/>
                  </a:lnTo>
                  <a:lnTo>
                    <a:pt x="32" y="292"/>
                  </a:lnTo>
                  <a:lnTo>
                    <a:pt x="39" y="287"/>
                  </a:lnTo>
                  <a:lnTo>
                    <a:pt x="40" y="286"/>
                  </a:lnTo>
                  <a:lnTo>
                    <a:pt x="36" y="286"/>
                  </a:lnTo>
                  <a:lnTo>
                    <a:pt x="36" y="287"/>
                  </a:lnTo>
                  <a:lnTo>
                    <a:pt x="36" y="286"/>
                  </a:lnTo>
                  <a:lnTo>
                    <a:pt x="32" y="287"/>
                  </a:lnTo>
                  <a:lnTo>
                    <a:pt x="32" y="278"/>
                  </a:lnTo>
                  <a:lnTo>
                    <a:pt x="40" y="279"/>
                  </a:lnTo>
                  <a:lnTo>
                    <a:pt x="39" y="256"/>
                  </a:lnTo>
                  <a:lnTo>
                    <a:pt x="30" y="252"/>
                  </a:lnTo>
                  <a:lnTo>
                    <a:pt x="39" y="253"/>
                  </a:lnTo>
                  <a:lnTo>
                    <a:pt x="33" y="246"/>
                  </a:lnTo>
                  <a:lnTo>
                    <a:pt x="35" y="244"/>
                  </a:lnTo>
                  <a:lnTo>
                    <a:pt x="38" y="239"/>
                  </a:lnTo>
                  <a:lnTo>
                    <a:pt x="29" y="243"/>
                  </a:lnTo>
                  <a:lnTo>
                    <a:pt x="23" y="204"/>
                  </a:lnTo>
                  <a:lnTo>
                    <a:pt x="24" y="169"/>
                  </a:lnTo>
                  <a:lnTo>
                    <a:pt x="21" y="169"/>
                  </a:lnTo>
                  <a:lnTo>
                    <a:pt x="23" y="161"/>
                  </a:lnTo>
                  <a:lnTo>
                    <a:pt x="16" y="164"/>
                  </a:lnTo>
                  <a:lnTo>
                    <a:pt x="18" y="158"/>
                  </a:lnTo>
                  <a:lnTo>
                    <a:pt x="16" y="156"/>
                  </a:lnTo>
                  <a:lnTo>
                    <a:pt x="14" y="153"/>
                  </a:lnTo>
                  <a:lnTo>
                    <a:pt x="22" y="139"/>
                  </a:lnTo>
                  <a:lnTo>
                    <a:pt x="22" y="132"/>
                  </a:lnTo>
                  <a:lnTo>
                    <a:pt x="30" y="133"/>
                  </a:lnTo>
                  <a:lnTo>
                    <a:pt x="23" y="113"/>
                  </a:lnTo>
                  <a:lnTo>
                    <a:pt x="29" y="109"/>
                  </a:lnTo>
                  <a:lnTo>
                    <a:pt x="32" y="99"/>
                  </a:lnTo>
                  <a:lnTo>
                    <a:pt x="39" y="87"/>
                  </a:lnTo>
                  <a:lnTo>
                    <a:pt x="46" y="82"/>
                  </a:lnTo>
                  <a:lnTo>
                    <a:pt x="44" y="77"/>
                  </a:lnTo>
                  <a:lnTo>
                    <a:pt x="51" y="74"/>
                  </a:lnTo>
                  <a:lnTo>
                    <a:pt x="50" y="79"/>
                  </a:lnTo>
                  <a:lnTo>
                    <a:pt x="51" y="79"/>
                  </a:lnTo>
                  <a:lnTo>
                    <a:pt x="57" y="59"/>
                  </a:lnTo>
                  <a:lnTo>
                    <a:pt x="56" y="49"/>
                  </a:lnTo>
                  <a:lnTo>
                    <a:pt x="58" y="45"/>
                  </a:lnTo>
                  <a:lnTo>
                    <a:pt x="60" y="50"/>
                  </a:lnTo>
                  <a:lnTo>
                    <a:pt x="65" y="44"/>
                  </a:lnTo>
                  <a:lnTo>
                    <a:pt x="56" y="40"/>
                  </a:lnTo>
                  <a:lnTo>
                    <a:pt x="58" y="38"/>
                  </a:lnTo>
                  <a:lnTo>
                    <a:pt x="61" y="40"/>
                  </a:lnTo>
                  <a:lnTo>
                    <a:pt x="65" y="38"/>
                  </a:lnTo>
                  <a:lnTo>
                    <a:pt x="63" y="35"/>
                  </a:lnTo>
                  <a:lnTo>
                    <a:pt x="67" y="30"/>
                  </a:lnTo>
                  <a:lnTo>
                    <a:pt x="68" y="29"/>
                  </a:lnTo>
                  <a:lnTo>
                    <a:pt x="68" y="28"/>
                  </a:lnTo>
                  <a:lnTo>
                    <a:pt x="74" y="27"/>
                  </a:lnTo>
                  <a:lnTo>
                    <a:pt x="78" y="23"/>
                  </a:lnTo>
                  <a:lnTo>
                    <a:pt x="78" y="18"/>
                  </a:lnTo>
                  <a:lnTo>
                    <a:pt x="73" y="14"/>
                  </a:lnTo>
                  <a:lnTo>
                    <a:pt x="96" y="12"/>
                  </a:lnTo>
                  <a:lnTo>
                    <a:pt x="106" y="12"/>
                  </a:lnTo>
                  <a:lnTo>
                    <a:pt x="116" y="10"/>
                  </a:lnTo>
                  <a:lnTo>
                    <a:pt x="122" y="10"/>
                  </a:lnTo>
                  <a:lnTo>
                    <a:pt x="129" y="9"/>
                  </a:lnTo>
                  <a:lnTo>
                    <a:pt x="136" y="9"/>
                  </a:lnTo>
                  <a:lnTo>
                    <a:pt x="143" y="8"/>
                  </a:lnTo>
                  <a:lnTo>
                    <a:pt x="147" y="8"/>
                  </a:lnTo>
                  <a:lnTo>
                    <a:pt x="150" y="8"/>
                  </a:lnTo>
                  <a:lnTo>
                    <a:pt x="154" y="8"/>
                  </a:lnTo>
                  <a:lnTo>
                    <a:pt x="161" y="7"/>
                  </a:lnTo>
                  <a:lnTo>
                    <a:pt x="165" y="7"/>
                  </a:lnTo>
                  <a:lnTo>
                    <a:pt x="167" y="7"/>
                  </a:lnTo>
                  <a:lnTo>
                    <a:pt x="169" y="7"/>
                  </a:lnTo>
                  <a:lnTo>
                    <a:pt x="175" y="5"/>
                  </a:lnTo>
                  <a:lnTo>
                    <a:pt x="182" y="4"/>
                  </a:lnTo>
                  <a:lnTo>
                    <a:pt x="185" y="4"/>
                  </a:lnTo>
                  <a:lnTo>
                    <a:pt x="191" y="4"/>
                  </a:lnTo>
                  <a:lnTo>
                    <a:pt x="198" y="3"/>
                  </a:lnTo>
                  <a:lnTo>
                    <a:pt x="214" y="2"/>
                  </a:lnTo>
                  <a:lnTo>
                    <a:pt x="215" y="2"/>
                  </a:lnTo>
                  <a:lnTo>
                    <a:pt x="224" y="0"/>
                  </a:lnTo>
                  <a:lnTo>
                    <a:pt x="227" y="0"/>
                  </a:lnTo>
                  <a:lnTo>
                    <a:pt x="234" y="8"/>
                  </a:lnTo>
                  <a:lnTo>
                    <a:pt x="236" y="9"/>
                  </a:lnTo>
                  <a:lnTo>
                    <a:pt x="236" y="15"/>
                  </a:lnTo>
                  <a:lnTo>
                    <a:pt x="236" y="30"/>
                  </a:lnTo>
                  <a:lnTo>
                    <a:pt x="235" y="38"/>
                  </a:lnTo>
                  <a:lnTo>
                    <a:pt x="235" y="47"/>
                  </a:lnTo>
                  <a:lnTo>
                    <a:pt x="235" y="49"/>
                  </a:lnTo>
                  <a:lnTo>
                    <a:pt x="235" y="52"/>
                  </a:lnTo>
                  <a:lnTo>
                    <a:pt x="235" y="58"/>
                  </a:lnTo>
                  <a:lnTo>
                    <a:pt x="235" y="63"/>
                  </a:lnTo>
                  <a:lnTo>
                    <a:pt x="235" y="75"/>
                  </a:lnTo>
                  <a:lnTo>
                    <a:pt x="235" y="78"/>
                  </a:lnTo>
                  <a:lnTo>
                    <a:pt x="235" y="85"/>
                  </a:lnTo>
                  <a:lnTo>
                    <a:pt x="235" y="88"/>
                  </a:lnTo>
                  <a:lnTo>
                    <a:pt x="235" y="93"/>
                  </a:lnTo>
                  <a:lnTo>
                    <a:pt x="235" y="108"/>
                  </a:lnTo>
                  <a:lnTo>
                    <a:pt x="235" y="118"/>
                  </a:lnTo>
                  <a:lnTo>
                    <a:pt x="235" y="137"/>
                  </a:lnTo>
                  <a:lnTo>
                    <a:pt x="235" y="140"/>
                  </a:lnTo>
                  <a:lnTo>
                    <a:pt x="235" y="149"/>
                  </a:lnTo>
                  <a:lnTo>
                    <a:pt x="235" y="161"/>
                  </a:lnTo>
                  <a:lnTo>
                    <a:pt x="235" y="167"/>
                  </a:lnTo>
                  <a:lnTo>
                    <a:pt x="235" y="168"/>
                  </a:lnTo>
                  <a:lnTo>
                    <a:pt x="235" y="188"/>
                  </a:lnTo>
                  <a:lnTo>
                    <a:pt x="235" y="192"/>
                  </a:lnTo>
                  <a:lnTo>
                    <a:pt x="235" y="194"/>
                  </a:lnTo>
                  <a:lnTo>
                    <a:pt x="235" y="216"/>
                  </a:lnTo>
                  <a:lnTo>
                    <a:pt x="235" y="219"/>
                  </a:lnTo>
                  <a:lnTo>
                    <a:pt x="235" y="227"/>
                  </a:lnTo>
                  <a:lnTo>
                    <a:pt x="235" y="244"/>
                  </a:lnTo>
                  <a:lnTo>
                    <a:pt x="235" y="247"/>
                  </a:lnTo>
                  <a:lnTo>
                    <a:pt x="235" y="253"/>
                  </a:lnTo>
                  <a:lnTo>
                    <a:pt x="235" y="258"/>
                  </a:lnTo>
                  <a:lnTo>
                    <a:pt x="235" y="259"/>
                  </a:lnTo>
                  <a:lnTo>
                    <a:pt x="235" y="261"/>
                  </a:lnTo>
                  <a:lnTo>
                    <a:pt x="235" y="263"/>
                  </a:lnTo>
                  <a:lnTo>
                    <a:pt x="235" y="269"/>
                  </a:lnTo>
                  <a:lnTo>
                    <a:pt x="234" y="292"/>
                  </a:lnTo>
                  <a:lnTo>
                    <a:pt x="235" y="293"/>
                  </a:lnTo>
                  <a:lnTo>
                    <a:pt x="235" y="294"/>
                  </a:lnTo>
                  <a:lnTo>
                    <a:pt x="236" y="309"/>
                  </a:lnTo>
                  <a:lnTo>
                    <a:pt x="238" y="328"/>
                  </a:lnTo>
                  <a:lnTo>
                    <a:pt x="240" y="329"/>
                  </a:lnTo>
                  <a:lnTo>
                    <a:pt x="240" y="334"/>
                  </a:lnTo>
                  <a:lnTo>
                    <a:pt x="241" y="339"/>
                  </a:lnTo>
                  <a:lnTo>
                    <a:pt x="242" y="351"/>
                  </a:lnTo>
                  <a:lnTo>
                    <a:pt x="243" y="363"/>
                  </a:lnTo>
                  <a:lnTo>
                    <a:pt x="245" y="367"/>
                  </a:lnTo>
                  <a:lnTo>
                    <a:pt x="245" y="369"/>
                  </a:lnTo>
                  <a:lnTo>
                    <a:pt x="246" y="374"/>
                  </a:lnTo>
                  <a:lnTo>
                    <a:pt x="248" y="397"/>
                  </a:lnTo>
                  <a:lnTo>
                    <a:pt x="248" y="400"/>
                  </a:lnTo>
                  <a:lnTo>
                    <a:pt x="251" y="411"/>
                  </a:lnTo>
                  <a:lnTo>
                    <a:pt x="252" y="423"/>
                  </a:lnTo>
                  <a:lnTo>
                    <a:pt x="253" y="435"/>
                  </a:lnTo>
                  <a:lnTo>
                    <a:pt x="246" y="438"/>
                  </a:lnTo>
                  <a:lnTo>
                    <a:pt x="226" y="437"/>
                  </a:lnTo>
                  <a:lnTo>
                    <a:pt x="218" y="432"/>
                  </a:lnTo>
                  <a:lnTo>
                    <a:pt x="218" y="436"/>
                  </a:lnTo>
                  <a:lnTo>
                    <a:pt x="207" y="436"/>
                  </a:lnTo>
                  <a:lnTo>
                    <a:pt x="185" y="445"/>
                  </a:lnTo>
                  <a:lnTo>
                    <a:pt x="180" y="440"/>
                  </a:lnTo>
                  <a:lnTo>
                    <a:pt x="182" y="445"/>
                  </a:lnTo>
                  <a:lnTo>
                    <a:pt x="170" y="458"/>
                  </a:lnTo>
                  <a:lnTo>
                    <a:pt x="167" y="458"/>
                  </a:lnTo>
                  <a:lnTo>
                    <a:pt x="159" y="452"/>
                  </a:lnTo>
                  <a:lnTo>
                    <a:pt x="153" y="433"/>
                  </a:lnTo>
                  <a:lnTo>
                    <a:pt x="148" y="430"/>
                  </a:lnTo>
                  <a:lnTo>
                    <a:pt x="147" y="430"/>
                  </a:lnTo>
                  <a:lnTo>
                    <a:pt x="139" y="416"/>
                  </a:lnTo>
                  <a:lnTo>
                    <a:pt x="141" y="407"/>
                  </a:lnTo>
                  <a:lnTo>
                    <a:pt x="144" y="391"/>
                  </a:lnTo>
                  <a:lnTo>
                    <a:pt x="145" y="383"/>
                  </a:lnTo>
                  <a:lnTo>
                    <a:pt x="144" y="383"/>
                  </a:lnTo>
                  <a:lnTo>
                    <a:pt x="137" y="384"/>
                  </a:lnTo>
                  <a:lnTo>
                    <a:pt x="115" y="386"/>
                  </a:lnTo>
                  <a:lnTo>
                    <a:pt x="105" y="387"/>
                  </a:lnTo>
                  <a:lnTo>
                    <a:pt x="98" y="387"/>
                  </a:lnTo>
                  <a:lnTo>
                    <a:pt x="96" y="387"/>
                  </a:lnTo>
                  <a:lnTo>
                    <a:pt x="87" y="388"/>
                  </a:lnTo>
                  <a:lnTo>
                    <a:pt x="83" y="388"/>
                  </a:lnTo>
                  <a:lnTo>
                    <a:pt x="82" y="388"/>
                  </a:lnTo>
                  <a:lnTo>
                    <a:pt x="71" y="390"/>
                  </a:lnTo>
                  <a:lnTo>
                    <a:pt x="67" y="390"/>
                  </a:lnTo>
                  <a:lnTo>
                    <a:pt x="61" y="390"/>
                  </a:lnTo>
                  <a:lnTo>
                    <a:pt x="49" y="391"/>
                  </a:lnTo>
                  <a:lnTo>
                    <a:pt x="44" y="391"/>
                  </a:lnTo>
                  <a:lnTo>
                    <a:pt x="35" y="392"/>
                  </a:lnTo>
                  <a:lnTo>
                    <a:pt x="29" y="392"/>
                  </a:lnTo>
                  <a:lnTo>
                    <a:pt x="19" y="393"/>
                  </a:lnTo>
                  <a:lnTo>
                    <a:pt x="0" y="395"/>
                  </a:lnTo>
                  <a:lnTo>
                    <a:pt x="1" y="393"/>
                  </a:lnTo>
                  <a:lnTo>
                    <a:pt x="0" y="382"/>
                  </a:lnTo>
                  <a:lnTo>
                    <a:pt x="2" y="376"/>
                  </a:lnTo>
                  <a:lnTo>
                    <a:pt x="7" y="359"/>
                  </a:lnTo>
                  <a:lnTo>
                    <a:pt x="6" y="333"/>
                  </a:lnTo>
                  <a:lnTo>
                    <a:pt x="14" y="324"/>
                  </a:lnTo>
                  <a:lnTo>
                    <a:pt x="17" y="323"/>
                  </a:lnTo>
                  <a:lnTo>
                    <a:pt x="19" y="323"/>
                  </a:lnTo>
                  <a:close/>
                </a:path>
              </a:pathLst>
            </a:custGeom>
            <a:solidFill>
              <a:srgbClr val="3366FF"/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03" name="Freeform 16"/>
            <p:cNvSpPr>
              <a:spLocks/>
            </p:cNvSpPr>
            <p:nvPr/>
          </p:nvSpPr>
          <p:spPr bwMode="auto">
            <a:xfrm>
              <a:off x="3565" y="2365"/>
              <a:ext cx="280" cy="463"/>
            </a:xfrm>
            <a:custGeom>
              <a:avLst/>
              <a:gdLst>
                <a:gd name="T0" fmla="*/ 18 w 280"/>
                <a:gd name="T1" fmla="*/ 389 h 463"/>
                <a:gd name="T2" fmla="*/ 21 w 280"/>
                <a:gd name="T3" fmla="*/ 420 h 463"/>
                <a:gd name="T4" fmla="*/ 26 w 280"/>
                <a:gd name="T5" fmla="*/ 455 h 463"/>
                <a:gd name="T6" fmla="*/ 41 w 280"/>
                <a:gd name="T7" fmla="*/ 456 h 463"/>
                <a:gd name="T8" fmla="*/ 53 w 280"/>
                <a:gd name="T9" fmla="*/ 421 h 463"/>
                <a:gd name="T10" fmla="*/ 56 w 280"/>
                <a:gd name="T11" fmla="*/ 463 h 463"/>
                <a:gd name="T12" fmla="*/ 98 w 280"/>
                <a:gd name="T13" fmla="*/ 433 h 463"/>
                <a:gd name="T14" fmla="*/ 81 w 280"/>
                <a:gd name="T15" fmla="*/ 388 h 463"/>
                <a:gd name="T16" fmla="*/ 116 w 280"/>
                <a:gd name="T17" fmla="*/ 384 h 463"/>
                <a:gd name="T18" fmla="*/ 144 w 280"/>
                <a:gd name="T19" fmla="*/ 382 h 463"/>
                <a:gd name="T20" fmla="*/ 151 w 280"/>
                <a:gd name="T21" fmla="*/ 381 h 463"/>
                <a:gd name="T22" fmla="*/ 174 w 280"/>
                <a:gd name="T23" fmla="*/ 378 h 463"/>
                <a:gd name="T24" fmla="*/ 189 w 280"/>
                <a:gd name="T25" fmla="*/ 377 h 463"/>
                <a:gd name="T26" fmla="*/ 201 w 280"/>
                <a:gd name="T27" fmla="*/ 376 h 463"/>
                <a:gd name="T28" fmla="*/ 242 w 280"/>
                <a:gd name="T29" fmla="*/ 369 h 463"/>
                <a:gd name="T30" fmla="*/ 267 w 280"/>
                <a:gd name="T31" fmla="*/ 366 h 463"/>
                <a:gd name="T32" fmla="*/ 277 w 280"/>
                <a:gd name="T33" fmla="*/ 358 h 463"/>
                <a:gd name="T34" fmla="*/ 270 w 280"/>
                <a:gd name="T35" fmla="*/ 337 h 463"/>
                <a:gd name="T36" fmla="*/ 271 w 280"/>
                <a:gd name="T37" fmla="*/ 317 h 463"/>
                <a:gd name="T38" fmla="*/ 261 w 280"/>
                <a:gd name="T39" fmla="*/ 296 h 463"/>
                <a:gd name="T40" fmla="*/ 260 w 280"/>
                <a:gd name="T41" fmla="*/ 284 h 463"/>
                <a:gd name="T42" fmla="*/ 264 w 280"/>
                <a:gd name="T43" fmla="*/ 272 h 463"/>
                <a:gd name="T44" fmla="*/ 266 w 280"/>
                <a:gd name="T45" fmla="*/ 254 h 463"/>
                <a:gd name="T46" fmla="*/ 265 w 280"/>
                <a:gd name="T47" fmla="*/ 242 h 463"/>
                <a:gd name="T48" fmla="*/ 262 w 280"/>
                <a:gd name="T49" fmla="*/ 224 h 463"/>
                <a:gd name="T50" fmla="*/ 250 w 280"/>
                <a:gd name="T51" fmla="*/ 204 h 463"/>
                <a:gd name="T52" fmla="*/ 250 w 280"/>
                <a:gd name="T53" fmla="*/ 201 h 463"/>
                <a:gd name="T54" fmla="*/ 242 w 280"/>
                <a:gd name="T55" fmla="*/ 182 h 463"/>
                <a:gd name="T56" fmla="*/ 236 w 280"/>
                <a:gd name="T57" fmla="*/ 162 h 463"/>
                <a:gd name="T58" fmla="*/ 228 w 280"/>
                <a:gd name="T59" fmla="*/ 137 h 463"/>
                <a:gd name="T60" fmla="*/ 225 w 280"/>
                <a:gd name="T61" fmla="*/ 122 h 463"/>
                <a:gd name="T62" fmla="*/ 217 w 280"/>
                <a:gd name="T63" fmla="*/ 99 h 463"/>
                <a:gd name="T64" fmla="*/ 215 w 280"/>
                <a:gd name="T65" fmla="*/ 87 h 463"/>
                <a:gd name="T66" fmla="*/ 210 w 280"/>
                <a:gd name="T67" fmla="*/ 69 h 463"/>
                <a:gd name="T68" fmla="*/ 202 w 280"/>
                <a:gd name="T69" fmla="*/ 48 h 463"/>
                <a:gd name="T70" fmla="*/ 199 w 280"/>
                <a:gd name="T71" fmla="*/ 33 h 463"/>
                <a:gd name="T72" fmla="*/ 193 w 280"/>
                <a:gd name="T73" fmla="*/ 12 h 463"/>
                <a:gd name="T74" fmla="*/ 188 w 280"/>
                <a:gd name="T75" fmla="*/ 0 h 463"/>
                <a:gd name="T76" fmla="*/ 156 w 280"/>
                <a:gd name="T77" fmla="*/ 4 h 463"/>
                <a:gd name="T78" fmla="*/ 134 w 280"/>
                <a:gd name="T79" fmla="*/ 7 h 463"/>
                <a:gd name="T80" fmla="*/ 100 w 280"/>
                <a:gd name="T81" fmla="*/ 10 h 463"/>
                <a:gd name="T82" fmla="*/ 73 w 280"/>
                <a:gd name="T83" fmla="*/ 13 h 463"/>
                <a:gd name="T84" fmla="*/ 60 w 280"/>
                <a:gd name="T85" fmla="*/ 14 h 463"/>
                <a:gd name="T86" fmla="*/ 21 w 280"/>
                <a:gd name="T87" fmla="*/ 17 h 463"/>
                <a:gd name="T88" fmla="*/ 0 w 280"/>
                <a:gd name="T89" fmla="*/ 20 h 463"/>
                <a:gd name="T90" fmla="*/ 9 w 280"/>
                <a:gd name="T91" fmla="*/ 35 h 463"/>
                <a:gd name="T92" fmla="*/ 8 w 280"/>
                <a:gd name="T93" fmla="*/ 67 h 463"/>
                <a:gd name="T94" fmla="*/ 8 w 280"/>
                <a:gd name="T95" fmla="*/ 78 h 463"/>
                <a:gd name="T96" fmla="*/ 8 w 280"/>
                <a:gd name="T97" fmla="*/ 98 h 463"/>
                <a:gd name="T98" fmla="*/ 8 w 280"/>
                <a:gd name="T99" fmla="*/ 113 h 463"/>
                <a:gd name="T100" fmla="*/ 8 w 280"/>
                <a:gd name="T101" fmla="*/ 157 h 463"/>
                <a:gd name="T102" fmla="*/ 8 w 280"/>
                <a:gd name="T103" fmla="*/ 181 h 463"/>
                <a:gd name="T104" fmla="*/ 8 w 280"/>
                <a:gd name="T105" fmla="*/ 208 h 463"/>
                <a:gd name="T106" fmla="*/ 8 w 280"/>
                <a:gd name="T107" fmla="*/ 236 h 463"/>
                <a:gd name="T108" fmla="*/ 8 w 280"/>
                <a:gd name="T109" fmla="*/ 264 h 463"/>
                <a:gd name="T110" fmla="*/ 8 w 280"/>
                <a:gd name="T111" fmla="*/ 278 h 463"/>
                <a:gd name="T112" fmla="*/ 8 w 280"/>
                <a:gd name="T113" fmla="*/ 283 h 463"/>
                <a:gd name="T114" fmla="*/ 8 w 280"/>
                <a:gd name="T115" fmla="*/ 313 h 463"/>
                <a:gd name="T116" fmla="*/ 11 w 280"/>
                <a:gd name="T117" fmla="*/ 348 h 463"/>
                <a:gd name="T118" fmla="*/ 14 w 280"/>
                <a:gd name="T119" fmla="*/ 359 h 463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80"/>
                <a:gd name="T181" fmla="*/ 0 h 463"/>
                <a:gd name="T182" fmla="*/ 280 w 280"/>
                <a:gd name="T183" fmla="*/ 463 h 463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80" h="463">
                  <a:moveTo>
                    <a:pt x="16" y="383"/>
                  </a:moveTo>
                  <a:lnTo>
                    <a:pt x="18" y="387"/>
                  </a:lnTo>
                  <a:lnTo>
                    <a:pt x="18" y="389"/>
                  </a:lnTo>
                  <a:lnTo>
                    <a:pt x="19" y="394"/>
                  </a:lnTo>
                  <a:lnTo>
                    <a:pt x="21" y="417"/>
                  </a:lnTo>
                  <a:lnTo>
                    <a:pt x="21" y="420"/>
                  </a:lnTo>
                  <a:lnTo>
                    <a:pt x="24" y="431"/>
                  </a:lnTo>
                  <a:lnTo>
                    <a:pt x="25" y="443"/>
                  </a:lnTo>
                  <a:lnTo>
                    <a:pt x="26" y="455"/>
                  </a:lnTo>
                  <a:lnTo>
                    <a:pt x="27" y="451"/>
                  </a:lnTo>
                  <a:lnTo>
                    <a:pt x="37" y="451"/>
                  </a:lnTo>
                  <a:lnTo>
                    <a:pt x="41" y="456"/>
                  </a:lnTo>
                  <a:lnTo>
                    <a:pt x="47" y="453"/>
                  </a:lnTo>
                  <a:lnTo>
                    <a:pt x="47" y="438"/>
                  </a:lnTo>
                  <a:lnTo>
                    <a:pt x="53" y="421"/>
                  </a:lnTo>
                  <a:lnTo>
                    <a:pt x="60" y="426"/>
                  </a:lnTo>
                  <a:lnTo>
                    <a:pt x="62" y="437"/>
                  </a:lnTo>
                  <a:lnTo>
                    <a:pt x="56" y="463"/>
                  </a:lnTo>
                  <a:lnTo>
                    <a:pt x="92" y="455"/>
                  </a:lnTo>
                  <a:lnTo>
                    <a:pt x="105" y="437"/>
                  </a:lnTo>
                  <a:lnTo>
                    <a:pt x="98" y="433"/>
                  </a:lnTo>
                  <a:lnTo>
                    <a:pt x="101" y="421"/>
                  </a:lnTo>
                  <a:lnTo>
                    <a:pt x="81" y="402"/>
                  </a:lnTo>
                  <a:lnTo>
                    <a:pt x="81" y="388"/>
                  </a:lnTo>
                  <a:lnTo>
                    <a:pt x="108" y="386"/>
                  </a:lnTo>
                  <a:lnTo>
                    <a:pt x="109" y="386"/>
                  </a:lnTo>
                  <a:lnTo>
                    <a:pt x="116" y="384"/>
                  </a:lnTo>
                  <a:lnTo>
                    <a:pt x="117" y="384"/>
                  </a:lnTo>
                  <a:lnTo>
                    <a:pt x="128" y="383"/>
                  </a:lnTo>
                  <a:lnTo>
                    <a:pt x="144" y="382"/>
                  </a:lnTo>
                  <a:lnTo>
                    <a:pt x="149" y="381"/>
                  </a:lnTo>
                  <a:lnTo>
                    <a:pt x="150" y="381"/>
                  </a:lnTo>
                  <a:lnTo>
                    <a:pt x="151" y="381"/>
                  </a:lnTo>
                  <a:lnTo>
                    <a:pt x="161" y="379"/>
                  </a:lnTo>
                  <a:lnTo>
                    <a:pt x="163" y="379"/>
                  </a:lnTo>
                  <a:lnTo>
                    <a:pt x="174" y="378"/>
                  </a:lnTo>
                  <a:lnTo>
                    <a:pt x="176" y="378"/>
                  </a:lnTo>
                  <a:lnTo>
                    <a:pt x="184" y="377"/>
                  </a:lnTo>
                  <a:lnTo>
                    <a:pt x="189" y="377"/>
                  </a:lnTo>
                  <a:lnTo>
                    <a:pt x="191" y="376"/>
                  </a:lnTo>
                  <a:lnTo>
                    <a:pt x="194" y="376"/>
                  </a:lnTo>
                  <a:lnTo>
                    <a:pt x="201" y="376"/>
                  </a:lnTo>
                  <a:lnTo>
                    <a:pt x="207" y="374"/>
                  </a:lnTo>
                  <a:lnTo>
                    <a:pt x="222" y="372"/>
                  </a:lnTo>
                  <a:lnTo>
                    <a:pt x="242" y="369"/>
                  </a:lnTo>
                  <a:lnTo>
                    <a:pt x="243" y="369"/>
                  </a:lnTo>
                  <a:lnTo>
                    <a:pt x="261" y="367"/>
                  </a:lnTo>
                  <a:lnTo>
                    <a:pt x="267" y="366"/>
                  </a:lnTo>
                  <a:lnTo>
                    <a:pt x="280" y="364"/>
                  </a:lnTo>
                  <a:lnTo>
                    <a:pt x="280" y="363"/>
                  </a:lnTo>
                  <a:lnTo>
                    <a:pt x="277" y="358"/>
                  </a:lnTo>
                  <a:lnTo>
                    <a:pt x="275" y="353"/>
                  </a:lnTo>
                  <a:lnTo>
                    <a:pt x="269" y="342"/>
                  </a:lnTo>
                  <a:lnTo>
                    <a:pt x="270" y="337"/>
                  </a:lnTo>
                  <a:lnTo>
                    <a:pt x="269" y="331"/>
                  </a:lnTo>
                  <a:lnTo>
                    <a:pt x="270" y="318"/>
                  </a:lnTo>
                  <a:lnTo>
                    <a:pt x="271" y="317"/>
                  </a:lnTo>
                  <a:lnTo>
                    <a:pt x="267" y="307"/>
                  </a:lnTo>
                  <a:lnTo>
                    <a:pt x="262" y="302"/>
                  </a:lnTo>
                  <a:lnTo>
                    <a:pt x="261" y="296"/>
                  </a:lnTo>
                  <a:lnTo>
                    <a:pt x="261" y="294"/>
                  </a:lnTo>
                  <a:lnTo>
                    <a:pt x="260" y="293"/>
                  </a:lnTo>
                  <a:lnTo>
                    <a:pt x="260" y="284"/>
                  </a:lnTo>
                  <a:lnTo>
                    <a:pt x="260" y="283"/>
                  </a:lnTo>
                  <a:lnTo>
                    <a:pt x="264" y="273"/>
                  </a:lnTo>
                  <a:lnTo>
                    <a:pt x="264" y="272"/>
                  </a:lnTo>
                  <a:lnTo>
                    <a:pt x="264" y="267"/>
                  </a:lnTo>
                  <a:lnTo>
                    <a:pt x="262" y="261"/>
                  </a:lnTo>
                  <a:lnTo>
                    <a:pt x="266" y="254"/>
                  </a:lnTo>
                  <a:lnTo>
                    <a:pt x="271" y="249"/>
                  </a:lnTo>
                  <a:lnTo>
                    <a:pt x="272" y="248"/>
                  </a:lnTo>
                  <a:lnTo>
                    <a:pt x="265" y="242"/>
                  </a:lnTo>
                  <a:lnTo>
                    <a:pt x="266" y="237"/>
                  </a:lnTo>
                  <a:lnTo>
                    <a:pt x="262" y="226"/>
                  </a:lnTo>
                  <a:lnTo>
                    <a:pt x="262" y="224"/>
                  </a:lnTo>
                  <a:lnTo>
                    <a:pt x="255" y="216"/>
                  </a:lnTo>
                  <a:lnTo>
                    <a:pt x="254" y="214"/>
                  </a:lnTo>
                  <a:lnTo>
                    <a:pt x="250" y="204"/>
                  </a:lnTo>
                  <a:lnTo>
                    <a:pt x="249" y="204"/>
                  </a:lnTo>
                  <a:lnTo>
                    <a:pt x="249" y="203"/>
                  </a:lnTo>
                  <a:lnTo>
                    <a:pt x="250" y="201"/>
                  </a:lnTo>
                  <a:lnTo>
                    <a:pt x="244" y="193"/>
                  </a:lnTo>
                  <a:lnTo>
                    <a:pt x="242" y="184"/>
                  </a:lnTo>
                  <a:lnTo>
                    <a:pt x="242" y="182"/>
                  </a:lnTo>
                  <a:lnTo>
                    <a:pt x="238" y="172"/>
                  </a:lnTo>
                  <a:lnTo>
                    <a:pt x="238" y="169"/>
                  </a:lnTo>
                  <a:lnTo>
                    <a:pt x="236" y="162"/>
                  </a:lnTo>
                  <a:lnTo>
                    <a:pt x="231" y="147"/>
                  </a:lnTo>
                  <a:lnTo>
                    <a:pt x="229" y="142"/>
                  </a:lnTo>
                  <a:lnTo>
                    <a:pt x="228" y="137"/>
                  </a:lnTo>
                  <a:lnTo>
                    <a:pt x="228" y="135"/>
                  </a:lnTo>
                  <a:lnTo>
                    <a:pt x="225" y="124"/>
                  </a:lnTo>
                  <a:lnTo>
                    <a:pt x="225" y="122"/>
                  </a:lnTo>
                  <a:lnTo>
                    <a:pt x="220" y="104"/>
                  </a:lnTo>
                  <a:lnTo>
                    <a:pt x="218" y="103"/>
                  </a:lnTo>
                  <a:lnTo>
                    <a:pt x="217" y="99"/>
                  </a:lnTo>
                  <a:lnTo>
                    <a:pt x="216" y="93"/>
                  </a:lnTo>
                  <a:lnTo>
                    <a:pt x="215" y="90"/>
                  </a:lnTo>
                  <a:lnTo>
                    <a:pt x="215" y="87"/>
                  </a:lnTo>
                  <a:lnTo>
                    <a:pt x="214" y="83"/>
                  </a:lnTo>
                  <a:lnTo>
                    <a:pt x="211" y="75"/>
                  </a:lnTo>
                  <a:lnTo>
                    <a:pt x="210" y="69"/>
                  </a:lnTo>
                  <a:lnTo>
                    <a:pt x="207" y="64"/>
                  </a:lnTo>
                  <a:lnTo>
                    <a:pt x="205" y="53"/>
                  </a:lnTo>
                  <a:lnTo>
                    <a:pt x="202" y="48"/>
                  </a:lnTo>
                  <a:lnTo>
                    <a:pt x="201" y="42"/>
                  </a:lnTo>
                  <a:lnTo>
                    <a:pt x="200" y="37"/>
                  </a:lnTo>
                  <a:lnTo>
                    <a:pt x="199" y="33"/>
                  </a:lnTo>
                  <a:lnTo>
                    <a:pt x="195" y="22"/>
                  </a:lnTo>
                  <a:lnTo>
                    <a:pt x="193" y="15"/>
                  </a:lnTo>
                  <a:lnTo>
                    <a:pt x="193" y="12"/>
                  </a:lnTo>
                  <a:lnTo>
                    <a:pt x="191" y="10"/>
                  </a:lnTo>
                  <a:lnTo>
                    <a:pt x="189" y="0"/>
                  </a:lnTo>
                  <a:lnTo>
                    <a:pt x="188" y="0"/>
                  </a:lnTo>
                  <a:lnTo>
                    <a:pt x="172" y="2"/>
                  </a:lnTo>
                  <a:lnTo>
                    <a:pt x="169" y="2"/>
                  </a:lnTo>
                  <a:lnTo>
                    <a:pt x="156" y="4"/>
                  </a:lnTo>
                  <a:lnTo>
                    <a:pt x="141" y="5"/>
                  </a:lnTo>
                  <a:lnTo>
                    <a:pt x="138" y="5"/>
                  </a:lnTo>
                  <a:lnTo>
                    <a:pt x="134" y="7"/>
                  </a:lnTo>
                  <a:lnTo>
                    <a:pt x="124" y="8"/>
                  </a:lnTo>
                  <a:lnTo>
                    <a:pt x="103" y="9"/>
                  </a:lnTo>
                  <a:lnTo>
                    <a:pt x="100" y="10"/>
                  </a:lnTo>
                  <a:lnTo>
                    <a:pt x="98" y="10"/>
                  </a:lnTo>
                  <a:lnTo>
                    <a:pt x="94" y="10"/>
                  </a:lnTo>
                  <a:lnTo>
                    <a:pt x="73" y="13"/>
                  </a:lnTo>
                  <a:lnTo>
                    <a:pt x="71" y="13"/>
                  </a:lnTo>
                  <a:lnTo>
                    <a:pt x="69" y="13"/>
                  </a:lnTo>
                  <a:lnTo>
                    <a:pt x="60" y="14"/>
                  </a:lnTo>
                  <a:lnTo>
                    <a:pt x="43" y="15"/>
                  </a:lnTo>
                  <a:lnTo>
                    <a:pt x="38" y="15"/>
                  </a:lnTo>
                  <a:lnTo>
                    <a:pt x="21" y="17"/>
                  </a:lnTo>
                  <a:lnTo>
                    <a:pt x="16" y="18"/>
                  </a:lnTo>
                  <a:lnTo>
                    <a:pt x="0" y="19"/>
                  </a:lnTo>
                  <a:lnTo>
                    <a:pt x="0" y="20"/>
                  </a:lnTo>
                  <a:lnTo>
                    <a:pt x="7" y="28"/>
                  </a:lnTo>
                  <a:lnTo>
                    <a:pt x="9" y="29"/>
                  </a:lnTo>
                  <a:lnTo>
                    <a:pt x="9" y="35"/>
                  </a:lnTo>
                  <a:lnTo>
                    <a:pt x="9" y="50"/>
                  </a:lnTo>
                  <a:lnTo>
                    <a:pt x="8" y="58"/>
                  </a:lnTo>
                  <a:lnTo>
                    <a:pt x="8" y="67"/>
                  </a:lnTo>
                  <a:lnTo>
                    <a:pt x="8" y="69"/>
                  </a:lnTo>
                  <a:lnTo>
                    <a:pt x="8" y="72"/>
                  </a:lnTo>
                  <a:lnTo>
                    <a:pt x="8" y="78"/>
                  </a:lnTo>
                  <a:lnTo>
                    <a:pt x="8" y="83"/>
                  </a:lnTo>
                  <a:lnTo>
                    <a:pt x="8" y="95"/>
                  </a:lnTo>
                  <a:lnTo>
                    <a:pt x="8" y="98"/>
                  </a:lnTo>
                  <a:lnTo>
                    <a:pt x="8" y="105"/>
                  </a:lnTo>
                  <a:lnTo>
                    <a:pt x="8" y="108"/>
                  </a:lnTo>
                  <a:lnTo>
                    <a:pt x="8" y="113"/>
                  </a:lnTo>
                  <a:lnTo>
                    <a:pt x="8" y="128"/>
                  </a:lnTo>
                  <a:lnTo>
                    <a:pt x="8" y="138"/>
                  </a:lnTo>
                  <a:lnTo>
                    <a:pt x="8" y="157"/>
                  </a:lnTo>
                  <a:lnTo>
                    <a:pt x="8" y="160"/>
                  </a:lnTo>
                  <a:lnTo>
                    <a:pt x="8" y="169"/>
                  </a:lnTo>
                  <a:lnTo>
                    <a:pt x="8" y="181"/>
                  </a:lnTo>
                  <a:lnTo>
                    <a:pt x="8" y="187"/>
                  </a:lnTo>
                  <a:lnTo>
                    <a:pt x="8" y="188"/>
                  </a:lnTo>
                  <a:lnTo>
                    <a:pt x="8" y="208"/>
                  </a:lnTo>
                  <a:lnTo>
                    <a:pt x="8" y="212"/>
                  </a:lnTo>
                  <a:lnTo>
                    <a:pt x="8" y="214"/>
                  </a:lnTo>
                  <a:lnTo>
                    <a:pt x="8" y="236"/>
                  </a:lnTo>
                  <a:lnTo>
                    <a:pt x="8" y="239"/>
                  </a:lnTo>
                  <a:lnTo>
                    <a:pt x="8" y="247"/>
                  </a:lnTo>
                  <a:lnTo>
                    <a:pt x="8" y="264"/>
                  </a:lnTo>
                  <a:lnTo>
                    <a:pt x="8" y="267"/>
                  </a:lnTo>
                  <a:lnTo>
                    <a:pt x="8" y="273"/>
                  </a:lnTo>
                  <a:lnTo>
                    <a:pt x="8" y="278"/>
                  </a:lnTo>
                  <a:lnTo>
                    <a:pt x="8" y="279"/>
                  </a:lnTo>
                  <a:lnTo>
                    <a:pt x="8" y="281"/>
                  </a:lnTo>
                  <a:lnTo>
                    <a:pt x="8" y="283"/>
                  </a:lnTo>
                  <a:lnTo>
                    <a:pt x="8" y="289"/>
                  </a:lnTo>
                  <a:lnTo>
                    <a:pt x="7" y="312"/>
                  </a:lnTo>
                  <a:lnTo>
                    <a:pt x="8" y="313"/>
                  </a:lnTo>
                  <a:lnTo>
                    <a:pt x="8" y="314"/>
                  </a:lnTo>
                  <a:lnTo>
                    <a:pt x="9" y="329"/>
                  </a:lnTo>
                  <a:lnTo>
                    <a:pt x="11" y="348"/>
                  </a:lnTo>
                  <a:lnTo>
                    <a:pt x="13" y="349"/>
                  </a:lnTo>
                  <a:lnTo>
                    <a:pt x="13" y="354"/>
                  </a:lnTo>
                  <a:lnTo>
                    <a:pt x="14" y="359"/>
                  </a:lnTo>
                  <a:lnTo>
                    <a:pt x="15" y="371"/>
                  </a:lnTo>
                  <a:lnTo>
                    <a:pt x="16" y="383"/>
                  </a:lnTo>
                  <a:close/>
                </a:path>
              </a:pathLst>
            </a:custGeom>
            <a:solidFill>
              <a:srgbClr val="3366FF"/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04" name="Freeform 17"/>
            <p:cNvSpPr>
              <a:spLocks/>
            </p:cNvSpPr>
            <p:nvPr/>
          </p:nvSpPr>
          <p:spPr bwMode="auto">
            <a:xfrm>
              <a:off x="3646" y="2711"/>
              <a:ext cx="653" cy="526"/>
            </a:xfrm>
            <a:custGeom>
              <a:avLst/>
              <a:gdLst>
                <a:gd name="T0" fmla="*/ 181 w 653"/>
                <a:gd name="T1" fmla="*/ 122 h 526"/>
                <a:gd name="T2" fmla="*/ 197 w 653"/>
                <a:gd name="T3" fmla="*/ 144 h 526"/>
                <a:gd name="T4" fmla="*/ 223 w 653"/>
                <a:gd name="T5" fmla="*/ 131 h 526"/>
                <a:gd name="T6" fmla="*/ 261 w 653"/>
                <a:gd name="T7" fmla="*/ 107 h 526"/>
                <a:gd name="T8" fmla="*/ 287 w 653"/>
                <a:gd name="T9" fmla="*/ 92 h 526"/>
                <a:gd name="T10" fmla="*/ 337 w 653"/>
                <a:gd name="T11" fmla="*/ 125 h 526"/>
                <a:gd name="T12" fmla="*/ 369 w 653"/>
                <a:gd name="T13" fmla="*/ 160 h 526"/>
                <a:gd name="T14" fmla="*/ 386 w 653"/>
                <a:gd name="T15" fmla="*/ 165 h 526"/>
                <a:gd name="T16" fmla="*/ 399 w 653"/>
                <a:gd name="T17" fmla="*/ 197 h 526"/>
                <a:gd name="T18" fmla="*/ 410 w 653"/>
                <a:gd name="T19" fmla="*/ 230 h 526"/>
                <a:gd name="T20" fmla="*/ 403 w 653"/>
                <a:gd name="T21" fmla="*/ 262 h 526"/>
                <a:gd name="T22" fmla="*/ 419 w 653"/>
                <a:gd name="T23" fmla="*/ 305 h 526"/>
                <a:gd name="T24" fmla="*/ 414 w 653"/>
                <a:gd name="T25" fmla="*/ 275 h 526"/>
                <a:gd name="T26" fmla="*/ 440 w 653"/>
                <a:gd name="T27" fmla="*/ 277 h 526"/>
                <a:gd name="T28" fmla="*/ 418 w 653"/>
                <a:gd name="T29" fmla="*/ 313 h 526"/>
                <a:gd name="T30" fmla="*/ 461 w 653"/>
                <a:gd name="T31" fmla="*/ 369 h 526"/>
                <a:gd name="T32" fmla="*/ 491 w 653"/>
                <a:gd name="T33" fmla="*/ 403 h 526"/>
                <a:gd name="T34" fmla="*/ 527 w 653"/>
                <a:gd name="T35" fmla="*/ 454 h 526"/>
                <a:gd name="T36" fmla="*/ 550 w 653"/>
                <a:gd name="T37" fmla="*/ 456 h 526"/>
                <a:gd name="T38" fmla="*/ 577 w 653"/>
                <a:gd name="T39" fmla="*/ 504 h 526"/>
                <a:gd name="T40" fmla="*/ 608 w 653"/>
                <a:gd name="T41" fmla="*/ 504 h 526"/>
                <a:gd name="T42" fmla="*/ 616 w 653"/>
                <a:gd name="T43" fmla="*/ 518 h 526"/>
                <a:gd name="T44" fmla="*/ 622 w 653"/>
                <a:gd name="T45" fmla="*/ 500 h 526"/>
                <a:gd name="T46" fmla="*/ 631 w 653"/>
                <a:gd name="T47" fmla="*/ 516 h 526"/>
                <a:gd name="T48" fmla="*/ 649 w 653"/>
                <a:gd name="T49" fmla="*/ 480 h 526"/>
                <a:gd name="T50" fmla="*/ 641 w 653"/>
                <a:gd name="T51" fmla="*/ 485 h 526"/>
                <a:gd name="T52" fmla="*/ 650 w 653"/>
                <a:gd name="T53" fmla="*/ 445 h 526"/>
                <a:gd name="T54" fmla="*/ 648 w 653"/>
                <a:gd name="T55" fmla="*/ 389 h 526"/>
                <a:gd name="T56" fmla="*/ 609 w 653"/>
                <a:gd name="T57" fmla="*/ 279 h 526"/>
                <a:gd name="T58" fmla="*/ 577 w 653"/>
                <a:gd name="T59" fmla="*/ 196 h 526"/>
                <a:gd name="T60" fmla="*/ 519 w 653"/>
                <a:gd name="T61" fmla="*/ 119 h 526"/>
                <a:gd name="T62" fmla="*/ 499 w 653"/>
                <a:gd name="T63" fmla="*/ 76 h 526"/>
                <a:gd name="T64" fmla="*/ 474 w 653"/>
                <a:gd name="T65" fmla="*/ 5 h 526"/>
                <a:gd name="T66" fmla="*/ 437 w 653"/>
                <a:gd name="T67" fmla="*/ 0 h 526"/>
                <a:gd name="T68" fmla="*/ 423 w 653"/>
                <a:gd name="T69" fmla="*/ 45 h 526"/>
                <a:gd name="T70" fmla="*/ 404 w 653"/>
                <a:gd name="T71" fmla="*/ 28 h 526"/>
                <a:gd name="T72" fmla="*/ 388 w 653"/>
                <a:gd name="T73" fmla="*/ 30 h 526"/>
                <a:gd name="T74" fmla="*/ 366 w 653"/>
                <a:gd name="T75" fmla="*/ 31 h 526"/>
                <a:gd name="T76" fmla="*/ 332 w 653"/>
                <a:gd name="T77" fmla="*/ 35 h 526"/>
                <a:gd name="T78" fmla="*/ 317 w 653"/>
                <a:gd name="T79" fmla="*/ 36 h 526"/>
                <a:gd name="T80" fmla="*/ 299 w 653"/>
                <a:gd name="T81" fmla="*/ 37 h 526"/>
                <a:gd name="T82" fmla="*/ 276 w 653"/>
                <a:gd name="T83" fmla="*/ 38 h 526"/>
                <a:gd name="T84" fmla="*/ 257 w 653"/>
                <a:gd name="T85" fmla="*/ 40 h 526"/>
                <a:gd name="T86" fmla="*/ 229 w 653"/>
                <a:gd name="T87" fmla="*/ 42 h 526"/>
                <a:gd name="T88" fmla="*/ 199 w 653"/>
                <a:gd name="T89" fmla="*/ 18 h 526"/>
                <a:gd name="T90" fmla="*/ 161 w 653"/>
                <a:gd name="T91" fmla="*/ 23 h 526"/>
                <a:gd name="T92" fmla="*/ 113 w 653"/>
                <a:gd name="T93" fmla="*/ 30 h 526"/>
                <a:gd name="T94" fmla="*/ 95 w 653"/>
                <a:gd name="T95" fmla="*/ 32 h 526"/>
                <a:gd name="T96" fmla="*/ 70 w 653"/>
                <a:gd name="T97" fmla="*/ 35 h 526"/>
                <a:gd name="T98" fmla="*/ 47 w 653"/>
                <a:gd name="T99" fmla="*/ 37 h 526"/>
                <a:gd name="T100" fmla="*/ 27 w 653"/>
                <a:gd name="T101" fmla="*/ 40 h 526"/>
                <a:gd name="T102" fmla="*/ 17 w 653"/>
                <a:gd name="T103" fmla="*/ 87 h 526"/>
                <a:gd name="T104" fmla="*/ 64 w 653"/>
                <a:gd name="T105" fmla="*/ 94 h 526"/>
                <a:gd name="T106" fmla="*/ 101 w 653"/>
                <a:gd name="T107" fmla="*/ 90 h 52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53"/>
                <a:gd name="T163" fmla="*/ 0 h 526"/>
                <a:gd name="T164" fmla="*/ 653 w 653"/>
                <a:gd name="T165" fmla="*/ 526 h 52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53" h="526">
                  <a:moveTo>
                    <a:pt x="131" y="96"/>
                  </a:moveTo>
                  <a:lnTo>
                    <a:pt x="162" y="110"/>
                  </a:lnTo>
                  <a:lnTo>
                    <a:pt x="173" y="120"/>
                  </a:lnTo>
                  <a:lnTo>
                    <a:pt x="181" y="122"/>
                  </a:lnTo>
                  <a:lnTo>
                    <a:pt x="185" y="142"/>
                  </a:lnTo>
                  <a:lnTo>
                    <a:pt x="181" y="127"/>
                  </a:lnTo>
                  <a:lnTo>
                    <a:pt x="185" y="144"/>
                  </a:lnTo>
                  <a:lnTo>
                    <a:pt x="197" y="144"/>
                  </a:lnTo>
                  <a:lnTo>
                    <a:pt x="206" y="146"/>
                  </a:lnTo>
                  <a:lnTo>
                    <a:pt x="205" y="139"/>
                  </a:lnTo>
                  <a:lnTo>
                    <a:pt x="215" y="137"/>
                  </a:lnTo>
                  <a:lnTo>
                    <a:pt x="223" y="131"/>
                  </a:lnTo>
                  <a:lnTo>
                    <a:pt x="221" y="135"/>
                  </a:lnTo>
                  <a:lnTo>
                    <a:pt x="250" y="114"/>
                  </a:lnTo>
                  <a:lnTo>
                    <a:pt x="260" y="115"/>
                  </a:lnTo>
                  <a:lnTo>
                    <a:pt x="261" y="107"/>
                  </a:lnTo>
                  <a:lnTo>
                    <a:pt x="260" y="105"/>
                  </a:lnTo>
                  <a:lnTo>
                    <a:pt x="267" y="96"/>
                  </a:lnTo>
                  <a:lnTo>
                    <a:pt x="281" y="92"/>
                  </a:lnTo>
                  <a:lnTo>
                    <a:pt x="287" y="92"/>
                  </a:lnTo>
                  <a:lnTo>
                    <a:pt x="287" y="94"/>
                  </a:lnTo>
                  <a:lnTo>
                    <a:pt x="317" y="109"/>
                  </a:lnTo>
                  <a:lnTo>
                    <a:pt x="322" y="119"/>
                  </a:lnTo>
                  <a:lnTo>
                    <a:pt x="337" y="125"/>
                  </a:lnTo>
                  <a:lnTo>
                    <a:pt x="343" y="141"/>
                  </a:lnTo>
                  <a:lnTo>
                    <a:pt x="353" y="145"/>
                  </a:lnTo>
                  <a:lnTo>
                    <a:pt x="361" y="157"/>
                  </a:lnTo>
                  <a:lnTo>
                    <a:pt x="369" y="160"/>
                  </a:lnTo>
                  <a:lnTo>
                    <a:pt x="369" y="171"/>
                  </a:lnTo>
                  <a:lnTo>
                    <a:pt x="375" y="170"/>
                  </a:lnTo>
                  <a:lnTo>
                    <a:pt x="376" y="167"/>
                  </a:lnTo>
                  <a:lnTo>
                    <a:pt x="386" y="165"/>
                  </a:lnTo>
                  <a:lnTo>
                    <a:pt x="392" y="167"/>
                  </a:lnTo>
                  <a:lnTo>
                    <a:pt x="397" y="180"/>
                  </a:lnTo>
                  <a:lnTo>
                    <a:pt x="404" y="187"/>
                  </a:lnTo>
                  <a:lnTo>
                    <a:pt x="399" y="197"/>
                  </a:lnTo>
                  <a:lnTo>
                    <a:pt x="406" y="201"/>
                  </a:lnTo>
                  <a:lnTo>
                    <a:pt x="404" y="204"/>
                  </a:lnTo>
                  <a:lnTo>
                    <a:pt x="408" y="206"/>
                  </a:lnTo>
                  <a:lnTo>
                    <a:pt x="410" y="230"/>
                  </a:lnTo>
                  <a:lnTo>
                    <a:pt x="407" y="249"/>
                  </a:lnTo>
                  <a:lnTo>
                    <a:pt x="404" y="255"/>
                  </a:lnTo>
                  <a:lnTo>
                    <a:pt x="407" y="260"/>
                  </a:lnTo>
                  <a:lnTo>
                    <a:pt x="403" y="262"/>
                  </a:lnTo>
                  <a:lnTo>
                    <a:pt x="406" y="284"/>
                  </a:lnTo>
                  <a:lnTo>
                    <a:pt x="414" y="294"/>
                  </a:lnTo>
                  <a:lnTo>
                    <a:pt x="417" y="304"/>
                  </a:lnTo>
                  <a:lnTo>
                    <a:pt x="419" y="305"/>
                  </a:lnTo>
                  <a:lnTo>
                    <a:pt x="425" y="292"/>
                  </a:lnTo>
                  <a:lnTo>
                    <a:pt x="425" y="280"/>
                  </a:lnTo>
                  <a:lnTo>
                    <a:pt x="423" y="277"/>
                  </a:lnTo>
                  <a:lnTo>
                    <a:pt x="414" y="275"/>
                  </a:lnTo>
                  <a:lnTo>
                    <a:pt x="420" y="272"/>
                  </a:lnTo>
                  <a:lnTo>
                    <a:pt x="434" y="284"/>
                  </a:lnTo>
                  <a:lnTo>
                    <a:pt x="434" y="279"/>
                  </a:lnTo>
                  <a:lnTo>
                    <a:pt x="440" y="277"/>
                  </a:lnTo>
                  <a:lnTo>
                    <a:pt x="431" y="300"/>
                  </a:lnTo>
                  <a:lnTo>
                    <a:pt x="426" y="306"/>
                  </a:lnTo>
                  <a:lnTo>
                    <a:pt x="428" y="309"/>
                  </a:lnTo>
                  <a:lnTo>
                    <a:pt x="418" y="313"/>
                  </a:lnTo>
                  <a:lnTo>
                    <a:pt x="428" y="325"/>
                  </a:lnTo>
                  <a:lnTo>
                    <a:pt x="439" y="336"/>
                  </a:lnTo>
                  <a:lnTo>
                    <a:pt x="456" y="363"/>
                  </a:lnTo>
                  <a:lnTo>
                    <a:pt x="461" y="369"/>
                  </a:lnTo>
                  <a:lnTo>
                    <a:pt x="466" y="375"/>
                  </a:lnTo>
                  <a:lnTo>
                    <a:pt x="477" y="401"/>
                  </a:lnTo>
                  <a:lnTo>
                    <a:pt x="483" y="406"/>
                  </a:lnTo>
                  <a:lnTo>
                    <a:pt x="491" y="403"/>
                  </a:lnTo>
                  <a:lnTo>
                    <a:pt x="492" y="400"/>
                  </a:lnTo>
                  <a:lnTo>
                    <a:pt x="506" y="413"/>
                  </a:lnTo>
                  <a:lnTo>
                    <a:pt x="512" y="430"/>
                  </a:lnTo>
                  <a:lnTo>
                    <a:pt x="527" y="454"/>
                  </a:lnTo>
                  <a:lnTo>
                    <a:pt x="527" y="451"/>
                  </a:lnTo>
                  <a:lnTo>
                    <a:pt x="530" y="449"/>
                  </a:lnTo>
                  <a:lnTo>
                    <a:pt x="544" y="455"/>
                  </a:lnTo>
                  <a:lnTo>
                    <a:pt x="550" y="456"/>
                  </a:lnTo>
                  <a:lnTo>
                    <a:pt x="565" y="469"/>
                  </a:lnTo>
                  <a:lnTo>
                    <a:pt x="579" y="493"/>
                  </a:lnTo>
                  <a:lnTo>
                    <a:pt x="577" y="494"/>
                  </a:lnTo>
                  <a:lnTo>
                    <a:pt x="577" y="504"/>
                  </a:lnTo>
                  <a:lnTo>
                    <a:pt x="586" y="513"/>
                  </a:lnTo>
                  <a:lnTo>
                    <a:pt x="592" y="510"/>
                  </a:lnTo>
                  <a:lnTo>
                    <a:pt x="603" y="504"/>
                  </a:lnTo>
                  <a:lnTo>
                    <a:pt x="608" y="504"/>
                  </a:lnTo>
                  <a:lnTo>
                    <a:pt x="608" y="506"/>
                  </a:lnTo>
                  <a:lnTo>
                    <a:pt x="616" y="505"/>
                  </a:lnTo>
                  <a:lnTo>
                    <a:pt x="614" y="515"/>
                  </a:lnTo>
                  <a:lnTo>
                    <a:pt x="616" y="518"/>
                  </a:lnTo>
                  <a:lnTo>
                    <a:pt x="622" y="514"/>
                  </a:lnTo>
                  <a:lnTo>
                    <a:pt x="620" y="504"/>
                  </a:lnTo>
                  <a:lnTo>
                    <a:pt x="621" y="499"/>
                  </a:lnTo>
                  <a:lnTo>
                    <a:pt x="622" y="500"/>
                  </a:lnTo>
                  <a:lnTo>
                    <a:pt x="632" y="495"/>
                  </a:lnTo>
                  <a:lnTo>
                    <a:pt x="635" y="511"/>
                  </a:lnTo>
                  <a:lnTo>
                    <a:pt x="630" y="515"/>
                  </a:lnTo>
                  <a:lnTo>
                    <a:pt x="631" y="516"/>
                  </a:lnTo>
                  <a:lnTo>
                    <a:pt x="624" y="526"/>
                  </a:lnTo>
                  <a:lnTo>
                    <a:pt x="630" y="519"/>
                  </a:lnTo>
                  <a:lnTo>
                    <a:pt x="643" y="500"/>
                  </a:lnTo>
                  <a:lnTo>
                    <a:pt x="649" y="480"/>
                  </a:lnTo>
                  <a:lnTo>
                    <a:pt x="653" y="465"/>
                  </a:lnTo>
                  <a:lnTo>
                    <a:pt x="653" y="463"/>
                  </a:lnTo>
                  <a:lnTo>
                    <a:pt x="648" y="479"/>
                  </a:lnTo>
                  <a:lnTo>
                    <a:pt x="641" y="485"/>
                  </a:lnTo>
                  <a:lnTo>
                    <a:pt x="644" y="478"/>
                  </a:lnTo>
                  <a:lnTo>
                    <a:pt x="639" y="466"/>
                  </a:lnTo>
                  <a:lnTo>
                    <a:pt x="644" y="449"/>
                  </a:lnTo>
                  <a:lnTo>
                    <a:pt x="650" y="445"/>
                  </a:lnTo>
                  <a:lnTo>
                    <a:pt x="652" y="449"/>
                  </a:lnTo>
                  <a:lnTo>
                    <a:pt x="650" y="420"/>
                  </a:lnTo>
                  <a:lnTo>
                    <a:pt x="650" y="418"/>
                  </a:lnTo>
                  <a:lnTo>
                    <a:pt x="648" y="389"/>
                  </a:lnTo>
                  <a:lnTo>
                    <a:pt x="644" y="345"/>
                  </a:lnTo>
                  <a:lnTo>
                    <a:pt x="637" y="329"/>
                  </a:lnTo>
                  <a:lnTo>
                    <a:pt x="624" y="304"/>
                  </a:lnTo>
                  <a:lnTo>
                    <a:pt x="609" y="279"/>
                  </a:lnTo>
                  <a:lnTo>
                    <a:pt x="594" y="252"/>
                  </a:lnTo>
                  <a:lnTo>
                    <a:pt x="581" y="231"/>
                  </a:lnTo>
                  <a:lnTo>
                    <a:pt x="575" y="211"/>
                  </a:lnTo>
                  <a:lnTo>
                    <a:pt x="577" y="196"/>
                  </a:lnTo>
                  <a:lnTo>
                    <a:pt x="557" y="172"/>
                  </a:lnTo>
                  <a:lnTo>
                    <a:pt x="533" y="140"/>
                  </a:lnTo>
                  <a:lnTo>
                    <a:pt x="521" y="120"/>
                  </a:lnTo>
                  <a:lnTo>
                    <a:pt x="519" y="119"/>
                  </a:lnTo>
                  <a:lnTo>
                    <a:pt x="507" y="97"/>
                  </a:lnTo>
                  <a:lnTo>
                    <a:pt x="506" y="97"/>
                  </a:lnTo>
                  <a:lnTo>
                    <a:pt x="504" y="91"/>
                  </a:lnTo>
                  <a:lnTo>
                    <a:pt x="499" y="76"/>
                  </a:lnTo>
                  <a:lnTo>
                    <a:pt x="485" y="46"/>
                  </a:lnTo>
                  <a:lnTo>
                    <a:pt x="479" y="25"/>
                  </a:lnTo>
                  <a:lnTo>
                    <a:pt x="477" y="23"/>
                  </a:lnTo>
                  <a:lnTo>
                    <a:pt x="474" y="5"/>
                  </a:lnTo>
                  <a:lnTo>
                    <a:pt x="473" y="5"/>
                  </a:lnTo>
                  <a:lnTo>
                    <a:pt x="451" y="5"/>
                  </a:lnTo>
                  <a:lnTo>
                    <a:pt x="440" y="2"/>
                  </a:lnTo>
                  <a:lnTo>
                    <a:pt x="437" y="0"/>
                  </a:lnTo>
                  <a:lnTo>
                    <a:pt x="428" y="8"/>
                  </a:lnTo>
                  <a:lnTo>
                    <a:pt x="434" y="31"/>
                  </a:lnTo>
                  <a:lnTo>
                    <a:pt x="432" y="45"/>
                  </a:lnTo>
                  <a:lnTo>
                    <a:pt x="423" y="45"/>
                  </a:lnTo>
                  <a:lnTo>
                    <a:pt x="418" y="33"/>
                  </a:lnTo>
                  <a:lnTo>
                    <a:pt x="417" y="27"/>
                  </a:lnTo>
                  <a:lnTo>
                    <a:pt x="414" y="27"/>
                  </a:lnTo>
                  <a:lnTo>
                    <a:pt x="404" y="28"/>
                  </a:lnTo>
                  <a:lnTo>
                    <a:pt x="402" y="28"/>
                  </a:lnTo>
                  <a:lnTo>
                    <a:pt x="398" y="28"/>
                  </a:lnTo>
                  <a:lnTo>
                    <a:pt x="395" y="30"/>
                  </a:lnTo>
                  <a:lnTo>
                    <a:pt x="388" y="30"/>
                  </a:lnTo>
                  <a:lnTo>
                    <a:pt x="382" y="30"/>
                  </a:lnTo>
                  <a:lnTo>
                    <a:pt x="381" y="31"/>
                  </a:lnTo>
                  <a:lnTo>
                    <a:pt x="376" y="31"/>
                  </a:lnTo>
                  <a:lnTo>
                    <a:pt x="366" y="31"/>
                  </a:lnTo>
                  <a:lnTo>
                    <a:pt x="346" y="33"/>
                  </a:lnTo>
                  <a:lnTo>
                    <a:pt x="342" y="33"/>
                  </a:lnTo>
                  <a:lnTo>
                    <a:pt x="337" y="33"/>
                  </a:lnTo>
                  <a:lnTo>
                    <a:pt x="332" y="35"/>
                  </a:lnTo>
                  <a:lnTo>
                    <a:pt x="330" y="35"/>
                  </a:lnTo>
                  <a:lnTo>
                    <a:pt x="328" y="35"/>
                  </a:lnTo>
                  <a:lnTo>
                    <a:pt x="326" y="35"/>
                  </a:lnTo>
                  <a:lnTo>
                    <a:pt x="317" y="36"/>
                  </a:lnTo>
                  <a:lnTo>
                    <a:pt x="309" y="36"/>
                  </a:lnTo>
                  <a:lnTo>
                    <a:pt x="306" y="36"/>
                  </a:lnTo>
                  <a:lnTo>
                    <a:pt x="304" y="36"/>
                  </a:lnTo>
                  <a:lnTo>
                    <a:pt x="299" y="37"/>
                  </a:lnTo>
                  <a:lnTo>
                    <a:pt x="289" y="37"/>
                  </a:lnTo>
                  <a:lnTo>
                    <a:pt x="283" y="38"/>
                  </a:lnTo>
                  <a:lnTo>
                    <a:pt x="278" y="38"/>
                  </a:lnTo>
                  <a:lnTo>
                    <a:pt x="276" y="38"/>
                  </a:lnTo>
                  <a:lnTo>
                    <a:pt x="273" y="38"/>
                  </a:lnTo>
                  <a:lnTo>
                    <a:pt x="265" y="40"/>
                  </a:lnTo>
                  <a:lnTo>
                    <a:pt x="260" y="40"/>
                  </a:lnTo>
                  <a:lnTo>
                    <a:pt x="257" y="40"/>
                  </a:lnTo>
                  <a:lnTo>
                    <a:pt x="255" y="41"/>
                  </a:lnTo>
                  <a:lnTo>
                    <a:pt x="250" y="41"/>
                  </a:lnTo>
                  <a:lnTo>
                    <a:pt x="243" y="41"/>
                  </a:lnTo>
                  <a:lnTo>
                    <a:pt x="229" y="42"/>
                  </a:lnTo>
                  <a:lnTo>
                    <a:pt x="213" y="43"/>
                  </a:lnTo>
                  <a:lnTo>
                    <a:pt x="212" y="42"/>
                  </a:lnTo>
                  <a:lnTo>
                    <a:pt x="200" y="21"/>
                  </a:lnTo>
                  <a:lnTo>
                    <a:pt x="199" y="18"/>
                  </a:lnTo>
                  <a:lnTo>
                    <a:pt x="186" y="20"/>
                  </a:lnTo>
                  <a:lnTo>
                    <a:pt x="180" y="21"/>
                  </a:lnTo>
                  <a:lnTo>
                    <a:pt x="162" y="23"/>
                  </a:lnTo>
                  <a:lnTo>
                    <a:pt x="161" y="23"/>
                  </a:lnTo>
                  <a:lnTo>
                    <a:pt x="141" y="26"/>
                  </a:lnTo>
                  <a:lnTo>
                    <a:pt x="126" y="28"/>
                  </a:lnTo>
                  <a:lnTo>
                    <a:pt x="120" y="30"/>
                  </a:lnTo>
                  <a:lnTo>
                    <a:pt x="113" y="30"/>
                  </a:lnTo>
                  <a:lnTo>
                    <a:pt x="110" y="30"/>
                  </a:lnTo>
                  <a:lnTo>
                    <a:pt x="108" y="31"/>
                  </a:lnTo>
                  <a:lnTo>
                    <a:pt x="103" y="31"/>
                  </a:lnTo>
                  <a:lnTo>
                    <a:pt x="95" y="32"/>
                  </a:lnTo>
                  <a:lnTo>
                    <a:pt x="93" y="32"/>
                  </a:lnTo>
                  <a:lnTo>
                    <a:pt x="82" y="33"/>
                  </a:lnTo>
                  <a:lnTo>
                    <a:pt x="80" y="33"/>
                  </a:lnTo>
                  <a:lnTo>
                    <a:pt x="70" y="35"/>
                  </a:lnTo>
                  <a:lnTo>
                    <a:pt x="69" y="35"/>
                  </a:lnTo>
                  <a:lnTo>
                    <a:pt x="68" y="35"/>
                  </a:lnTo>
                  <a:lnTo>
                    <a:pt x="63" y="36"/>
                  </a:lnTo>
                  <a:lnTo>
                    <a:pt x="47" y="37"/>
                  </a:lnTo>
                  <a:lnTo>
                    <a:pt x="36" y="38"/>
                  </a:lnTo>
                  <a:lnTo>
                    <a:pt x="35" y="38"/>
                  </a:lnTo>
                  <a:lnTo>
                    <a:pt x="28" y="40"/>
                  </a:lnTo>
                  <a:lnTo>
                    <a:pt x="27" y="40"/>
                  </a:lnTo>
                  <a:lnTo>
                    <a:pt x="0" y="42"/>
                  </a:lnTo>
                  <a:lnTo>
                    <a:pt x="0" y="56"/>
                  </a:lnTo>
                  <a:lnTo>
                    <a:pt x="20" y="75"/>
                  </a:lnTo>
                  <a:lnTo>
                    <a:pt x="17" y="87"/>
                  </a:lnTo>
                  <a:lnTo>
                    <a:pt x="24" y="91"/>
                  </a:lnTo>
                  <a:lnTo>
                    <a:pt x="11" y="109"/>
                  </a:lnTo>
                  <a:lnTo>
                    <a:pt x="25" y="105"/>
                  </a:lnTo>
                  <a:lnTo>
                    <a:pt x="64" y="94"/>
                  </a:lnTo>
                  <a:lnTo>
                    <a:pt x="68" y="92"/>
                  </a:lnTo>
                  <a:lnTo>
                    <a:pt x="91" y="90"/>
                  </a:lnTo>
                  <a:lnTo>
                    <a:pt x="99" y="90"/>
                  </a:lnTo>
                  <a:lnTo>
                    <a:pt x="101" y="90"/>
                  </a:lnTo>
                  <a:lnTo>
                    <a:pt x="131" y="96"/>
                  </a:lnTo>
                  <a:close/>
                </a:path>
              </a:pathLst>
            </a:custGeom>
            <a:solidFill>
              <a:srgbClr val="3366FF"/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05" name="Freeform 18"/>
            <p:cNvSpPr>
              <a:spLocks/>
            </p:cNvSpPr>
            <p:nvPr/>
          </p:nvSpPr>
          <p:spPr bwMode="auto">
            <a:xfrm>
              <a:off x="4181" y="3259"/>
              <a:ext cx="41" cy="26"/>
            </a:xfrm>
            <a:custGeom>
              <a:avLst/>
              <a:gdLst>
                <a:gd name="T0" fmla="*/ 0 w 41"/>
                <a:gd name="T1" fmla="*/ 26 h 26"/>
                <a:gd name="T2" fmla="*/ 22 w 41"/>
                <a:gd name="T3" fmla="*/ 16 h 26"/>
                <a:gd name="T4" fmla="*/ 24 w 41"/>
                <a:gd name="T5" fmla="*/ 11 h 26"/>
                <a:gd name="T6" fmla="*/ 32 w 41"/>
                <a:gd name="T7" fmla="*/ 14 h 26"/>
                <a:gd name="T8" fmla="*/ 41 w 41"/>
                <a:gd name="T9" fmla="*/ 10 h 26"/>
                <a:gd name="T10" fmla="*/ 32 w 41"/>
                <a:gd name="T11" fmla="*/ 2 h 26"/>
                <a:gd name="T12" fmla="*/ 22 w 41"/>
                <a:gd name="T13" fmla="*/ 0 h 26"/>
                <a:gd name="T14" fmla="*/ 22 w 41"/>
                <a:gd name="T15" fmla="*/ 5 h 26"/>
                <a:gd name="T16" fmla="*/ 21 w 41"/>
                <a:gd name="T17" fmla="*/ 9 h 26"/>
                <a:gd name="T18" fmla="*/ 15 w 41"/>
                <a:gd name="T19" fmla="*/ 6 h 26"/>
                <a:gd name="T20" fmla="*/ 4 w 41"/>
                <a:gd name="T21" fmla="*/ 15 h 26"/>
                <a:gd name="T22" fmla="*/ 4 w 41"/>
                <a:gd name="T23" fmla="*/ 22 h 26"/>
                <a:gd name="T24" fmla="*/ 0 w 41"/>
                <a:gd name="T25" fmla="*/ 26 h 2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1"/>
                <a:gd name="T40" fmla="*/ 0 h 26"/>
                <a:gd name="T41" fmla="*/ 41 w 41"/>
                <a:gd name="T42" fmla="*/ 26 h 2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1" h="26">
                  <a:moveTo>
                    <a:pt x="0" y="26"/>
                  </a:moveTo>
                  <a:lnTo>
                    <a:pt x="22" y="16"/>
                  </a:lnTo>
                  <a:lnTo>
                    <a:pt x="24" y="11"/>
                  </a:lnTo>
                  <a:lnTo>
                    <a:pt x="32" y="14"/>
                  </a:lnTo>
                  <a:lnTo>
                    <a:pt x="41" y="10"/>
                  </a:lnTo>
                  <a:lnTo>
                    <a:pt x="32" y="2"/>
                  </a:lnTo>
                  <a:lnTo>
                    <a:pt x="22" y="0"/>
                  </a:lnTo>
                  <a:lnTo>
                    <a:pt x="22" y="5"/>
                  </a:lnTo>
                  <a:lnTo>
                    <a:pt x="21" y="9"/>
                  </a:lnTo>
                  <a:lnTo>
                    <a:pt x="15" y="6"/>
                  </a:lnTo>
                  <a:lnTo>
                    <a:pt x="4" y="15"/>
                  </a:lnTo>
                  <a:lnTo>
                    <a:pt x="4" y="22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3366FF"/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06" name="Freeform 19"/>
            <p:cNvSpPr>
              <a:spLocks/>
            </p:cNvSpPr>
            <p:nvPr/>
          </p:nvSpPr>
          <p:spPr bwMode="auto">
            <a:xfrm>
              <a:off x="4234" y="3250"/>
              <a:ext cx="18" cy="13"/>
            </a:xfrm>
            <a:custGeom>
              <a:avLst/>
              <a:gdLst>
                <a:gd name="T0" fmla="*/ 0 w 18"/>
                <a:gd name="T1" fmla="*/ 11 h 13"/>
                <a:gd name="T2" fmla="*/ 2 w 18"/>
                <a:gd name="T3" fmla="*/ 13 h 13"/>
                <a:gd name="T4" fmla="*/ 18 w 18"/>
                <a:gd name="T5" fmla="*/ 0 h 13"/>
                <a:gd name="T6" fmla="*/ 11 w 18"/>
                <a:gd name="T7" fmla="*/ 5 h 13"/>
                <a:gd name="T8" fmla="*/ 0 w 18"/>
                <a:gd name="T9" fmla="*/ 11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"/>
                <a:gd name="T16" fmla="*/ 0 h 13"/>
                <a:gd name="T17" fmla="*/ 18 w 18"/>
                <a:gd name="T18" fmla="*/ 13 h 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" h="13">
                  <a:moveTo>
                    <a:pt x="0" y="11"/>
                  </a:moveTo>
                  <a:lnTo>
                    <a:pt x="2" y="13"/>
                  </a:lnTo>
                  <a:lnTo>
                    <a:pt x="18" y="0"/>
                  </a:lnTo>
                  <a:lnTo>
                    <a:pt x="11" y="5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3366FF"/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07" name="Freeform 20"/>
            <p:cNvSpPr>
              <a:spLocks/>
            </p:cNvSpPr>
            <p:nvPr/>
          </p:nvSpPr>
          <p:spPr bwMode="auto">
            <a:xfrm>
              <a:off x="4255" y="3244"/>
              <a:ext cx="5" cy="5"/>
            </a:xfrm>
            <a:custGeom>
              <a:avLst/>
              <a:gdLst>
                <a:gd name="T0" fmla="*/ 0 w 5"/>
                <a:gd name="T1" fmla="*/ 5 h 5"/>
                <a:gd name="T2" fmla="*/ 5 w 5"/>
                <a:gd name="T3" fmla="*/ 0 h 5"/>
                <a:gd name="T4" fmla="*/ 5 w 5"/>
                <a:gd name="T5" fmla="*/ 3 h 5"/>
                <a:gd name="T6" fmla="*/ 0 w 5"/>
                <a:gd name="T7" fmla="*/ 5 h 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5"/>
                <a:gd name="T14" fmla="*/ 5 w 5"/>
                <a:gd name="T15" fmla="*/ 5 h 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5">
                  <a:moveTo>
                    <a:pt x="0" y="5"/>
                  </a:moveTo>
                  <a:lnTo>
                    <a:pt x="5" y="0"/>
                  </a:lnTo>
                  <a:lnTo>
                    <a:pt x="5" y="3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3366FF"/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08" name="Freeform 21"/>
            <p:cNvSpPr>
              <a:spLocks/>
            </p:cNvSpPr>
            <p:nvPr/>
          </p:nvSpPr>
          <p:spPr bwMode="auto">
            <a:xfrm>
              <a:off x="4216" y="3260"/>
              <a:ext cx="3" cy="3"/>
            </a:xfrm>
            <a:custGeom>
              <a:avLst/>
              <a:gdLst>
                <a:gd name="T0" fmla="*/ 0 w 3"/>
                <a:gd name="T1" fmla="*/ 0 h 3"/>
                <a:gd name="T2" fmla="*/ 2 w 3"/>
                <a:gd name="T3" fmla="*/ 3 h 3"/>
                <a:gd name="T4" fmla="*/ 3 w 3"/>
                <a:gd name="T5" fmla="*/ 0 h 3"/>
                <a:gd name="T6" fmla="*/ 0 w 3"/>
                <a:gd name="T7" fmla="*/ 0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0" y="0"/>
                  </a:moveTo>
                  <a:lnTo>
                    <a:pt x="2" y="3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66FF"/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09" name="Freeform 22"/>
            <p:cNvSpPr>
              <a:spLocks/>
            </p:cNvSpPr>
            <p:nvPr/>
          </p:nvSpPr>
          <p:spPr bwMode="auto">
            <a:xfrm>
              <a:off x="4263" y="3239"/>
              <a:ext cx="4" cy="5"/>
            </a:xfrm>
            <a:custGeom>
              <a:avLst/>
              <a:gdLst>
                <a:gd name="T0" fmla="*/ 0 w 4"/>
                <a:gd name="T1" fmla="*/ 5 h 5"/>
                <a:gd name="T2" fmla="*/ 4 w 4"/>
                <a:gd name="T3" fmla="*/ 0 h 5"/>
                <a:gd name="T4" fmla="*/ 0 w 4"/>
                <a:gd name="T5" fmla="*/ 5 h 5"/>
                <a:gd name="T6" fmla="*/ 0 60000 65536"/>
                <a:gd name="T7" fmla="*/ 0 60000 65536"/>
                <a:gd name="T8" fmla="*/ 0 60000 65536"/>
                <a:gd name="T9" fmla="*/ 0 w 4"/>
                <a:gd name="T10" fmla="*/ 0 h 5"/>
                <a:gd name="T11" fmla="*/ 4 w 4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" h="5">
                  <a:moveTo>
                    <a:pt x="0" y="5"/>
                  </a:moveTo>
                  <a:lnTo>
                    <a:pt x="4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3366FF"/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10" name="Freeform 23"/>
            <p:cNvSpPr>
              <a:spLocks/>
            </p:cNvSpPr>
            <p:nvPr/>
          </p:nvSpPr>
          <p:spPr bwMode="auto">
            <a:xfrm>
              <a:off x="2560" y="1946"/>
              <a:ext cx="530" cy="287"/>
            </a:xfrm>
            <a:custGeom>
              <a:avLst/>
              <a:gdLst>
                <a:gd name="T0" fmla="*/ 525 w 530"/>
                <a:gd name="T1" fmla="*/ 104 h 287"/>
                <a:gd name="T2" fmla="*/ 525 w 530"/>
                <a:gd name="T3" fmla="*/ 120 h 287"/>
                <a:gd name="T4" fmla="*/ 525 w 530"/>
                <a:gd name="T5" fmla="*/ 144 h 287"/>
                <a:gd name="T6" fmla="*/ 527 w 530"/>
                <a:gd name="T7" fmla="*/ 175 h 287"/>
                <a:gd name="T8" fmla="*/ 528 w 530"/>
                <a:gd name="T9" fmla="*/ 195 h 287"/>
                <a:gd name="T10" fmla="*/ 528 w 530"/>
                <a:gd name="T11" fmla="*/ 222 h 287"/>
                <a:gd name="T12" fmla="*/ 529 w 530"/>
                <a:gd name="T13" fmla="*/ 250 h 287"/>
                <a:gd name="T14" fmla="*/ 530 w 530"/>
                <a:gd name="T15" fmla="*/ 277 h 287"/>
                <a:gd name="T16" fmla="*/ 529 w 530"/>
                <a:gd name="T17" fmla="*/ 283 h 287"/>
                <a:gd name="T18" fmla="*/ 497 w 530"/>
                <a:gd name="T19" fmla="*/ 284 h 287"/>
                <a:gd name="T20" fmla="*/ 474 w 530"/>
                <a:gd name="T21" fmla="*/ 284 h 287"/>
                <a:gd name="T22" fmla="*/ 458 w 530"/>
                <a:gd name="T23" fmla="*/ 284 h 287"/>
                <a:gd name="T24" fmla="*/ 440 w 530"/>
                <a:gd name="T25" fmla="*/ 285 h 287"/>
                <a:gd name="T26" fmla="*/ 423 w 530"/>
                <a:gd name="T27" fmla="*/ 285 h 287"/>
                <a:gd name="T28" fmla="*/ 387 w 530"/>
                <a:gd name="T29" fmla="*/ 287 h 287"/>
                <a:gd name="T30" fmla="*/ 360 w 530"/>
                <a:gd name="T31" fmla="*/ 287 h 287"/>
                <a:gd name="T32" fmla="*/ 333 w 530"/>
                <a:gd name="T33" fmla="*/ 287 h 287"/>
                <a:gd name="T34" fmla="*/ 311 w 530"/>
                <a:gd name="T35" fmla="*/ 287 h 287"/>
                <a:gd name="T36" fmla="*/ 285 w 530"/>
                <a:gd name="T37" fmla="*/ 287 h 287"/>
                <a:gd name="T38" fmla="*/ 267 w 530"/>
                <a:gd name="T39" fmla="*/ 287 h 287"/>
                <a:gd name="T40" fmla="*/ 252 w 530"/>
                <a:gd name="T41" fmla="*/ 287 h 287"/>
                <a:gd name="T42" fmla="*/ 230 w 530"/>
                <a:gd name="T43" fmla="*/ 287 h 287"/>
                <a:gd name="T44" fmla="*/ 190 w 530"/>
                <a:gd name="T45" fmla="*/ 285 h 287"/>
                <a:gd name="T46" fmla="*/ 178 w 530"/>
                <a:gd name="T47" fmla="*/ 285 h 287"/>
                <a:gd name="T48" fmla="*/ 142 w 530"/>
                <a:gd name="T49" fmla="*/ 285 h 287"/>
                <a:gd name="T50" fmla="*/ 105 w 530"/>
                <a:gd name="T51" fmla="*/ 284 h 287"/>
                <a:gd name="T52" fmla="*/ 74 w 530"/>
                <a:gd name="T53" fmla="*/ 284 h 287"/>
                <a:gd name="T54" fmla="*/ 47 w 530"/>
                <a:gd name="T55" fmla="*/ 283 h 287"/>
                <a:gd name="T56" fmla="*/ 16 w 530"/>
                <a:gd name="T57" fmla="*/ 282 h 287"/>
                <a:gd name="T58" fmla="*/ 0 w 530"/>
                <a:gd name="T59" fmla="*/ 258 h 287"/>
                <a:gd name="T60" fmla="*/ 3 w 530"/>
                <a:gd name="T61" fmla="*/ 222 h 287"/>
                <a:gd name="T62" fmla="*/ 3 w 530"/>
                <a:gd name="T63" fmla="*/ 187 h 287"/>
                <a:gd name="T64" fmla="*/ 4 w 530"/>
                <a:gd name="T65" fmla="*/ 162 h 287"/>
                <a:gd name="T66" fmla="*/ 5 w 530"/>
                <a:gd name="T67" fmla="*/ 129 h 287"/>
                <a:gd name="T68" fmla="*/ 6 w 530"/>
                <a:gd name="T69" fmla="*/ 94 h 287"/>
                <a:gd name="T70" fmla="*/ 8 w 530"/>
                <a:gd name="T71" fmla="*/ 81 h 287"/>
                <a:gd name="T72" fmla="*/ 9 w 530"/>
                <a:gd name="T73" fmla="*/ 40 h 287"/>
                <a:gd name="T74" fmla="*/ 57 w 530"/>
                <a:gd name="T75" fmla="*/ 1 h 287"/>
                <a:gd name="T76" fmla="*/ 91 w 530"/>
                <a:gd name="T77" fmla="*/ 3 h 287"/>
                <a:gd name="T78" fmla="*/ 113 w 530"/>
                <a:gd name="T79" fmla="*/ 3 h 287"/>
                <a:gd name="T80" fmla="*/ 139 w 530"/>
                <a:gd name="T81" fmla="*/ 4 h 287"/>
                <a:gd name="T82" fmla="*/ 177 w 530"/>
                <a:gd name="T83" fmla="*/ 4 h 287"/>
                <a:gd name="T84" fmla="*/ 207 w 530"/>
                <a:gd name="T85" fmla="*/ 5 h 287"/>
                <a:gd name="T86" fmla="*/ 228 w 530"/>
                <a:gd name="T87" fmla="*/ 5 h 287"/>
                <a:gd name="T88" fmla="*/ 245 w 530"/>
                <a:gd name="T89" fmla="*/ 5 h 287"/>
                <a:gd name="T90" fmla="*/ 270 w 530"/>
                <a:gd name="T91" fmla="*/ 5 h 287"/>
                <a:gd name="T92" fmla="*/ 293 w 530"/>
                <a:gd name="T93" fmla="*/ 5 h 287"/>
                <a:gd name="T94" fmla="*/ 314 w 530"/>
                <a:gd name="T95" fmla="*/ 5 h 287"/>
                <a:gd name="T96" fmla="*/ 339 w 530"/>
                <a:gd name="T97" fmla="*/ 5 h 287"/>
                <a:gd name="T98" fmla="*/ 366 w 530"/>
                <a:gd name="T99" fmla="*/ 5 h 287"/>
                <a:gd name="T100" fmla="*/ 392 w 530"/>
                <a:gd name="T101" fmla="*/ 5 h 287"/>
                <a:gd name="T102" fmla="*/ 409 w 530"/>
                <a:gd name="T103" fmla="*/ 4 h 287"/>
                <a:gd name="T104" fmla="*/ 426 w 530"/>
                <a:gd name="T105" fmla="*/ 4 h 287"/>
                <a:gd name="T106" fmla="*/ 472 w 530"/>
                <a:gd name="T107" fmla="*/ 3 h 287"/>
                <a:gd name="T108" fmla="*/ 494 w 530"/>
                <a:gd name="T109" fmla="*/ 14 h 287"/>
                <a:gd name="T110" fmla="*/ 503 w 530"/>
                <a:gd name="T111" fmla="*/ 19 h 287"/>
                <a:gd name="T112" fmla="*/ 492 w 530"/>
                <a:gd name="T113" fmla="*/ 38 h 287"/>
                <a:gd name="T114" fmla="*/ 495 w 530"/>
                <a:gd name="T115" fmla="*/ 54 h 287"/>
                <a:gd name="T116" fmla="*/ 505 w 530"/>
                <a:gd name="T117" fmla="*/ 69 h 287"/>
                <a:gd name="T118" fmla="*/ 523 w 530"/>
                <a:gd name="T119" fmla="*/ 80 h 287"/>
                <a:gd name="T120" fmla="*/ 524 w 530"/>
                <a:gd name="T121" fmla="*/ 91 h 28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530"/>
                <a:gd name="T184" fmla="*/ 0 h 287"/>
                <a:gd name="T185" fmla="*/ 530 w 530"/>
                <a:gd name="T186" fmla="*/ 287 h 287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530" h="287">
                  <a:moveTo>
                    <a:pt x="524" y="91"/>
                  </a:moveTo>
                  <a:lnTo>
                    <a:pt x="524" y="98"/>
                  </a:lnTo>
                  <a:lnTo>
                    <a:pt x="525" y="104"/>
                  </a:lnTo>
                  <a:lnTo>
                    <a:pt x="525" y="109"/>
                  </a:lnTo>
                  <a:lnTo>
                    <a:pt x="525" y="119"/>
                  </a:lnTo>
                  <a:lnTo>
                    <a:pt x="525" y="120"/>
                  </a:lnTo>
                  <a:lnTo>
                    <a:pt x="525" y="130"/>
                  </a:lnTo>
                  <a:lnTo>
                    <a:pt x="525" y="142"/>
                  </a:lnTo>
                  <a:lnTo>
                    <a:pt x="525" y="144"/>
                  </a:lnTo>
                  <a:lnTo>
                    <a:pt x="527" y="153"/>
                  </a:lnTo>
                  <a:lnTo>
                    <a:pt x="527" y="165"/>
                  </a:lnTo>
                  <a:lnTo>
                    <a:pt x="527" y="175"/>
                  </a:lnTo>
                  <a:lnTo>
                    <a:pt x="527" y="183"/>
                  </a:lnTo>
                  <a:lnTo>
                    <a:pt x="527" y="185"/>
                  </a:lnTo>
                  <a:lnTo>
                    <a:pt x="528" y="195"/>
                  </a:lnTo>
                  <a:lnTo>
                    <a:pt x="528" y="209"/>
                  </a:lnTo>
                  <a:lnTo>
                    <a:pt x="528" y="219"/>
                  </a:lnTo>
                  <a:lnTo>
                    <a:pt x="528" y="222"/>
                  </a:lnTo>
                  <a:lnTo>
                    <a:pt x="529" y="235"/>
                  </a:lnTo>
                  <a:lnTo>
                    <a:pt x="529" y="248"/>
                  </a:lnTo>
                  <a:lnTo>
                    <a:pt x="529" y="250"/>
                  </a:lnTo>
                  <a:lnTo>
                    <a:pt x="529" y="267"/>
                  </a:lnTo>
                  <a:lnTo>
                    <a:pt x="530" y="274"/>
                  </a:lnTo>
                  <a:lnTo>
                    <a:pt x="530" y="277"/>
                  </a:lnTo>
                  <a:lnTo>
                    <a:pt x="530" y="279"/>
                  </a:lnTo>
                  <a:lnTo>
                    <a:pt x="530" y="283"/>
                  </a:lnTo>
                  <a:lnTo>
                    <a:pt x="529" y="283"/>
                  </a:lnTo>
                  <a:lnTo>
                    <a:pt x="521" y="283"/>
                  </a:lnTo>
                  <a:lnTo>
                    <a:pt x="502" y="283"/>
                  </a:lnTo>
                  <a:lnTo>
                    <a:pt x="497" y="284"/>
                  </a:lnTo>
                  <a:lnTo>
                    <a:pt x="485" y="284"/>
                  </a:lnTo>
                  <a:lnTo>
                    <a:pt x="480" y="284"/>
                  </a:lnTo>
                  <a:lnTo>
                    <a:pt x="474" y="284"/>
                  </a:lnTo>
                  <a:lnTo>
                    <a:pt x="467" y="284"/>
                  </a:lnTo>
                  <a:lnTo>
                    <a:pt x="465" y="284"/>
                  </a:lnTo>
                  <a:lnTo>
                    <a:pt x="458" y="284"/>
                  </a:lnTo>
                  <a:lnTo>
                    <a:pt x="454" y="284"/>
                  </a:lnTo>
                  <a:lnTo>
                    <a:pt x="447" y="285"/>
                  </a:lnTo>
                  <a:lnTo>
                    <a:pt x="440" y="285"/>
                  </a:lnTo>
                  <a:lnTo>
                    <a:pt x="434" y="285"/>
                  </a:lnTo>
                  <a:lnTo>
                    <a:pt x="431" y="285"/>
                  </a:lnTo>
                  <a:lnTo>
                    <a:pt x="423" y="285"/>
                  </a:lnTo>
                  <a:lnTo>
                    <a:pt x="399" y="285"/>
                  </a:lnTo>
                  <a:lnTo>
                    <a:pt x="393" y="285"/>
                  </a:lnTo>
                  <a:lnTo>
                    <a:pt x="387" y="287"/>
                  </a:lnTo>
                  <a:lnTo>
                    <a:pt x="377" y="287"/>
                  </a:lnTo>
                  <a:lnTo>
                    <a:pt x="369" y="287"/>
                  </a:lnTo>
                  <a:lnTo>
                    <a:pt x="360" y="287"/>
                  </a:lnTo>
                  <a:lnTo>
                    <a:pt x="349" y="287"/>
                  </a:lnTo>
                  <a:lnTo>
                    <a:pt x="337" y="287"/>
                  </a:lnTo>
                  <a:lnTo>
                    <a:pt x="333" y="287"/>
                  </a:lnTo>
                  <a:lnTo>
                    <a:pt x="327" y="287"/>
                  </a:lnTo>
                  <a:lnTo>
                    <a:pt x="325" y="287"/>
                  </a:lnTo>
                  <a:lnTo>
                    <a:pt x="311" y="287"/>
                  </a:lnTo>
                  <a:lnTo>
                    <a:pt x="303" y="287"/>
                  </a:lnTo>
                  <a:lnTo>
                    <a:pt x="288" y="287"/>
                  </a:lnTo>
                  <a:lnTo>
                    <a:pt x="285" y="287"/>
                  </a:lnTo>
                  <a:lnTo>
                    <a:pt x="281" y="287"/>
                  </a:lnTo>
                  <a:lnTo>
                    <a:pt x="279" y="287"/>
                  </a:lnTo>
                  <a:lnTo>
                    <a:pt x="267" y="287"/>
                  </a:lnTo>
                  <a:lnTo>
                    <a:pt x="263" y="287"/>
                  </a:lnTo>
                  <a:lnTo>
                    <a:pt x="262" y="287"/>
                  </a:lnTo>
                  <a:lnTo>
                    <a:pt x="252" y="287"/>
                  </a:lnTo>
                  <a:lnTo>
                    <a:pt x="250" y="287"/>
                  </a:lnTo>
                  <a:lnTo>
                    <a:pt x="235" y="287"/>
                  </a:lnTo>
                  <a:lnTo>
                    <a:pt x="230" y="287"/>
                  </a:lnTo>
                  <a:lnTo>
                    <a:pt x="217" y="287"/>
                  </a:lnTo>
                  <a:lnTo>
                    <a:pt x="192" y="287"/>
                  </a:lnTo>
                  <a:lnTo>
                    <a:pt x="190" y="285"/>
                  </a:lnTo>
                  <a:lnTo>
                    <a:pt x="184" y="285"/>
                  </a:lnTo>
                  <a:lnTo>
                    <a:pt x="181" y="285"/>
                  </a:lnTo>
                  <a:lnTo>
                    <a:pt x="178" y="285"/>
                  </a:lnTo>
                  <a:lnTo>
                    <a:pt x="151" y="285"/>
                  </a:lnTo>
                  <a:lnTo>
                    <a:pt x="146" y="285"/>
                  </a:lnTo>
                  <a:lnTo>
                    <a:pt x="142" y="285"/>
                  </a:lnTo>
                  <a:lnTo>
                    <a:pt x="140" y="285"/>
                  </a:lnTo>
                  <a:lnTo>
                    <a:pt x="136" y="285"/>
                  </a:lnTo>
                  <a:lnTo>
                    <a:pt x="105" y="284"/>
                  </a:lnTo>
                  <a:lnTo>
                    <a:pt x="101" y="284"/>
                  </a:lnTo>
                  <a:lnTo>
                    <a:pt x="79" y="284"/>
                  </a:lnTo>
                  <a:lnTo>
                    <a:pt x="74" y="284"/>
                  </a:lnTo>
                  <a:lnTo>
                    <a:pt x="69" y="283"/>
                  </a:lnTo>
                  <a:lnTo>
                    <a:pt x="65" y="283"/>
                  </a:lnTo>
                  <a:lnTo>
                    <a:pt x="47" y="283"/>
                  </a:lnTo>
                  <a:lnTo>
                    <a:pt x="34" y="283"/>
                  </a:lnTo>
                  <a:lnTo>
                    <a:pt x="21" y="282"/>
                  </a:lnTo>
                  <a:lnTo>
                    <a:pt x="16" y="282"/>
                  </a:lnTo>
                  <a:lnTo>
                    <a:pt x="0" y="282"/>
                  </a:lnTo>
                  <a:lnTo>
                    <a:pt x="0" y="269"/>
                  </a:lnTo>
                  <a:lnTo>
                    <a:pt x="0" y="258"/>
                  </a:lnTo>
                  <a:lnTo>
                    <a:pt x="1" y="244"/>
                  </a:lnTo>
                  <a:lnTo>
                    <a:pt x="1" y="234"/>
                  </a:lnTo>
                  <a:lnTo>
                    <a:pt x="3" y="222"/>
                  </a:lnTo>
                  <a:lnTo>
                    <a:pt x="3" y="220"/>
                  </a:lnTo>
                  <a:lnTo>
                    <a:pt x="3" y="212"/>
                  </a:lnTo>
                  <a:lnTo>
                    <a:pt x="3" y="187"/>
                  </a:lnTo>
                  <a:lnTo>
                    <a:pt x="4" y="175"/>
                  </a:lnTo>
                  <a:lnTo>
                    <a:pt x="4" y="163"/>
                  </a:lnTo>
                  <a:lnTo>
                    <a:pt x="4" y="162"/>
                  </a:lnTo>
                  <a:lnTo>
                    <a:pt x="5" y="152"/>
                  </a:lnTo>
                  <a:lnTo>
                    <a:pt x="5" y="145"/>
                  </a:lnTo>
                  <a:lnTo>
                    <a:pt x="5" y="129"/>
                  </a:lnTo>
                  <a:lnTo>
                    <a:pt x="6" y="122"/>
                  </a:lnTo>
                  <a:lnTo>
                    <a:pt x="6" y="113"/>
                  </a:lnTo>
                  <a:lnTo>
                    <a:pt x="6" y="94"/>
                  </a:lnTo>
                  <a:lnTo>
                    <a:pt x="6" y="89"/>
                  </a:lnTo>
                  <a:lnTo>
                    <a:pt x="8" y="86"/>
                  </a:lnTo>
                  <a:lnTo>
                    <a:pt x="8" y="81"/>
                  </a:lnTo>
                  <a:lnTo>
                    <a:pt x="8" y="58"/>
                  </a:lnTo>
                  <a:lnTo>
                    <a:pt x="9" y="46"/>
                  </a:lnTo>
                  <a:lnTo>
                    <a:pt x="9" y="40"/>
                  </a:lnTo>
                  <a:lnTo>
                    <a:pt x="10" y="0"/>
                  </a:lnTo>
                  <a:lnTo>
                    <a:pt x="54" y="1"/>
                  </a:lnTo>
                  <a:lnTo>
                    <a:pt x="57" y="1"/>
                  </a:lnTo>
                  <a:lnTo>
                    <a:pt x="60" y="1"/>
                  </a:lnTo>
                  <a:lnTo>
                    <a:pt x="74" y="1"/>
                  </a:lnTo>
                  <a:lnTo>
                    <a:pt x="91" y="3"/>
                  </a:lnTo>
                  <a:lnTo>
                    <a:pt x="99" y="3"/>
                  </a:lnTo>
                  <a:lnTo>
                    <a:pt x="101" y="3"/>
                  </a:lnTo>
                  <a:lnTo>
                    <a:pt x="113" y="3"/>
                  </a:lnTo>
                  <a:lnTo>
                    <a:pt x="125" y="4"/>
                  </a:lnTo>
                  <a:lnTo>
                    <a:pt x="137" y="4"/>
                  </a:lnTo>
                  <a:lnTo>
                    <a:pt x="139" y="4"/>
                  </a:lnTo>
                  <a:lnTo>
                    <a:pt x="142" y="4"/>
                  </a:lnTo>
                  <a:lnTo>
                    <a:pt x="163" y="4"/>
                  </a:lnTo>
                  <a:lnTo>
                    <a:pt x="177" y="4"/>
                  </a:lnTo>
                  <a:lnTo>
                    <a:pt x="194" y="5"/>
                  </a:lnTo>
                  <a:lnTo>
                    <a:pt x="199" y="5"/>
                  </a:lnTo>
                  <a:lnTo>
                    <a:pt x="207" y="5"/>
                  </a:lnTo>
                  <a:lnTo>
                    <a:pt x="211" y="5"/>
                  </a:lnTo>
                  <a:lnTo>
                    <a:pt x="216" y="5"/>
                  </a:lnTo>
                  <a:lnTo>
                    <a:pt x="228" y="5"/>
                  </a:lnTo>
                  <a:lnTo>
                    <a:pt x="236" y="5"/>
                  </a:lnTo>
                  <a:lnTo>
                    <a:pt x="239" y="5"/>
                  </a:lnTo>
                  <a:lnTo>
                    <a:pt x="245" y="5"/>
                  </a:lnTo>
                  <a:lnTo>
                    <a:pt x="254" y="5"/>
                  </a:lnTo>
                  <a:lnTo>
                    <a:pt x="262" y="5"/>
                  </a:lnTo>
                  <a:lnTo>
                    <a:pt x="270" y="5"/>
                  </a:lnTo>
                  <a:lnTo>
                    <a:pt x="279" y="5"/>
                  </a:lnTo>
                  <a:lnTo>
                    <a:pt x="288" y="5"/>
                  </a:lnTo>
                  <a:lnTo>
                    <a:pt x="293" y="5"/>
                  </a:lnTo>
                  <a:lnTo>
                    <a:pt x="296" y="5"/>
                  </a:lnTo>
                  <a:lnTo>
                    <a:pt x="300" y="5"/>
                  </a:lnTo>
                  <a:lnTo>
                    <a:pt x="314" y="5"/>
                  </a:lnTo>
                  <a:lnTo>
                    <a:pt x="331" y="5"/>
                  </a:lnTo>
                  <a:lnTo>
                    <a:pt x="332" y="5"/>
                  </a:lnTo>
                  <a:lnTo>
                    <a:pt x="339" y="5"/>
                  </a:lnTo>
                  <a:lnTo>
                    <a:pt x="349" y="5"/>
                  </a:lnTo>
                  <a:lnTo>
                    <a:pt x="363" y="5"/>
                  </a:lnTo>
                  <a:lnTo>
                    <a:pt x="366" y="5"/>
                  </a:lnTo>
                  <a:lnTo>
                    <a:pt x="370" y="5"/>
                  </a:lnTo>
                  <a:lnTo>
                    <a:pt x="375" y="5"/>
                  </a:lnTo>
                  <a:lnTo>
                    <a:pt x="392" y="5"/>
                  </a:lnTo>
                  <a:lnTo>
                    <a:pt x="394" y="5"/>
                  </a:lnTo>
                  <a:lnTo>
                    <a:pt x="401" y="5"/>
                  </a:lnTo>
                  <a:lnTo>
                    <a:pt x="409" y="4"/>
                  </a:lnTo>
                  <a:lnTo>
                    <a:pt x="418" y="4"/>
                  </a:lnTo>
                  <a:lnTo>
                    <a:pt x="425" y="4"/>
                  </a:lnTo>
                  <a:lnTo>
                    <a:pt x="426" y="4"/>
                  </a:lnTo>
                  <a:lnTo>
                    <a:pt x="435" y="4"/>
                  </a:lnTo>
                  <a:lnTo>
                    <a:pt x="441" y="4"/>
                  </a:lnTo>
                  <a:lnTo>
                    <a:pt x="472" y="3"/>
                  </a:lnTo>
                  <a:lnTo>
                    <a:pt x="474" y="3"/>
                  </a:lnTo>
                  <a:lnTo>
                    <a:pt x="486" y="14"/>
                  </a:lnTo>
                  <a:lnTo>
                    <a:pt x="494" y="14"/>
                  </a:lnTo>
                  <a:lnTo>
                    <a:pt x="495" y="11"/>
                  </a:lnTo>
                  <a:lnTo>
                    <a:pt x="500" y="14"/>
                  </a:lnTo>
                  <a:lnTo>
                    <a:pt x="503" y="19"/>
                  </a:lnTo>
                  <a:lnTo>
                    <a:pt x="503" y="28"/>
                  </a:lnTo>
                  <a:lnTo>
                    <a:pt x="496" y="33"/>
                  </a:lnTo>
                  <a:lnTo>
                    <a:pt x="492" y="38"/>
                  </a:lnTo>
                  <a:lnTo>
                    <a:pt x="489" y="46"/>
                  </a:lnTo>
                  <a:lnTo>
                    <a:pt x="492" y="49"/>
                  </a:lnTo>
                  <a:lnTo>
                    <a:pt x="495" y="54"/>
                  </a:lnTo>
                  <a:lnTo>
                    <a:pt x="499" y="56"/>
                  </a:lnTo>
                  <a:lnTo>
                    <a:pt x="505" y="60"/>
                  </a:lnTo>
                  <a:lnTo>
                    <a:pt x="505" y="69"/>
                  </a:lnTo>
                  <a:lnTo>
                    <a:pt x="512" y="76"/>
                  </a:lnTo>
                  <a:lnTo>
                    <a:pt x="514" y="79"/>
                  </a:lnTo>
                  <a:lnTo>
                    <a:pt x="523" y="80"/>
                  </a:lnTo>
                  <a:lnTo>
                    <a:pt x="524" y="80"/>
                  </a:lnTo>
                  <a:lnTo>
                    <a:pt x="524" y="84"/>
                  </a:lnTo>
                  <a:lnTo>
                    <a:pt x="524" y="91"/>
                  </a:lnTo>
                  <a:close/>
                </a:path>
              </a:pathLst>
            </a:custGeom>
            <a:solidFill>
              <a:srgbClr val="3366FF"/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11" name="Freeform 24"/>
            <p:cNvSpPr>
              <a:spLocks/>
            </p:cNvSpPr>
            <p:nvPr/>
          </p:nvSpPr>
          <p:spPr bwMode="auto">
            <a:xfrm>
              <a:off x="2896" y="1081"/>
              <a:ext cx="474" cy="544"/>
            </a:xfrm>
            <a:custGeom>
              <a:avLst/>
              <a:gdLst>
                <a:gd name="T0" fmla="*/ 51 w 474"/>
                <a:gd name="T1" fmla="*/ 380 h 544"/>
                <a:gd name="T2" fmla="*/ 40 w 474"/>
                <a:gd name="T3" fmla="*/ 366 h 544"/>
                <a:gd name="T4" fmla="*/ 38 w 474"/>
                <a:gd name="T5" fmla="*/ 335 h 544"/>
                <a:gd name="T6" fmla="*/ 43 w 474"/>
                <a:gd name="T7" fmla="*/ 310 h 544"/>
                <a:gd name="T8" fmla="*/ 29 w 474"/>
                <a:gd name="T9" fmla="*/ 254 h 544"/>
                <a:gd name="T10" fmla="*/ 25 w 474"/>
                <a:gd name="T11" fmla="*/ 219 h 544"/>
                <a:gd name="T12" fmla="*/ 25 w 474"/>
                <a:gd name="T13" fmla="*/ 198 h 544"/>
                <a:gd name="T14" fmla="*/ 23 w 474"/>
                <a:gd name="T15" fmla="*/ 187 h 544"/>
                <a:gd name="T16" fmla="*/ 23 w 474"/>
                <a:gd name="T17" fmla="*/ 174 h 544"/>
                <a:gd name="T18" fmla="*/ 13 w 474"/>
                <a:gd name="T19" fmla="*/ 139 h 544"/>
                <a:gd name="T20" fmla="*/ 5 w 474"/>
                <a:gd name="T21" fmla="*/ 111 h 544"/>
                <a:gd name="T22" fmla="*/ 3 w 474"/>
                <a:gd name="T23" fmla="*/ 79 h 544"/>
                <a:gd name="T24" fmla="*/ 49 w 474"/>
                <a:gd name="T25" fmla="*/ 37 h 544"/>
                <a:gd name="T26" fmla="*/ 125 w 474"/>
                <a:gd name="T27" fmla="*/ 0 h 544"/>
                <a:gd name="T28" fmla="*/ 154 w 474"/>
                <a:gd name="T29" fmla="*/ 53 h 544"/>
                <a:gd name="T30" fmla="*/ 180 w 474"/>
                <a:gd name="T31" fmla="*/ 61 h 544"/>
                <a:gd name="T32" fmla="*/ 209 w 474"/>
                <a:gd name="T33" fmla="*/ 77 h 544"/>
                <a:gd name="T34" fmla="*/ 229 w 474"/>
                <a:gd name="T35" fmla="*/ 69 h 544"/>
                <a:gd name="T36" fmla="*/ 260 w 474"/>
                <a:gd name="T37" fmla="*/ 63 h 544"/>
                <a:gd name="T38" fmla="*/ 281 w 474"/>
                <a:gd name="T39" fmla="*/ 79 h 544"/>
                <a:gd name="T40" fmla="*/ 303 w 474"/>
                <a:gd name="T41" fmla="*/ 96 h 544"/>
                <a:gd name="T42" fmla="*/ 320 w 474"/>
                <a:gd name="T43" fmla="*/ 88 h 544"/>
                <a:gd name="T44" fmla="*/ 352 w 474"/>
                <a:gd name="T45" fmla="*/ 109 h 544"/>
                <a:gd name="T46" fmla="*/ 392 w 474"/>
                <a:gd name="T47" fmla="*/ 91 h 544"/>
                <a:gd name="T48" fmla="*/ 423 w 474"/>
                <a:gd name="T49" fmla="*/ 102 h 544"/>
                <a:gd name="T50" fmla="*/ 460 w 474"/>
                <a:gd name="T51" fmla="*/ 106 h 544"/>
                <a:gd name="T52" fmla="*/ 416 w 474"/>
                <a:gd name="T53" fmla="*/ 138 h 544"/>
                <a:gd name="T54" fmla="*/ 372 w 474"/>
                <a:gd name="T55" fmla="*/ 179 h 544"/>
                <a:gd name="T56" fmla="*/ 328 w 474"/>
                <a:gd name="T57" fmla="*/ 224 h 544"/>
                <a:gd name="T58" fmla="*/ 323 w 474"/>
                <a:gd name="T59" fmla="*/ 232 h 544"/>
                <a:gd name="T60" fmla="*/ 311 w 474"/>
                <a:gd name="T61" fmla="*/ 244 h 544"/>
                <a:gd name="T62" fmla="*/ 313 w 474"/>
                <a:gd name="T63" fmla="*/ 287 h 544"/>
                <a:gd name="T64" fmla="*/ 280 w 474"/>
                <a:gd name="T65" fmla="*/ 328 h 544"/>
                <a:gd name="T66" fmla="*/ 287 w 474"/>
                <a:gd name="T67" fmla="*/ 345 h 544"/>
                <a:gd name="T68" fmla="*/ 287 w 474"/>
                <a:gd name="T69" fmla="*/ 373 h 544"/>
                <a:gd name="T70" fmla="*/ 289 w 474"/>
                <a:gd name="T71" fmla="*/ 385 h 544"/>
                <a:gd name="T72" fmla="*/ 287 w 474"/>
                <a:gd name="T73" fmla="*/ 420 h 544"/>
                <a:gd name="T74" fmla="*/ 308 w 474"/>
                <a:gd name="T75" fmla="*/ 435 h 544"/>
                <a:gd name="T76" fmla="*/ 320 w 474"/>
                <a:gd name="T77" fmla="*/ 441 h 544"/>
                <a:gd name="T78" fmla="*/ 333 w 474"/>
                <a:gd name="T79" fmla="*/ 447 h 544"/>
                <a:gd name="T80" fmla="*/ 349 w 474"/>
                <a:gd name="T81" fmla="*/ 462 h 544"/>
                <a:gd name="T82" fmla="*/ 367 w 474"/>
                <a:gd name="T83" fmla="*/ 480 h 544"/>
                <a:gd name="T84" fmla="*/ 379 w 474"/>
                <a:gd name="T85" fmla="*/ 483 h 544"/>
                <a:gd name="T86" fmla="*/ 390 w 474"/>
                <a:gd name="T87" fmla="*/ 496 h 544"/>
                <a:gd name="T88" fmla="*/ 393 w 474"/>
                <a:gd name="T89" fmla="*/ 505 h 544"/>
                <a:gd name="T90" fmla="*/ 395 w 474"/>
                <a:gd name="T91" fmla="*/ 521 h 544"/>
                <a:gd name="T92" fmla="*/ 390 w 474"/>
                <a:gd name="T93" fmla="*/ 529 h 544"/>
                <a:gd name="T94" fmla="*/ 340 w 474"/>
                <a:gd name="T95" fmla="*/ 532 h 544"/>
                <a:gd name="T96" fmla="*/ 280 w 474"/>
                <a:gd name="T97" fmla="*/ 536 h 544"/>
                <a:gd name="T98" fmla="*/ 256 w 474"/>
                <a:gd name="T99" fmla="*/ 537 h 544"/>
                <a:gd name="T100" fmla="*/ 237 w 474"/>
                <a:gd name="T101" fmla="*/ 537 h 544"/>
                <a:gd name="T102" fmla="*/ 216 w 474"/>
                <a:gd name="T103" fmla="*/ 539 h 544"/>
                <a:gd name="T104" fmla="*/ 191 w 474"/>
                <a:gd name="T105" fmla="*/ 540 h 544"/>
                <a:gd name="T106" fmla="*/ 165 w 474"/>
                <a:gd name="T107" fmla="*/ 540 h 544"/>
                <a:gd name="T108" fmla="*/ 155 w 474"/>
                <a:gd name="T109" fmla="*/ 541 h 544"/>
                <a:gd name="T110" fmla="*/ 123 w 474"/>
                <a:gd name="T111" fmla="*/ 542 h 544"/>
                <a:gd name="T112" fmla="*/ 100 w 474"/>
                <a:gd name="T113" fmla="*/ 542 h 544"/>
                <a:gd name="T114" fmla="*/ 84 w 474"/>
                <a:gd name="T115" fmla="*/ 542 h 544"/>
                <a:gd name="T116" fmla="*/ 58 w 474"/>
                <a:gd name="T117" fmla="*/ 544 h 544"/>
                <a:gd name="T118" fmla="*/ 54 w 474"/>
                <a:gd name="T119" fmla="*/ 520 h 544"/>
                <a:gd name="T120" fmla="*/ 54 w 474"/>
                <a:gd name="T121" fmla="*/ 485 h 544"/>
                <a:gd name="T122" fmla="*/ 52 w 474"/>
                <a:gd name="T123" fmla="*/ 438 h 54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474"/>
                <a:gd name="T187" fmla="*/ 0 h 544"/>
                <a:gd name="T188" fmla="*/ 474 w 474"/>
                <a:gd name="T189" fmla="*/ 544 h 54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474" h="544">
                  <a:moveTo>
                    <a:pt x="52" y="422"/>
                  </a:moveTo>
                  <a:lnTo>
                    <a:pt x="52" y="406"/>
                  </a:lnTo>
                  <a:lnTo>
                    <a:pt x="51" y="380"/>
                  </a:lnTo>
                  <a:lnTo>
                    <a:pt x="50" y="373"/>
                  </a:lnTo>
                  <a:lnTo>
                    <a:pt x="49" y="371"/>
                  </a:lnTo>
                  <a:lnTo>
                    <a:pt x="40" y="366"/>
                  </a:lnTo>
                  <a:lnTo>
                    <a:pt x="27" y="350"/>
                  </a:lnTo>
                  <a:lnTo>
                    <a:pt x="25" y="347"/>
                  </a:lnTo>
                  <a:lnTo>
                    <a:pt x="38" y="335"/>
                  </a:lnTo>
                  <a:lnTo>
                    <a:pt x="44" y="318"/>
                  </a:lnTo>
                  <a:lnTo>
                    <a:pt x="43" y="312"/>
                  </a:lnTo>
                  <a:lnTo>
                    <a:pt x="43" y="310"/>
                  </a:lnTo>
                  <a:lnTo>
                    <a:pt x="39" y="280"/>
                  </a:lnTo>
                  <a:lnTo>
                    <a:pt x="32" y="266"/>
                  </a:lnTo>
                  <a:lnTo>
                    <a:pt x="29" y="254"/>
                  </a:lnTo>
                  <a:lnTo>
                    <a:pt x="28" y="254"/>
                  </a:lnTo>
                  <a:lnTo>
                    <a:pt x="29" y="232"/>
                  </a:lnTo>
                  <a:lnTo>
                    <a:pt x="25" y="219"/>
                  </a:lnTo>
                  <a:lnTo>
                    <a:pt x="24" y="206"/>
                  </a:lnTo>
                  <a:lnTo>
                    <a:pt x="25" y="203"/>
                  </a:lnTo>
                  <a:lnTo>
                    <a:pt x="25" y="198"/>
                  </a:lnTo>
                  <a:lnTo>
                    <a:pt x="24" y="189"/>
                  </a:lnTo>
                  <a:lnTo>
                    <a:pt x="25" y="189"/>
                  </a:lnTo>
                  <a:lnTo>
                    <a:pt x="23" y="187"/>
                  </a:lnTo>
                  <a:lnTo>
                    <a:pt x="24" y="186"/>
                  </a:lnTo>
                  <a:lnTo>
                    <a:pt x="24" y="174"/>
                  </a:lnTo>
                  <a:lnTo>
                    <a:pt x="23" y="174"/>
                  </a:lnTo>
                  <a:lnTo>
                    <a:pt x="22" y="163"/>
                  </a:lnTo>
                  <a:lnTo>
                    <a:pt x="22" y="158"/>
                  </a:lnTo>
                  <a:lnTo>
                    <a:pt x="13" y="139"/>
                  </a:lnTo>
                  <a:lnTo>
                    <a:pt x="6" y="113"/>
                  </a:lnTo>
                  <a:lnTo>
                    <a:pt x="5" y="113"/>
                  </a:lnTo>
                  <a:lnTo>
                    <a:pt x="5" y="111"/>
                  </a:lnTo>
                  <a:lnTo>
                    <a:pt x="7" y="109"/>
                  </a:lnTo>
                  <a:lnTo>
                    <a:pt x="6" y="91"/>
                  </a:lnTo>
                  <a:lnTo>
                    <a:pt x="3" y="79"/>
                  </a:lnTo>
                  <a:lnTo>
                    <a:pt x="2" y="49"/>
                  </a:lnTo>
                  <a:lnTo>
                    <a:pt x="0" y="37"/>
                  </a:lnTo>
                  <a:lnTo>
                    <a:pt x="49" y="37"/>
                  </a:lnTo>
                  <a:lnTo>
                    <a:pt x="115" y="36"/>
                  </a:lnTo>
                  <a:lnTo>
                    <a:pt x="125" y="36"/>
                  </a:lnTo>
                  <a:lnTo>
                    <a:pt x="125" y="0"/>
                  </a:lnTo>
                  <a:lnTo>
                    <a:pt x="136" y="2"/>
                  </a:lnTo>
                  <a:lnTo>
                    <a:pt x="144" y="5"/>
                  </a:lnTo>
                  <a:lnTo>
                    <a:pt x="154" y="53"/>
                  </a:lnTo>
                  <a:lnTo>
                    <a:pt x="160" y="59"/>
                  </a:lnTo>
                  <a:lnTo>
                    <a:pt x="170" y="61"/>
                  </a:lnTo>
                  <a:lnTo>
                    <a:pt x="180" y="61"/>
                  </a:lnTo>
                  <a:lnTo>
                    <a:pt x="181" y="64"/>
                  </a:lnTo>
                  <a:lnTo>
                    <a:pt x="205" y="66"/>
                  </a:lnTo>
                  <a:lnTo>
                    <a:pt x="209" y="77"/>
                  </a:lnTo>
                  <a:lnTo>
                    <a:pt x="225" y="74"/>
                  </a:lnTo>
                  <a:lnTo>
                    <a:pt x="230" y="71"/>
                  </a:lnTo>
                  <a:lnTo>
                    <a:pt x="229" y="69"/>
                  </a:lnTo>
                  <a:lnTo>
                    <a:pt x="245" y="63"/>
                  </a:lnTo>
                  <a:lnTo>
                    <a:pt x="252" y="64"/>
                  </a:lnTo>
                  <a:lnTo>
                    <a:pt x="260" y="63"/>
                  </a:lnTo>
                  <a:lnTo>
                    <a:pt x="274" y="71"/>
                  </a:lnTo>
                  <a:lnTo>
                    <a:pt x="280" y="71"/>
                  </a:lnTo>
                  <a:lnTo>
                    <a:pt x="281" y="79"/>
                  </a:lnTo>
                  <a:lnTo>
                    <a:pt x="289" y="79"/>
                  </a:lnTo>
                  <a:lnTo>
                    <a:pt x="297" y="98"/>
                  </a:lnTo>
                  <a:lnTo>
                    <a:pt x="303" y="96"/>
                  </a:lnTo>
                  <a:lnTo>
                    <a:pt x="302" y="87"/>
                  </a:lnTo>
                  <a:lnTo>
                    <a:pt x="316" y="86"/>
                  </a:lnTo>
                  <a:lnTo>
                    <a:pt x="320" y="88"/>
                  </a:lnTo>
                  <a:lnTo>
                    <a:pt x="322" y="94"/>
                  </a:lnTo>
                  <a:lnTo>
                    <a:pt x="333" y="98"/>
                  </a:lnTo>
                  <a:lnTo>
                    <a:pt x="352" y="109"/>
                  </a:lnTo>
                  <a:lnTo>
                    <a:pt x="366" y="108"/>
                  </a:lnTo>
                  <a:lnTo>
                    <a:pt x="380" y="97"/>
                  </a:lnTo>
                  <a:lnTo>
                    <a:pt x="392" y="91"/>
                  </a:lnTo>
                  <a:lnTo>
                    <a:pt x="398" y="104"/>
                  </a:lnTo>
                  <a:lnTo>
                    <a:pt x="405" y="102"/>
                  </a:lnTo>
                  <a:lnTo>
                    <a:pt x="423" y="102"/>
                  </a:lnTo>
                  <a:lnTo>
                    <a:pt x="434" y="99"/>
                  </a:lnTo>
                  <a:lnTo>
                    <a:pt x="453" y="109"/>
                  </a:lnTo>
                  <a:lnTo>
                    <a:pt x="460" y="106"/>
                  </a:lnTo>
                  <a:lnTo>
                    <a:pt x="474" y="106"/>
                  </a:lnTo>
                  <a:lnTo>
                    <a:pt x="445" y="124"/>
                  </a:lnTo>
                  <a:lnTo>
                    <a:pt x="416" y="138"/>
                  </a:lnTo>
                  <a:lnTo>
                    <a:pt x="401" y="147"/>
                  </a:lnTo>
                  <a:lnTo>
                    <a:pt x="385" y="163"/>
                  </a:lnTo>
                  <a:lnTo>
                    <a:pt x="372" y="179"/>
                  </a:lnTo>
                  <a:lnTo>
                    <a:pt x="365" y="188"/>
                  </a:lnTo>
                  <a:lnTo>
                    <a:pt x="340" y="214"/>
                  </a:lnTo>
                  <a:lnTo>
                    <a:pt x="328" y="224"/>
                  </a:lnTo>
                  <a:lnTo>
                    <a:pt x="324" y="232"/>
                  </a:lnTo>
                  <a:lnTo>
                    <a:pt x="328" y="236"/>
                  </a:lnTo>
                  <a:lnTo>
                    <a:pt x="323" y="232"/>
                  </a:lnTo>
                  <a:lnTo>
                    <a:pt x="313" y="242"/>
                  </a:lnTo>
                  <a:lnTo>
                    <a:pt x="311" y="241"/>
                  </a:lnTo>
                  <a:lnTo>
                    <a:pt x="311" y="244"/>
                  </a:lnTo>
                  <a:lnTo>
                    <a:pt x="312" y="256"/>
                  </a:lnTo>
                  <a:lnTo>
                    <a:pt x="312" y="263"/>
                  </a:lnTo>
                  <a:lnTo>
                    <a:pt x="313" y="287"/>
                  </a:lnTo>
                  <a:lnTo>
                    <a:pt x="313" y="296"/>
                  </a:lnTo>
                  <a:lnTo>
                    <a:pt x="286" y="318"/>
                  </a:lnTo>
                  <a:lnTo>
                    <a:pt x="280" y="328"/>
                  </a:lnTo>
                  <a:lnTo>
                    <a:pt x="280" y="330"/>
                  </a:lnTo>
                  <a:lnTo>
                    <a:pt x="278" y="337"/>
                  </a:lnTo>
                  <a:lnTo>
                    <a:pt x="287" y="345"/>
                  </a:lnTo>
                  <a:lnTo>
                    <a:pt x="290" y="350"/>
                  </a:lnTo>
                  <a:lnTo>
                    <a:pt x="289" y="368"/>
                  </a:lnTo>
                  <a:lnTo>
                    <a:pt x="287" y="373"/>
                  </a:lnTo>
                  <a:lnTo>
                    <a:pt x="289" y="376"/>
                  </a:lnTo>
                  <a:lnTo>
                    <a:pt x="289" y="377"/>
                  </a:lnTo>
                  <a:lnTo>
                    <a:pt x="289" y="385"/>
                  </a:lnTo>
                  <a:lnTo>
                    <a:pt x="289" y="396"/>
                  </a:lnTo>
                  <a:lnTo>
                    <a:pt x="289" y="408"/>
                  </a:lnTo>
                  <a:lnTo>
                    <a:pt x="287" y="420"/>
                  </a:lnTo>
                  <a:lnTo>
                    <a:pt x="292" y="422"/>
                  </a:lnTo>
                  <a:lnTo>
                    <a:pt x="295" y="425"/>
                  </a:lnTo>
                  <a:lnTo>
                    <a:pt x="308" y="435"/>
                  </a:lnTo>
                  <a:lnTo>
                    <a:pt x="319" y="437"/>
                  </a:lnTo>
                  <a:lnTo>
                    <a:pt x="320" y="437"/>
                  </a:lnTo>
                  <a:lnTo>
                    <a:pt x="320" y="441"/>
                  </a:lnTo>
                  <a:lnTo>
                    <a:pt x="325" y="445"/>
                  </a:lnTo>
                  <a:lnTo>
                    <a:pt x="327" y="446"/>
                  </a:lnTo>
                  <a:lnTo>
                    <a:pt x="333" y="447"/>
                  </a:lnTo>
                  <a:lnTo>
                    <a:pt x="335" y="448"/>
                  </a:lnTo>
                  <a:lnTo>
                    <a:pt x="341" y="451"/>
                  </a:lnTo>
                  <a:lnTo>
                    <a:pt x="349" y="462"/>
                  </a:lnTo>
                  <a:lnTo>
                    <a:pt x="351" y="467"/>
                  </a:lnTo>
                  <a:lnTo>
                    <a:pt x="361" y="473"/>
                  </a:lnTo>
                  <a:lnTo>
                    <a:pt x="367" y="480"/>
                  </a:lnTo>
                  <a:lnTo>
                    <a:pt x="372" y="481"/>
                  </a:lnTo>
                  <a:lnTo>
                    <a:pt x="376" y="482"/>
                  </a:lnTo>
                  <a:lnTo>
                    <a:pt x="379" y="483"/>
                  </a:lnTo>
                  <a:lnTo>
                    <a:pt x="380" y="485"/>
                  </a:lnTo>
                  <a:lnTo>
                    <a:pt x="384" y="488"/>
                  </a:lnTo>
                  <a:lnTo>
                    <a:pt x="390" y="496"/>
                  </a:lnTo>
                  <a:lnTo>
                    <a:pt x="390" y="497"/>
                  </a:lnTo>
                  <a:lnTo>
                    <a:pt x="393" y="504"/>
                  </a:lnTo>
                  <a:lnTo>
                    <a:pt x="393" y="505"/>
                  </a:lnTo>
                  <a:lnTo>
                    <a:pt x="393" y="509"/>
                  </a:lnTo>
                  <a:lnTo>
                    <a:pt x="393" y="519"/>
                  </a:lnTo>
                  <a:lnTo>
                    <a:pt x="395" y="521"/>
                  </a:lnTo>
                  <a:lnTo>
                    <a:pt x="396" y="529"/>
                  </a:lnTo>
                  <a:lnTo>
                    <a:pt x="395" y="529"/>
                  </a:lnTo>
                  <a:lnTo>
                    <a:pt x="390" y="529"/>
                  </a:lnTo>
                  <a:lnTo>
                    <a:pt x="371" y="531"/>
                  </a:lnTo>
                  <a:lnTo>
                    <a:pt x="363" y="531"/>
                  </a:lnTo>
                  <a:lnTo>
                    <a:pt x="340" y="532"/>
                  </a:lnTo>
                  <a:lnTo>
                    <a:pt x="317" y="534"/>
                  </a:lnTo>
                  <a:lnTo>
                    <a:pt x="309" y="534"/>
                  </a:lnTo>
                  <a:lnTo>
                    <a:pt x="280" y="536"/>
                  </a:lnTo>
                  <a:lnTo>
                    <a:pt x="279" y="536"/>
                  </a:lnTo>
                  <a:lnTo>
                    <a:pt x="276" y="536"/>
                  </a:lnTo>
                  <a:lnTo>
                    <a:pt x="256" y="537"/>
                  </a:lnTo>
                  <a:lnTo>
                    <a:pt x="254" y="537"/>
                  </a:lnTo>
                  <a:lnTo>
                    <a:pt x="248" y="537"/>
                  </a:lnTo>
                  <a:lnTo>
                    <a:pt x="237" y="537"/>
                  </a:lnTo>
                  <a:lnTo>
                    <a:pt x="225" y="539"/>
                  </a:lnTo>
                  <a:lnTo>
                    <a:pt x="223" y="539"/>
                  </a:lnTo>
                  <a:lnTo>
                    <a:pt x="216" y="539"/>
                  </a:lnTo>
                  <a:lnTo>
                    <a:pt x="215" y="539"/>
                  </a:lnTo>
                  <a:lnTo>
                    <a:pt x="198" y="540"/>
                  </a:lnTo>
                  <a:lnTo>
                    <a:pt x="191" y="540"/>
                  </a:lnTo>
                  <a:lnTo>
                    <a:pt x="186" y="540"/>
                  </a:lnTo>
                  <a:lnTo>
                    <a:pt x="172" y="540"/>
                  </a:lnTo>
                  <a:lnTo>
                    <a:pt x="165" y="540"/>
                  </a:lnTo>
                  <a:lnTo>
                    <a:pt x="159" y="541"/>
                  </a:lnTo>
                  <a:lnTo>
                    <a:pt x="158" y="541"/>
                  </a:lnTo>
                  <a:lnTo>
                    <a:pt x="155" y="541"/>
                  </a:lnTo>
                  <a:lnTo>
                    <a:pt x="140" y="541"/>
                  </a:lnTo>
                  <a:lnTo>
                    <a:pt x="133" y="541"/>
                  </a:lnTo>
                  <a:lnTo>
                    <a:pt x="123" y="542"/>
                  </a:lnTo>
                  <a:lnTo>
                    <a:pt x="120" y="542"/>
                  </a:lnTo>
                  <a:lnTo>
                    <a:pt x="103" y="542"/>
                  </a:lnTo>
                  <a:lnTo>
                    <a:pt x="100" y="542"/>
                  </a:lnTo>
                  <a:lnTo>
                    <a:pt x="93" y="542"/>
                  </a:lnTo>
                  <a:lnTo>
                    <a:pt x="88" y="542"/>
                  </a:lnTo>
                  <a:lnTo>
                    <a:pt x="84" y="542"/>
                  </a:lnTo>
                  <a:lnTo>
                    <a:pt x="80" y="542"/>
                  </a:lnTo>
                  <a:lnTo>
                    <a:pt x="67" y="542"/>
                  </a:lnTo>
                  <a:lnTo>
                    <a:pt x="58" y="544"/>
                  </a:lnTo>
                  <a:lnTo>
                    <a:pt x="54" y="544"/>
                  </a:lnTo>
                  <a:lnTo>
                    <a:pt x="54" y="531"/>
                  </a:lnTo>
                  <a:lnTo>
                    <a:pt x="54" y="520"/>
                  </a:lnTo>
                  <a:lnTo>
                    <a:pt x="54" y="511"/>
                  </a:lnTo>
                  <a:lnTo>
                    <a:pt x="54" y="497"/>
                  </a:lnTo>
                  <a:lnTo>
                    <a:pt x="54" y="485"/>
                  </a:lnTo>
                  <a:lnTo>
                    <a:pt x="52" y="478"/>
                  </a:lnTo>
                  <a:lnTo>
                    <a:pt x="52" y="446"/>
                  </a:lnTo>
                  <a:lnTo>
                    <a:pt x="52" y="438"/>
                  </a:lnTo>
                  <a:lnTo>
                    <a:pt x="52" y="422"/>
                  </a:lnTo>
                  <a:close/>
                </a:path>
              </a:pathLst>
            </a:custGeom>
            <a:solidFill>
              <a:srgbClr val="3366FF"/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12" name="Freeform 25"/>
            <p:cNvSpPr>
              <a:spLocks/>
            </p:cNvSpPr>
            <p:nvPr/>
          </p:nvSpPr>
          <p:spPr bwMode="auto">
            <a:xfrm>
              <a:off x="3001" y="1881"/>
              <a:ext cx="482" cy="424"/>
            </a:xfrm>
            <a:custGeom>
              <a:avLst/>
              <a:gdLst>
                <a:gd name="T0" fmla="*/ 136 w 482"/>
                <a:gd name="T1" fmla="*/ 10 h 424"/>
                <a:gd name="T2" fmla="*/ 158 w 482"/>
                <a:gd name="T3" fmla="*/ 9 h 424"/>
                <a:gd name="T4" fmla="*/ 189 w 482"/>
                <a:gd name="T5" fmla="*/ 8 h 424"/>
                <a:gd name="T6" fmla="*/ 223 w 482"/>
                <a:gd name="T7" fmla="*/ 5 h 424"/>
                <a:gd name="T8" fmla="*/ 244 w 482"/>
                <a:gd name="T9" fmla="*/ 3 h 424"/>
                <a:gd name="T10" fmla="*/ 274 w 482"/>
                <a:gd name="T11" fmla="*/ 0 h 424"/>
                <a:gd name="T12" fmla="*/ 291 w 482"/>
                <a:gd name="T13" fmla="*/ 19 h 424"/>
                <a:gd name="T14" fmla="*/ 293 w 482"/>
                <a:gd name="T15" fmla="*/ 33 h 424"/>
                <a:gd name="T16" fmla="*/ 299 w 482"/>
                <a:gd name="T17" fmla="*/ 60 h 424"/>
                <a:gd name="T18" fmla="*/ 305 w 482"/>
                <a:gd name="T19" fmla="*/ 79 h 424"/>
                <a:gd name="T20" fmla="*/ 318 w 482"/>
                <a:gd name="T21" fmla="*/ 91 h 424"/>
                <a:gd name="T22" fmla="*/ 337 w 482"/>
                <a:gd name="T23" fmla="*/ 109 h 424"/>
                <a:gd name="T24" fmla="*/ 355 w 482"/>
                <a:gd name="T25" fmla="*/ 134 h 424"/>
                <a:gd name="T26" fmla="*/ 367 w 482"/>
                <a:gd name="T27" fmla="*/ 156 h 424"/>
                <a:gd name="T28" fmla="*/ 386 w 482"/>
                <a:gd name="T29" fmla="*/ 150 h 424"/>
                <a:gd name="T30" fmla="*/ 397 w 482"/>
                <a:gd name="T31" fmla="*/ 161 h 424"/>
                <a:gd name="T32" fmla="*/ 394 w 482"/>
                <a:gd name="T33" fmla="*/ 178 h 424"/>
                <a:gd name="T34" fmla="*/ 388 w 482"/>
                <a:gd name="T35" fmla="*/ 190 h 424"/>
                <a:gd name="T36" fmla="*/ 393 w 482"/>
                <a:gd name="T37" fmla="*/ 224 h 424"/>
                <a:gd name="T38" fmla="*/ 411 w 482"/>
                <a:gd name="T39" fmla="*/ 239 h 424"/>
                <a:gd name="T40" fmla="*/ 436 w 482"/>
                <a:gd name="T41" fmla="*/ 252 h 424"/>
                <a:gd name="T42" fmla="*/ 457 w 482"/>
                <a:gd name="T43" fmla="*/ 290 h 424"/>
                <a:gd name="T44" fmla="*/ 452 w 482"/>
                <a:gd name="T45" fmla="*/ 302 h 424"/>
                <a:gd name="T46" fmla="*/ 468 w 482"/>
                <a:gd name="T47" fmla="*/ 324 h 424"/>
                <a:gd name="T48" fmla="*/ 481 w 482"/>
                <a:gd name="T49" fmla="*/ 325 h 424"/>
                <a:gd name="T50" fmla="*/ 482 w 482"/>
                <a:gd name="T51" fmla="*/ 343 h 424"/>
                <a:gd name="T52" fmla="*/ 475 w 482"/>
                <a:gd name="T53" fmla="*/ 364 h 424"/>
                <a:gd name="T54" fmla="*/ 459 w 482"/>
                <a:gd name="T55" fmla="*/ 373 h 424"/>
                <a:gd name="T56" fmla="*/ 455 w 482"/>
                <a:gd name="T57" fmla="*/ 388 h 424"/>
                <a:gd name="T58" fmla="*/ 454 w 482"/>
                <a:gd name="T59" fmla="*/ 408 h 424"/>
                <a:gd name="T60" fmla="*/ 432 w 482"/>
                <a:gd name="T61" fmla="*/ 422 h 424"/>
                <a:gd name="T62" fmla="*/ 405 w 482"/>
                <a:gd name="T63" fmla="*/ 424 h 424"/>
                <a:gd name="T64" fmla="*/ 410 w 482"/>
                <a:gd name="T65" fmla="*/ 404 h 424"/>
                <a:gd name="T66" fmla="*/ 404 w 482"/>
                <a:gd name="T67" fmla="*/ 377 h 424"/>
                <a:gd name="T68" fmla="*/ 370 w 482"/>
                <a:gd name="T69" fmla="*/ 379 h 424"/>
                <a:gd name="T70" fmla="*/ 342 w 482"/>
                <a:gd name="T71" fmla="*/ 382 h 424"/>
                <a:gd name="T72" fmla="*/ 318 w 482"/>
                <a:gd name="T73" fmla="*/ 383 h 424"/>
                <a:gd name="T74" fmla="*/ 296 w 482"/>
                <a:gd name="T75" fmla="*/ 384 h 424"/>
                <a:gd name="T76" fmla="*/ 268 w 482"/>
                <a:gd name="T77" fmla="*/ 387 h 424"/>
                <a:gd name="T78" fmla="*/ 227 w 482"/>
                <a:gd name="T79" fmla="*/ 389 h 424"/>
                <a:gd name="T80" fmla="*/ 203 w 482"/>
                <a:gd name="T81" fmla="*/ 389 h 424"/>
                <a:gd name="T82" fmla="*/ 180 w 482"/>
                <a:gd name="T83" fmla="*/ 390 h 424"/>
                <a:gd name="T84" fmla="*/ 149 w 482"/>
                <a:gd name="T85" fmla="*/ 392 h 424"/>
                <a:gd name="T86" fmla="*/ 130 w 482"/>
                <a:gd name="T87" fmla="*/ 393 h 424"/>
                <a:gd name="T88" fmla="*/ 91 w 482"/>
                <a:gd name="T89" fmla="*/ 385 h 424"/>
                <a:gd name="T90" fmla="*/ 89 w 482"/>
                <a:gd name="T91" fmla="*/ 372 h 424"/>
                <a:gd name="T92" fmla="*/ 89 w 482"/>
                <a:gd name="T93" fmla="*/ 348 h 424"/>
                <a:gd name="T94" fmla="*/ 88 w 482"/>
                <a:gd name="T95" fmla="*/ 332 h 424"/>
                <a:gd name="T96" fmla="*/ 87 w 482"/>
                <a:gd name="T97" fmla="*/ 287 h 424"/>
                <a:gd name="T98" fmla="*/ 86 w 482"/>
                <a:gd name="T99" fmla="*/ 250 h 424"/>
                <a:gd name="T100" fmla="*/ 86 w 482"/>
                <a:gd name="T101" fmla="*/ 218 h 424"/>
                <a:gd name="T102" fmla="*/ 84 w 482"/>
                <a:gd name="T103" fmla="*/ 185 h 424"/>
                <a:gd name="T104" fmla="*/ 83 w 482"/>
                <a:gd name="T105" fmla="*/ 163 h 424"/>
                <a:gd name="T106" fmla="*/ 82 w 482"/>
                <a:gd name="T107" fmla="*/ 145 h 424"/>
                <a:gd name="T108" fmla="*/ 64 w 482"/>
                <a:gd name="T109" fmla="*/ 125 h 424"/>
                <a:gd name="T110" fmla="*/ 48 w 482"/>
                <a:gd name="T111" fmla="*/ 111 h 424"/>
                <a:gd name="T112" fmla="*/ 62 w 482"/>
                <a:gd name="T113" fmla="*/ 84 h 424"/>
                <a:gd name="T114" fmla="*/ 45 w 482"/>
                <a:gd name="T115" fmla="*/ 79 h 424"/>
                <a:gd name="T116" fmla="*/ 15 w 482"/>
                <a:gd name="T117" fmla="*/ 44 h 424"/>
                <a:gd name="T118" fmla="*/ 1 w 482"/>
                <a:gd name="T119" fmla="*/ 20 h 424"/>
                <a:gd name="T120" fmla="*/ 27 w 482"/>
                <a:gd name="T121" fmla="*/ 14 h 424"/>
                <a:gd name="T122" fmla="*/ 58 w 482"/>
                <a:gd name="T123" fmla="*/ 14 h 424"/>
                <a:gd name="T124" fmla="*/ 88 w 482"/>
                <a:gd name="T125" fmla="*/ 13 h 42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482"/>
                <a:gd name="T190" fmla="*/ 0 h 424"/>
                <a:gd name="T191" fmla="*/ 482 w 482"/>
                <a:gd name="T192" fmla="*/ 424 h 42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482" h="424">
                  <a:moveTo>
                    <a:pt x="104" y="13"/>
                  </a:moveTo>
                  <a:lnTo>
                    <a:pt x="119" y="11"/>
                  </a:lnTo>
                  <a:lnTo>
                    <a:pt x="120" y="11"/>
                  </a:lnTo>
                  <a:lnTo>
                    <a:pt x="136" y="10"/>
                  </a:lnTo>
                  <a:lnTo>
                    <a:pt x="137" y="10"/>
                  </a:lnTo>
                  <a:lnTo>
                    <a:pt x="151" y="9"/>
                  </a:lnTo>
                  <a:lnTo>
                    <a:pt x="154" y="9"/>
                  </a:lnTo>
                  <a:lnTo>
                    <a:pt x="158" y="9"/>
                  </a:lnTo>
                  <a:lnTo>
                    <a:pt x="163" y="9"/>
                  </a:lnTo>
                  <a:lnTo>
                    <a:pt x="171" y="9"/>
                  </a:lnTo>
                  <a:lnTo>
                    <a:pt x="181" y="8"/>
                  </a:lnTo>
                  <a:lnTo>
                    <a:pt x="189" y="8"/>
                  </a:lnTo>
                  <a:lnTo>
                    <a:pt x="206" y="6"/>
                  </a:lnTo>
                  <a:lnTo>
                    <a:pt x="208" y="5"/>
                  </a:lnTo>
                  <a:lnTo>
                    <a:pt x="213" y="5"/>
                  </a:lnTo>
                  <a:lnTo>
                    <a:pt x="223" y="5"/>
                  </a:lnTo>
                  <a:lnTo>
                    <a:pt x="233" y="4"/>
                  </a:lnTo>
                  <a:lnTo>
                    <a:pt x="239" y="3"/>
                  </a:lnTo>
                  <a:lnTo>
                    <a:pt x="240" y="3"/>
                  </a:lnTo>
                  <a:lnTo>
                    <a:pt x="244" y="3"/>
                  </a:lnTo>
                  <a:lnTo>
                    <a:pt x="252" y="3"/>
                  </a:lnTo>
                  <a:lnTo>
                    <a:pt x="255" y="1"/>
                  </a:lnTo>
                  <a:lnTo>
                    <a:pt x="261" y="1"/>
                  </a:lnTo>
                  <a:lnTo>
                    <a:pt x="274" y="0"/>
                  </a:lnTo>
                  <a:lnTo>
                    <a:pt x="275" y="0"/>
                  </a:lnTo>
                  <a:lnTo>
                    <a:pt x="275" y="1"/>
                  </a:lnTo>
                  <a:lnTo>
                    <a:pt x="283" y="6"/>
                  </a:lnTo>
                  <a:lnTo>
                    <a:pt x="291" y="19"/>
                  </a:lnTo>
                  <a:lnTo>
                    <a:pt x="298" y="20"/>
                  </a:lnTo>
                  <a:lnTo>
                    <a:pt x="296" y="21"/>
                  </a:lnTo>
                  <a:lnTo>
                    <a:pt x="295" y="21"/>
                  </a:lnTo>
                  <a:lnTo>
                    <a:pt x="293" y="33"/>
                  </a:lnTo>
                  <a:lnTo>
                    <a:pt x="293" y="38"/>
                  </a:lnTo>
                  <a:lnTo>
                    <a:pt x="293" y="44"/>
                  </a:lnTo>
                  <a:lnTo>
                    <a:pt x="296" y="56"/>
                  </a:lnTo>
                  <a:lnTo>
                    <a:pt x="299" y="60"/>
                  </a:lnTo>
                  <a:lnTo>
                    <a:pt x="299" y="68"/>
                  </a:lnTo>
                  <a:lnTo>
                    <a:pt x="304" y="73"/>
                  </a:lnTo>
                  <a:lnTo>
                    <a:pt x="305" y="78"/>
                  </a:lnTo>
                  <a:lnTo>
                    <a:pt x="305" y="79"/>
                  </a:lnTo>
                  <a:lnTo>
                    <a:pt x="309" y="84"/>
                  </a:lnTo>
                  <a:lnTo>
                    <a:pt x="311" y="86"/>
                  </a:lnTo>
                  <a:lnTo>
                    <a:pt x="312" y="88"/>
                  </a:lnTo>
                  <a:lnTo>
                    <a:pt x="318" y="91"/>
                  </a:lnTo>
                  <a:lnTo>
                    <a:pt x="321" y="96"/>
                  </a:lnTo>
                  <a:lnTo>
                    <a:pt x="323" y="98"/>
                  </a:lnTo>
                  <a:lnTo>
                    <a:pt x="332" y="108"/>
                  </a:lnTo>
                  <a:lnTo>
                    <a:pt x="337" y="109"/>
                  </a:lnTo>
                  <a:lnTo>
                    <a:pt x="343" y="114"/>
                  </a:lnTo>
                  <a:lnTo>
                    <a:pt x="350" y="121"/>
                  </a:lnTo>
                  <a:lnTo>
                    <a:pt x="353" y="125"/>
                  </a:lnTo>
                  <a:lnTo>
                    <a:pt x="355" y="134"/>
                  </a:lnTo>
                  <a:lnTo>
                    <a:pt x="356" y="145"/>
                  </a:lnTo>
                  <a:lnTo>
                    <a:pt x="359" y="151"/>
                  </a:lnTo>
                  <a:lnTo>
                    <a:pt x="365" y="156"/>
                  </a:lnTo>
                  <a:lnTo>
                    <a:pt x="367" y="156"/>
                  </a:lnTo>
                  <a:lnTo>
                    <a:pt x="373" y="148"/>
                  </a:lnTo>
                  <a:lnTo>
                    <a:pt x="378" y="148"/>
                  </a:lnTo>
                  <a:lnTo>
                    <a:pt x="381" y="150"/>
                  </a:lnTo>
                  <a:lnTo>
                    <a:pt x="386" y="150"/>
                  </a:lnTo>
                  <a:lnTo>
                    <a:pt x="387" y="150"/>
                  </a:lnTo>
                  <a:lnTo>
                    <a:pt x="397" y="156"/>
                  </a:lnTo>
                  <a:lnTo>
                    <a:pt x="397" y="160"/>
                  </a:lnTo>
                  <a:lnTo>
                    <a:pt x="397" y="161"/>
                  </a:lnTo>
                  <a:lnTo>
                    <a:pt x="394" y="164"/>
                  </a:lnTo>
                  <a:lnTo>
                    <a:pt x="393" y="166"/>
                  </a:lnTo>
                  <a:lnTo>
                    <a:pt x="394" y="174"/>
                  </a:lnTo>
                  <a:lnTo>
                    <a:pt x="394" y="178"/>
                  </a:lnTo>
                  <a:lnTo>
                    <a:pt x="389" y="185"/>
                  </a:lnTo>
                  <a:lnTo>
                    <a:pt x="389" y="187"/>
                  </a:lnTo>
                  <a:lnTo>
                    <a:pt x="389" y="188"/>
                  </a:lnTo>
                  <a:lnTo>
                    <a:pt x="388" y="190"/>
                  </a:lnTo>
                  <a:lnTo>
                    <a:pt x="384" y="202"/>
                  </a:lnTo>
                  <a:lnTo>
                    <a:pt x="383" y="214"/>
                  </a:lnTo>
                  <a:lnTo>
                    <a:pt x="384" y="217"/>
                  </a:lnTo>
                  <a:lnTo>
                    <a:pt x="393" y="224"/>
                  </a:lnTo>
                  <a:lnTo>
                    <a:pt x="393" y="225"/>
                  </a:lnTo>
                  <a:lnTo>
                    <a:pt x="395" y="228"/>
                  </a:lnTo>
                  <a:lnTo>
                    <a:pt x="402" y="230"/>
                  </a:lnTo>
                  <a:lnTo>
                    <a:pt x="411" y="239"/>
                  </a:lnTo>
                  <a:lnTo>
                    <a:pt x="416" y="247"/>
                  </a:lnTo>
                  <a:lnTo>
                    <a:pt x="421" y="245"/>
                  </a:lnTo>
                  <a:lnTo>
                    <a:pt x="426" y="245"/>
                  </a:lnTo>
                  <a:lnTo>
                    <a:pt x="436" y="252"/>
                  </a:lnTo>
                  <a:lnTo>
                    <a:pt x="437" y="257"/>
                  </a:lnTo>
                  <a:lnTo>
                    <a:pt x="449" y="268"/>
                  </a:lnTo>
                  <a:lnTo>
                    <a:pt x="448" y="273"/>
                  </a:lnTo>
                  <a:lnTo>
                    <a:pt x="457" y="290"/>
                  </a:lnTo>
                  <a:lnTo>
                    <a:pt x="454" y="294"/>
                  </a:lnTo>
                  <a:lnTo>
                    <a:pt x="453" y="294"/>
                  </a:lnTo>
                  <a:lnTo>
                    <a:pt x="451" y="297"/>
                  </a:lnTo>
                  <a:lnTo>
                    <a:pt x="452" y="302"/>
                  </a:lnTo>
                  <a:lnTo>
                    <a:pt x="453" y="302"/>
                  </a:lnTo>
                  <a:lnTo>
                    <a:pt x="455" y="302"/>
                  </a:lnTo>
                  <a:lnTo>
                    <a:pt x="463" y="322"/>
                  </a:lnTo>
                  <a:lnTo>
                    <a:pt x="468" y="324"/>
                  </a:lnTo>
                  <a:lnTo>
                    <a:pt x="471" y="324"/>
                  </a:lnTo>
                  <a:lnTo>
                    <a:pt x="471" y="318"/>
                  </a:lnTo>
                  <a:lnTo>
                    <a:pt x="479" y="324"/>
                  </a:lnTo>
                  <a:lnTo>
                    <a:pt x="481" y="325"/>
                  </a:lnTo>
                  <a:lnTo>
                    <a:pt x="482" y="328"/>
                  </a:lnTo>
                  <a:lnTo>
                    <a:pt x="482" y="334"/>
                  </a:lnTo>
                  <a:lnTo>
                    <a:pt x="481" y="335"/>
                  </a:lnTo>
                  <a:lnTo>
                    <a:pt x="482" y="343"/>
                  </a:lnTo>
                  <a:lnTo>
                    <a:pt x="482" y="347"/>
                  </a:lnTo>
                  <a:lnTo>
                    <a:pt x="478" y="348"/>
                  </a:lnTo>
                  <a:lnTo>
                    <a:pt x="480" y="357"/>
                  </a:lnTo>
                  <a:lnTo>
                    <a:pt x="475" y="364"/>
                  </a:lnTo>
                  <a:lnTo>
                    <a:pt x="469" y="359"/>
                  </a:lnTo>
                  <a:lnTo>
                    <a:pt x="466" y="360"/>
                  </a:lnTo>
                  <a:lnTo>
                    <a:pt x="464" y="372"/>
                  </a:lnTo>
                  <a:lnTo>
                    <a:pt x="459" y="373"/>
                  </a:lnTo>
                  <a:lnTo>
                    <a:pt x="457" y="365"/>
                  </a:lnTo>
                  <a:lnTo>
                    <a:pt x="455" y="373"/>
                  </a:lnTo>
                  <a:lnTo>
                    <a:pt x="458" y="384"/>
                  </a:lnTo>
                  <a:lnTo>
                    <a:pt x="455" y="388"/>
                  </a:lnTo>
                  <a:lnTo>
                    <a:pt x="457" y="395"/>
                  </a:lnTo>
                  <a:lnTo>
                    <a:pt x="446" y="397"/>
                  </a:lnTo>
                  <a:lnTo>
                    <a:pt x="451" y="403"/>
                  </a:lnTo>
                  <a:lnTo>
                    <a:pt x="454" y="408"/>
                  </a:lnTo>
                  <a:lnTo>
                    <a:pt x="452" y="409"/>
                  </a:lnTo>
                  <a:lnTo>
                    <a:pt x="444" y="421"/>
                  </a:lnTo>
                  <a:lnTo>
                    <a:pt x="443" y="421"/>
                  </a:lnTo>
                  <a:lnTo>
                    <a:pt x="432" y="422"/>
                  </a:lnTo>
                  <a:lnTo>
                    <a:pt x="429" y="422"/>
                  </a:lnTo>
                  <a:lnTo>
                    <a:pt x="414" y="423"/>
                  </a:lnTo>
                  <a:lnTo>
                    <a:pt x="408" y="424"/>
                  </a:lnTo>
                  <a:lnTo>
                    <a:pt x="405" y="424"/>
                  </a:lnTo>
                  <a:lnTo>
                    <a:pt x="398" y="424"/>
                  </a:lnTo>
                  <a:lnTo>
                    <a:pt x="404" y="413"/>
                  </a:lnTo>
                  <a:lnTo>
                    <a:pt x="405" y="413"/>
                  </a:lnTo>
                  <a:lnTo>
                    <a:pt x="410" y="404"/>
                  </a:lnTo>
                  <a:lnTo>
                    <a:pt x="415" y="400"/>
                  </a:lnTo>
                  <a:lnTo>
                    <a:pt x="411" y="377"/>
                  </a:lnTo>
                  <a:lnTo>
                    <a:pt x="406" y="377"/>
                  </a:lnTo>
                  <a:lnTo>
                    <a:pt x="404" y="377"/>
                  </a:lnTo>
                  <a:lnTo>
                    <a:pt x="400" y="377"/>
                  </a:lnTo>
                  <a:lnTo>
                    <a:pt x="381" y="379"/>
                  </a:lnTo>
                  <a:lnTo>
                    <a:pt x="371" y="379"/>
                  </a:lnTo>
                  <a:lnTo>
                    <a:pt x="370" y="379"/>
                  </a:lnTo>
                  <a:lnTo>
                    <a:pt x="366" y="380"/>
                  </a:lnTo>
                  <a:lnTo>
                    <a:pt x="359" y="380"/>
                  </a:lnTo>
                  <a:lnTo>
                    <a:pt x="350" y="380"/>
                  </a:lnTo>
                  <a:lnTo>
                    <a:pt x="342" y="382"/>
                  </a:lnTo>
                  <a:lnTo>
                    <a:pt x="335" y="382"/>
                  </a:lnTo>
                  <a:lnTo>
                    <a:pt x="333" y="382"/>
                  </a:lnTo>
                  <a:lnTo>
                    <a:pt x="321" y="383"/>
                  </a:lnTo>
                  <a:lnTo>
                    <a:pt x="318" y="383"/>
                  </a:lnTo>
                  <a:lnTo>
                    <a:pt x="315" y="383"/>
                  </a:lnTo>
                  <a:lnTo>
                    <a:pt x="311" y="383"/>
                  </a:lnTo>
                  <a:lnTo>
                    <a:pt x="302" y="384"/>
                  </a:lnTo>
                  <a:lnTo>
                    <a:pt x="296" y="384"/>
                  </a:lnTo>
                  <a:lnTo>
                    <a:pt x="279" y="385"/>
                  </a:lnTo>
                  <a:lnTo>
                    <a:pt x="271" y="387"/>
                  </a:lnTo>
                  <a:lnTo>
                    <a:pt x="269" y="387"/>
                  </a:lnTo>
                  <a:lnTo>
                    <a:pt x="268" y="387"/>
                  </a:lnTo>
                  <a:lnTo>
                    <a:pt x="252" y="388"/>
                  </a:lnTo>
                  <a:lnTo>
                    <a:pt x="247" y="388"/>
                  </a:lnTo>
                  <a:lnTo>
                    <a:pt x="241" y="388"/>
                  </a:lnTo>
                  <a:lnTo>
                    <a:pt x="227" y="389"/>
                  </a:lnTo>
                  <a:lnTo>
                    <a:pt x="225" y="389"/>
                  </a:lnTo>
                  <a:lnTo>
                    <a:pt x="223" y="389"/>
                  </a:lnTo>
                  <a:lnTo>
                    <a:pt x="217" y="389"/>
                  </a:lnTo>
                  <a:lnTo>
                    <a:pt x="203" y="389"/>
                  </a:lnTo>
                  <a:lnTo>
                    <a:pt x="196" y="390"/>
                  </a:lnTo>
                  <a:lnTo>
                    <a:pt x="186" y="390"/>
                  </a:lnTo>
                  <a:lnTo>
                    <a:pt x="184" y="390"/>
                  </a:lnTo>
                  <a:lnTo>
                    <a:pt x="180" y="390"/>
                  </a:lnTo>
                  <a:lnTo>
                    <a:pt x="175" y="392"/>
                  </a:lnTo>
                  <a:lnTo>
                    <a:pt x="165" y="392"/>
                  </a:lnTo>
                  <a:lnTo>
                    <a:pt x="155" y="392"/>
                  </a:lnTo>
                  <a:lnTo>
                    <a:pt x="149" y="392"/>
                  </a:lnTo>
                  <a:lnTo>
                    <a:pt x="144" y="393"/>
                  </a:lnTo>
                  <a:lnTo>
                    <a:pt x="140" y="393"/>
                  </a:lnTo>
                  <a:lnTo>
                    <a:pt x="135" y="393"/>
                  </a:lnTo>
                  <a:lnTo>
                    <a:pt x="130" y="393"/>
                  </a:lnTo>
                  <a:lnTo>
                    <a:pt x="108" y="394"/>
                  </a:lnTo>
                  <a:lnTo>
                    <a:pt x="99" y="394"/>
                  </a:lnTo>
                  <a:lnTo>
                    <a:pt x="91" y="394"/>
                  </a:lnTo>
                  <a:lnTo>
                    <a:pt x="91" y="385"/>
                  </a:lnTo>
                  <a:lnTo>
                    <a:pt x="91" y="380"/>
                  </a:lnTo>
                  <a:lnTo>
                    <a:pt x="91" y="379"/>
                  </a:lnTo>
                  <a:lnTo>
                    <a:pt x="89" y="378"/>
                  </a:lnTo>
                  <a:lnTo>
                    <a:pt x="89" y="372"/>
                  </a:lnTo>
                  <a:lnTo>
                    <a:pt x="89" y="369"/>
                  </a:lnTo>
                  <a:lnTo>
                    <a:pt x="89" y="360"/>
                  </a:lnTo>
                  <a:lnTo>
                    <a:pt x="89" y="352"/>
                  </a:lnTo>
                  <a:lnTo>
                    <a:pt x="89" y="348"/>
                  </a:lnTo>
                  <a:lnTo>
                    <a:pt x="89" y="344"/>
                  </a:lnTo>
                  <a:lnTo>
                    <a:pt x="89" y="342"/>
                  </a:lnTo>
                  <a:lnTo>
                    <a:pt x="89" y="339"/>
                  </a:lnTo>
                  <a:lnTo>
                    <a:pt x="88" y="332"/>
                  </a:lnTo>
                  <a:lnTo>
                    <a:pt x="88" y="315"/>
                  </a:lnTo>
                  <a:lnTo>
                    <a:pt x="88" y="313"/>
                  </a:lnTo>
                  <a:lnTo>
                    <a:pt x="88" y="300"/>
                  </a:lnTo>
                  <a:lnTo>
                    <a:pt x="87" y="287"/>
                  </a:lnTo>
                  <a:lnTo>
                    <a:pt x="87" y="284"/>
                  </a:lnTo>
                  <a:lnTo>
                    <a:pt x="87" y="274"/>
                  </a:lnTo>
                  <a:lnTo>
                    <a:pt x="87" y="260"/>
                  </a:lnTo>
                  <a:lnTo>
                    <a:pt x="86" y="250"/>
                  </a:lnTo>
                  <a:lnTo>
                    <a:pt x="86" y="248"/>
                  </a:lnTo>
                  <a:lnTo>
                    <a:pt x="86" y="240"/>
                  </a:lnTo>
                  <a:lnTo>
                    <a:pt x="86" y="230"/>
                  </a:lnTo>
                  <a:lnTo>
                    <a:pt x="86" y="218"/>
                  </a:lnTo>
                  <a:lnTo>
                    <a:pt x="84" y="209"/>
                  </a:lnTo>
                  <a:lnTo>
                    <a:pt x="84" y="207"/>
                  </a:lnTo>
                  <a:lnTo>
                    <a:pt x="84" y="195"/>
                  </a:lnTo>
                  <a:lnTo>
                    <a:pt x="84" y="185"/>
                  </a:lnTo>
                  <a:lnTo>
                    <a:pt x="84" y="184"/>
                  </a:lnTo>
                  <a:lnTo>
                    <a:pt x="84" y="174"/>
                  </a:lnTo>
                  <a:lnTo>
                    <a:pt x="84" y="169"/>
                  </a:lnTo>
                  <a:lnTo>
                    <a:pt x="83" y="163"/>
                  </a:lnTo>
                  <a:lnTo>
                    <a:pt x="83" y="156"/>
                  </a:lnTo>
                  <a:lnTo>
                    <a:pt x="83" y="149"/>
                  </a:lnTo>
                  <a:lnTo>
                    <a:pt x="83" y="145"/>
                  </a:lnTo>
                  <a:lnTo>
                    <a:pt x="82" y="145"/>
                  </a:lnTo>
                  <a:lnTo>
                    <a:pt x="73" y="144"/>
                  </a:lnTo>
                  <a:lnTo>
                    <a:pt x="71" y="141"/>
                  </a:lnTo>
                  <a:lnTo>
                    <a:pt x="64" y="134"/>
                  </a:lnTo>
                  <a:lnTo>
                    <a:pt x="64" y="125"/>
                  </a:lnTo>
                  <a:lnTo>
                    <a:pt x="58" y="121"/>
                  </a:lnTo>
                  <a:lnTo>
                    <a:pt x="54" y="119"/>
                  </a:lnTo>
                  <a:lnTo>
                    <a:pt x="51" y="114"/>
                  </a:lnTo>
                  <a:lnTo>
                    <a:pt x="48" y="111"/>
                  </a:lnTo>
                  <a:lnTo>
                    <a:pt x="51" y="103"/>
                  </a:lnTo>
                  <a:lnTo>
                    <a:pt x="55" y="98"/>
                  </a:lnTo>
                  <a:lnTo>
                    <a:pt x="62" y="93"/>
                  </a:lnTo>
                  <a:lnTo>
                    <a:pt x="62" y="84"/>
                  </a:lnTo>
                  <a:lnTo>
                    <a:pt x="59" y="79"/>
                  </a:lnTo>
                  <a:lnTo>
                    <a:pt x="54" y="76"/>
                  </a:lnTo>
                  <a:lnTo>
                    <a:pt x="53" y="79"/>
                  </a:lnTo>
                  <a:lnTo>
                    <a:pt x="45" y="79"/>
                  </a:lnTo>
                  <a:lnTo>
                    <a:pt x="33" y="68"/>
                  </a:lnTo>
                  <a:lnTo>
                    <a:pt x="28" y="65"/>
                  </a:lnTo>
                  <a:lnTo>
                    <a:pt x="18" y="45"/>
                  </a:lnTo>
                  <a:lnTo>
                    <a:pt x="15" y="44"/>
                  </a:lnTo>
                  <a:lnTo>
                    <a:pt x="10" y="39"/>
                  </a:lnTo>
                  <a:lnTo>
                    <a:pt x="6" y="16"/>
                  </a:lnTo>
                  <a:lnTo>
                    <a:pt x="4" y="20"/>
                  </a:lnTo>
                  <a:lnTo>
                    <a:pt x="1" y="20"/>
                  </a:lnTo>
                  <a:lnTo>
                    <a:pt x="0" y="14"/>
                  </a:lnTo>
                  <a:lnTo>
                    <a:pt x="1" y="14"/>
                  </a:lnTo>
                  <a:lnTo>
                    <a:pt x="18" y="14"/>
                  </a:lnTo>
                  <a:lnTo>
                    <a:pt x="27" y="14"/>
                  </a:lnTo>
                  <a:lnTo>
                    <a:pt x="35" y="14"/>
                  </a:lnTo>
                  <a:lnTo>
                    <a:pt x="38" y="14"/>
                  </a:lnTo>
                  <a:lnTo>
                    <a:pt x="53" y="14"/>
                  </a:lnTo>
                  <a:lnTo>
                    <a:pt x="58" y="14"/>
                  </a:lnTo>
                  <a:lnTo>
                    <a:pt x="69" y="14"/>
                  </a:lnTo>
                  <a:lnTo>
                    <a:pt x="77" y="13"/>
                  </a:lnTo>
                  <a:lnTo>
                    <a:pt x="86" y="13"/>
                  </a:lnTo>
                  <a:lnTo>
                    <a:pt x="88" y="13"/>
                  </a:lnTo>
                  <a:lnTo>
                    <a:pt x="103" y="13"/>
                  </a:lnTo>
                  <a:lnTo>
                    <a:pt x="104" y="13"/>
                  </a:lnTo>
                  <a:close/>
                </a:path>
              </a:pathLst>
            </a:custGeom>
            <a:solidFill>
              <a:srgbClr val="3366FF"/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13" name="Freeform 26"/>
            <p:cNvSpPr>
              <a:spLocks/>
            </p:cNvSpPr>
            <p:nvPr/>
          </p:nvSpPr>
          <p:spPr bwMode="auto">
            <a:xfrm>
              <a:off x="2438" y="1660"/>
              <a:ext cx="596" cy="291"/>
            </a:xfrm>
            <a:custGeom>
              <a:avLst/>
              <a:gdLst>
                <a:gd name="T0" fmla="*/ 350 w 596"/>
                <a:gd name="T1" fmla="*/ 291 h 291"/>
                <a:gd name="T2" fmla="*/ 329 w 596"/>
                <a:gd name="T3" fmla="*/ 291 h 291"/>
                <a:gd name="T4" fmla="*/ 299 w 596"/>
                <a:gd name="T5" fmla="*/ 290 h 291"/>
                <a:gd name="T6" fmla="*/ 261 w 596"/>
                <a:gd name="T7" fmla="*/ 290 h 291"/>
                <a:gd name="T8" fmla="*/ 235 w 596"/>
                <a:gd name="T9" fmla="*/ 289 h 291"/>
                <a:gd name="T10" fmla="*/ 213 w 596"/>
                <a:gd name="T11" fmla="*/ 289 h 291"/>
                <a:gd name="T12" fmla="*/ 179 w 596"/>
                <a:gd name="T13" fmla="*/ 287 h 291"/>
                <a:gd name="T14" fmla="*/ 133 w 596"/>
                <a:gd name="T15" fmla="*/ 254 h 291"/>
                <a:gd name="T16" fmla="*/ 134 w 596"/>
                <a:gd name="T17" fmla="*/ 227 h 291"/>
                <a:gd name="T18" fmla="*/ 136 w 596"/>
                <a:gd name="T19" fmla="*/ 192 h 291"/>
                <a:gd name="T20" fmla="*/ 45 w 596"/>
                <a:gd name="T21" fmla="*/ 189 h 291"/>
                <a:gd name="T22" fmla="*/ 0 w 596"/>
                <a:gd name="T23" fmla="*/ 185 h 291"/>
                <a:gd name="T24" fmla="*/ 2 w 596"/>
                <a:gd name="T25" fmla="*/ 148 h 291"/>
                <a:gd name="T26" fmla="*/ 3 w 596"/>
                <a:gd name="T27" fmla="*/ 127 h 291"/>
                <a:gd name="T28" fmla="*/ 5 w 596"/>
                <a:gd name="T29" fmla="*/ 103 h 291"/>
                <a:gd name="T30" fmla="*/ 7 w 596"/>
                <a:gd name="T31" fmla="*/ 68 h 291"/>
                <a:gd name="T32" fmla="*/ 11 w 596"/>
                <a:gd name="T33" fmla="*/ 3 h 291"/>
                <a:gd name="T34" fmla="*/ 14 w 596"/>
                <a:gd name="T35" fmla="*/ 0 h 291"/>
                <a:gd name="T36" fmla="*/ 66 w 596"/>
                <a:gd name="T37" fmla="*/ 2 h 291"/>
                <a:gd name="T38" fmla="*/ 90 w 596"/>
                <a:gd name="T39" fmla="*/ 3 h 291"/>
                <a:gd name="T40" fmla="*/ 130 w 596"/>
                <a:gd name="T41" fmla="*/ 6 h 291"/>
                <a:gd name="T42" fmla="*/ 167 w 596"/>
                <a:gd name="T43" fmla="*/ 7 h 291"/>
                <a:gd name="T44" fmla="*/ 246 w 596"/>
                <a:gd name="T45" fmla="*/ 10 h 291"/>
                <a:gd name="T46" fmla="*/ 328 w 596"/>
                <a:gd name="T47" fmla="*/ 11 h 291"/>
                <a:gd name="T48" fmla="*/ 390 w 596"/>
                <a:gd name="T49" fmla="*/ 22 h 291"/>
                <a:gd name="T50" fmla="*/ 410 w 596"/>
                <a:gd name="T51" fmla="*/ 33 h 291"/>
                <a:gd name="T52" fmla="*/ 436 w 596"/>
                <a:gd name="T53" fmla="*/ 26 h 291"/>
                <a:gd name="T54" fmla="*/ 460 w 596"/>
                <a:gd name="T55" fmla="*/ 25 h 291"/>
                <a:gd name="T56" fmla="*/ 476 w 596"/>
                <a:gd name="T57" fmla="*/ 33 h 291"/>
                <a:gd name="T58" fmla="*/ 502 w 596"/>
                <a:gd name="T59" fmla="*/ 55 h 291"/>
                <a:gd name="T60" fmla="*/ 520 w 596"/>
                <a:gd name="T61" fmla="*/ 78 h 291"/>
                <a:gd name="T62" fmla="*/ 520 w 596"/>
                <a:gd name="T63" fmla="*/ 83 h 291"/>
                <a:gd name="T64" fmla="*/ 529 w 596"/>
                <a:gd name="T65" fmla="*/ 103 h 291"/>
                <a:gd name="T66" fmla="*/ 536 w 596"/>
                <a:gd name="T67" fmla="*/ 117 h 291"/>
                <a:gd name="T68" fmla="*/ 537 w 596"/>
                <a:gd name="T69" fmla="*/ 138 h 291"/>
                <a:gd name="T70" fmla="*/ 545 w 596"/>
                <a:gd name="T71" fmla="*/ 150 h 291"/>
                <a:gd name="T72" fmla="*/ 554 w 596"/>
                <a:gd name="T73" fmla="*/ 170 h 291"/>
                <a:gd name="T74" fmla="*/ 554 w 596"/>
                <a:gd name="T75" fmla="*/ 179 h 291"/>
                <a:gd name="T76" fmla="*/ 554 w 596"/>
                <a:gd name="T77" fmla="*/ 191 h 291"/>
                <a:gd name="T78" fmla="*/ 559 w 596"/>
                <a:gd name="T79" fmla="*/ 206 h 291"/>
                <a:gd name="T80" fmla="*/ 554 w 596"/>
                <a:gd name="T81" fmla="*/ 220 h 291"/>
                <a:gd name="T82" fmla="*/ 564 w 596"/>
                <a:gd name="T83" fmla="*/ 241 h 291"/>
                <a:gd name="T84" fmla="*/ 573 w 596"/>
                <a:gd name="T85" fmla="*/ 260 h 291"/>
                <a:gd name="T86" fmla="*/ 591 w 596"/>
                <a:gd name="T87" fmla="*/ 286 h 291"/>
                <a:gd name="T88" fmla="*/ 563 w 596"/>
                <a:gd name="T89" fmla="*/ 290 h 291"/>
                <a:gd name="T90" fmla="*/ 547 w 596"/>
                <a:gd name="T91" fmla="*/ 290 h 291"/>
                <a:gd name="T92" fmla="*/ 523 w 596"/>
                <a:gd name="T93" fmla="*/ 291 h 291"/>
                <a:gd name="T94" fmla="*/ 497 w 596"/>
                <a:gd name="T95" fmla="*/ 291 h 291"/>
                <a:gd name="T96" fmla="*/ 485 w 596"/>
                <a:gd name="T97" fmla="*/ 291 h 291"/>
                <a:gd name="T98" fmla="*/ 454 w 596"/>
                <a:gd name="T99" fmla="*/ 291 h 291"/>
                <a:gd name="T100" fmla="*/ 422 w 596"/>
                <a:gd name="T101" fmla="*/ 291 h 291"/>
                <a:gd name="T102" fmla="*/ 410 w 596"/>
                <a:gd name="T103" fmla="*/ 291 h 291"/>
                <a:gd name="T104" fmla="*/ 384 w 596"/>
                <a:gd name="T105" fmla="*/ 291 h 291"/>
                <a:gd name="T106" fmla="*/ 361 w 596"/>
                <a:gd name="T107" fmla="*/ 291 h 291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96"/>
                <a:gd name="T163" fmla="*/ 0 h 291"/>
                <a:gd name="T164" fmla="*/ 596 w 596"/>
                <a:gd name="T165" fmla="*/ 291 h 291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96" h="291">
                  <a:moveTo>
                    <a:pt x="361" y="291"/>
                  </a:moveTo>
                  <a:lnTo>
                    <a:pt x="358" y="291"/>
                  </a:lnTo>
                  <a:lnTo>
                    <a:pt x="350" y="291"/>
                  </a:lnTo>
                  <a:lnTo>
                    <a:pt x="338" y="291"/>
                  </a:lnTo>
                  <a:lnTo>
                    <a:pt x="333" y="291"/>
                  </a:lnTo>
                  <a:lnTo>
                    <a:pt x="329" y="291"/>
                  </a:lnTo>
                  <a:lnTo>
                    <a:pt x="321" y="291"/>
                  </a:lnTo>
                  <a:lnTo>
                    <a:pt x="316" y="291"/>
                  </a:lnTo>
                  <a:lnTo>
                    <a:pt x="299" y="290"/>
                  </a:lnTo>
                  <a:lnTo>
                    <a:pt x="285" y="290"/>
                  </a:lnTo>
                  <a:lnTo>
                    <a:pt x="264" y="290"/>
                  </a:lnTo>
                  <a:lnTo>
                    <a:pt x="261" y="290"/>
                  </a:lnTo>
                  <a:lnTo>
                    <a:pt x="259" y="290"/>
                  </a:lnTo>
                  <a:lnTo>
                    <a:pt x="247" y="290"/>
                  </a:lnTo>
                  <a:lnTo>
                    <a:pt x="235" y="289"/>
                  </a:lnTo>
                  <a:lnTo>
                    <a:pt x="223" y="289"/>
                  </a:lnTo>
                  <a:lnTo>
                    <a:pt x="221" y="289"/>
                  </a:lnTo>
                  <a:lnTo>
                    <a:pt x="213" y="289"/>
                  </a:lnTo>
                  <a:lnTo>
                    <a:pt x="196" y="287"/>
                  </a:lnTo>
                  <a:lnTo>
                    <a:pt x="182" y="287"/>
                  </a:lnTo>
                  <a:lnTo>
                    <a:pt x="179" y="287"/>
                  </a:lnTo>
                  <a:lnTo>
                    <a:pt x="176" y="287"/>
                  </a:lnTo>
                  <a:lnTo>
                    <a:pt x="132" y="286"/>
                  </a:lnTo>
                  <a:lnTo>
                    <a:pt x="133" y="254"/>
                  </a:lnTo>
                  <a:lnTo>
                    <a:pt x="133" y="245"/>
                  </a:lnTo>
                  <a:lnTo>
                    <a:pt x="134" y="239"/>
                  </a:lnTo>
                  <a:lnTo>
                    <a:pt x="134" y="227"/>
                  </a:lnTo>
                  <a:lnTo>
                    <a:pt x="134" y="221"/>
                  </a:lnTo>
                  <a:lnTo>
                    <a:pt x="134" y="216"/>
                  </a:lnTo>
                  <a:lnTo>
                    <a:pt x="136" y="192"/>
                  </a:lnTo>
                  <a:lnTo>
                    <a:pt x="96" y="191"/>
                  </a:lnTo>
                  <a:lnTo>
                    <a:pt x="95" y="190"/>
                  </a:lnTo>
                  <a:lnTo>
                    <a:pt x="45" y="189"/>
                  </a:lnTo>
                  <a:lnTo>
                    <a:pt x="33" y="187"/>
                  </a:lnTo>
                  <a:lnTo>
                    <a:pt x="29" y="187"/>
                  </a:lnTo>
                  <a:lnTo>
                    <a:pt x="0" y="185"/>
                  </a:lnTo>
                  <a:lnTo>
                    <a:pt x="1" y="174"/>
                  </a:lnTo>
                  <a:lnTo>
                    <a:pt x="2" y="157"/>
                  </a:lnTo>
                  <a:lnTo>
                    <a:pt x="2" y="148"/>
                  </a:lnTo>
                  <a:lnTo>
                    <a:pt x="3" y="138"/>
                  </a:lnTo>
                  <a:lnTo>
                    <a:pt x="3" y="133"/>
                  </a:lnTo>
                  <a:lnTo>
                    <a:pt x="3" y="127"/>
                  </a:lnTo>
                  <a:lnTo>
                    <a:pt x="3" y="121"/>
                  </a:lnTo>
                  <a:lnTo>
                    <a:pt x="5" y="116"/>
                  </a:lnTo>
                  <a:lnTo>
                    <a:pt x="5" y="103"/>
                  </a:lnTo>
                  <a:lnTo>
                    <a:pt x="6" y="92"/>
                  </a:lnTo>
                  <a:lnTo>
                    <a:pt x="6" y="81"/>
                  </a:lnTo>
                  <a:lnTo>
                    <a:pt x="7" y="68"/>
                  </a:lnTo>
                  <a:lnTo>
                    <a:pt x="8" y="37"/>
                  </a:lnTo>
                  <a:lnTo>
                    <a:pt x="10" y="16"/>
                  </a:lnTo>
                  <a:lnTo>
                    <a:pt x="11" y="3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4" y="0"/>
                  </a:lnTo>
                  <a:lnTo>
                    <a:pt x="47" y="1"/>
                  </a:lnTo>
                  <a:lnTo>
                    <a:pt x="63" y="2"/>
                  </a:lnTo>
                  <a:lnTo>
                    <a:pt x="66" y="2"/>
                  </a:lnTo>
                  <a:lnTo>
                    <a:pt x="81" y="3"/>
                  </a:lnTo>
                  <a:lnTo>
                    <a:pt x="89" y="3"/>
                  </a:lnTo>
                  <a:lnTo>
                    <a:pt x="90" y="3"/>
                  </a:lnTo>
                  <a:lnTo>
                    <a:pt x="94" y="3"/>
                  </a:lnTo>
                  <a:lnTo>
                    <a:pt x="115" y="5"/>
                  </a:lnTo>
                  <a:lnTo>
                    <a:pt x="130" y="6"/>
                  </a:lnTo>
                  <a:lnTo>
                    <a:pt x="141" y="6"/>
                  </a:lnTo>
                  <a:lnTo>
                    <a:pt x="163" y="7"/>
                  </a:lnTo>
                  <a:lnTo>
                    <a:pt x="167" y="7"/>
                  </a:lnTo>
                  <a:lnTo>
                    <a:pt x="197" y="8"/>
                  </a:lnTo>
                  <a:lnTo>
                    <a:pt x="224" y="10"/>
                  </a:lnTo>
                  <a:lnTo>
                    <a:pt x="246" y="10"/>
                  </a:lnTo>
                  <a:lnTo>
                    <a:pt x="265" y="10"/>
                  </a:lnTo>
                  <a:lnTo>
                    <a:pt x="310" y="11"/>
                  </a:lnTo>
                  <a:lnTo>
                    <a:pt x="328" y="11"/>
                  </a:lnTo>
                  <a:lnTo>
                    <a:pt x="377" y="12"/>
                  </a:lnTo>
                  <a:lnTo>
                    <a:pt x="385" y="20"/>
                  </a:lnTo>
                  <a:lnTo>
                    <a:pt x="390" y="22"/>
                  </a:lnTo>
                  <a:lnTo>
                    <a:pt x="394" y="23"/>
                  </a:lnTo>
                  <a:lnTo>
                    <a:pt x="400" y="26"/>
                  </a:lnTo>
                  <a:lnTo>
                    <a:pt x="410" y="33"/>
                  </a:lnTo>
                  <a:lnTo>
                    <a:pt x="420" y="25"/>
                  </a:lnTo>
                  <a:lnTo>
                    <a:pt x="434" y="26"/>
                  </a:lnTo>
                  <a:lnTo>
                    <a:pt x="436" y="26"/>
                  </a:lnTo>
                  <a:lnTo>
                    <a:pt x="443" y="25"/>
                  </a:lnTo>
                  <a:lnTo>
                    <a:pt x="444" y="25"/>
                  </a:lnTo>
                  <a:lnTo>
                    <a:pt x="460" y="25"/>
                  </a:lnTo>
                  <a:lnTo>
                    <a:pt x="466" y="30"/>
                  </a:lnTo>
                  <a:lnTo>
                    <a:pt x="469" y="32"/>
                  </a:lnTo>
                  <a:lnTo>
                    <a:pt x="476" y="33"/>
                  </a:lnTo>
                  <a:lnTo>
                    <a:pt x="490" y="38"/>
                  </a:lnTo>
                  <a:lnTo>
                    <a:pt x="496" y="46"/>
                  </a:lnTo>
                  <a:lnTo>
                    <a:pt x="502" y="55"/>
                  </a:lnTo>
                  <a:lnTo>
                    <a:pt x="509" y="57"/>
                  </a:lnTo>
                  <a:lnTo>
                    <a:pt x="514" y="58"/>
                  </a:lnTo>
                  <a:lnTo>
                    <a:pt x="520" y="78"/>
                  </a:lnTo>
                  <a:lnTo>
                    <a:pt x="523" y="81"/>
                  </a:lnTo>
                  <a:lnTo>
                    <a:pt x="521" y="81"/>
                  </a:lnTo>
                  <a:lnTo>
                    <a:pt x="520" y="83"/>
                  </a:lnTo>
                  <a:lnTo>
                    <a:pt x="525" y="92"/>
                  </a:lnTo>
                  <a:lnTo>
                    <a:pt x="526" y="100"/>
                  </a:lnTo>
                  <a:lnTo>
                    <a:pt x="529" y="103"/>
                  </a:lnTo>
                  <a:lnTo>
                    <a:pt x="532" y="103"/>
                  </a:lnTo>
                  <a:lnTo>
                    <a:pt x="535" y="116"/>
                  </a:lnTo>
                  <a:lnTo>
                    <a:pt x="536" y="117"/>
                  </a:lnTo>
                  <a:lnTo>
                    <a:pt x="538" y="127"/>
                  </a:lnTo>
                  <a:lnTo>
                    <a:pt x="537" y="133"/>
                  </a:lnTo>
                  <a:lnTo>
                    <a:pt x="537" y="138"/>
                  </a:lnTo>
                  <a:lnTo>
                    <a:pt x="545" y="146"/>
                  </a:lnTo>
                  <a:lnTo>
                    <a:pt x="546" y="150"/>
                  </a:lnTo>
                  <a:lnTo>
                    <a:pt x="545" y="150"/>
                  </a:lnTo>
                  <a:lnTo>
                    <a:pt x="545" y="152"/>
                  </a:lnTo>
                  <a:lnTo>
                    <a:pt x="550" y="160"/>
                  </a:lnTo>
                  <a:lnTo>
                    <a:pt x="554" y="170"/>
                  </a:lnTo>
                  <a:lnTo>
                    <a:pt x="551" y="174"/>
                  </a:lnTo>
                  <a:lnTo>
                    <a:pt x="551" y="179"/>
                  </a:lnTo>
                  <a:lnTo>
                    <a:pt x="554" y="179"/>
                  </a:lnTo>
                  <a:lnTo>
                    <a:pt x="554" y="181"/>
                  </a:lnTo>
                  <a:lnTo>
                    <a:pt x="554" y="185"/>
                  </a:lnTo>
                  <a:lnTo>
                    <a:pt x="554" y="191"/>
                  </a:lnTo>
                  <a:lnTo>
                    <a:pt x="554" y="192"/>
                  </a:lnTo>
                  <a:lnTo>
                    <a:pt x="556" y="196"/>
                  </a:lnTo>
                  <a:lnTo>
                    <a:pt x="559" y="206"/>
                  </a:lnTo>
                  <a:lnTo>
                    <a:pt x="558" y="209"/>
                  </a:lnTo>
                  <a:lnTo>
                    <a:pt x="558" y="216"/>
                  </a:lnTo>
                  <a:lnTo>
                    <a:pt x="554" y="220"/>
                  </a:lnTo>
                  <a:lnTo>
                    <a:pt x="564" y="232"/>
                  </a:lnTo>
                  <a:lnTo>
                    <a:pt x="563" y="235"/>
                  </a:lnTo>
                  <a:lnTo>
                    <a:pt x="564" y="241"/>
                  </a:lnTo>
                  <a:lnTo>
                    <a:pt x="567" y="241"/>
                  </a:lnTo>
                  <a:lnTo>
                    <a:pt x="569" y="237"/>
                  </a:lnTo>
                  <a:lnTo>
                    <a:pt x="573" y="260"/>
                  </a:lnTo>
                  <a:lnTo>
                    <a:pt x="578" y="265"/>
                  </a:lnTo>
                  <a:lnTo>
                    <a:pt x="581" y="266"/>
                  </a:lnTo>
                  <a:lnTo>
                    <a:pt x="591" y="286"/>
                  </a:lnTo>
                  <a:lnTo>
                    <a:pt x="596" y="289"/>
                  </a:lnTo>
                  <a:lnTo>
                    <a:pt x="594" y="289"/>
                  </a:lnTo>
                  <a:lnTo>
                    <a:pt x="563" y="290"/>
                  </a:lnTo>
                  <a:lnTo>
                    <a:pt x="557" y="290"/>
                  </a:lnTo>
                  <a:lnTo>
                    <a:pt x="548" y="290"/>
                  </a:lnTo>
                  <a:lnTo>
                    <a:pt x="547" y="290"/>
                  </a:lnTo>
                  <a:lnTo>
                    <a:pt x="540" y="290"/>
                  </a:lnTo>
                  <a:lnTo>
                    <a:pt x="531" y="290"/>
                  </a:lnTo>
                  <a:lnTo>
                    <a:pt x="523" y="291"/>
                  </a:lnTo>
                  <a:lnTo>
                    <a:pt x="516" y="291"/>
                  </a:lnTo>
                  <a:lnTo>
                    <a:pt x="514" y="291"/>
                  </a:lnTo>
                  <a:lnTo>
                    <a:pt x="497" y="291"/>
                  </a:lnTo>
                  <a:lnTo>
                    <a:pt x="492" y="291"/>
                  </a:lnTo>
                  <a:lnTo>
                    <a:pt x="488" y="291"/>
                  </a:lnTo>
                  <a:lnTo>
                    <a:pt x="485" y="291"/>
                  </a:lnTo>
                  <a:lnTo>
                    <a:pt x="471" y="291"/>
                  </a:lnTo>
                  <a:lnTo>
                    <a:pt x="461" y="291"/>
                  </a:lnTo>
                  <a:lnTo>
                    <a:pt x="454" y="291"/>
                  </a:lnTo>
                  <a:lnTo>
                    <a:pt x="453" y="291"/>
                  </a:lnTo>
                  <a:lnTo>
                    <a:pt x="436" y="291"/>
                  </a:lnTo>
                  <a:lnTo>
                    <a:pt x="422" y="291"/>
                  </a:lnTo>
                  <a:lnTo>
                    <a:pt x="418" y="291"/>
                  </a:lnTo>
                  <a:lnTo>
                    <a:pt x="415" y="291"/>
                  </a:lnTo>
                  <a:lnTo>
                    <a:pt x="410" y="291"/>
                  </a:lnTo>
                  <a:lnTo>
                    <a:pt x="401" y="291"/>
                  </a:lnTo>
                  <a:lnTo>
                    <a:pt x="392" y="291"/>
                  </a:lnTo>
                  <a:lnTo>
                    <a:pt x="384" y="291"/>
                  </a:lnTo>
                  <a:lnTo>
                    <a:pt x="376" y="291"/>
                  </a:lnTo>
                  <a:lnTo>
                    <a:pt x="367" y="291"/>
                  </a:lnTo>
                  <a:lnTo>
                    <a:pt x="361" y="291"/>
                  </a:lnTo>
                  <a:close/>
                </a:path>
              </a:pathLst>
            </a:custGeom>
            <a:solidFill>
              <a:srgbClr val="3366FF"/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14" name="Freeform 27"/>
            <p:cNvSpPr>
              <a:spLocks/>
            </p:cNvSpPr>
            <p:nvPr/>
          </p:nvSpPr>
          <p:spPr bwMode="auto">
            <a:xfrm>
              <a:off x="2466" y="1108"/>
              <a:ext cx="474" cy="291"/>
            </a:xfrm>
            <a:custGeom>
              <a:avLst/>
              <a:gdLst>
                <a:gd name="T0" fmla="*/ 176 w 474"/>
                <a:gd name="T1" fmla="*/ 288 h 291"/>
                <a:gd name="T2" fmla="*/ 223 w 474"/>
                <a:gd name="T3" fmla="*/ 289 h 291"/>
                <a:gd name="T4" fmla="*/ 256 w 474"/>
                <a:gd name="T5" fmla="*/ 290 h 291"/>
                <a:gd name="T6" fmla="*/ 273 w 474"/>
                <a:gd name="T7" fmla="*/ 290 h 291"/>
                <a:gd name="T8" fmla="*/ 304 w 474"/>
                <a:gd name="T9" fmla="*/ 290 h 291"/>
                <a:gd name="T10" fmla="*/ 319 w 474"/>
                <a:gd name="T11" fmla="*/ 291 h 291"/>
                <a:gd name="T12" fmla="*/ 337 w 474"/>
                <a:gd name="T13" fmla="*/ 291 h 291"/>
                <a:gd name="T14" fmla="*/ 366 w 474"/>
                <a:gd name="T15" fmla="*/ 291 h 291"/>
                <a:gd name="T16" fmla="*/ 384 w 474"/>
                <a:gd name="T17" fmla="*/ 291 h 291"/>
                <a:gd name="T18" fmla="*/ 430 w 474"/>
                <a:gd name="T19" fmla="*/ 291 h 291"/>
                <a:gd name="T20" fmla="*/ 446 w 474"/>
                <a:gd name="T21" fmla="*/ 291 h 291"/>
                <a:gd name="T22" fmla="*/ 474 w 474"/>
                <a:gd name="T23" fmla="*/ 291 h 291"/>
                <a:gd name="T24" fmla="*/ 473 w 474"/>
                <a:gd name="T25" fmla="*/ 283 h 291"/>
                <a:gd name="T26" fmla="*/ 462 w 474"/>
                <a:gd name="T27" fmla="*/ 239 h 291"/>
                <a:gd name="T28" fmla="*/ 458 w 474"/>
                <a:gd name="T29" fmla="*/ 227 h 291"/>
                <a:gd name="T30" fmla="*/ 455 w 474"/>
                <a:gd name="T31" fmla="*/ 192 h 291"/>
                <a:gd name="T32" fmla="*/ 455 w 474"/>
                <a:gd name="T33" fmla="*/ 176 h 291"/>
                <a:gd name="T34" fmla="*/ 454 w 474"/>
                <a:gd name="T35" fmla="*/ 162 h 291"/>
                <a:gd name="T36" fmla="*/ 453 w 474"/>
                <a:gd name="T37" fmla="*/ 160 h 291"/>
                <a:gd name="T38" fmla="*/ 454 w 474"/>
                <a:gd name="T39" fmla="*/ 147 h 291"/>
                <a:gd name="T40" fmla="*/ 452 w 474"/>
                <a:gd name="T41" fmla="*/ 136 h 291"/>
                <a:gd name="T42" fmla="*/ 443 w 474"/>
                <a:gd name="T43" fmla="*/ 112 h 291"/>
                <a:gd name="T44" fmla="*/ 435 w 474"/>
                <a:gd name="T45" fmla="*/ 86 h 291"/>
                <a:gd name="T46" fmla="*/ 437 w 474"/>
                <a:gd name="T47" fmla="*/ 82 h 291"/>
                <a:gd name="T48" fmla="*/ 433 w 474"/>
                <a:gd name="T49" fmla="*/ 52 h 291"/>
                <a:gd name="T50" fmla="*/ 430 w 474"/>
                <a:gd name="T51" fmla="*/ 10 h 291"/>
                <a:gd name="T52" fmla="*/ 322 w 474"/>
                <a:gd name="T53" fmla="*/ 10 h 291"/>
                <a:gd name="T54" fmla="*/ 250 w 474"/>
                <a:gd name="T55" fmla="*/ 10 h 291"/>
                <a:gd name="T56" fmla="*/ 170 w 474"/>
                <a:gd name="T57" fmla="*/ 7 h 291"/>
                <a:gd name="T58" fmla="*/ 83 w 474"/>
                <a:gd name="T59" fmla="*/ 4 h 291"/>
                <a:gd name="T60" fmla="*/ 15 w 474"/>
                <a:gd name="T61" fmla="*/ 22 h 291"/>
                <a:gd name="T62" fmla="*/ 13 w 474"/>
                <a:gd name="T63" fmla="*/ 32 h 291"/>
                <a:gd name="T64" fmla="*/ 13 w 474"/>
                <a:gd name="T65" fmla="*/ 45 h 291"/>
                <a:gd name="T66" fmla="*/ 11 w 474"/>
                <a:gd name="T67" fmla="*/ 79 h 291"/>
                <a:gd name="T68" fmla="*/ 11 w 474"/>
                <a:gd name="T69" fmla="*/ 91 h 291"/>
                <a:gd name="T70" fmla="*/ 10 w 474"/>
                <a:gd name="T71" fmla="*/ 114 h 291"/>
                <a:gd name="T72" fmla="*/ 7 w 474"/>
                <a:gd name="T73" fmla="*/ 147 h 291"/>
                <a:gd name="T74" fmla="*/ 6 w 474"/>
                <a:gd name="T75" fmla="*/ 170 h 291"/>
                <a:gd name="T76" fmla="*/ 4 w 474"/>
                <a:gd name="T77" fmla="*/ 215 h 291"/>
                <a:gd name="T78" fmla="*/ 2 w 474"/>
                <a:gd name="T79" fmla="*/ 227 h 291"/>
                <a:gd name="T80" fmla="*/ 1 w 474"/>
                <a:gd name="T81" fmla="*/ 251 h 291"/>
                <a:gd name="T82" fmla="*/ 0 w 474"/>
                <a:gd name="T83" fmla="*/ 279 h 291"/>
                <a:gd name="T84" fmla="*/ 26 w 474"/>
                <a:gd name="T85" fmla="*/ 280 h 291"/>
                <a:gd name="T86" fmla="*/ 70 w 474"/>
                <a:gd name="T87" fmla="*/ 283 h 291"/>
                <a:gd name="T88" fmla="*/ 121 w 474"/>
                <a:gd name="T89" fmla="*/ 285 h 291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474"/>
                <a:gd name="T136" fmla="*/ 0 h 291"/>
                <a:gd name="T137" fmla="*/ 474 w 474"/>
                <a:gd name="T138" fmla="*/ 291 h 291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474" h="291">
                  <a:moveTo>
                    <a:pt x="128" y="285"/>
                  </a:moveTo>
                  <a:lnTo>
                    <a:pt x="176" y="288"/>
                  </a:lnTo>
                  <a:lnTo>
                    <a:pt x="185" y="288"/>
                  </a:lnTo>
                  <a:lnTo>
                    <a:pt x="223" y="289"/>
                  </a:lnTo>
                  <a:lnTo>
                    <a:pt x="224" y="289"/>
                  </a:lnTo>
                  <a:lnTo>
                    <a:pt x="256" y="290"/>
                  </a:lnTo>
                  <a:lnTo>
                    <a:pt x="263" y="290"/>
                  </a:lnTo>
                  <a:lnTo>
                    <a:pt x="273" y="290"/>
                  </a:lnTo>
                  <a:lnTo>
                    <a:pt x="279" y="290"/>
                  </a:lnTo>
                  <a:lnTo>
                    <a:pt x="304" y="290"/>
                  </a:lnTo>
                  <a:lnTo>
                    <a:pt x="318" y="291"/>
                  </a:lnTo>
                  <a:lnTo>
                    <a:pt x="319" y="291"/>
                  </a:lnTo>
                  <a:lnTo>
                    <a:pt x="335" y="291"/>
                  </a:lnTo>
                  <a:lnTo>
                    <a:pt x="337" y="291"/>
                  </a:lnTo>
                  <a:lnTo>
                    <a:pt x="359" y="291"/>
                  </a:lnTo>
                  <a:lnTo>
                    <a:pt x="366" y="291"/>
                  </a:lnTo>
                  <a:lnTo>
                    <a:pt x="382" y="291"/>
                  </a:lnTo>
                  <a:lnTo>
                    <a:pt x="384" y="291"/>
                  </a:lnTo>
                  <a:lnTo>
                    <a:pt x="414" y="291"/>
                  </a:lnTo>
                  <a:lnTo>
                    <a:pt x="430" y="291"/>
                  </a:lnTo>
                  <a:lnTo>
                    <a:pt x="431" y="291"/>
                  </a:lnTo>
                  <a:lnTo>
                    <a:pt x="446" y="291"/>
                  </a:lnTo>
                  <a:lnTo>
                    <a:pt x="462" y="291"/>
                  </a:lnTo>
                  <a:lnTo>
                    <a:pt x="474" y="291"/>
                  </a:lnTo>
                  <a:lnTo>
                    <a:pt x="473" y="285"/>
                  </a:lnTo>
                  <a:lnTo>
                    <a:pt x="473" y="283"/>
                  </a:lnTo>
                  <a:lnTo>
                    <a:pt x="469" y="253"/>
                  </a:lnTo>
                  <a:lnTo>
                    <a:pt x="462" y="239"/>
                  </a:lnTo>
                  <a:lnTo>
                    <a:pt x="459" y="227"/>
                  </a:lnTo>
                  <a:lnTo>
                    <a:pt x="458" y="227"/>
                  </a:lnTo>
                  <a:lnTo>
                    <a:pt x="459" y="205"/>
                  </a:lnTo>
                  <a:lnTo>
                    <a:pt x="455" y="192"/>
                  </a:lnTo>
                  <a:lnTo>
                    <a:pt x="454" y="179"/>
                  </a:lnTo>
                  <a:lnTo>
                    <a:pt x="455" y="176"/>
                  </a:lnTo>
                  <a:lnTo>
                    <a:pt x="455" y="171"/>
                  </a:lnTo>
                  <a:lnTo>
                    <a:pt x="454" y="162"/>
                  </a:lnTo>
                  <a:lnTo>
                    <a:pt x="455" y="162"/>
                  </a:lnTo>
                  <a:lnTo>
                    <a:pt x="453" y="160"/>
                  </a:lnTo>
                  <a:lnTo>
                    <a:pt x="454" y="159"/>
                  </a:lnTo>
                  <a:lnTo>
                    <a:pt x="454" y="147"/>
                  </a:lnTo>
                  <a:lnTo>
                    <a:pt x="453" y="147"/>
                  </a:lnTo>
                  <a:lnTo>
                    <a:pt x="452" y="136"/>
                  </a:lnTo>
                  <a:lnTo>
                    <a:pt x="452" y="131"/>
                  </a:lnTo>
                  <a:lnTo>
                    <a:pt x="443" y="112"/>
                  </a:lnTo>
                  <a:lnTo>
                    <a:pt x="436" y="86"/>
                  </a:lnTo>
                  <a:lnTo>
                    <a:pt x="435" y="86"/>
                  </a:lnTo>
                  <a:lnTo>
                    <a:pt x="435" y="84"/>
                  </a:lnTo>
                  <a:lnTo>
                    <a:pt x="437" y="82"/>
                  </a:lnTo>
                  <a:lnTo>
                    <a:pt x="436" y="64"/>
                  </a:lnTo>
                  <a:lnTo>
                    <a:pt x="433" y="52"/>
                  </a:lnTo>
                  <a:lnTo>
                    <a:pt x="432" y="22"/>
                  </a:lnTo>
                  <a:lnTo>
                    <a:pt x="430" y="10"/>
                  </a:lnTo>
                  <a:lnTo>
                    <a:pt x="386" y="11"/>
                  </a:lnTo>
                  <a:lnTo>
                    <a:pt x="322" y="10"/>
                  </a:lnTo>
                  <a:lnTo>
                    <a:pt x="290" y="10"/>
                  </a:lnTo>
                  <a:lnTo>
                    <a:pt x="250" y="10"/>
                  </a:lnTo>
                  <a:lnTo>
                    <a:pt x="179" y="7"/>
                  </a:lnTo>
                  <a:lnTo>
                    <a:pt x="170" y="7"/>
                  </a:lnTo>
                  <a:lnTo>
                    <a:pt x="138" y="6"/>
                  </a:lnTo>
                  <a:lnTo>
                    <a:pt x="83" y="4"/>
                  </a:lnTo>
                  <a:lnTo>
                    <a:pt x="16" y="0"/>
                  </a:lnTo>
                  <a:lnTo>
                    <a:pt x="15" y="22"/>
                  </a:lnTo>
                  <a:lnTo>
                    <a:pt x="13" y="30"/>
                  </a:lnTo>
                  <a:lnTo>
                    <a:pt x="13" y="32"/>
                  </a:lnTo>
                  <a:lnTo>
                    <a:pt x="13" y="34"/>
                  </a:lnTo>
                  <a:lnTo>
                    <a:pt x="13" y="45"/>
                  </a:lnTo>
                  <a:lnTo>
                    <a:pt x="12" y="55"/>
                  </a:lnTo>
                  <a:lnTo>
                    <a:pt x="11" y="79"/>
                  </a:lnTo>
                  <a:lnTo>
                    <a:pt x="11" y="90"/>
                  </a:lnTo>
                  <a:lnTo>
                    <a:pt x="11" y="91"/>
                  </a:lnTo>
                  <a:lnTo>
                    <a:pt x="10" y="102"/>
                  </a:lnTo>
                  <a:lnTo>
                    <a:pt x="10" y="114"/>
                  </a:lnTo>
                  <a:lnTo>
                    <a:pt x="7" y="146"/>
                  </a:lnTo>
                  <a:lnTo>
                    <a:pt x="7" y="147"/>
                  </a:lnTo>
                  <a:lnTo>
                    <a:pt x="7" y="151"/>
                  </a:lnTo>
                  <a:lnTo>
                    <a:pt x="6" y="170"/>
                  </a:lnTo>
                  <a:lnTo>
                    <a:pt x="4" y="205"/>
                  </a:lnTo>
                  <a:lnTo>
                    <a:pt x="4" y="215"/>
                  </a:lnTo>
                  <a:lnTo>
                    <a:pt x="2" y="224"/>
                  </a:lnTo>
                  <a:lnTo>
                    <a:pt x="2" y="227"/>
                  </a:lnTo>
                  <a:lnTo>
                    <a:pt x="1" y="248"/>
                  </a:lnTo>
                  <a:lnTo>
                    <a:pt x="1" y="251"/>
                  </a:lnTo>
                  <a:lnTo>
                    <a:pt x="0" y="265"/>
                  </a:lnTo>
                  <a:lnTo>
                    <a:pt x="0" y="279"/>
                  </a:lnTo>
                  <a:lnTo>
                    <a:pt x="2" y="279"/>
                  </a:lnTo>
                  <a:lnTo>
                    <a:pt x="26" y="280"/>
                  </a:lnTo>
                  <a:lnTo>
                    <a:pt x="66" y="283"/>
                  </a:lnTo>
                  <a:lnTo>
                    <a:pt x="70" y="283"/>
                  </a:lnTo>
                  <a:lnTo>
                    <a:pt x="97" y="284"/>
                  </a:lnTo>
                  <a:lnTo>
                    <a:pt x="121" y="285"/>
                  </a:lnTo>
                  <a:lnTo>
                    <a:pt x="128" y="285"/>
                  </a:lnTo>
                  <a:close/>
                </a:path>
              </a:pathLst>
            </a:custGeom>
            <a:solidFill>
              <a:srgbClr val="3366FF"/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15" name="Freeform 28"/>
            <p:cNvSpPr>
              <a:spLocks/>
            </p:cNvSpPr>
            <p:nvPr/>
          </p:nvSpPr>
          <p:spPr bwMode="auto">
            <a:xfrm>
              <a:off x="2449" y="1387"/>
              <a:ext cx="503" cy="331"/>
            </a:xfrm>
            <a:custGeom>
              <a:avLst/>
              <a:gdLst>
                <a:gd name="T0" fmla="*/ 458 w 503"/>
                <a:gd name="T1" fmla="*/ 305 h 331"/>
                <a:gd name="T2" fmla="*/ 479 w 503"/>
                <a:gd name="T3" fmla="*/ 311 h 331"/>
                <a:gd name="T4" fmla="*/ 491 w 503"/>
                <a:gd name="T5" fmla="*/ 328 h 331"/>
                <a:gd name="T6" fmla="*/ 503 w 503"/>
                <a:gd name="T7" fmla="*/ 331 h 331"/>
                <a:gd name="T8" fmla="*/ 499 w 503"/>
                <a:gd name="T9" fmla="*/ 325 h 331"/>
                <a:gd name="T10" fmla="*/ 491 w 503"/>
                <a:gd name="T11" fmla="*/ 311 h 331"/>
                <a:gd name="T12" fmla="*/ 498 w 503"/>
                <a:gd name="T13" fmla="*/ 288 h 331"/>
                <a:gd name="T14" fmla="*/ 502 w 503"/>
                <a:gd name="T15" fmla="*/ 276 h 331"/>
                <a:gd name="T16" fmla="*/ 498 w 503"/>
                <a:gd name="T17" fmla="*/ 263 h 331"/>
                <a:gd name="T18" fmla="*/ 497 w 503"/>
                <a:gd name="T19" fmla="*/ 249 h 331"/>
                <a:gd name="T20" fmla="*/ 498 w 503"/>
                <a:gd name="T21" fmla="*/ 238 h 331"/>
                <a:gd name="T22" fmla="*/ 501 w 503"/>
                <a:gd name="T23" fmla="*/ 225 h 331"/>
                <a:gd name="T24" fmla="*/ 501 w 503"/>
                <a:gd name="T25" fmla="*/ 205 h 331"/>
                <a:gd name="T26" fmla="*/ 501 w 503"/>
                <a:gd name="T27" fmla="*/ 179 h 331"/>
                <a:gd name="T28" fmla="*/ 499 w 503"/>
                <a:gd name="T29" fmla="*/ 140 h 331"/>
                <a:gd name="T30" fmla="*/ 499 w 503"/>
                <a:gd name="T31" fmla="*/ 116 h 331"/>
                <a:gd name="T32" fmla="*/ 498 w 503"/>
                <a:gd name="T33" fmla="*/ 74 h 331"/>
                <a:gd name="T34" fmla="*/ 496 w 503"/>
                <a:gd name="T35" fmla="*/ 65 h 331"/>
                <a:gd name="T36" fmla="*/ 474 w 503"/>
                <a:gd name="T37" fmla="*/ 44 h 331"/>
                <a:gd name="T38" fmla="*/ 485 w 503"/>
                <a:gd name="T39" fmla="*/ 29 h 331"/>
                <a:gd name="T40" fmla="*/ 479 w 503"/>
                <a:gd name="T41" fmla="*/ 12 h 331"/>
                <a:gd name="T42" fmla="*/ 448 w 503"/>
                <a:gd name="T43" fmla="*/ 12 h 331"/>
                <a:gd name="T44" fmla="*/ 431 w 503"/>
                <a:gd name="T45" fmla="*/ 12 h 331"/>
                <a:gd name="T46" fmla="*/ 399 w 503"/>
                <a:gd name="T47" fmla="*/ 12 h 331"/>
                <a:gd name="T48" fmla="*/ 376 w 503"/>
                <a:gd name="T49" fmla="*/ 12 h 331"/>
                <a:gd name="T50" fmla="*/ 352 w 503"/>
                <a:gd name="T51" fmla="*/ 12 h 331"/>
                <a:gd name="T52" fmla="*/ 335 w 503"/>
                <a:gd name="T53" fmla="*/ 12 h 331"/>
                <a:gd name="T54" fmla="*/ 296 w 503"/>
                <a:gd name="T55" fmla="*/ 11 h 331"/>
                <a:gd name="T56" fmla="*/ 280 w 503"/>
                <a:gd name="T57" fmla="*/ 11 h 331"/>
                <a:gd name="T58" fmla="*/ 241 w 503"/>
                <a:gd name="T59" fmla="*/ 10 h 331"/>
                <a:gd name="T60" fmla="*/ 202 w 503"/>
                <a:gd name="T61" fmla="*/ 9 h 331"/>
                <a:gd name="T62" fmla="*/ 145 w 503"/>
                <a:gd name="T63" fmla="*/ 6 h 331"/>
                <a:gd name="T64" fmla="*/ 114 w 503"/>
                <a:gd name="T65" fmla="*/ 5 h 331"/>
                <a:gd name="T66" fmla="*/ 83 w 503"/>
                <a:gd name="T67" fmla="*/ 4 h 331"/>
                <a:gd name="T68" fmla="*/ 19 w 503"/>
                <a:gd name="T69" fmla="*/ 0 h 331"/>
                <a:gd name="T70" fmla="*/ 16 w 503"/>
                <a:gd name="T71" fmla="*/ 6 h 331"/>
                <a:gd name="T72" fmla="*/ 13 w 503"/>
                <a:gd name="T73" fmla="*/ 64 h 331"/>
                <a:gd name="T74" fmla="*/ 12 w 503"/>
                <a:gd name="T75" fmla="*/ 87 h 331"/>
                <a:gd name="T76" fmla="*/ 10 w 503"/>
                <a:gd name="T77" fmla="*/ 110 h 331"/>
                <a:gd name="T78" fmla="*/ 8 w 503"/>
                <a:gd name="T79" fmla="*/ 134 h 331"/>
                <a:gd name="T80" fmla="*/ 6 w 503"/>
                <a:gd name="T81" fmla="*/ 162 h 331"/>
                <a:gd name="T82" fmla="*/ 5 w 503"/>
                <a:gd name="T83" fmla="*/ 180 h 331"/>
                <a:gd name="T84" fmla="*/ 3 w 503"/>
                <a:gd name="T85" fmla="*/ 203 h 331"/>
                <a:gd name="T86" fmla="*/ 2 w 503"/>
                <a:gd name="T87" fmla="*/ 225 h 331"/>
                <a:gd name="T88" fmla="*/ 2 w 503"/>
                <a:gd name="T89" fmla="*/ 228 h 331"/>
                <a:gd name="T90" fmla="*/ 1 w 503"/>
                <a:gd name="T91" fmla="*/ 260 h 331"/>
                <a:gd name="T92" fmla="*/ 2 w 503"/>
                <a:gd name="T93" fmla="*/ 273 h 331"/>
                <a:gd name="T94" fmla="*/ 36 w 503"/>
                <a:gd name="T95" fmla="*/ 274 h 331"/>
                <a:gd name="T96" fmla="*/ 55 w 503"/>
                <a:gd name="T97" fmla="*/ 275 h 331"/>
                <a:gd name="T98" fmla="*/ 78 w 503"/>
                <a:gd name="T99" fmla="*/ 276 h 331"/>
                <a:gd name="T100" fmla="*/ 83 w 503"/>
                <a:gd name="T101" fmla="*/ 276 h 331"/>
                <a:gd name="T102" fmla="*/ 119 w 503"/>
                <a:gd name="T103" fmla="*/ 279 h 331"/>
                <a:gd name="T104" fmla="*/ 152 w 503"/>
                <a:gd name="T105" fmla="*/ 280 h 331"/>
                <a:gd name="T106" fmla="*/ 186 w 503"/>
                <a:gd name="T107" fmla="*/ 281 h 331"/>
                <a:gd name="T108" fmla="*/ 235 w 503"/>
                <a:gd name="T109" fmla="*/ 283 h 331"/>
                <a:gd name="T110" fmla="*/ 299 w 503"/>
                <a:gd name="T111" fmla="*/ 284 h 331"/>
                <a:gd name="T112" fmla="*/ 366 w 503"/>
                <a:gd name="T113" fmla="*/ 285 h 331"/>
                <a:gd name="T114" fmla="*/ 379 w 503"/>
                <a:gd name="T115" fmla="*/ 295 h 331"/>
                <a:gd name="T116" fmla="*/ 389 w 503"/>
                <a:gd name="T117" fmla="*/ 299 h 331"/>
                <a:gd name="T118" fmla="*/ 409 w 503"/>
                <a:gd name="T119" fmla="*/ 298 h 331"/>
                <a:gd name="T120" fmla="*/ 425 w 503"/>
                <a:gd name="T121" fmla="*/ 299 h 331"/>
                <a:gd name="T122" fmla="*/ 433 w 503"/>
                <a:gd name="T123" fmla="*/ 298 h 331"/>
                <a:gd name="T124" fmla="*/ 455 w 503"/>
                <a:gd name="T125" fmla="*/ 303 h 33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503"/>
                <a:gd name="T190" fmla="*/ 0 h 331"/>
                <a:gd name="T191" fmla="*/ 503 w 503"/>
                <a:gd name="T192" fmla="*/ 331 h 33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503" h="331">
                  <a:moveTo>
                    <a:pt x="455" y="303"/>
                  </a:moveTo>
                  <a:lnTo>
                    <a:pt x="458" y="305"/>
                  </a:lnTo>
                  <a:lnTo>
                    <a:pt x="465" y="306"/>
                  </a:lnTo>
                  <a:lnTo>
                    <a:pt x="479" y="311"/>
                  </a:lnTo>
                  <a:lnTo>
                    <a:pt x="485" y="319"/>
                  </a:lnTo>
                  <a:lnTo>
                    <a:pt x="491" y="328"/>
                  </a:lnTo>
                  <a:lnTo>
                    <a:pt x="498" y="330"/>
                  </a:lnTo>
                  <a:lnTo>
                    <a:pt x="503" y="331"/>
                  </a:lnTo>
                  <a:lnTo>
                    <a:pt x="501" y="330"/>
                  </a:lnTo>
                  <a:lnTo>
                    <a:pt x="499" y="325"/>
                  </a:lnTo>
                  <a:lnTo>
                    <a:pt x="499" y="321"/>
                  </a:lnTo>
                  <a:lnTo>
                    <a:pt x="491" y="311"/>
                  </a:lnTo>
                  <a:lnTo>
                    <a:pt x="496" y="293"/>
                  </a:lnTo>
                  <a:lnTo>
                    <a:pt x="498" y="288"/>
                  </a:lnTo>
                  <a:lnTo>
                    <a:pt x="498" y="279"/>
                  </a:lnTo>
                  <a:lnTo>
                    <a:pt x="502" y="276"/>
                  </a:lnTo>
                  <a:lnTo>
                    <a:pt x="502" y="273"/>
                  </a:lnTo>
                  <a:lnTo>
                    <a:pt x="498" y="263"/>
                  </a:lnTo>
                  <a:lnTo>
                    <a:pt x="494" y="260"/>
                  </a:lnTo>
                  <a:lnTo>
                    <a:pt x="497" y="249"/>
                  </a:lnTo>
                  <a:lnTo>
                    <a:pt x="491" y="238"/>
                  </a:lnTo>
                  <a:lnTo>
                    <a:pt x="498" y="238"/>
                  </a:lnTo>
                  <a:lnTo>
                    <a:pt x="501" y="238"/>
                  </a:lnTo>
                  <a:lnTo>
                    <a:pt x="501" y="225"/>
                  </a:lnTo>
                  <a:lnTo>
                    <a:pt x="501" y="214"/>
                  </a:lnTo>
                  <a:lnTo>
                    <a:pt x="501" y="205"/>
                  </a:lnTo>
                  <a:lnTo>
                    <a:pt x="501" y="191"/>
                  </a:lnTo>
                  <a:lnTo>
                    <a:pt x="501" y="179"/>
                  </a:lnTo>
                  <a:lnTo>
                    <a:pt x="499" y="172"/>
                  </a:lnTo>
                  <a:lnTo>
                    <a:pt x="499" y="140"/>
                  </a:lnTo>
                  <a:lnTo>
                    <a:pt x="499" y="132"/>
                  </a:lnTo>
                  <a:lnTo>
                    <a:pt x="499" y="116"/>
                  </a:lnTo>
                  <a:lnTo>
                    <a:pt x="499" y="100"/>
                  </a:lnTo>
                  <a:lnTo>
                    <a:pt x="498" y="74"/>
                  </a:lnTo>
                  <a:lnTo>
                    <a:pt x="497" y="67"/>
                  </a:lnTo>
                  <a:lnTo>
                    <a:pt x="496" y="65"/>
                  </a:lnTo>
                  <a:lnTo>
                    <a:pt x="487" y="60"/>
                  </a:lnTo>
                  <a:lnTo>
                    <a:pt x="474" y="44"/>
                  </a:lnTo>
                  <a:lnTo>
                    <a:pt x="472" y="41"/>
                  </a:lnTo>
                  <a:lnTo>
                    <a:pt x="485" y="29"/>
                  </a:lnTo>
                  <a:lnTo>
                    <a:pt x="491" y="12"/>
                  </a:lnTo>
                  <a:lnTo>
                    <a:pt x="479" y="12"/>
                  </a:lnTo>
                  <a:lnTo>
                    <a:pt x="463" y="12"/>
                  </a:lnTo>
                  <a:lnTo>
                    <a:pt x="448" y="12"/>
                  </a:lnTo>
                  <a:lnTo>
                    <a:pt x="447" y="12"/>
                  </a:lnTo>
                  <a:lnTo>
                    <a:pt x="431" y="12"/>
                  </a:lnTo>
                  <a:lnTo>
                    <a:pt x="401" y="12"/>
                  </a:lnTo>
                  <a:lnTo>
                    <a:pt x="399" y="12"/>
                  </a:lnTo>
                  <a:lnTo>
                    <a:pt x="383" y="12"/>
                  </a:lnTo>
                  <a:lnTo>
                    <a:pt x="376" y="12"/>
                  </a:lnTo>
                  <a:lnTo>
                    <a:pt x="354" y="12"/>
                  </a:lnTo>
                  <a:lnTo>
                    <a:pt x="352" y="12"/>
                  </a:lnTo>
                  <a:lnTo>
                    <a:pt x="336" y="12"/>
                  </a:lnTo>
                  <a:lnTo>
                    <a:pt x="335" y="12"/>
                  </a:lnTo>
                  <a:lnTo>
                    <a:pt x="321" y="11"/>
                  </a:lnTo>
                  <a:lnTo>
                    <a:pt x="296" y="11"/>
                  </a:lnTo>
                  <a:lnTo>
                    <a:pt x="290" y="11"/>
                  </a:lnTo>
                  <a:lnTo>
                    <a:pt x="280" y="11"/>
                  </a:lnTo>
                  <a:lnTo>
                    <a:pt x="273" y="11"/>
                  </a:lnTo>
                  <a:lnTo>
                    <a:pt x="241" y="10"/>
                  </a:lnTo>
                  <a:lnTo>
                    <a:pt x="240" y="10"/>
                  </a:lnTo>
                  <a:lnTo>
                    <a:pt x="202" y="9"/>
                  </a:lnTo>
                  <a:lnTo>
                    <a:pt x="193" y="9"/>
                  </a:lnTo>
                  <a:lnTo>
                    <a:pt x="145" y="6"/>
                  </a:lnTo>
                  <a:lnTo>
                    <a:pt x="138" y="6"/>
                  </a:lnTo>
                  <a:lnTo>
                    <a:pt x="114" y="5"/>
                  </a:lnTo>
                  <a:lnTo>
                    <a:pt x="87" y="4"/>
                  </a:lnTo>
                  <a:lnTo>
                    <a:pt x="83" y="4"/>
                  </a:lnTo>
                  <a:lnTo>
                    <a:pt x="43" y="1"/>
                  </a:lnTo>
                  <a:lnTo>
                    <a:pt x="19" y="0"/>
                  </a:lnTo>
                  <a:lnTo>
                    <a:pt x="17" y="0"/>
                  </a:lnTo>
                  <a:lnTo>
                    <a:pt x="16" y="6"/>
                  </a:lnTo>
                  <a:lnTo>
                    <a:pt x="16" y="17"/>
                  </a:lnTo>
                  <a:lnTo>
                    <a:pt x="13" y="64"/>
                  </a:lnTo>
                  <a:lnTo>
                    <a:pt x="13" y="67"/>
                  </a:lnTo>
                  <a:lnTo>
                    <a:pt x="12" y="87"/>
                  </a:lnTo>
                  <a:lnTo>
                    <a:pt x="11" y="87"/>
                  </a:lnTo>
                  <a:lnTo>
                    <a:pt x="10" y="110"/>
                  </a:lnTo>
                  <a:lnTo>
                    <a:pt x="8" y="126"/>
                  </a:lnTo>
                  <a:lnTo>
                    <a:pt x="8" y="134"/>
                  </a:lnTo>
                  <a:lnTo>
                    <a:pt x="7" y="156"/>
                  </a:lnTo>
                  <a:lnTo>
                    <a:pt x="6" y="162"/>
                  </a:lnTo>
                  <a:lnTo>
                    <a:pt x="6" y="166"/>
                  </a:lnTo>
                  <a:lnTo>
                    <a:pt x="5" y="180"/>
                  </a:lnTo>
                  <a:lnTo>
                    <a:pt x="5" y="192"/>
                  </a:lnTo>
                  <a:lnTo>
                    <a:pt x="3" y="203"/>
                  </a:lnTo>
                  <a:lnTo>
                    <a:pt x="3" y="214"/>
                  </a:lnTo>
                  <a:lnTo>
                    <a:pt x="2" y="225"/>
                  </a:lnTo>
                  <a:lnTo>
                    <a:pt x="2" y="226"/>
                  </a:lnTo>
                  <a:lnTo>
                    <a:pt x="2" y="228"/>
                  </a:lnTo>
                  <a:lnTo>
                    <a:pt x="2" y="238"/>
                  </a:lnTo>
                  <a:lnTo>
                    <a:pt x="1" y="260"/>
                  </a:lnTo>
                  <a:lnTo>
                    <a:pt x="0" y="273"/>
                  </a:lnTo>
                  <a:lnTo>
                    <a:pt x="2" y="273"/>
                  </a:lnTo>
                  <a:lnTo>
                    <a:pt x="3" y="273"/>
                  </a:lnTo>
                  <a:lnTo>
                    <a:pt x="36" y="274"/>
                  </a:lnTo>
                  <a:lnTo>
                    <a:pt x="52" y="275"/>
                  </a:lnTo>
                  <a:lnTo>
                    <a:pt x="55" y="275"/>
                  </a:lnTo>
                  <a:lnTo>
                    <a:pt x="70" y="276"/>
                  </a:lnTo>
                  <a:lnTo>
                    <a:pt x="78" y="276"/>
                  </a:lnTo>
                  <a:lnTo>
                    <a:pt x="79" y="276"/>
                  </a:lnTo>
                  <a:lnTo>
                    <a:pt x="83" y="276"/>
                  </a:lnTo>
                  <a:lnTo>
                    <a:pt x="104" y="278"/>
                  </a:lnTo>
                  <a:lnTo>
                    <a:pt x="119" y="279"/>
                  </a:lnTo>
                  <a:lnTo>
                    <a:pt x="130" y="279"/>
                  </a:lnTo>
                  <a:lnTo>
                    <a:pt x="152" y="280"/>
                  </a:lnTo>
                  <a:lnTo>
                    <a:pt x="156" y="280"/>
                  </a:lnTo>
                  <a:lnTo>
                    <a:pt x="186" y="281"/>
                  </a:lnTo>
                  <a:lnTo>
                    <a:pt x="213" y="283"/>
                  </a:lnTo>
                  <a:lnTo>
                    <a:pt x="235" y="283"/>
                  </a:lnTo>
                  <a:lnTo>
                    <a:pt x="254" y="283"/>
                  </a:lnTo>
                  <a:lnTo>
                    <a:pt x="299" y="284"/>
                  </a:lnTo>
                  <a:lnTo>
                    <a:pt x="317" y="284"/>
                  </a:lnTo>
                  <a:lnTo>
                    <a:pt x="366" y="285"/>
                  </a:lnTo>
                  <a:lnTo>
                    <a:pt x="374" y="293"/>
                  </a:lnTo>
                  <a:lnTo>
                    <a:pt x="379" y="295"/>
                  </a:lnTo>
                  <a:lnTo>
                    <a:pt x="383" y="296"/>
                  </a:lnTo>
                  <a:lnTo>
                    <a:pt x="389" y="299"/>
                  </a:lnTo>
                  <a:lnTo>
                    <a:pt x="399" y="306"/>
                  </a:lnTo>
                  <a:lnTo>
                    <a:pt x="409" y="298"/>
                  </a:lnTo>
                  <a:lnTo>
                    <a:pt x="423" y="299"/>
                  </a:lnTo>
                  <a:lnTo>
                    <a:pt x="425" y="299"/>
                  </a:lnTo>
                  <a:lnTo>
                    <a:pt x="432" y="298"/>
                  </a:lnTo>
                  <a:lnTo>
                    <a:pt x="433" y="298"/>
                  </a:lnTo>
                  <a:lnTo>
                    <a:pt x="449" y="298"/>
                  </a:lnTo>
                  <a:lnTo>
                    <a:pt x="455" y="303"/>
                  </a:lnTo>
                  <a:close/>
                </a:path>
              </a:pathLst>
            </a:custGeom>
            <a:solidFill>
              <a:srgbClr val="3366FF"/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16" name="Freeform 29"/>
            <p:cNvSpPr>
              <a:spLocks/>
            </p:cNvSpPr>
            <p:nvPr/>
          </p:nvSpPr>
          <p:spPr bwMode="auto">
            <a:xfrm>
              <a:off x="4416" y="1259"/>
              <a:ext cx="122" cy="233"/>
            </a:xfrm>
            <a:custGeom>
              <a:avLst/>
              <a:gdLst>
                <a:gd name="T0" fmla="*/ 27 w 122"/>
                <a:gd name="T1" fmla="*/ 144 h 233"/>
                <a:gd name="T2" fmla="*/ 26 w 122"/>
                <a:gd name="T3" fmla="*/ 157 h 233"/>
                <a:gd name="T4" fmla="*/ 34 w 122"/>
                <a:gd name="T5" fmla="*/ 154 h 233"/>
                <a:gd name="T6" fmla="*/ 43 w 122"/>
                <a:gd name="T7" fmla="*/ 182 h 233"/>
                <a:gd name="T8" fmla="*/ 45 w 122"/>
                <a:gd name="T9" fmla="*/ 187 h 233"/>
                <a:gd name="T10" fmla="*/ 47 w 122"/>
                <a:gd name="T11" fmla="*/ 199 h 233"/>
                <a:gd name="T12" fmla="*/ 51 w 122"/>
                <a:gd name="T13" fmla="*/ 215 h 233"/>
                <a:gd name="T14" fmla="*/ 52 w 122"/>
                <a:gd name="T15" fmla="*/ 225 h 233"/>
                <a:gd name="T16" fmla="*/ 54 w 122"/>
                <a:gd name="T17" fmla="*/ 233 h 233"/>
                <a:gd name="T18" fmla="*/ 56 w 122"/>
                <a:gd name="T19" fmla="*/ 233 h 233"/>
                <a:gd name="T20" fmla="*/ 68 w 122"/>
                <a:gd name="T21" fmla="*/ 230 h 233"/>
                <a:gd name="T22" fmla="*/ 70 w 122"/>
                <a:gd name="T23" fmla="*/ 229 h 233"/>
                <a:gd name="T24" fmla="*/ 71 w 122"/>
                <a:gd name="T25" fmla="*/ 229 h 233"/>
                <a:gd name="T26" fmla="*/ 73 w 122"/>
                <a:gd name="T27" fmla="*/ 229 h 233"/>
                <a:gd name="T28" fmla="*/ 76 w 122"/>
                <a:gd name="T29" fmla="*/ 228 h 233"/>
                <a:gd name="T30" fmla="*/ 89 w 122"/>
                <a:gd name="T31" fmla="*/ 225 h 233"/>
                <a:gd name="T32" fmla="*/ 105 w 122"/>
                <a:gd name="T33" fmla="*/ 222 h 233"/>
                <a:gd name="T34" fmla="*/ 107 w 122"/>
                <a:gd name="T35" fmla="*/ 222 h 233"/>
                <a:gd name="T36" fmla="*/ 97 w 122"/>
                <a:gd name="T37" fmla="*/ 203 h 233"/>
                <a:gd name="T38" fmla="*/ 101 w 122"/>
                <a:gd name="T39" fmla="*/ 197 h 233"/>
                <a:gd name="T40" fmla="*/ 98 w 122"/>
                <a:gd name="T41" fmla="*/ 182 h 233"/>
                <a:gd name="T42" fmla="*/ 97 w 122"/>
                <a:gd name="T43" fmla="*/ 175 h 233"/>
                <a:gd name="T44" fmla="*/ 95 w 122"/>
                <a:gd name="T45" fmla="*/ 150 h 233"/>
                <a:gd name="T46" fmla="*/ 94 w 122"/>
                <a:gd name="T47" fmla="*/ 143 h 233"/>
                <a:gd name="T48" fmla="*/ 96 w 122"/>
                <a:gd name="T49" fmla="*/ 140 h 233"/>
                <a:gd name="T50" fmla="*/ 95 w 122"/>
                <a:gd name="T51" fmla="*/ 138 h 233"/>
                <a:gd name="T52" fmla="*/ 97 w 122"/>
                <a:gd name="T53" fmla="*/ 127 h 233"/>
                <a:gd name="T54" fmla="*/ 100 w 122"/>
                <a:gd name="T55" fmla="*/ 123 h 233"/>
                <a:gd name="T56" fmla="*/ 101 w 122"/>
                <a:gd name="T57" fmla="*/ 102 h 233"/>
                <a:gd name="T58" fmla="*/ 102 w 122"/>
                <a:gd name="T59" fmla="*/ 88 h 233"/>
                <a:gd name="T60" fmla="*/ 101 w 122"/>
                <a:gd name="T61" fmla="*/ 85 h 233"/>
                <a:gd name="T62" fmla="*/ 98 w 122"/>
                <a:gd name="T63" fmla="*/ 78 h 233"/>
                <a:gd name="T64" fmla="*/ 100 w 122"/>
                <a:gd name="T65" fmla="*/ 69 h 233"/>
                <a:gd name="T66" fmla="*/ 109 w 122"/>
                <a:gd name="T67" fmla="*/ 65 h 233"/>
                <a:gd name="T68" fmla="*/ 111 w 122"/>
                <a:gd name="T69" fmla="*/ 63 h 233"/>
                <a:gd name="T70" fmla="*/ 111 w 122"/>
                <a:gd name="T71" fmla="*/ 61 h 233"/>
                <a:gd name="T72" fmla="*/ 113 w 122"/>
                <a:gd name="T73" fmla="*/ 59 h 233"/>
                <a:gd name="T74" fmla="*/ 122 w 122"/>
                <a:gd name="T75" fmla="*/ 46 h 233"/>
                <a:gd name="T76" fmla="*/ 113 w 122"/>
                <a:gd name="T77" fmla="*/ 25 h 233"/>
                <a:gd name="T78" fmla="*/ 118 w 122"/>
                <a:gd name="T79" fmla="*/ 9 h 233"/>
                <a:gd name="T80" fmla="*/ 116 w 122"/>
                <a:gd name="T81" fmla="*/ 0 h 233"/>
                <a:gd name="T82" fmla="*/ 91 w 122"/>
                <a:gd name="T83" fmla="*/ 6 h 233"/>
                <a:gd name="T84" fmla="*/ 49 w 122"/>
                <a:gd name="T85" fmla="*/ 18 h 233"/>
                <a:gd name="T86" fmla="*/ 10 w 122"/>
                <a:gd name="T87" fmla="*/ 28 h 233"/>
                <a:gd name="T88" fmla="*/ 7 w 122"/>
                <a:gd name="T89" fmla="*/ 29 h 233"/>
                <a:gd name="T90" fmla="*/ 0 w 122"/>
                <a:gd name="T91" fmla="*/ 30 h 233"/>
                <a:gd name="T92" fmla="*/ 2 w 122"/>
                <a:gd name="T93" fmla="*/ 44 h 233"/>
                <a:gd name="T94" fmla="*/ 8 w 122"/>
                <a:gd name="T95" fmla="*/ 70 h 233"/>
                <a:gd name="T96" fmla="*/ 9 w 122"/>
                <a:gd name="T97" fmla="*/ 70 h 233"/>
                <a:gd name="T98" fmla="*/ 11 w 122"/>
                <a:gd name="T99" fmla="*/ 71 h 233"/>
                <a:gd name="T100" fmla="*/ 14 w 122"/>
                <a:gd name="T101" fmla="*/ 75 h 233"/>
                <a:gd name="T102" fmla="*/ 19 w 122"/>
                <a:gd name="T103" fmla="*/ 97 h 233"/>
                <a:gd name="T104" fmla="*/ 15 w 122"/>
                <a:gd name="T105" fmla="*/ 104 h 233"/>
                <a:gd name="T106" fmla="*/ 15 w 122"/>
                <a:gd name="T107" fmla="*/ 115 h 233"/>
                <a:gd name="T108" fmla="*/ 25 w 122"/>
                <a:gd name="T109" fmla="*/ 139 h 233"/>
                <a:gd name="T110" fmla="*/ 25 w 122"/>
                <a:gd name="T111" fmla="*/ 140 h 233"/>
                <a:gd name="T112" fmla="*/ 27 w 122"/>
                <a:gd name="T113" fmla="*/ 144 h 233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22"/>
                <a:gd name="T172" fmla="*/ 0 h 233"/>
                <a:gd name="T173" fmla="*/ 122 w 122"/>
                <a:gd name="T174" fmla="*/ 233 h 233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22" h="233">
                  <a:moveTo>
                    <a:pt x="27" y="144"/>
                  </a:moveTo>
                  <a:lnTo>
                    <a:pt x="26" y="157"/>
                  </a:lnTo>
                  <a:lnTo>
                    <a:pt x="34" y="154"/>
                  </a:lnTo>
                  <a:lnTo>
                    <a:pt x="43" y="182"/>
                  </a:lnTo>
                  <a:lnTo>
                    <a:pt x="45" y="187"/>
                  </a:lnTo>
                  <a:lnTo>
                    <a:pt x="47" y="199"/>
                  </a:lnTo>
                  <a:lnTo>
                    <a:pt x="51" y="215"/>
                  </a:lnTo>
                  <a:lnTo>
                    <a:pt x="52" y="225"/>
                  </a:lnTo>
                  <a:lnTo>
                    <a:pt x="54" y="233"/>
                  </a:lnTo>
                  <a:lnTo>
                    <a:pt x="56" y="233"/>
                  </a:lnTo>
                  <a:lnTo>
                    <a:pt x="68" y="230"/>
                  </a:lnTo>
                  <a:lnTo>
                    <a:pt x="70" y="229"/>
                  </a:lnTo>
                  <a:lnTo>
                    <a:pt x="71" y="229"/>
                  </a:lnTo>
                  <a:lnTo>
                    <a:pt x="73" y="229"/>
                  </a:lnTo>
                  <a:lnTo>
                    <a:pt x="76" y="228"/>
                  </a:lnTo>
                  <a:lnTo>
                    <a:pt x="89" y="225"/>
                  </a:lnTo>
                  <a:lnTo>
                    <a:pt x="105" y="222"/>
                  </a:lnTo>
                  <a:lnTo>
                    <a:pt x="107" y="222"/>
                  </a:lnTo>
                  <a:lnTo>
                    <a:pt x="97" y="203"/>
                  </a:lnTo>
                  <a:lnTo>
                    <a:pt x="101" y="197"/>
                  </a:lnTo>
                  <a:lnTo>
                    <a:pt x="98" y="182"/>
                  </a:lnTo>
                  <a:lnTo>
                    <a:pt x="97" y="175"/>
                  </a:lnTo>
                  <a:lnTo>
                    <a:pt x="95" y="150"/>
                  </a:lnTo>
                  <a:lnTo>
                    <a:pt x="94" y="143"/>
                  </a:lnTo>
                  <a:lnTo>
                    <a:pt x="96" y="140"/>
                  </a:lnTo>
                  <a:lnTo>
                    <a:pt x="95" y="138"/>
                  </a:lnTo>
                  <a:lnTo>
                    <a:pt x="97" y="127"/>
                  </a:lnTo>
                  <a:lnTo>
                    <a:pt x="100" y="123"/>
                  </a:lnTo>
                  <a:lnTo>
                    <a:pt x="101" y="102"/>
                  </a:lnTo>
                  <a:lnTo>
                    <a:pt x="102" y="88"/>
                  </a:lnTo>
                  <a:lnTo>
                    <a:pt x="101" y="85"/>
                  </a:lnTo>
                  <a:lnTo>
                    <a:pt x="98" y="78"/>
                  </a:lnTo>
                  <a:lnTo>
                    <a:pt x="100" y="69"/>
                  </a:lnTo>
                  <a:lnTo>
                    <a:pt x="109" y="65"/>
                  </a:lnTo>
                  <a:lnTo>
                    <a:pt x="111" y="63"/>
                  </a:lnTo>
                  <a:lnTo>
                    <a:pt x="111" y="61"/>
                  </a:lnTo>
                  <a:lnTo>
                    <a:pt x="113" y="59"/>
                  </a:lnTo>
                  <a:lnTo>
                    <a:pt x="122" y="46"/>
                  </a:lnTo>
                  <a:lnTo>
                    <a:pt x="113" y="25"/>
                  </a:lnTo>
                  <a:lnTo>
                    <a:pt x="118" y="9"/>
                  </a:lnTo>
                  <a:lnTo>
                    <a:pt x="116" y="0"/>
                  </a:lnTo>
                  <a:lnTo>
                    <a:pt x="91" y="6"/>
                  </a:lnTo>
                  <a:lnTo>
                    <a:pt x="49" y="18"/>
                  </a:lnTo>
                  <a:lnTo>
                    <a:pt x="10" y="28"/>
                  </a:lnTo>
                  <a:lnTo>
                    <a:pt x="7" y="29"/>
                  </a:lnTo>
                  <a:lnTo>
                    <a:pt x="0" y="30"/>
                  </a:lnTo>
                  <a:lnTo>
                    <a:pt x="2" y="44"/>
                  </a:lnTo>
                  <a:lnTo>
                    <a:pt x="8" y="70"/>
                  </a:lnTo>
                  <a:lnTo>
                    <a:pt x="9" y="70"/>
                  </a:lnTo>
                  <a:lnTo>
                    <a:pt x="11" y="71"/>
                  </a:lnTo>
                  <a:lnTo>
                    <a:pt x="14" y="75"/>
                  </a:lnTo>
                  <a:lnTo>
                    <a:pt x="19" y="97"/>
                  </a:lnTo>
                  <a:lnTo>
                    <a:pt x="15" y="104"/>
                  </a:lnTo>
                  <a:lnTo>
                    <a:pt x="15" y="115"/>
                  </a:lnTo>
                  <a:lnTo>
                    <a:pt x="25" y="139"/>
                  </a:lnTo>
                  <a:lnTo>
                    <a:pt x="25" y="140"/>
                  </a:lnTo>
                  <a:lnTo>
                    <a:pt x="27" y="144"/>
                  </a:lnTo>
                  <a:close/>
                </a:path>
              </a:pathLst>
            </a:custGeom>
            <a:solidFill>
              <a:srgbClr val="3366FF"/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17" name="Freeform 30"/>
            <p:cNvSpPr>
              <a:spLocks/>
            </p:cNvSpPr>
            <p:nvPr/>
          </p:nvSpPr>
          <p:spPr bwMode="auto">
            <a:xfrm>
              <a:off x="4472" y="1532"/>
              <a:ext cx="124" cy="126"/>
            </a:xfrm>
            <a:custGeom>
              <a:avLst/>
              <a:gdLst>
                <a:gd name="T0" fmla="*/ 45 w 124"/>
                <a:gd name="T1" fmla="*/ 100 h 126"/>
                <a:gd name="T2" fmla="*/ 52 w 124"/>
                <a:gd name="T3" fmla="*/ 90 h 126"/>
                <a:gd name="T4" fmla="*/ 66 w 124"/>
                <a:gd name="T5" fmla="*/ 86 h 126"/>
                <a:gd name="T6" fmla="*/ 74 w 124"/>
                <a:gd name="T7" fmla="*/ 83 h 126"/>
                <a:gd name="T8" fmla="*/ 80 w 124"/>
                <a:gd name="T9" fmla="*/ 83 h 126"/>
                <a:gd name="T10" fmla="*/ 82 w 124"/>
                <a:gd name="T11" fmla="*/ 81 h 126"/>
                <a:gd name="T12" fmla="*/ 93 w 124"/>
                <a:gd name="T13" fmla="*/ 78 h 126"/>
                <a:gd name="T14" fmla="*/ 113 w 124"/>
                <a:gd name="T15" fmla="*/ 69 h 126"/>
                <a:gd name="T16" fmla="*/ 118 w 124"/>
                <a:gd name="T17" fmla="*/ 65 h 126"/>
                <a:gd name="T18" fmla="*/ 120 w 124"/>
                <a:gd name="T19" fmla="*/ 65 h 126"/>
                <a:gd name="T20" fmla="*/ 122 w 124"/>
                <a:gd name="T21" fmla="*/ 65 h 126"/>
                <a:gd name="T22" fmla="*/ 124 w 124"/>
                <a:gd name="T23" fmla="*/ 55 h 126"/>
                <a:gd name="T24" fmla="*/ 121 w 124"/>
                <a:gd name="T25" fmla="*/ 39 h 126"/>
                <a:gd name="T26" fmla="*/ 121 w 124"/>
                <a:gd name="T27" fmla="*/ 36 h 126"/>
                <a:gd name="T28" fmla="*/ 120 w 124"/>
                <a:gd name="T29" fmla="*/ 35 h 126"/>
                <a:gd name="T30" fmla="*/ 120 w 124"/>
                <a:gd name="T31" fmla="*/ 34 h 126"/>
                <a:gd name="T32" fmla="*/ 120 w 124"/>
                <a:gd name="T33" fmla="*/ 32 h 126"/>
                <a:gd name="T34" fmla="*/ 118 w 124"/>
                <a:gd name="T35" fmla="*/ 27 h 126"/>
                <a:gd name="T36" fmla="*/ 117 w 124"/>
                <a:gd name="T37" fmla="*/ 25 h 126"/>
                <a:gd name="T38" fmla="*/ 112 w 124"/>
                <a:gd name="T39" fmla="*/ 9 h 126"/>
                <a:gd name="T40" fmla="*/ 111 w 124"/>
                <a:gd name="T41" fmla="*/ 1 h 126"/>
                <a:gd name="T42" fmla="*/ 110 w 124"/>
                <a:gd name="T43" fmla="*/ 0 h 126"/>
                <a:gd name="T44" fmla="*/ 93 w 124"/>
                <a:gd name="T45" fmla="*/ 5 h 126"/>
                <a:gd name="T46" fmla="*/ 90 w 124"/>
                <a:gd name="T47" fmla="*/ 5 h 126"/>
                <a:gd name="T48" fmla="*/ 89 w 124"/>
                <a:gd name="T49" fmla="*/ 5 h 126"/>
                <a:gd name="T50" fmla="*/ 88 w 124"/>
                <a:gd name="T51" fmla="*/ 5 h 126"/>
                <a:gd name="T52" fmla="*/ 77 w 124"/>
                <a:gd name="T53" fmla="*/ 9 h 126"/>
                <a:gd name="T54" fmla="*/ 73 w 124"/>
                <a:gd name="T55" fmla="*/ 9 h 126"/>
                <a:gd name="T56" fmla="*/ 64 w 124"/>
                <a:gd name="T57" fmla="*/ 11 h 126"/>
                <a:gd name="T58" fmla="*/ 45 w 124"/>
                <a:gd name="T59" fmla="*/ 20 h 126"/>
                <a:gd name="T60" fmla="*/ 44 w 124"/>
                <a:gd name="T61" fmla="*/ 16 h 126"/>
                <a:gd name="T62" fmla="*/ 31 w 124"/>
                <a:gd name="T63" fmla="*/ 20 h 126"/>
                <a:gd name="T64" fmla="*/ 29 w 124"/>
                <a:gd name="T65" fmla="*/ 20 h 126"/>
                <a:gd name="T66" fmla="*/ 7 w 124"/>
                <a:gd name="T67" fmla="*/ 25 h 126"/>
                <a:gd name="T68" fmla="*/ 3 w 124"/>
                <a:gd name="T69" fmla="*/ 25 h 126"/>
                <a:gd name="T70" fmla="*/ 0 w 124"/>
                <a:gd name="T71" fmla="*/ 26 h 126"/>
                <a:gd name="T72" fmla="*/ 1 w 124"/>
                <a:gd name="T73" fmla="*/ 31 h 126"/>
                <a:gd name="T74" fmla="*/ 6 w 124"/>
                <a:gd name="T75" fmla="*/ 54 h 126"/>
                <a:gd name="T76" fmla="*/ 7 w 124"/>
                <a:gd name="T77" fmla="*/ 61 h 126"/>
                <a:gd name="T78" fmla="*/ 7 w 124"/>
                <a:gd name="T79" fmla="*/ 65 h 126"/>
                <a:gd name="T80" fmla="*/ 8 w 124"/>
                <a:gd name="T81" fmla="*/ 68 h 126"/>
                <a:gd name="T82" fmla="*/ 8 w 124"/>
                <a:gd name="T83" fmla="*/ 75 h 126"/>
                <a:gd name="T84" fmla="*/ 11 w 124"/>
                <a:gd name="T85" fmla="*/ 83 h 126"/>
                <a:gd name="T86" fmla="*/ 11 w 124"/>
                <a:gd name="T87" fmla="*/ 85 h 126"/>
                <a:gd name="T88" fmla="*/ 12 w 124"/>
                <a:gd name="T89" fmla="*/ 89 h 126"/>
                <a:gd name="T90" fmla="*/ 19 w 124"/>
                <a:gd name="T91" fmla="*/ 103 h 126"/>
                <a:gd name="T92" fmla="*/ 6 w 124"/>
                <a:gd name="T93" fmla="*/ 116 h 126"/>
                <a:gd name="T94" fmla="*/ 13 w 124"/>
                <a:gd name="T95" fmla="*/ 126 h 126"/>
                <a:gd name="T96" fmla="*/ 29 w 124"/>
                <a:gd name="T97" fmla="*/ 115 h 126"/>
                <a:gd name="T98" fmla="*/ 36 w 124"/>
                <a:gd name="T99" fmla="*/ 106 h 126"/>
                <a:gd name="T100" fmla="*/ 45 w 124"/>
                <a:gd name="T101" fmla="*/ 100 h 12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24"/>
                <a:gd name="T154" fmla="*/ 0 h 126"/>
                <a:gd name="T155" fmla="*/ 124 w 124"/>
                <a:gd name="T156" fmla="*/ 126 h 12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24" h="126">
                  <a:moveTo>
                    <a:pt x="45" y="100"/>
                  </a:moveTo>
                  <a:lnTo>
                    <a:pt x="52" y="90"/>
                  </a:lnTo>
                  <a:lnTo>
                    <a:pt x="66" y="86"/>
                  </a:lnTo>
                  <a:lnTo>
                    <a:pt x="74" y="83"/>
                  </a:lnTo>
                  <a:lnTo>
                    <a:pt x="80" y="83"/>
                  </a:lnTo>
                  <a:lnTo>
                    <a:pt x="82" y="81"/>
                  </a:lnTo>
                  <a:lnTo>
                    <a:pt x="93" y="78"/>
                  </a:lnTo>
                  <a:lnTo>
                    <a:pt x="113" y="69"/>
                  </a:lnTo>
                  <a:lnTo>
                    <a:pt x="118" y="65"/>
                  </a:lnTo>
                  <a:lnTo>
                    <a:pt x="120" y="65"/>
                  </a:lnTo>
                  <a:lnTo>
                    <a:pt x="122" y="65"/>
                  </a:lnTo>
                  <a:lnTo>
                    <a:pt x="124" y="55"/>
                  </a:lnTo>
                  <a:lnTo>
                    <a:pt x="121" y="39"/>
                  </a:lnTo>
                  <a:lnTo>
                    <a:pt x="121" y="36"/>
                  </a:lnTo>
                  <a:lnTo>
                    <a:pt x="120" y="35"/>
                  </a:lnTo>
                  <a:lnTo>
                    <a:pt x="120" y="34"/>
                  </a:lnTo>
                  <a:lnTo>
                    <a:pt x="120" y="32"/>
                  </a:lnTo>
                  <a:lnTo>
                    <a:pt x="118" y="27"/>
                  </a:lnTo>
                  <a:lnTo>
                    <a:pt x="117" y="25"/>
                  </a:lnTo>
                  <a:lnTo>
                    <a:pt x="112" y="9"/>
                  </a:lnTo>
                  <a:lnTo>
                    <a:pt x="111" y="1"/>
                  </a:lnTo>
                  <a:lnTo>
                    <a:pt x="110" y="0"/>
                  </a:lnTo>
                  <a:lnTo>
                    <a:pt x="93" y="5"/>
                  </a:lnTo>
                  <a:lnTo>
                    <a:pt x="90" y="5"/>
                  </a:lnTo>
                  <a:lnTo>
                    <a:pt x="89" y="5"/>
                  </a:lnTo>
                  <a:lnTo>
                    <a:pt x="88" y="5"/>
                  </a:lnTo>
                  <a:lnTo>
                    <a:pt x="77" y="9"/>
                  </a:lnTo>
                  <a:lnTo>
                    <a:pt x="73" y="9"/>
                  </a:lnTo>
                  <a:lnTo>
                    <a:pt x="64" y="11"/>
                  </a:lnTo>
                  <a:lnTo>
                    <a:pt x="45" y="20"/>
                  </a:lnTo>
                  <a:lnTo>
                    <a:pt x="44" y="16"/>
                  </a:lnTo>
                  <a:lnTo>
                    <a:pt x="31" y="20"/>
                  </a:lnTo>
                  <a:lnTo>
                    <a:pt x="29" y="20"/>
                  </a:lnTo>
                  <a:lnTo>
                    <a:pt x="7" y="25"/>
                  </a:lnTo>
                  <a:lnTo>
                    <a:pt x="3" y="25"/>
                  </a:lnTo>
                  <a:lnTo>
                    <a:pt x="0" y="26"/>
                  </a:lnTo>
                  <a:lnTo>
                    <a:pt x="1" y="31"/>
                  </a:lnTo>
                  <a:lnTo>
                    <a:pt x="6" y="54"/>
                  </a:lnTo>
                  <a:lnTo>
                    <a:pt x="7" y="61"/>
                  </a:lnTo>
                  <a:lnTo>
                    <a:pt x="7" y="65"/>
                  </a:lnTo>
                  <a:lnTo>
                    <a:pt x="8" y="68"/>
                  </a:lnTo>
                  <a:lnTo>
                    <a:pt x="8" y="75"/>
                  </a:lnTo>
                  <a:lnTo>
                    <a:pt x="11" y="83"/>
                  </a:lnTo>
                  <a:lnTo>
                    <a:pt x="11" y="85"/>
                  </a:lnTo>
                  <a:lnTo>
                    <a:pt x="12" y="89"/>
                  </a:lnTo>
                  <a:lnTo>
                    <a:pt x="19" y="103"/>
                  </a:lnTo>
                  <a:lnTo>
                    <a:pt x="6" y="116"/>
                  </a:lnTo>
                  <a:lnTo>
                    <a:pt x="13" y="126"/>
                  </a:lnTo>
                  <a:lnTo>
                    <a:pt x="29" y="115"/>
                  </a:lnTo>
                  <a:lnTo>
                    <a:pt x="36" y="106"/>
                  </a:lnTo>
                  <a:lnTo>
                    <a:pt x="45" y="100"/>
                  </a:lnTo>
                  <a:close/>
                </a:path>
              </a:pathLst>
            </a:custGeom>
            <a:solidFill>
              <a:srgbClr val="3366FF"/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18" name="Freeform 31"/>
            <p:cNvSpPr>
              <a:spLocks/>
            </p:cNvSpPr>
            <p:nvPr/>
          </p:nvSpPr>
          <p:spPr bwMode="auto">
            <a:xfrm>
              <a:off x="4552" y="994"/>
              <a:ext cx="265" cy="425"/>
            </a:xfrm>
            <a:custGeom>
              <a:avLst/>
              <a:gdLst>
                <a:gd name="T0" fmla="*/ 35 w 265"/>
                <a:gd name="T1" fmla="*/ 346 h 425"/>
                <a:gd name="T2" fmla="*/ 27 w 265"/>
                <a:gd name="T3" fmla="*/ 321 h 425"/>
                <a:gd name="T4" fmla="*/ 2 w 265"/>
                <a:gd name="T5" fmla="*/ 240 h 425"/>
                <a:gd name="T6" fmla="*/ 3 w 265"/>
                <a:gd name="T7" fmla="*/ 226 h 425"/>
                <a:gd name="T8" fmla="*/ 14 w 265"/>
                <a:gd name="T9" fmla="*/ 230 h 425"/>
                <a:gd name="T10" fmla="*/ 24 w 265"/>
                <a:gd name="T11" fmla="*/ 215 h 425"/>
                <a:gd name="T12" fmla="*/ 22 w 265"/>
                <a:gd name="T13" fmla="*/ 190 h 425"/>
                <a:gd name="T14" fmla="*/ 35 w 265"/>
                <a:gd name="T15" fmla="*/ 160 h 425"/>
                <a:gd name="T16" fmla="*/ 30 w 265"/>
                <a:gd name="T17" fmla="*/ 145 h 425"/>
                <a:gd name="T18" fmla="*/ 35 w 265"/>
                <a:gd name="T19" fmla="*/ 115 h 425"/>
                <a:gd name="T20" fmla="*/ 31 w 265"/>
                <a:gd name="T21" fmla="*/ 89 h 425"/>
                <a:gd name="T22" fmla="*/ 71 w 265"/>
                <a:gd name="T23" fmla="*/ 20 h 425"/>
                <a:gd name="T24" fmla="*/ 101 w 265"/>
                <a:gd name="T25" fmla="*/ 15 h 425"/>
                <a:gd name="T26" fmla="*/ 118 w 265"/>
                <a:gd name="T27" fmla="*/ 0 h 425"/>
                <a:gd name="T28" fmla="*/ 147 w 265"/>
                <a:gd name="T29" fmla="*/ 15 h 425"/>
                <a:gd name="T30" fmla="*/ 190 w 265"/>
                <a:gd name="T31" fmla="*/ 139 h 425"/>
                <a:gd name="T32" fmla="*/ 213 w 265"/>
                <a:gd name="T33" fmla="*/ 139 h 425"/>
                <a:gd name="T34" fmla="*/ 232 w 265"/>
                <a:gd name="T35" fmla="*/ 179 h 425"/>
                <a:gd name="T36" fmla="*/ 234 w 265"/>
                <a:gd name="T37" fmla="*/ 173 h 425"/>
                <a:gd name="T38" fmla="*/ 259 w 265"/>
                <a:gd name="T39" fmla="*/ 189 h 425"/>
                <a:gd name="T40" fmla="*/ 253 w 265"/>
                <a:gd name="T41" fmla="*/ 221 h 425"/>
                <a:gd name="T42" fmla="*/ 251 w 265"/>
                <a:gd name="T43" fmla="*/ 224 h 425"/>
                <a:gd name="T44" fmla="*/ 244 w 265"/>
                <a:gd name="T45" fmla="*/ 224 h 425"/>
                <a:gd name="T46" fmla="*/ 238 w 265"/>
                <a:gd name="T47" fmla="*/ 233 h 425"/>
                <a:gd name="T48" fmla="*/ 234 w 265"/>
                <a:gd name="T49" fmla="*/ 245 h 425"/>
                <a:gd name="T50" fmla="*/ 221 w 265"/>
                <a:gd name="T51" fmla="*/ 243 h 425"/>
                <a:gd name="T52" fmla="*/ 216 w 265"/>
                <a:gd name="T53" fmla="*/ 254 h 425"/>
                <a:gd name="T54" fmla="*/ 212 w 265"/>
                <a:gd name="T55" fmla="*/ 263 h 425"/>
                <a:gd name="T56" fmla="*/ 191 w 265"/>
                <a:gd name="T57" fmla="*/ 276 h 425"/>
                <a:gd name="T58" fmla="*/ 183 w 265"/>
                <a:gd name="T59" fmla="*/ 273 h 425"/>
                <a:gd name="T60" fmla="*/ 163 w 265"/>
                <a:gd name="T61" fmla="*/ 279 h 425"/>
                <a:gd name="T62" fmla="*/ 160 w 265"/>
                <a:gd name="T63" fmla="*/ 261 h 425"/>
                <a:gd name="T64" fmla="*/ 152 w 265"/>
                <a:gd name="T65" fmla="*/ 276 h 425"/>
                <a:gd name="T66" fmla="*/ 152 w 265"/>
                <a:gd name="T67" fmla="*/ 300 h 425"/>
                <a:gd name="T68" fmla="*/ 144 w 265"/>
                <a:gd name="T69" fmla="*/ 328 h 425"/>
                <a:gd name="T70" fmla="*/ 133 w 265"/>
                <a:gd name="T71" fmla="*/ 330 h 425"/>
                <a:gd name="T72" fmla="*/ 125 w 265"/>
                <a:gd name="T73" fmla="*/ 339 h 425"/>
                <a:gd name="T74" fmla="*/ 119 w 265"/>
                <a:gd name="T75" fmla="*/ 346 h 425"/>
                <a:gd name="T76" fmla="*/ 111 w 265"/>
                <a:gd name="T77" fmla="*/ 349 h 425"/>
                <a:gd name="T78" fmla="*/ 104 w 265"/>
                <a:gd name="T79" fmla="*/ 354 h 425"/>
                <a:gd name="T80" fmla="*/ 93 w 265"/>
                <a:gd name="T81" fmla="*/ 367 h 425"/>
                <a:gd name="T82" fmla="*/ 95 w 265"/>
                <a:gd name="T83" fmla="*/ 374 h 425"/>
                <a:gd name="T84" fmla="*/ 86 w 265"/>
                <a:gd name="T85" fmla="*/ 377 h 425"/>
                <a:gd name="T86" fmla="*/ 87 w 265"/>
                <a:gd name="T87" fmla="*/ 384 h 425"/>
                <a:gd name="T88" fmla="*/ 79 w 265"/>
                <a:gd name="T89" fmla="*/ 407 h 425"/>
                <a:gd name="T90" fmla="*/ 76 w 265"/>
                <a:gd name="T91" fmla="*/ 425 h 425"/>
                <a:gd name="T92" fmla="*/ 66 w 265"/>
                <a:gd name="T93" fmla="*/ 422 h 425"/>
                <a:gd name="T94" fmla="*/ 52 w 265"/>
                <a:gd name="T95" fmla="*/ 405 h 425"/>
                <a:gd name="T96" fmla="*/ 42 w 265"/>
                <a:gd name="T97" fmla="*/ 369 h 42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65"/>
                <a:gd name="T148" fmla="*/ 0 h 425"/>
                <a:gd name="T149" fmla="*/ 265 w 265"/>
                <a:gd name="T150" fmla="*/ 425 h 42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65" h="425">
                  <a:moveTo>
                    <a:pt x="40" y="365"/>
                  </a:moveTo>
                  <a:lnTo>
                    <a:pt x="35" y="346"/>
                  </a:lnTo>
                  <a:lnTo>
                    <a:pt x="27" y="324"/>
                  </a:lnTo>
                  <a:lnTo>
                    <a:pt x="27" y="321"/>
                  </a:lnTo>
                  <a:lnTo>
                    <a:pt x="14" y="280"/>
                  </a:lnTo>
                  <a:lnTo>
                    <a:pt x="2" y="240"/>
                  </a:lnTo>
                  <a:lnTo>
                    <a:pt x="0" y="236"/>
                  </a:lnTo>
                  <a:lnTo>
                    <a:pt x="3" y="226"/>
                  </a:lnTo>
                  <a:lnTo>
                    <a:pt x="14" y="234"/>
                  </a:lnTo>
                  <a:lnTo>
                    <a:pt x="14" y="230"/>
                  </a:lnTo>
                  <a:lnTo>
                    <a:pt x="16" y="215"/>
                  </a:lnTo>
                  <a:lnTo>
                    <a:pt x="24" y="215"/>
                  </a:lnTo>
                  <a:lnTo>
                    <a:pt x="19" y="196"/>
                  </a:lnTo>
                  <a:lnTo>
                    <a:pt x="22" y="190"/>
                  </a:lnTo>
                  <a:lnTo>
                    <a:pt x="30" y="180"/>
                  </a:lnTo>
                  <a:lnTo>
                    <a:pt x="35" y="160"/>
                  </a:lnTo>
                  <a:lnTo>
                    <a:pt x="30" y="156"/>
                  </a:lnTo>
                  <a:lnTo>
                    <a:pt x="30" y="145"/>
                  </a:lnTo>
                  <a:lnTo>
                    <a:pt x="26" y="133"/>
                  </a:lnTo>
                  <a:lnTo>
                    <a:pt x="35" y="115"/>
                  </a:lnTo>
                  <a:lnTo>
                    <a:pt x="32" y="100"/>
                  </a:lnTo>
                  <a:lnTo>
                    <a:pt x="31" y="89"/>
                  </a:lnTo>
                  <a:lnTo>
                    <a:pt x="58" y="9"/>
                  </a:lnTo>
                  <a:lnTo>
                    <a:pt x="71" y="20"/>
                  </a:lnTo>
                  <a:lnTo>
                    <a:pt x="77" y="25"/>
                  </a:lnTo>
                  <a:lnTo>
                    <a:pt x="101" y="15"/>
                  </a:lnTo>
                  <a:lnTo>
                    <a:pt x="113" y="1"/>
                  </a:lnTo>
                  <a:lnTo>
                    <a:pt x="118" y="0"/>
                  </a:lnTo>
                  <a:lnTo>
                    <a:pt x="141" y="9"/>
                  </a:lnTo>
                  <a:lnTo>
                    <a:pt x="147" y="15"/>
                  </a:lnTo>
                  <a:lnTo>
                    <a:pt x="153" y="16"/>
                  </a:lnTo>
                  <a:lnTo>
                    <a:pt x="190" y="139"/>
                  </a:lnTo>
                  <a:lnTo>
                    <a:pt x="210" y="141"/>
                  </a:lnTo>
                  <a:lnTo>
                    <a:pt x="213" y="139"/>
                  </a:lnTo>
                  <a:lnTo>
                    <a:pt x="222" y="170"/>
                  </a:lnTo>
                  <a:lnTo>
                    <a:pt x="232" y="179"/>
                  </a:lnTo>
                  <a:lnTo>
                    <a:pt x="234" y="178"/>
                  </a:lnTo>
                  <a:lnTo>
                    <a:pt x="234" y="173"/>
                  </a:lnTo>
                  <a:lnTo>
                    <a:pt x="246" y="174"/>
                  </a:lnTo>
                  <a:lnTo>
                    <a:pt x="259" y="189"/>
                  </a:lnTo>
                  <a:lnTo>
                    <a:pt x="265" y="198"/>
                  </a:lnTo>
                  <a:lnTo>
                    <a:pt x="253" y="221"/>
                  </a:lnTo>
                  <a:lnTo>
                    <a:pt x="251" y="221"/>
                  </a:lnTo>
                  <a:lnTo>
                    <a:pt x="251" y="224"/>
                  </a:lnTo>
                  <a:lnTo>
                    <a:pt x="249" y="223"/>
                  </a:lnTo>
                  <a:lnTo>
                    <a:pt x="244" y="224"/>
                  </a:lnTo>
                  <a:lnTo>
                    <a:pt x="245" y="226"/>
                  </a:lnTo>
                  <a:lnTo>
                    <a:pt x="238" y="233"/>
                  </a:lnTo>
                  <a:lnTo>
                    <a:pt x="239" y="238"/>
                  </a:lnTo>
                  <a:lnTo>
                    <a:pt x="234" y="245"/>
                  </a:lnTo>
                  <a:lnTo>
                    <a:pt x="233" y="240"/>
                  </a:lnTo>
                  <a:lnTo>
                    <a:pt x="221" y="243"/>
                  </a:lnTo>
                  <a:lnTo>
                    <a:pt x="220" y="253"/>
                  </a:lnTo>
                  <a:lnTo>
                    <a:pt x="216" y="254"/>
                  </a:lnTo>
                  <a:lnTo>
                    <a:pt x="211" y="256"/>
                  </a:lnTo>
                  <a:lnTo>
                    <a:pt x="212" y="263"/>
                  </a:lnTo>
                  <a:lnTo>
                    <a:pt x="200" y="275"/>
                  </a:lnTo>
                  <a:lnTo>
                    <a:pt x="191" y="276"/>
                  </a:lnTo>
                  <a:lnTo>
                    <a:pt x="180" y="264"/>
                  </a:lnTo>
                  <a:lnTo>
                    <a:pt x="183" y="273"/>
                  </a:lnTo>
                  <a:lnTo>
                    <a:pt x="175" y="294"/>
                  </a:lnTo>
                  <a:lnTo>
                    <a:pt x="163" y="279"/>
                  </a:lnTo>
                  <a:lnTo>
                    <a:pt x="161" y="261"/>
                  </a:lnTo>
                  <a:lnTo>
                    <a:pt x="160" y="261"/>
                  </a:lnTo>
                  <a:lnTo>
                    <a:pt x="156" y="270"/>
                  </a:lnTo>
                  <a:lnTo>
                    <a:pt x="152" y="276"/>
                  </a:lnTo>
                  <a:lnTo>
                    <a:pt x="152" y="289"/>
                  </a:lnTo>
                  <a:lnTo>
                    <a:pt x="152" y="300"/>
                  </a:lnTo>
                  <a:lnTo>
                    <a:pt x="157" y="311"/>
                  </a:lnTo>
                  <a:lnTo>
                    <a:pt x="144" y="328"/>
                  </a:lnTo>
                  <a:lnTo>
                    <a:pt x="137" y="326"/>
                  </a:lnTo>
                  <a:lnTo>
                    <a:pt x="133" y="330"/>
                  </a:lnTo>
                  <a:lnTo>
                    <a:pt x="131" y="335"/>
                  </a:lnTo>
                  <a:lnTo>
                    <a:pt x="125" y="339"/>
                  </a:lnTo>
                  <a:lnTo>
                    <a:pt x="120" y="339"/>
                  </a:lnTo>
                  <a:lnTo>
                    <a:pt x="119" y="346"/>
                  </a:lnTo>
                  <a:lnTo>
                    <a:pt x="115" y="353"/>
                  </a:lnTo>
                  <a:lnTo>
                    <a:pt x="111" y="349"/>
                  </a:lnTo>
                  <a:lnTo>
                    <a:pt x="108" y="348"/>
                  </a:lnTo>
                  <a:lnTo>
                    <a:pt x="104" y="354"/>
                  </a:lnTo>
                  <a:lnTo>
                    <a:pt x="96" y="359"/>
                  </a:lnTo>
                  <a:lnTo>
                    <a:pt x="93" y="367"/>
                  </a:lnTo>
                  <a:lnTo>
                    <a:pt x="96" y="372"/>
                  </a:lnTo>
                  <a:lnTo>
                    <a:pt x="95" y="374"/>
                  </a:lnTo>
                  <a:lnTo>
                    <a:pt x="92" y="374"/>
                  </a:lnTo>
                  <a:lnTo>
                    <a:pt x="86" y="377"/>
                  </a:lnTo>
                  <a:lnTo>
                    <a:pt x="85" y="380"/>
                  </a:lnTo>
                  <a:lnTo>
                    <a:pt x="87" y="384"/>
                  </a:lnTo>
                  <a:lnTo>
                    <a:pt x="90" y="383"/>
                  </a:lnTo>
                  <a:lnTo>
                    <a:pt x="79" y="407"/>
                  </a:lnTo>
                  <a:lnTo>
                    <a:pt x="80" y="414"/>
                  </a:lnTo>
                  <a:lnTo>
                    <a:pt x="76" y="425"/>
                  </a:lnTo>
                  <a:lnTo>
                    <a:pt x="73" y="425"/>
                  </a:lnTo>
                  <a:lnTo>
                    <a:pt x="66" y="422"/>
                  </a:lnTo>
                  <a:lnTo>
                    <a:pt x="63" y="412"/>
                  </a:lnTo>
                  <a:lnTo>
                    <a:pt x="52" y="405"/>
                  </a:lnTo>
                  <a:lnTo>
                    <a:pt x="48" y="387"/>
                  </a:lnTo>
                  <a:lnTo>
                    <a:pt x="42" y="369"/>
                  </a:lnTo>
                  <a:lnTo>
                    <a:pt x="40" y="365"/>
                  </a:lnTo>
                  <a:close/>
                </a:path>
              </a:pathLst>
            </a:custGeom>
            <a:solidFill>
              <a:srgbClr val="3366FF"/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19" name="Freeform 32"/>
            <p:cNvSpPr>
              <a:spLocks/>
            </p:cNvSpPr>
            <p:nvPr/>
          </p:nvSpPr>
          <p:spPr bwMode="auto">
            <a:xfrm>
              <a:off x="4738" y="1278"/>
              <a:ext cx="13" cy="7"/>
            </a:xfrm>
            <a:custGeom>
              <a:avLst/>
              <a:gdLst>
                <a:gd name="T0" fmla="*/ 3 w 13"/>
                <a:gd name="T1" fmla="*/ 7 h 7"/>
                <a:gd name="T2" fmla="*/ 13 w 13"/>
                <a:gd name="T3" fmla="*/ 5 h 7"/>
                <a:gd name="T4" fmla="*/ 8 w 13"/>
                <a:gd name="T5" fmla="*/ 0 h 7"/>
                <a:gd name="T6" fmla="*/ 0 w 13"/>
                <a:gd name="T7" fmla="*/ 2 h 7"/>
                <a:gd name="T8" fmla="*/ 3 w 13"/>
                <a:gd name="T9" fmla="*/ 7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"/>
                <a:gd name="T16" fmla="*/ 0 h 7"/>
                <a:gd name="T17" fmla="*/ 13 w 13"/>
                <a:gd name="T18" fmla="*/ 7 h 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" h="7">
                  <a:moveTo>
                    <a:pt x="3" y="7"/>
                  </a:moveTo>
                  <a:lnTo>
                    <a:pt x="13" y="5"/>
                  </a:lnTo>
                  <a:lnTo>
                    <a:pt x="8" y="0"/>
                  </a:lnTo>
                  <a:lnTo>
                    <a:pt x="0" y="2"/>
                  </a:lnTo>
                  <a:lnTo>
                    <a:pt x="3" y="7"/>
                  </a:lnTo>
                  <a:close/>
                </a:path>
              </a:pathLst>
            </a:custGeom>
            <a:solidFill>
              <a:srgbClr val="3366FF"/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20" name="Freeform 33"/>
            <p:cNvSpPr>
              <a:spLocks/>
            </p:cNvSpPr>
            <p:nvPr/>
          </p:nvSpPr>
          <p:spPr bwMode="auto">
            <a:xfrm>
              <a:off x="4470" y="1438"/>
              <a:ext cx="242" cy="134"/>
            </a:xfrm>
            <a:custGeom>
              <a:avLst/>
              <a:gdLst>
                <a:gd name="T0" fmla="*/ 188 w 242"/>
                <a:gd name="T1" fmla="*/ 109 h 134"/>
                <a:gd name="T2" fmla="*/ 180 w 242"/>
                <a:gd name="T3" fmla="*/ 114 h 134"/>
                <a:gd name="T4" fmla="*/ 174 w 242"/>
                <a:gd name="T5" fmla="*/ 129 h 134"/>
                <a:gd name="T6" fmla="*/ 166 w 242"/>
                <a:gd name="T7" fmla="*/ 121 h 134"/>
                <a:gd name="T8" fmla="*/ 158 w 242"/>
                <a:gd name="T9" fmla="*/ 114 h 134"/>
                <a:gd name="T10" fmla="*/ 153 w 242"/>
                <a:gd name="T11" fmla="*/ 109 h 134"/>
                <a:gd name="T12" fmla="*/ 145 w 242"/>
                <a:gd name="T13" fmla="*/ 98 h 134"/>
                <a:gd name="T14" fmla="*/ 140 w 242"/>
                <a:gd name="T15" fmla="*/ 90 h 134"/>
                <a:gd name="T16" fmla="*/ 135 w 242"/>
                <a:gd name="T17" fmla="*/ 89 h 134"/>
                <a:gd name="T18" fmla="*/ 129 w 242"/>
                <a:gd name="T19" fmla="*/ 90 h 134"/>
                <a:gd name="T20" fmla="*/ 113 w 242"/>
                <a:gd name="T21" fmla="*/ 95 h 134"/>
                <a:gd name="T22" fmla="*/ 95 w 242"/>
                <a:gd name="T23" fmla="*/ 99 h 134"/>
                <a:gd name="T24" fmla="*/ 91 w 242"/>
                <a:gd name="T25" fmla="*/ 99 h 134"/>
                <a:gd name="T26" fmla="*/ 79 w 242"/>
                <a:gd name="T27" fmla="*/ 103 h 134"/>
                <a:gd name="T28" fmla="*/ 66 w 242"/>
                <a:gd name="T29" fmla="*/ 105 h 134"/>
                <a:gd name="T30" fmla="*/ 46 w 242"/>
                <a:gd name="T31" fmla="*/ 110 h 134"/>
                <a:gd name="T32" fmla="*/ 31 w 242"/>
                <a:gd name="T33" fmla="*/ 114 h 134"/>
                <a:gd name="T34" fmla="*/ 5 w 242"/>
                <a:gd name="T35" fmla="*/ 119 h 134"/>
                <a:gd name="T36" fmla="*/ 0 w 242"/>
                <a:gd name="T37" fmla="*/ 118 h 134"/>
                <a:gd name="T38" fmla="*/ 0 w 242"/>
                <a:gd name="T39" fmla="*/ 76 h 134"/>
                <a:gd name="T40" fmla="*/ 2 w 242"/>
                <a:gd name="T41" fmla="*/ 60 h 134"/>
                <a:gd name="T42" fmla="*/ 14 w 242"/>
                <a:gd name="T43" fmla="*/ 51 h 134"/>
                <a:gd name="T44" fmla="*/ 17 w 242"/>
                <a:gd name="T45" fmla="*/ 50 h 134"/>
                <a:gd name="T46" fmla="*/ 22 w 242"/>
                <a:gd name="T47" fmla="*/ 49 h 134"/>
                <a:gd name="T48" fmla="*/ 51 w 242"/>
                <a:gd name="T49" fmla="*/ 43 h 134"/>
                <a:gd name="T50" fmla="*/ 59 w 242"/>
                <a:gd name="T51" fmla="*/ 41 h 134"/>
                <a:gd name="T52" fmla="*/ 65 w 242"/>
                <a:gd name="T53" fmla="*/ 40 h 134"/>
                <a:gd name="T54" fmla="*/ 86 w 242"/>
                <a:gd name="T55" fmla="*/ 35 h 134"/>
                <a:gd name="T56" fmla="*/ 90 w 242"/>
                <a:gd name="T57" fmla="*/ 34 h 134"/>
                <a:gd name="T58" fmla="*/ 130 w 242"/>
                <a:gd name="T59" fmla="*/ 21 h 134"/>
                <a:gd name="T60" fmla="*/ 131 w 242"/>
                <a:gd name="T61" fmla="*/ 20 h 134"/>
                <a:gd name="T62" fmla="*/ 142 w 242"/>
                <a:gd name="T63" fmla="*/ 5 h 134"/>
                <a:gd name="T64" fmla="*/ 164 w 242"/>
                <a:gd name="T65" fmla="*/ 16 h 134"/>
                <a:gd name="T66" fmla="*/ 174 w 242"/>
                <a:gd name="T67" fmla="*/ 20 h 134"/>
                <a:gd name="T68" fmla="*/ 158 w 242"/>
                <a:gd name="T69" fmla="*/ 44 h 134"/>
                <a:gd name="T70" fmla="*/ 157 w 242"/>
                <a:gd name="T71" fmla="*/ 48 h 134"/>
                <a:gd name="T72" fmla="*/ 169 w 242"/>
                <a:gd name="T73" fmla="*/ 55 h 134"/>
                <a:gd name="T74" fmla="*/ 190 w 242"/>
                <a:gd name="T75" fmla="*/ 75 h 134"/>
                <a:gd name="T76" fmla="*/ 190 w 242"/>
                <a:gd name="T77" fmla="*/ 80 h 134"/>
                <a:gd name="T78" fmla="*/ 199 w 242"/>
                <a:gd name="T79" fmla="*/ 91 h 134"/>
                <a:gd name="T80" fmla="*/ 219 w 242"/>
                <a:gd name="T81" fmla="*/ 94 h 134"/>
                <a:gd name="T82" fmla="*/ 232 w 242"/>
                <a:gd name="T83" fmla="*/ 75 h 134"/>
                <a:gd name="T84" fmla="*/ 219 w 242"/>
                <a:gd name="T85" fmla="*/ 60 h 134"/>
                <a:gd name="T86" fmla="*/ 242 w 242"/>
                <a:gd name="T87" fmla="*/ 91 h 134"/>
                <a:gd name="T88" fmla="*/ 239 w 242"/>
                <a:gd name="T89" fmla="*/ 95 h 134"/>
                <a:gd name="T90" fmla="*/ 215 w 242"/>
                <a:gd name="T91" fmla="*/ 105 h 134"/>
                <a:gd name="T92" fmla="*/ 200 w 242"/>
                <a:gd name="T93" fmla="*/ 116 h 134"/>
                <a:gd name="T94" fmla="*/ 182 w 242"/>
                <a:gd name="T95" fmla="*/ 134 h 134"/>
                <a:gd name="T96" fmla="*/ 196 w 242"/>
                <a:gd name="T97" fmla="*/ 119 h 134"/>
                <a:gd name="T98" fmla="*/ 194 w 242"/>
                <a:gd name="T99" fmla="*/ 105 h 13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42"/>
                <a:gd name="T151" fmla="*/ 0 h 134"/>
                <a:gd name="T152" fmla="*/ 242 w 242"/>
                <a:gd name="T153" fmla="*/ 134 h 134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42" h="134">
                  <a:moveTo>
                    <a:pt x="193" y="104"/>
                  </a:moveTo>
                  <a:lnTo>
                    <a:pt x="188" y="109"/>
                  </a:lnTo>
                  <a:lnTo>
                    <a:pt x="184" y="114"/>
                  </a:lnTo>
                  <a:lnTo>
                    <a:pt x="180" y="114"/>
                  </a:lnTo>
                  <a:lnTo>
                    <a:pt x="179" y="124"/>
                  </a:lnTo>
                  <a:lnTo>
                    <a:pt x="174" y="129"/>
                  </a:lnTo>
                  <a:lnTo>
                    <a:pt x="168" y="130"/>
                  </a:lnTo>
                  <a:lnTo>
                    <a:pt x="166" y="121"/>
                  </a:lnTo>
                  <a:lnTo>
                    <a:pt x="164" y="115"/>
                  </a:lnTo>
                  <a:lnTo>
                    <a:pt x="158" y="114"/>
                  </a:lnTo>
                  <a:lnTo>
                    <a:pt x="155" y="110"/>
                  </a:lnTo>
                  <a:lnTo>
                    <a:pt x="153" y="109"/>
                  </a:lnTo>
                  <a:lnTo>
                    <a:pt x="150" y="108"/>
                  </a:lnTo>
                  <a:lnTo>
                    <a:pt x="145" y="98"/>
                  </a:lnTo>
                  <a:lnTo>
                    <a:pt x="142" y="99"/>
                  </a:lnTo>
                  <a:lnTo>
                    <a:pt x="140" y="90"/>
                  </a:lnTo>
                  <a:lnTo>
                    <a:pt x="139" y="88"/>
                  </a:lnTo>
                  <a:lnTo>
                    <a:pt x="135" y="89"/>
                  </a:lnTo>
                  <a:lnTo>
                    <a:pt x="131" y="90"/>
                  </a:lnTo>
                  <a:lnTo>
                    <a:pt x="129" y="90"/>
                  </a:lnTo>
                  <a:lnTo>
                    <a:pt x="115" y="95"/>
                  </a:lnTo>
                  <a:lnTo>
                    <a:pt x="113" y="95"/>
                  </a:lnTo>
                  <a:lnTo>
                    <a:pt x="112" y="94"/>
                  </a:lnTo>
                  <a:lnTo>
                    <a:pt x="95" y="99"/>
                  </a:lnTo>
                  <a:lnTo>
                    <a:pt x="92" y="99"/>
                  </a:lnTo>
                  <a:lnTo>
                    <a:pt x="91" y="99"/>
                  </a:lnTo>
                  <a:lnTo>
                    <a:pt x="90" y="99"/>
                  </a:lnTo>
                  <a:lnTo>
                    <a:pt x="79" y="103"/>
                  </a:lnTo>
                  <a:lnTo>
                    <a:pt x="75" y="103"/>
                  </a:lnTo>
                  <a:lnTo>
                    <a:pt x="66" y="105"/>
                  </a:lnTo>
                  <a:lnTo>
                    <a:pt x="47" y="114"/>
                  </a:lnTo>
                  <a:lnTo>
                    <a:pt x="46" y="110"/>
                  </a:lnTo>
                  <a:lnTo>
                    <a:pt x="33" y="114"/>
                  </a:lnTo>
                  <a:lnTo>
                    <a:pt x="31" y="114"/>
                  </a:lnTo>
                  <a:lnTo>
                    <a:pt x="9" y="119"/>
                  </a:lnTo>
                  <a:lnTo>
                    <a:pt x="5" y="119"/>
                  </a:lnTo>
                  <a:lnTo>
                    <a:pt x="2" y="120"/>
                  </a:lnTo>
                  <a:lnTo>
                    <a:pt x="0" y="118"/>
                  </a:lnTo>
                  <a:lnTo>
                    <a:pt x="0" y="114"/>
                  </a:lnTo>
                  <a:lnTo>
                    <a:pt x="0" y="76"/>
                  </a:lnTo>
                  <a:lnTo>
                    <a:pt x="2" y="65"/>
                  </a:lnTo>
                  <a:lnTo>
                    <a:pt x="2" y="60"/>
                  </a:lnTo>
                  <a:lnTo>
                    <a:pt x="2" y="54"/>
                  </a:lnTo>
                  <a:lnTo>
                    <a:pt x="14" y="51"/>
                  </a:lnTo>
                  <a:lnTo>
                    <a:pt x="16" y="50"/>
                  </a:lnTo>
                  <a:lnTo>
                    <a:pt x="17" y="50"/>
                  </a:lnTo>
                  <a:lnTo>
                    <a:pt x="19" y="50"/>
                  </a:lnTo>
                  <a:lnTo>
                    <a:pt x="22" y="49"/>
                  </a:lnTo>
                  <a:lnTo>
                    <a:pt x="35" y="46"/>
                  </a:lnTo>
                  <a:lnTo>
                    <a:pt x="51" y="43"/>
                  </a:lnTo>
                  <a:lnTo>
                    <a:pt x="53" y="43"/>
                  </a:lnTo>
                  <a:lnTo>
                    <a:pt x="59" y="41"/>
                  </a:lnTo>
                  <a:lnTo>
                    <a:pt x="60" y="40"/>
                  </a:lnTo>
                  <a:lnTo>
                    <a:pt x="65" y="40"/>
                  </a:lnTo>
                  <a:lnTo>
                    <a:pt x="79" y="36"/>
                  </a:lnTo>
                  <a:lnTo>
                    <a:pt x="86" y="35"/>
                  </a:lnTo>
                  <a:lnTo>
                    <a:pt x="87" y="34"/>
                  </a:lnTo>
                  <a:lnTo>
                    <a:pt x="90" y="34"/>
                  </a:lnTo>
                  <a:lnTo>
                    <a:pt x="129" y="25"/>
                  </a:lnTo>
                  <a:lnTo>
                    <a:pt x="130" y="21"/>
                  </a:lnTo>
                  <a:lnTo>
                    <a:pt x="130" y="20"/>
                  </a:lnTo>
                  <a:lnTo>
                    <a:pt x="131" y="20"/>
                  </a:lnTo>
                  <a:lnTo>
                    <a:pt x="141" y="11"/>
                  </a:lnTo>
                  <a:lnTo>
                    <a:pt x="142" y="5"/>
                  </a:lnTo>
                  <a:lnTo>
                    <a:pt x="155" y="0"/>
                  </a:lnTo>
                  <a:lnTo>
                    <a:pt x="164" y="16"/>
                  </a:lnTo>
                  <a:lnTo>
                    <a:pt x="172" y="14"/>
                  </a:lnTo>
                  <a:lnTo>
                    <a:pt x="174" y="20"/>
                  </a:lnTo>
                  <a:lnTo>
                    <a:pt x="166" y="28"/>
                  </a:lnTo>
                  <a:lnTo>
                    <a:pt x="158" y="44"/>
                  </a:lnTo>
                  <a:lnTo>
                    <a:pt x="157" y="41"/>
                  </a:lnTo>
                  <a:lnTo>
                    <a:pt x="157" y="48"/>
                  </a:lnTo>
                  <a:lnTo>
                    <a:pt x="162" y="53"/>
                  </a:lnTo>
                  <a:lnTo>
                    <a:pt x="169" y="55"/>
                  </a:lnTo>
                  <a:lnTo>
                    <a:pt x="172" y="55"/>
                  </a:lnTo>
                  <a:lnTo>
                    <a:pt x="190" y="75"/>
                  </a:lnTo>
                  <a:lnTo>
                    <a:pt x="184" y="76"/>
                  </a:lnTo>
                  <a:lnTo>
                    <a:pt x="190" y="80"/>
                  </a:lnTo>
                  <a:lnTo>
                    <a:pt x="193" y="79"/>
                  </a:lnTo>
                  <a:lnTo>
                    <a:pt x="199" y="91"/>
                  </a:lnTo>
                  <a:lnTo>
                    <a:pt x="202" y="94"/>
                  </a:lnTo>
                  <a:lnTo>
                    <a:pt x="219" y="94"/>
                  </a:lnTo>
                  <a:lnTo>
                    <a:pt x="232" y="84"/>
                  </a:lnTo>
                  <a:lnTo>
                    <a:pt x="232" y="75"/>
                  </a:lnTo>
                  <a:lnTo>
                    <a:pt x="227" y="76"/>
                  </a:lnTo>
                  <a:lnTo>
                    <a:pt x="219" y="60"/>
                  </a:lnTo>
                  <a:lnTo>
                    <a:pt x="228" y="65"/>
                  </a:lnTo>
                  <a:lnTo>
                    <a:pt x="242" y="91"/>
                  </a:lnTo>
                  <a:lnTo>
                    <a:pt x="240" y="105"/>
                  </a:lnTo>
                  <a:lnTo>
                    <a:pt x="239" y="95"/>
                  </a:lnTo>
                  <a:lnTo>
                    <a:pt x="237" y="94"/>
                  </a:lnTo>
                  <a:lnTo>
                    <a:pt x="215" y="105"/>
                  </a:lnTo>
                  <a:lnTo>
                    <a:pt x="207" y="114"/>
                  </a:lnTo>
                  <a:lnTo>
                    <a:pt x="200" y="116"/>
                  </a:lnTo>
                  <a:lnTo>
                    <a:pt x="197" y="120"/>
                  </a:lnTo>
                  <a:lnTo>
                    <a:pt x="182" y="134"/>
                  </a:lnTo>
                  <a:lnTo>
                    <a:pt x="183" y="130"/>
                  </a:lnTo>
                  <a:lnTo>
                    <a:pt x="196" y="119"/>
                  </a:lnTo>
                  <a:lnTo>
                    <a:pt x="196" y="109"/>
                  </a:lnTo>
                  <a:lnTo>
                    <a:pt x="194" y="105"/>
                  </a:lnTo>
                  <a:lnTo>
                    <a:pt x="193" y="104"/>
                  </a:lnTo>
                  <a:close/>
                </a:path>
              </a:pathLst>
            </a:custGeom>
            <a:solidFill>
              <a:srgbClr val="3366FF"/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21" name="Freeform 34"/>
            <p:cNvSpPr>
              <a:spLocks/>
            </p:cNvSpPr>
            <p:nvPr/>
          </p:nvSpPr>
          <p:spPr bwMode="auto">
            <a:xfrm>
              <a:off x="4660" y="1559"/>
              <a:ext cx="26" cy="20"/>
            </a:xfrm>
            <a:custGeom>
              <a:avLst/>
              <a:gdLst>
                <a:gd name="T0" fmla="*/ 0 w 26"/>
                <a:gd name="T1" fmla="*/ 17 h 20"/>
                <a:gd name="T2" fmla="*/ 5 w 26"/>
                <a:gd name="T3" fmla="*/ 20 h 20"/>
                <a:gd name="T4" fmla="*/ 7 w 26"/>
                <a:gd name="T5" fmla="*/ 17 h 20"/>
                <a:gd name="T6" fmla="*/ 26 w 26"/>
                <a:gd name="T7" fmla="*/ 9 h 20"/>
                <a:gd name="T8" fmla="*/ 23 w 26"/>
                <a:gd name="T9" fmla="*/ 4 h 20"/>
                <a:gd name="T10" fmla="*/ 12 w 26"/>
                <a:gd name="T11" fmla="*/ 0 h 20"/>
                <a:gd name="T12" fmla="*/ 6 w 26"/>
                <a:gd name="T13" fmla="*/ 13 h 20"/>
                <a:gd name="T14" fmla="*/ 0 w 26"/>
                <a:gd name="T15" fmla="*/ 17 h 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6"/>
                <a:gd name="T25" fmla="*/ 0 h 20"/>
                <a:gd name="T26" fmla="*/ 26 w 26"/>
                <a:gd name="T27" fmla="*/ 20 h 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6" h="20">
                  <a:moveTo>
                    <a:pt x="0" y="17"/>
                  </a:moveTo>
                  <a:lnTo>
                    <a:pt x="5" y="20"/>
                  </a:lnTo>
                  <a:lnTo>
                    <a:pt x="7" y="17"/>
                  </a:lnTo>
                  <a:lnTo>
                    <a:pt x="26" y="9"/>
                  </a:lnTo>
                  <a:lnTo>
                    <a:pt x="23" y="4"/>
                  </a:lnTo>
                  <a:lnTo>
                    <a:pt x="12" y="0"/>
                  </a:lnTo>
                  <a:lnTo>
                    <a:pt x="6" y="13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3366FF"/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22" name="Freeform 35"/>
            <p:cNvSpPr>
              <a:spLocks/>
            </p:cNvSpPr>
            <p:nvPr/>
          </p:nvSpPr>
          <p:spPr bwMode="auto">
            <a:xfrm>
              <a:off x="4698" y="1557"/>
              <a:ext cx="18" cy="14"/>
            </a:xfrm>
            <a:custGeom>
              <a:avLst/>
              <a:gdLst>
                <a:gd name="T0" fmla="*/ 0 w 18"/>
                <a:gd name="T1" fmla="*/ 12 h 14"/>
                <a:gd name="T2" fmla="*/ 1 w 18"/>
                <a:gd name="T3" fmla="*/ 14 h 14"/>
                <a:gd name="T4" fmla="*/ 15 w 18"/>
                <a:gd name="T5" fmla="*/ 14 h 14"/>
                <a:gd name="T6" fmla="*/ 18 w 18"/>
                <a:gd name="T7" fmla="*/ 6 h 14"/>
                <a:gd name="T8" fmla="*/ 17 w 18"/>
                <a:gd name="T9" fmla="*/ 5 h 14"/>
                <a:gd name="T10" fmla="*/ 12 w 18"/>
                <a:gd name="T11" fmla="*/ 0 h 14"/>
                <a:gd name="T12" fmla="*/ 15 w 18"/>
                <a:gd name="T13" fmla="*/ 5 h 14"/>
                <a:gd name="T14" fmla="*/ 12 w 18"/>
                <a:gd name="T15" fmla="*/ 10 h 14"/>
                <a:gd name="T16" fmla="*/ 5 w 18"/>
                <a:gd name="T17" fmla="*/ 12 h 14"/>
                <a:gd name="T18" fmla="*/ 0 w 18"/>
                <a:gd name="T19" fmla="*/ 12 h 1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8"/>
                <a:gd name="T31" fmla="*/ 0 h 14"/>
                <a:gd name="T32" fmla="*/ 18 w 18"/>
                <a:gd name="T33" fmla="*/ 14 h 1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8" h="14">
                  <a:moveTo>
                    <a:pt x="0" y="12"/>
                  </a:moveTo>
                  <a:lnTo>
                    <a:pt x="1" y="14"/>
                  </a:lnTo>
                  <a:lnTo>
                    <a:pt x="15" y="14"/>
                  </a:lnTo>
                  <a:lnTo>
                    <a:pt x="18" y="6"/>
                  </a:lnTo>
                  <a:lnTo>
                    <a:pt x="17" y="5"/>
                  </a:lnTo>
                  <a:lnTo>
                    <a:pt x="12" y="0"/>
                  </a:lnTo>
                  <a:lnTo>
                    <a:pt x="15" y="5"/>
                  </a:lnTo>
                  <a:lnTo>
                    <a:pt x="12" y="10"/>
                  </a:lnTo>
                  <a:lnTo>
                    <a:pt x="5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3366FF"/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23" name="Freeform 36"/>
            <p:cNvSpPr>
              <a:spLocks/>
            </p:cNvSpPr>
            <p:nvPr/>
          </p:nvSpPr>
          <p:spPr bwMode="auto">
            <a:xfrm>
              <a:off x="4510" y="1227"/>
              <a:ext cx="118" cy="254"/>
            </a:xfrm>
            <a:custGeom>
              <a:avLst/>
              <a:gdLst>
                <a:gd name="T0" fmla="*/ 2 w 118"/>
                <a:gd name="T1" fmla="*/ 172 h 254"/>
                <a:gd name="T2" fmla="*/ 1 w 118"/>
                <a:gd name="T3" fmla="*/ 170 h 254"/>
                <a:gd name="T4" fmla="*/ 3 w 118"/>
                <a:gd name="T5" fmla="*/ 159 h 254"/>
                <a:gd name="T6" fmla="*/ 6 w 118"/>
                <a:gd name="T7" fmla="*/ 155 h 254"/>
                <a:gd name="T8" fmla="*/ 7 w 118"/>
                <a:gd name="T9" fmla="*/ 134 h 254"/>
                <a:gd name="T10" fmla="*/ 8 w 118"/>
                <a:gd name="T11" fmla="*/ 120 h 254"/>
                <a:gd name="T12" fmla="*/ 7 w 118"/>
                <a:gd name="T13" fmla="*/ 117 h 254"/>
                <a:gd name="T14" fmla="*/ 4 w 118"/>
                <a:gd name="T15" fmla="*/ 110 h 254"/>
                <a:gd name="T16" fmla="*/ 6 w 118"/>
                <a:gd name="T17" fmla="*/ 101 h 254"/>
                <a:gd name="T18" fmla="*/ 15 w 118"/>
                <a:gd name="T19" fmla="*/ 97 h 254"/>
                <a:gd name="T20" fmla="*/ 17 w 118"/>
                <a:gd name="T21" fmla="*/ 95 h 254"/>
                <a:gd name="T22" fmla="*/ 17 w 118"/>
                <a:gd name="T23" fmla="*/ 93 h 254"/>
                <a:gd name="T24" fmla="*/ 19 w 118"/>
                <a:gd name="T25" fmla="*/ 91 h 254"/>
                <a:gd name="T26" fmla="*/ 28 w 118"/>
                <a:gd name="T27" fmla="*/ 78 h 254"/>
                <a:gd name="T28" fmla="*/ 19 w 118"/>
                <a:gd name="T29" fmla="*/ 57 h 254"/>
                <a:gd name="T30" fmla="*/ 24 w 118"/>
                <a:gd name="T31" fmla="*/ 41 h 254"/>
                <a:gd name="T32" fmla="*/ 22 w 118"/>
                <a:gd name="T33" fmla="*/ 32 h 254"/>
                <a:gd name="T34" fmla="*/ 19 w 118"/>
                <a:gd name="T35" fmla="*/ 11 h 254"/>
                <a:gd name="T36" fmla="*/ 31 w 118"/>
                <a:gd name="T37" fmla="*/ 5 h 254"/>
                <a:gd name="T38" fmla="*/ 33 w 118"/>
                <a:gd name="T39" fmla="*/ 6 h 254"/>
                <a:gd name="T40" fmla="*/ 39 w 118"/>
                <a:gd name="T41" fmla="*/ 5 h 254"/>
                <a:gd name="T42" fmla="*/ 39 w 118"/>
                <a:gd name="T43" fmla="*/ 0 h 254"/>
                <a:gd name="T44" fmla="*/ 42 w 118"/>
                <a:gd name="T45" fmla="*/ 3 h 254"/>
                <a:gd name="T46" fmla="*/ 44 w 118"/>
                <a:gd name="T47" fmla="*/ 7 h 254"/>
                <a:gd name="T48" fmla="*/ 56 w 118"/>
                <a:gd name="T49" fmla="*/ 47 h 254"/>
                <a:gd name="T50" fmla="*/ 69 w 118"/>
                <a:gd name="T51" fmla="*/ 88 h 254"/>
                <a:gd name="T52" fmla="*/ 69 w 118"/>
                <a:gd name="T53" fmla="*/ 91 h 254"/>
                <a:gd name="T54" fmla="*/ 77 w 118"/>
                <a:gd name="T55" fmla="*/ 113 h 254"/>
                <a:gd name="T56" fmla="*/ 82 w 118"/>
                <a:gd name="T57" fmla="*/ 132 h 254"/>
                <a:gd name="T58" fmla="*/ 84 w 118"/>
                <a:gd name="T59" fmla="*/ 136 h 254"/>
                <a:gd name="T60" fmla="*/ 90 w 118"/>
                <a:gd name="T61" fmla="*/ 154 h 254"/>
                <a:gd name="T62" fmla="*/ 94 w 118"/>
                <a:gd name="T63" fmla="*/ 172 h 254"/>
                <a:gd name="T64" fmla="*/ 105 w 118"/>
                <a:gd name="T65" fmla="*/ 179 h 254"/>
                <a:gd name="T66" fmla="*/ 108 w 118"/>
                <a:gd name="T67" fmla="*/ 189 h 254"/>
                <a:gd name="T68" fmla="*/ 115 w 118"/>
                <a:gd name="T69" fmla="*/ 192 h 254"/>
                <a:gd name="T70" fmla="*/ 118 w 118"/>
                <a:gd name="T71" fmla="*/ 192 h 254"/>
                <a:gd name="T72" fmla="*/ 117 w 118"/>
                <a:gd name="T73" fmla="*/ 194 h 254"/>
                <a:gd name="T74" fmla="*/ 116 w 118"/>
                <a:gd name="T75" fmla="*/ 207 h 254"/>
                <a:gd name="T76" fmla="*/ 115 w 118"/>
                <a:gd name="T77" fmla="*/ 211 h 254"/>
                <a:gd name="T78" fmla="*/ 102 w 118"/>
                <a:gd name="T79" fmla="*/ 216 h 254"/>
                <a:gd name="T80" fmla="*/ 101 w 118"/>
                <a:gd name="T81" fmla="*/ 222 h 254"/>
                <a:gd name="T82" fmla="*/ 91 w 118"/>
                <a:gd name="T83" fmla="*/ 231 h 254"/>
                <a:gd name="T84" fmla="*/ 90 w 118"/>
                <a:gd name="T85" fmla="*/ 231 h 254"/>
                <a:gd name="T86" fmla="*/ 90 w 118"/>
                <a:gd name="T87" fmla="*/ 232 h 254"/>
                <a:gd name="T88" fmla="*/ 89 w 118"/>
                <a:gd name="T89" fmla="*/ 236 h 254"/>
                <a:gd name="T90" fmla="*/ 50 w 118"/>
                <a:gd name="T91" fmla="*/ 245 h 254"/>
                <a:gd name="T92" fmla="*/ 47 w 118"/>
                <a:gd name="T93" fmla="*/ 245 h 254"/>
                <a:gd name="T94" fmla="*/ 46 w 118"/>
                <a:gd name="T95" fmla="*/ 246 h 254"/>
                <a:gd name="T96" fmla="*/ 39 w 118"/>
                <a:gd name="T97" fmla="*/ 247 h 254"/>
                <a:gd name="T98" fmla="*/ 25 w 118"/>
                <a:gd name="T99" fmla="*/ 251 h 254"/>
                <a:gd name="T100" fmla="*/ 20 w 118"/>
                <a:gd name="T101" fmla="*/ 251 h 254"/>
                <a:gd name="T102" fmla="*/ 19 w 118"/>
                <a:gd name="T103" fmla="*/ 252 h 254"/>
                <a:gd name="T104" fmla="*/ 13 w 118"/>
                <a:gd name="T105" fmla="*/ 254 h 254"/>
                <a:gd name="T106" fmla="*/ 3 w 118"/>
                <a:gd name="T107" fmla="*/ 235 h 254"/>
                <a:gd name="T108" fmla="*/ 7 w 118"/>
                <a:gd name="T109" fmla="*/ 229 h 254"/>
                <a:gd name="T110" fmla="*/ 4 w 118"/>
                <a:gd name="T111" fmla="*/ 214 h 254"/>
                <a:gd name="T112" fmla="*/ 3 w 118"/>
                <a:gd name="T113" fmla="*/ 207 h 254"/>
                <a:gd name="T114" fmla="*/ 1 w 118"/>
                <a:gd name="T115" fmla="*/ 182 h 254"/>
                <a:gd name="T116" fmla="*/ 0 w 118"/>
                <a:gd name="T117" fmla="*/ 175 h 254"/>
                <a:gd name="T118" fmla="*/ 2 w 118"/>
                <a:gd name="T119" fmla="*/ 172 h 25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18"/>
                <a:gd name="T181" fmla="*/ 0 h 254"/>
                <a:gd name="T182" fmla="*/ 118 w 118"/>
                <a:gd name="T183" fmla="*/ 254 h 254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18" h="254">
                  <a:moveTo>
                    <a:pt x="2" y="172"/>
                  </a:moveTo>
                  <a:lnTo>
                    <a:pt x="1" y="170"/>
                  </a:lnTo>
                  <a:lnTo>
                    <a:pt x="3" y="159"/>
                  </a:lnTo>
                  <a:lnTo>
                    <a:pt x="6" y="155"/>
                  </a:lnTo>
                  <a:lnTo>
                    <a:pt x="7" y="134"/>
                  </a:lnTo>
                  <a:lnTo>
                    <a:pt x="8" y="120"/>
                  </a:lnTo>
                  <a:lnTo>
                    <a:pt x="7" y="117"/>
                  </a:lnTo>
                  <a:lnTo>
                    <a:pt x="4" y="110"/>
                  </a:lnTo>
                  <a:lnTo>
                    <a:pt x="6" y="101"/>
                  </a:lnTo>
                  <a:lnTo>
                    <a:pt x="15" y="97"/>
                  </a:lnTo>
                  <a:lnTo>
                    <a:pt x="17" y="95"/>
                  </a:lnTo>
                  <a:lnTo>
                    <a:pt x="17" y="93"/>
                  </a:lnTo>
                  <a:lnTo>
                    <a:pt x="19" y="91"/>
                  </a:lnTo>
                  <a:lnTo>
                    <a:pt x="28" y="78"/>
                  </a:lnTo>
                  <a:lnTo>
                    <a:pt x="19" y="57"/>
                  </a:lnTo>
                  <a:lnTo>
                    <a:pt x="24" y="41"/>
                  </a:lnTo>
                  <a:lnTo>
                    <a:pt x="22" y="32"/>
                  </a:lnTo>
                  <a:lnTo>
                    <a:pt x="19" y="11"/>
                  </a:lnTo>
                  <a:lnTo>
                    <a:pt x="31" y="5"/>
                  </a:lnTo>
                  <a:lnTo>
                    <a:pt x="33" y="6"/>
                  </a:lnTo>
                  <a:lnTo>
                    <a:pt x="39" y="5"/>
                  </a:lnTo>
                  <a:lnTo>
                    <a:pt x="39" y="0"/>
                  </a:lnTo>
                  <a:lnTo>
                    <a:pt x="42" y="3"/>
                  </a:lnTo>
                  <a:lnTo>
                    <a:pt x="44" y="7"/>
                  </a:lnTo>
                  <a:lnTo>
                    <a:pt x="56" y="47"/>
                  </a:lnTo>
                  <a:lnTo>
                    <a:pt x="69" y="88"/>
                  </a:lnTo>
                  <a:lnTo>
                    <a:pt x="69" y="91"/>
                  </a:lnTo>
                  <a:lnTo>
                    <a:pt x="77" y="113"/>
                  </a:lnTo>
                  <a:lnTo>
                    <a:pt x="82" y="132"/>
                  </a:lnTo>
                  <a:lnTo>
                    <a:pt x="84" y="136"/>
                  </a:lnTo>
                  <a:lnTo>
                    <a:pt x="90" y="154"/>
                  </a:lnTo>
                  <a:lnTo>
                    <a:pt x="94" y="172"/>
                  </a:lnTo>
                  <a:lnTo>
                    <a:pt x="105" y="179"/>
                  </a:lnTo>
                  <a:lnTo>
                    <a:pt x="108" y="189"/>
                  </a:lnTo>
                  <a:lnTo>
                    <a:pt x="115" y="192"/>
                  </a:lnTo>
                  <a:lnTo>
                    <a:pt x="118" y="192"/>
                  </a:lnTo>
                  <a:lnTo>
                    <a:pt x="117" y="194"/>
                  </a:lnTo>
                  <a:lnTo>
                    <a:pt x="116" y="207"/>
                  </a:lnTo>
                  <a:lnTo>
                    <a:pt x="115" y="211"/>
                  </a:lnTo>
                  <a:lnTo>
                    <a:pt x="102" y="216"/>
                  </a:lnTo>
                  <a:lnTo>
                    <a:pt x="101" y="222"/>
                  </a:lnTo>
                  <a:lnTo>
                    <a:pt x="91" y="231"/>
                  </a:lnTo>
                  <a:lnTo>
                    <a:pt x="90" y="231"/>
                  </a:lnTo>
                  <a:lnTo>
                    <a:pt x="90" y="232"/>
                  </a:lnTo>
                  <a:lnTo>
                    <a:pt x="89" y="236"/>
                  </a:lnTo>
                  <a:lnTo>
                    <a:pt x="50" y="245"/>
                  </a:lnTo>
                  <a:lnTo>
                    <a:pt x="47" y="245"/>
                  </a:lnTo>
                  <a:lnTo>
                    <a:pt x="46" y="246"/>
                  </a:lnTo>
                  <a:lnTo>
                    <a:pt x="39" y="247"/>
                  </a:lnTo>
                  <a:lnTo>
                    <a:pt x="25" y="251"/>
                  </a:lnTo>
                  <a:lnTo>
                    <a:pt x="20" y="251"/>
                  </a:lnTo>
                  <a:lnTo>
                    <a:pt x="19" y="252"/>
                  </a:lnTo>
                  <a:lnTo>
                    <a:pt x="13" y="254"/>
                  </a:lnTo>
                  <a:lnTo>
                    <a:pt x="3" y="235"/>
                  </a:lnTo>
                  <a:lnTo>
                    <a:pt x="7" y="229"/>
                  </a:lnTo>
                  <a:lnTo>
                    <a:pt x="4" y="214"/>
                  </a:lnTo>
                  <a:lnTo>
                    <a:pt x="3" y="207"/>
                  </a:lnTo>
                  <a:lnTo>
                    <a:pt x="1" y="182"/>
                  </a:lnTo>
                  <a:lnTo>
                    <a:pt x="0" y="175"/>
                  </a:lnTo>
                  <a:lnTo>
                    <a:pt x="2" y="172"/>
                  </a:lnTo>
                  <a:close/>
                </a:path>
              </a:pathLst>
            </a:custGeom>
            <a:solidFill>
              <a:srgbClr val="3366FF"/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24" name="Freeform 37"/>
            <p:cNvSpPr>
              <a:spLocks/>
            </p:cNvSpPr>
            <p:nvPr/>
          </p:nvSpPr>
          <p:spPr bwMode="auto">
            <a:xfrm>
              <a:off x="4058" y="1289"/>
              <a:ext cx="537" cy="423"/>
            </a:xfrm>
            <a:custGeom>
              <a:avLst/>
              <a:gdLst>
                <a:gd name="T0" fmla="*/ 385 w 537"/>
                <a:gd name="T1" fmla="*/ 364 h 423"/>
                <a:gd name="T2" fmla="*/ 367 w 537"/>
                <a:gd name="T3" fmla="*/ 358 h 423"/>
                <a:gd name="T4" fmla="*/ 345 w 537"/>
                <a:gd name="T5" fmla="*/ 346 h 423"/>
                <a:gd name="T6" fmla="*/ 320 w 537"/>
                <a:gd name="T7" fmla="*/ 336 h 423"/>
                <a:gd name="T8" fmla="*/ 308 w 537"/>
                <a:gd name="T9" fmla="*/ 313 h 423"/>
                <a:gd name="T10" fmla="*/ 285 w 537"/>
                <a:gd name="T11" fmla="*/ 306 h 423"/>
                <a:gd name="T12" fmla="*/ 243 w 537"/>
                <a:gd name="T13" fmla="*/ 316 h 423"/>
                <a:gd name="T14" fmla="*/ 215 w 537"/>
                <a:gd name="T15" fmla="*/ 321 h 423"/>
                <a:gd name="T16" fmla="*/ 188 w 537"/>
                <a:gd name="T17" fmla="*/ 327 h 423"/>
                <a:gd name="T18" fmla="*/ 139 w 537"/>
                <a:gd name="T19" fmla="*/ 337 h 423"/>
                <a:gd name="T20" fmla="*/ 107 w 537"/>
                <a:gd name="T21" fmla="*/ 344 h 423"/>
                <a:gd name="T22" fmla="*/ 65 w 537"/>
                <a:gd name="T23" fmla="*/ 353 h 423"/>
                <a:gd name="T24" fmla="*/ 51 w 537"/>
                <a:gd name="T25" fmla="*/ 356 h 423"/>
                <a:gd name="T26" fmla="*/ 12 w 537"/>
                <a:gd name="T27" fmla="*/ 363 h 423"/>
                <a:gd name="T28" fmla="*/ 25 w 537"/>
                <a:gd name="T29" fmla="*/ 313 h 423"/>
                <a:gd name="T30" fmla="*/ 44 w 537"/>
                <a:gd name="T31" fmla="*/ 267 h 423"/>
                <a:gd name="T32" fmla="*/ 29 w 537"/>
                <a:gd name="T33" fmla="*/ 239 h 423"/>
                <a:gd name="T34" fmla="*/ 112 w 537"/>
                <a:gd name="T35" fmla="*/ 215 h 423"/>
                <a:gd name="T36" fmla="*/ 163 w 537"/>
                <a:gd name="T37" fmla="*/ 212 h 423"/>
                <a:gd name="T38" fmla="*/ 193 w 537"/>
                <a:gd name="T39" fmla="*/ 183 h 423"/>
                <a:gd name="T40" fmla="*/ 202 w 537"/>
                <a:gd name="T41" fmla="*/ 153 h 423"/>
                <a:gd name="T42" fmla="*/ 207 w 537"/>
                <a:gd name="T43" fmla="*/ 142 h 423"/>
                <a:gd name="T44" fmla="*/ 187 w 537"/>
                <a:gd name="T45" fmla="*/ 133 h 423"/>
                <a:gd name="T46" fmla="*/ 210 w 537"/>
                <a:gd name="T47" fmla="*/ 95 h 423"/>
                <a:gd name="T48" fmla="*/ 248 w 537"/>
                <a:gd name="T49" fmla="*/ 38 h 423"/>
                <a:gd name="T50" fmla="*/ 274 w 537"/>
                <a:gd name="T51" fmla="*/ 21 h 423"/>
                <a:gd name="T52" fmla="*/ 358 w 537"/>
                <a:gd name="T53" fmla="*/ 0 h 423"/>
                <a:gd name="T54" fmla="*/ 369 w 537"/>
                <a:gd name="T55" fmla="*/ 41 h 423"/>
                <a:gd name="T56" fmla="*/ 373 w 537"/>
                <a:gd name="T57" fmla="*/ 85 h 423"/>
                <a:gd name="T58" fmla="*/ 384 w 537"/>
                <a:gd name="T59" fmla="*/ 127 h 423"/>
                <a:gd name="T60" fmla="*/ 405 w 537"/>
                <a:gd name="T61" fmla="*/ 169 h 423"/>
                <a:gd name="T62" fmla="*/ 414 w 537"/>
                <a:gd name="T63" fmla="*/ 203 h 423"/>
                <a:gd name="T64" fmla="*/ 412 w 537"/>
                <a:gd name="T65" fmla="*/ 263 h 423"/>
                <a:gd name="T66" fmla="*/ 420 w 537"/>
                <a:gd name="T67" fmla="*/ 297 h 423"/>
                <a:gd name="T68" fmla="*/ 422 w 537"/>
                <a:gd name="T69" fmla="*/ 318 h 423"/>
                <a:gd name="T70" fmla="*/ 433 w 537"/>
                <a:gd name="T71" fmla="*/ 346 h 423"/>
                <a:gd name="T72" fmla="*/ 422 w 537"/>
                <a:gd name="T73" fmla="*/ 381 h 423"/>
                <a:gd name="T74" fmla="*/ 422 w 537"/>
                <a:gd name="T75" fmla="*/ 383 h 423"/>
                <a:gd name="T76" fmla="*/ 445 w 537"/>
                <a:gd name="T77" fmla="*/ 368 h 423"/>
                <a:gd name="T78" fmla="*/ 508 w 537"/>
                <a:gd name="T79" fmla="*/ 334 h 423"/>
                <a:gd name="T80" fmla="*/ 527 w 537"/>
                <a:gd name="T81" fmla="*/ 342 h 423"/>
                <a:gd name="T82" fmla="*/ 461 w 537"/>
                <a:gd name="T83" fmla="*/ 394 h 423"/>
                <a:gd name="T84" fmla="*/ 421 w 537"/>
                <a:gd name="T85" fmla="*/ 411 h 423"/>
                <a:gd name="T86" fmla="*/ 409 w 537"/>
                <a:gd name="T87" fmla="*/ 409 h 423"/>
                <a:gd name="T88" fmla="*/ 398 w 537"/>
                <a:gd name="T89" fmla="*/ 421 h 423"/>
                <a:gd name="T90" fmla="*/ 398 w 537"/>
                <a:gd name="T91" fmla="*/ 409 h 423"/>
                <a:gd name="T92" fmla="*/ 407 w 537"/>
                <a:gd name="T93" fmla="*/ 406 h 423"/>
                <a:gd name="T94" fmla="*/ 409 w 537"/>
                <a:gd name="T95" fmla="*/ 391 h 423"/>
                <a:gd name="T96" fmla="*/ 411 w 537"/>
                <a:gd name="T97" fmla="*/ 374 h 42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537"/>
                <a:gd name="T148" fmla="*/ 0 h 423"/>
                <a:gd name="T149" fmla="*/ 537 w 537"/>
                <a:gd name="T150" fmla="*/ 423 h 423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537" h="423">
                  <a:moveTo>
                    <a:pt x="410" y="372"/>
                  </a:moveTo>
                  <a:lnTo>
                    <a:pt x="393" y="366"/>
                  </a:lnTo>
                  <a:lnTo>
                    <a:pt x="387" y="364"/>
                  </a:lnTo>
                  <a:lnTo>
                    <a:pt x="385" y="364"/>
                  </a:lnTo>
                  <a:lnTo>
                    <a:pt x="383" y="363"/>
                  </a:lnTo>
                  <a:lnTo>
                    <a:pt x="378" y="362"/>
                  </a:lnTo>
                  <a:lnTo>
                    <a:pt x="374" y="361"/>
                  </a:lnTo>
                  <a:lnTo>
                    <a:pt x="367" y="358"/>
                  </a:lnTo>
                  <a:lnTo>
                    <a:pt x="361" y="356"/>
                  </a:lnTo>
                  <a:lnTo>
                    <a:pt x="350" y="352"/>
                  </a:lnTo>
                  <a:lnTo>
                    <a:pt x="349" y="351"/>
                  </a:lnTo>
                  <a:lnTo>
                    <a:pt x="345" y="346"/>
                  </a:lnTo>
                  <a:lnTo>
                    <a:pt x="345" y="347"/>
                  </a:lnTo>
                  <a:lnTo>
                    <a:pt x="336" y="347"/>
                  </a:lnTo>
                  <a:lnTo>
                    <a:pt x="327" y="343"/>
                  </a:lnTo>
                  <a:lnTo>
                    <a:pt x="320" y="336"/>
                  </a:lnTo>
                  <a:lnTo>
                    <a:pt x="322" y="333"/>
                  </a:lnTo>
                  <a:lnTo>
                    <a:pt x="318" y="322"/>
                  </a:lnTo>
                  <a:lnTo>
                    <a:pt x="311" y="314"/>
                  </a:lnTo>
                  <a:lnTo>
                    <a:pt x="308" y="313"/>
                  </a:lnTo>
                  <a:lnTo>
                    <a:pt x="303" y="314"/>
                  </a:lnTo>
                  <a:lnTo>
                    <a:pt x="294" y="303"/>
                  </a:lnTo>
                  <a:lnTo>
                    <a:pt x="292" y="303"/>
                  </a:lnTo>
                  <a:lnTo>
                    <a:pt x="285" y="306"/>
                  </a:lnTo>
                  <a:lnTo>
                    <a:pt x="265" y="311"/>
                  </a:lnTo>
                  <a:lnTo>
                    <a:pt x="252" y="313"/>
                  </a:lnTo>
                  <a:lnTo>
                    <a:pt x="245" y="314"/>
                  </a:lnTo>
                  <a:lnTo>
                    <a:pt x="243" y="316"/>
                  </a:lnTo>
                  <a:lnTo>
                    <a:pt x="242" y="316"/>
                  </a:lnTo>
                  <a:lnTo>
                    <a:pt x="235" y="317"/>
                  </a:lnTo>
                  <a:lnTo>
                    <a:pt x="227" y="319"/>
                  </a:lnTo>
                  <a:lnTo>
                    <a:pt x="215" y="321"/>
                  </a:lnTo>
                  <a:lnTo>
                    <a:pt x="199" y="324"/>
                  </a:lnTo>
                  <a:lnTo>
                    <a:pt x="194" y="326"/>
                  </a:lnTo>
                  <a:lnTo>
                    <a:pt x="191" y="327"/>
                  </a:lnTo>
                  <a:lnTo>
                    <a:pt x="188" y="327"/>
                  </a:lnTo>
                  <a:lnTo>
                    <a:pt x="181" y="328"/>
                  </a:lnTo>
                  <a:lnTo>
                    <a:pt x="153" y="334"/>
                  </a:lnTo>
                  <a:lnTo>
                    <a:pt x="145" y="336"/>
                  </a:lnTo>
                  <a:lnTo>
                    <a:pt x="139" y="337"/>
                  </a:lnTo>
                  <a:lnTo>
                    <a:pt x="137" y="338"/>
                  </a:lnTo>
                  <a:lnTo>
                    <a:pt x="127" y="341"/>
                  </a:lnTo>
                  <a:lnTo>
                    <a:pt x="112" y="343"/>
                  </a:lnTo>
                  <a:lnTo>
                    <a:pt x="107" y="344"/>
                  </a:lnTo>
                  <a:lnTo>
                    <a:pt x="104" y="344"/>
                  </a:lnTo>
                  <a:lnTo>
                    <a:pt x="100" y="346"/>
                  </a:lnTo>
                  <a:lnTo>
                    <a:pt x="79" y="349"/>
                  </a:lnTo>
                  <a:lnTo>
                    <a:pt x="65" y="353"/>
                  </a:lnTo>
                  <a:lnTo>
                    <a:pt x="60" y="353"/>
                  </a:lnTo>
                  <a:lnTo>
                    <a:pt x="56" y="354"/>
                  </a:lnTo>
                  <a:lnTo>
                    <a:pt x="55" y="354"/>
                  </a:lnTo>
                  <a:lnTo>
                    <a:pt x="51" y="356"/>
                  </a:lnTo>
                  <a:lnTo>
                    <a:pt x="43" y="357"/>
                  </a:lnTo>
                  <a:lnTo>
                    <a:pt x="24" y="361"/>
                  </a:lnTo>
                  <a:lnTo>
                    <a:pt x="14" y="362"/>
                  </a:lnTo>
                  <a:lnTo>
                    <a:pt x="12" y="363"/>
                  </a:lnTo>
                  <a:lnTo>
                    <a:pt x="5" y="364"/>
                  </a:lnTo>
                  <a:lnTo>
                    <a:pt x="0" y="339"/>
                  </a:lnTo>
                  <a:lnTo>
                    <a:pt x="8" y="332"/>
                  </a:lnTo>
                  <a:lnTo>
                    <a:pt x="25" y="313"/>
                  </a:lnTo>
                  <a:lnTo>
                    <a:pt x="36" y="304"/>
                  </a:lnTo>
                  <a:lnTo>
                    <a:pt x="43" y="289"/>
                  </a:lnTo>
                  <a:lnTo>
                    <a:pt x="49" y="284"/>
                  </a:lnTo>
                  <a:lnTo>
                    <a:pt x="44" y="267"/>
                  </a:lnTo>
                  <a:lnTo>
                    <a:pt x="38" y="264"/>
                  </a:lnTo>
                  <a:lnTo>
                    <a:pt x="35" y="257"/>
                  </a:lnTo>
                  <a:lnTo>
                    <a:pt x="32" y="253"/>
                  </a:lnTo>
                  <a:lnTo>
                    <a:pt x="29" y="239"/>
                  </a:lnTo>
                  <a:lnTo>
                    <a:pt x="66" y="222"/>
                  </a:lnTo>
                  <a:lnTo>
                    <a:pt x="87" y="218"/>
                  </a:lnTo>
                  <a:lnTo>
                    <a:pt x="96" y="217"/>
                  </a:lnTo>
                  <a:lnTo>
                    <a:pt x="112" y="215"/>
                  </a:lnTo>
                  <a:lnTo>
                    <a:pt x="128" y="222"/>
                  </a:lnTo>
                  <a:lnTo>
                    <a:pt x="138" y="217"/>
                  </a:lnTo>
                  <a:lnTo>
                    <a:pt x="154" y="212"/>
                  </a:lnTo>
                  <a:lnTo>
                    <a:pt x="163" y="212"/>
                  </a:lnTo>
                  <a:lnTo>
                    <a:pt x="178" y="202"/>
                  </a:lnTo>
                  <a:lnTo>
                    <a:pt x="182" y="198"/>
                  </a:lnTo>
                  <a:lnTo>
                    <a:pt x="185" y="193"/>
                  </a:lnTo>
                  <a:lnTo>
                    <a:pt x="193" y="183"/>
                  </a:lnTo>
                  <a:lnTo>
                    <a:pt x="205" y="178"/>
                  </a:lnTo>
                  <a:lnTo>
                    <a:pt x="207" y="168"/>
                  </a:lnTo>
                  <a:lnTo>
                    <a:pt x="205" y="163"/>
                  </a:lnTo>
                  <a:lnTo>
                    <a:pt x="202" y="153"/>
                  </a:lnTo>
                  <a:lnTo>
                    <a:pt x="198" y="152"/>
                  </a:lnTo>
                  <a:lnTo>
                    <a:pt x="197" y="147"/>
                  </a:lnTo>
                  <a:lnTo>
                    <a:pt x="202" y="147"/>
                  </a:lnTo>
                  <a:lnTo>
                    <a:pt x="207" y="142"/>
                  </a:lnTo>
                  <a:lnTo>
                    <a:pt x="197" y="138"/>
                  </a:lnTo>
                  <a:lnTo>
                    <a:pt x="196" y="139"/>
                  </a:lnTo>
                  <a:lnTo>
                    <a:pt x="196" y="135"/>
                  </a:lnTo>
                  <a:lnTo>
                    <a:pt x="187" y="133"/>
                  </a:lnTo>
                  <a:lnTo>
                    <a:pt x="188" y="118"/>
                  </a:lnTo>
                  <a:lnTo>
                    <a:pt x="197" y="112"/>
                  </a:lnTo>
                  <a:lnTo>
                    <a:pt x="197" y="108"/>
                  </a:lnTo>
                  <a:lnTo>
                    <a:pt x="210" y="95"/>
                  </a:lnTo>
                  <a:lnTo>
                    <a:pt x="213" y="93"/>
                  </a:lnTo>
                  <a:lnTo>
                    <a:pt x="215" y="85"/>
                  </a:lnTo>
                  <a:lnTo>
                    <a:pt x="240" y="46"/>
                  </a:lnTo>
                  <a:lnTo>
                    <a:pt x="248" y="38"/>
                  </a:lnTo>
                  <a:lnTo>
                    <a:pt x="249" y="36"/>
                  </a:lnTo>
                  <a:lnTo>
                    <a:pt x="264" y="24"/>
                  </a:lnTo>
                  <a:lnTo>
                    <a:pt x="273" y="23"/>
                  </a:lnTo>
                  <a:lnTo>
                    <a:pt x="274" y="21"/>
                  </a:lnTo>
                  <a:lnTo>
                    <a:pt x="317" y="11"/>
                  </a:lnTo>
                  <a:lnTo>
                    <a:pt x="318" y="11"/>
                  </a:lnTo>
                  <a:lnTo>
                    <a:pt x="341" y="5"/>
                  </a:lnTo>
                  <a:lnTo>
                    <a:pt x="358" y="0"/>
                  </a:lnTo>
                  <a:lnTo>
                    <a:pt x="360" y="14"/>
                  </a:lnTo>
                  <a:lnTo>
                    <a:pt x="366" y="40"/>
                  </a:lnTo>
                  <a:lnTo>
                    <a:pt x="367" y="40"/>
                  </a:lnTo>
                  <a:lnTo>
                    <a:pt x="369" y="41"/>
                  </a:lnTo>
                  <a:lnTo>
                    <a:pt x="372" y="45"/>
                  </a:lnTo>
                  <a:lnTo>
                    <a:pt x="377" y="67"/>
                  </a:lnTo>
                  <a:lnTo>
                    <a:pt x="373" y="74"/>
                  </a:lnTo>
                  <a:lnTo>
                    <a:pt x="373" y="85"/>
                  </a:lnTo>
                  <a:lnTo>
                    <a:pt x="383" y="109"/>
                  </a:lnTo>
                  <a:lnTo>
                    <a:pt x="383" y="110"/>
                  </a:lnTo>
                  <a:lnTo>
                    <a:pt x="385" y="114"/>
                  </a:lnTo>
                  <a:lnTo>
                    <a:pt x="384" y="127"/>
                  </a:lnTo>
                  <a:lnTo>
                    <a:pt x="392" y="124"/>
                  </a:lnTo>
                  <a:lnTo>
                    <a:pt x="401" y="152"/>
                  </a:lnTo>
                  <a:lnTo>
                    <a:pt x="403" y="157"/>
                  </a:lnTo>
                  <a:lnTo>
                    <a:pt x="405" y="169"/>
                  </a:lnTo>
                  <a:lnTo>
                    <a:pt x="409" y="185"/>
                  </a:lnTo>
                  <a:lnTo>
                    <a:pt x="410" y="195"/>
                  </a:lnTo>
                  <a:lnTo>
                    <a:pt x="412" y="203"/>
                  </a:lnTo>
                  <a:lnTo>
                    <a:pt x="414" y="203"/>
                  </a:lnTo>
                  <a:lnTo>
                    <a:pt x="414" y="209"/>
                  </a:lnTo>
                  <a:lnTo>
                    <a:pt x="414" y="214"/>
                  </a:lnTo>
                  <a:lnTo>
                    <a:pt x="412" y="225"/>
                  </a:lnTo>
                  <a:lnTo>
                    <a:pt x="412" y="263"/>
                  </a:lnTo>
                  <a:lnTo>
                    <a:pt x="412" y="267"/>
                  </a:lnTo>
                  <a:lnTo>
                    <a:pt x="414" y="269"/>
                  </a:lnTo>
                  <a:lnTo>
                    <a:pt x="415" y="274"/>
                  </a:lnTo>
                  <a:lnTo>
                    <a:pt x="420" y="297"/>
                  </a:lnTo>
                  <a:lnTo>
                    <a:pt x="421" y="304"/>
                  </a:lnTo>
                  <a:lnTo>
                    <a:pt x="421" y="308"/>
                  </a:lnTo>
                  <a:lnTo>
                    <a:pt x="422" y="311"/>
                  </a:lnTo>
                  <a:lnTo>
                    <a:pt x="422" y="318"/>
                  </a:lnTo>
                  <a:lnTo>
                    <a:pt x="425" y="326"/>
                  </a:lnTo>
                  <a:lnTo>
                    <a:pt x="425" y="328"/>
                  </a:lnTo>
                  <a:lnTo>
                    <a:pt x="426" y="332"/>
                  </a:lnTo>
                  <a:lnTo>
                    <a:pt x="433" y="346"/>
                  </a:lnTo>
                  <a:lnTo>
                    <a:pt x="420" y="359"/>
                  </a:lnTo>
                  <a:lnTo>
                    <a:pt x="427" y="369"/>
                  </a:lnTo>
                  <a:lnTo>
                    <a:pt x="422" y="377"/>
                  </a:lnTo>
                  <a:lnTo>
                    <a:pt x="422" y="381"/>
                  </a:lnTo>
                  <a:lnTo>
                    <a:pt x="421" y="381"/>
                  </a:lnTo>
                  <a:lnTo>
                    <a:pt x="420" y="382"/>
                  </a:lnTo>
                  <a:lnTo>
                    <a:pt x="421" y="382"/>
                  </a:lnTo>
                  <a:lnTo>
                    <a:pt x="422" y="383"/>
                  </a:lnTo>
                  <a:lnTo>
                    <a:pt x="428" y="379"/>
                  </a:lnTo>
                  <a:lnTo>
                    <a:pt x="431" y="376"/>
                  </a:lnTo>
                  <a:lnTo>
                    <a:pt x="438" y="372"/>
                  </a:lnTo>
                  <a:lnTo>
                    <a:pt x="445" y="368"/>
                  </a:lnTo>
                  <a:lnTo>
                    <a:pt x="455" y="369"/>
                  </a:lnTo>
                  <a:lnTo>
                    <a:pt x="461" y="361"/>
                  </a:lnTo>
                  <a:lnTo>
                    <a:pt x="493" y="352"/>
                  </a:lnTo>
                  <a:lnTo>
                    <a:pt x="508" y="334"/>
                  </a:lnTo>
                  <a:lnTo>
                    <a:pt x="516" y="329"/>
                  </a:lnTo>
                  <a:lnTo>
                    <a:pt x="514" y="333"/>
                  </a:lnTo>
                  <a:lnTo>
                    <a:pt x="518" y="339"/>
                  </a:lnTo>
                  <a:lnTo>
                    <a:pt x="527" y="342"/>
                  </a:lnTo>
                  <a:lnTo>
                    <a:pt x="536" y="333"/>
                  </a:lnTo>
                  <a:lnTo>
                    <a:pt x="537" y="336"/>
                  </a:lnTo>
                  <a:lnTo>
                    <a:pt x="520" y="351"/>
                  </a:lnTo>
                  <a:lnTo>
                    <a:pt x="461" y="394"/>
                  </a:lnTo>
                  <a:lnTo>
                    <a:pt x="450" y="399"/>
                  </a:lnTo>
                  <a:lnTo>
                    <a:pt x="437" y="404"/>
                  </a:lnTo>
                  <a:lnTo>
                    <a:pt x="428" y="407"/>
                  </a:lnTo>
                  <a:lnTo>
                    <a:pt x="421" y="411"/>
                  </a:lnTo>
                  <a:lnTo>
                    <a:pt x="417" y="413"/>
                  </a:lnTo>
                  <a:lnTo>
                    <a:pt x="417" y="412"/>
                  </a:lnTo>
                  <a:lnTo>
                    <a:pt x="412" y="412"/>
                  </a:lnTo>
                  <a:lnTo>
                    <a:pt x="409" y="409"/>
                  </a:lnTo>
                  <a:lnTo>
                    <a:pt x="405" y="417"/>
                  </a:lnTo>
                  <a:lnTo>
                    <a:pt x="398" y="423"/>
                  </a:lnTo>
                  <a:lnTo>
                    <a:pt x="396" y="423"/>
                  </a:lnTo>
                  <a:lnTo>
                    <a:pt x="398" y="421"/>
                  </a:lnTo>
                  <a:lnTo>
                    <a:pt x="396" y="418"/>
                  </a:lnTo>
                  <a:lnTo>
                    <a:pt x="399" y="413"/>
                  </a:lnTo>
                  <a:lnTo>
                    <a:pt x="398" y="411"/>
                  </a:lnTo>
                  <a:lnTo>
                    <a:pt x="398" y="409"/>
                  </a:lnTo>
                  <a:lnTo>
                    <a:pt x="400" y="408"/>
                  </a:lnTo>
                  <a:lnTo>
                    <a:pt x="401" y="408"/>
                  </a:lnTo>
                  <a:lnTo>
                    <a:pt x="405" y="406"/>
                  </a:lnTo>
                  <a:lnTo>
                    <a:pt x="407" y="406"/>
                  </a:lnTo>
                  <a:lnTo>
                    <a:pt x="407" y="402"/>
                  </a:lnTo>
                  <a:lnTo>
                    <a:pt x="407" y="399"/>
                  </a:lnTo>
                  <a:lnTo>
                    <a:pt x="407" y="396"/>
                  </a:lnTo>
                  <a:lnTo>
                    <a:pt x="409" y="391"/>
                  </a:lnTo>
                  <a:lnTo>
                    <a:pt x="410" y="383"/>
                  </a:lnTo>
                  <a:lnTo>
                    <a:pt x="410" y="382"/>
                  </a:lnTo>
                  <a:lnTo>
                    <a:pt x="410" y="379"/>
                  </a:lnTo>
                  <a:lnTo>
                    <a:pt x="411" y="374"/>
                  </a:lnTo>
                  <a:lnTo>
                    <a:pt x="411" y="373"/>
                  </a:lnTo>
                  <a:lnTo>
                    <a:pt x="410" y="372"/>
                  </a:lnTo>
                  <a:close/>
                </a:path>
              </a:pathLst>
            </a:custGeom>
            <a:solidFill>
              <a:srgbClr val="3366FF"/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25" name="Freeform 38"/>
            <p:cNvSpPr>
              <a:spLocks/>
            </p:cNvSpPr>
            <p:nvPr/>
          </p:nvSpPr>
          <p:spPr bwMode="auto">
            <a:xfrm>
              <a:off x="3145" y="2589"/>
              <a:ext cx="407" cy="368"/>
            </a:xfrm>
            <a:custGeom>
              <a:avLst/>
              <a:gdLst>
                <a:gd name="T0" fmla="*/ 254 w 407"/>
                <a:gd name="T1" fmla="*/ 186 h 368"/>
                <a:gd name="T2" fmla="*/ 276 w 407"/>
                <a:gd name="T3" fmla="*/ 184 h 368"/>
                <a:gd name="T4" fmla="*/ 298 w 407"/>
                <a:gd name="T5" fmla="*/ 183 h 368"/>
                <a:gd name="T6" fmla="*/ 338 w 407"/>
                <a:gd name="T7" fmla="*/ 179 h 368"/>
                <a:gd name="T8" fmla="*/ 340 w 407"/>
                <a:gd name="T9" fmla="*/ 226 h 368"/>
                <a:gd name="T10" fmla="*/ 360 w 407"/>
                <a:gd name="T11" fmla="*/ 254 h 368"/>
                <a:gd name="T12" fmla="*/ 345 w 407"/>
                <a:gd name="T13" fmla="*/ 278 h 368"/>
                <a:gd name="T14" fmla="*/ 363 w 407"/>
                <a:gd name="T15" fmla="*/ 268 h 368"/>
                <a:gd name="T16" fmla="*/ 384 w 407"/>
                <a:gd name="T17" fmla="*/ 277 h 368"/>
                <a:gd name="T18" fmla="*/ 367 w 407"/>
                <a:gd name="T19" fmla="*/ 297 h 368"/>
                <a:gd name="T20" fmla="*/ 357 w 407"/>
                <a:gd name="T21" fmla="*/ 307 h 368"/>
                <a:gd name="T22" fmla="*/ 378 w 407"/>
                <a:gd name="T23" fmla="*/ 327 h 368"/>
                <a:gd name="T24" fmla="*/ 407 w 407"/>
                <a:gd name="T25" fmla="*/ 341 h 368"/>
                <a:gd name="T26" fmla="*/ 398 w 407"/>
                <a:gd name="T27" fmla="*/ 362 h 368"/>
                <a:gd name="T28" fmla="*/ 382 w 407"/>
                <a:gd name="T29" fmla="*/ 363 h 368"/>
                <a:gd name="T30" fmla="*/ 349 w 407"/>
                <a:gd name="T31" fmla="*/ 337 h 368"/>
                <a:gd name="T32" fmla="*/ 311 w 407"/>
                <a:gd name="T33" fmla="*/ 361 h 368"/>
                <a:gd name="T34" fmla="*/ 307 w 407"/>
                <a:gd name="T35" fmla="*/ 346 h 368"/>
                <a:gd name="T36" fmla="*/ 278 w 407"/>
                <a:gd name="T37" fmla="*/ 359 h 368"/>
                <a:gd name="T38" fmla="*/ 244 w 407"/>
                <a:gd name="T39" fmla="*/ 359 h 368"/>
                <a:gd name="T40" fmla="*/ 229 w 407"/>
                <a:gd name="T41" fmla="*/ 331 h 368"/>
                <a:gd name="T42" fmla="*/ 201 w 407"/>
                <a:gd name="T43" fmla="*/ 318 h 368"/>
                <a:gd name="T44" fmla="*/ 183 w 407"/>
                <a:gd name="T45" fmla="*/ 308 h 368"/>
                <a:gd name="T46" fmla="*/ 171 w 407"/>
                <a:gd name="T47" fmla="*/ 304 h 368"/>
                <a:gd name="T48" fmla="*/ 191 w 407"/>
                <a:gd name="T49" fmla="*/ 323 h 368"/>
                <a:gd name="T50" fmla="*/ 161 w 407"/>
                <a:gd name="T51" fmla="*/ 324 h 368"/>
                <a:gd name="T52" fmla="*/ 73 w 407"/>
                <a:gd name="T53" fmla="*/ 311 h 368"/>
                <a:gd name="T54" fmla="*/ 24 w 407"/>
                <a:gd name="T55" fmla="*/ 307 h 368"/>
                <a:gd name="T56" fmla="*/ 36 w 407"/>
                <a:gd name="T57" fmla="*/ 287 h 368"/>
                <a:gd name="T58" fmla="*/ 32 w 407"/>
                <a:gd name="T59" fmla="*/ 256 h 368"/>
                <a:gd name="T60" fmla="*/ 46 w 407"/>
                <a:gd name="T61" fmla="*/ 211 h 368"/>
                <a:gd name="T62" fmla="*/ 29 w 407"/>
                <a:gd name="T63" fmla="*/ 154 h 368"/>
                <a:gd name="T64" fmla="*/ 16 w 407"/>
                <a:gd name="T65" fmla="*/ 120 h 368"/>
                <a:gd name="T66" fmla="*/ 7 w 407"/>
                <a:gd name="T67" fmla="*/ 108 h 368"/>
                <a:gd name="T68" fmla="*/ 3 w 407"/>
                <a:gd name="T69" fmla="*/ 83 h 368"/>
                <a:gd name="T70" fmla="*/ 2 w 407"/>
                <a:gd name="T71" fmla="*/ 48 h 368"/>
                <a:gd name="T72" fmla="*/ 0 w 407"/>
                <a:gd name="T73" fmla="*/ 24 h 368"/>
                <a:gd name="T74" fmla="*/ 9 w 407"/>
                <a:gd name="T75" fmla="*/ 10 h 368"/>
                <a:gd name="T76" fmla="*/ 40 w 407"/>
                <a:gd name="T77" fmla="*/ 9 h 368"/>
                <a:gd name="T78" fmla="*/ 59 w 407"/>
                <a:gd name="T79" fmla="*/ 9 h 368"/>
                <a:gd name="T80" fmla="*/ 79 w 407"/>
                <a:gd name="T81" fmla="*/ 8 h 368"/>
                <a:gd name="T82" fmla="*/ 141 w 407"/>
                <a:gd name="T83" fmla="*/ 5 h 368"/>
                <a:gd name="T84" fmla="*/ 194 w 407"/>
                <a:gd name="T85" fmla="*/ 2 h 368"/>
                <a:gd name="T86" fmla="*/ 212 w 407"/>
                <a:gd name="T87" fmla="*/ 0 h 368"/>
                <a:gd name="T88" fmla="*/ 231 w 407"/>
                <a:gd name="T89" fmla="*/ 35 h 368"/>
                <a:gd name="T90" fmla="*/ 223 w 407"/>
                <a:gd name="T91" fmla="*/ 48 h 368"/>
                <a:gd name="T92" fmla="*/ 225 w 407"/>
                <a:gd name="T93" fmla="*/ 83 h 368"/>
                <a:gd name="T94" fmla="*/ 233 w 407"/>
                <a:gd name="T95" fmla="*/ 82 h 368"/>
                <a:gd name="T96" fmla="*/ 217 w 407"/>
                <a:gd name="T97" fmla="*/ 107 h 368"/>
                <a:gd name="T98" fmla="*/ 207 w 407"/>
                <a:gd name="T99" fmla="*/ 120 h 368"/>
                <a:gd name="T100" fmla="*/ 193 w 407"/>
                <a:gd name="T101" fmla="*/ 178 h 368"/>
                <a:gd name="T102" fmla="*/ 222 w 407"/>
                <a:gd name="T103" fmla="*/ 188 h 368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407"/>
                <a:gd name="T157" fmla="*/ 0 h 368"/>
                <a:gd name="T158" fmla="*/ 407 w 407"/>
                <a:gd name="T159" fmla="*/ 368 h 368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407" h="368">
                  <a:moveTo>
                    <a:pt x="228" y="188"/>
                  </a:moveTo>
                  <a:lnTo>
                    <a:pt x="237" y="187"/>
                  </a:lnTo>
                  <a:lnTo>
                    <a:pt x="242" y="187"/>
                  </a:lnTo>
                  <a:lnTo>
                    <a:pt x="254" y="186"/>
                  </a:lnTo>
                  <a:lnTo>
                    <a:pt x="260" y="186"/>
                  </a:lnTo>
                  <a:lnTo>
                    <a:pt x="264" y="186"/>
                  </a:lnTo>
                  <a:lnTo>
                    <a:pt x="275" y="184"/>
                  </a:lnTo>
                  <a:lnTo>
                    <a:pt x="276" y="184"/>
                  </a:lnTo>
                  <a:lnTo>
                    <a:pt x="280" y="184"/>
                  </a:lnTo>
                  <a:lnTo>
                    <a:pt x="289" y="183"/>
                  </a:lnTo>
                  <a:lnTo>
                    <a:pt x="291" y="183"/>
                  </a:lnTo>
                  <a:lnTo>
                    <a:pt x="298" y="183"/>
                  </a:lnTo>
                  <a:lnTo>
                    <a:pt x="308" y="182"/>
                  </a:lnTo>
                  <a:lnTo>
                    <a:pt x="330" y="180"/>
                  </a:lnTo>
                  <a:lnTo>
                    <a:pt x="337" y="179"/>
                  </a:lnTo>
                  <a:lnTo>
                    <a:pt x="338" y="179"/>
                  </a:lnTo>
                  <a:lnTo>
                    <a:pt x="337" y="187"/>
                  </a:lnTo>
                  <a:lnTo>
                    <a:pt x="334" y="203"/>
                  </a:lnTo>
                  <a:lnTo>
                    <a:pt x="332" y="212"/>
                  </a:lnTo>
                  <a:lnTo>
                    <a:pt x="340" y="226"/>
                  </a:lnTo>
                  <a:lnTo>
                    <a:pt x="341" y="226"/>
                  </a:lnTo>
                  <a:lnTo>
                    <a:pt x="346" y="229"/>
                  </a:lnTo>
                  <a:lnTo>
                    <a:pt x="352" y="248"/>
                  </a:lnTo>
                  <a:lnTo>
                    <a:pt x="360" y="254"/>
                  </a:lnTo>
                  <a:lnTo>
                    <a:pt x="353" y="258"/>
                  </a:lnTo>
                  <a:lnTo>
                    <a:pt x="345" y="269"/>
                  </a:lnTo>
                  <a:lnTo>
                    <a:pt x="336" y="273"/>
                  </a:lnTo>
                  <a:lnTo>
                    <a:pt x="345" y="278"/>
                  </a:lnTo>
                  <a:lnTo>
                    <a:pt x="349" y="284"/>
                  </a:lnTo>
                  <a:lnTo>
                    <a:pt x="356" y="284"/>
                  </a:lnTo>
                  <a:lnTo>
                    <a:pt x="359" y="272"/>
                  </a:lnTo>
                  <a:lnTo>
                    <a:pt x="363" y="268"/>
                  </a:lnTo>
                  <a:lnTo>
                    <a:pt x="373" y="266"/>
                  </a:lnTo>
                  <a:lnTo>
                    <a:pt x="387" y="254"/>
                  </a:lnTo>
                  <a:lnTo>
                    <a:pt x="387" y="274"/>
                  </a:lnTo>
                  <a:lnTo>
                    <a:pt x="384" y="277"/>
                  </a:lnTo>
                  <a:lnTo>
                    <a:pt x="384" y="282"/>
                  </a:lnTo>
                  <a:lnTo>
                    <a:pt x="373" y="293"/>
                  </a:lnTo>
                  <a:lnTo>
                    <a:pt x="371" y="302"/>
                  </a:lnTo>
                  <a:lnTo>
                    <a:pt x="367" y="297"/>
                  </a:lnTo>
                  <a:lnTo>
                    <a:pt x="367" y="304"/>
                  </a:lnTo>
                  <a:lnTo>
                    <a:pt x="357" y="302"/>
                  </a:lnTo>
                  <a:lnTo>
                    <a:pt x="367" y="306"/>
                  </a:lnTo>
                  <a:lnTo>
                    <a:pt x="357" y="307"/>
                  </a:lnTo>
                  <a:lnTo>
                    <a:pt x="365" y="318"/>
                  </a:lnTo>
                  <a:lnTo>
                    <a:pt x="359" y="317"/>
                  </a:lnTo>
                  <a:lnTo>
                    <a:pt x="368" y="328"/>
                  </a:lnTo>
                  <a:lnTo>
                    <a:pt x="378" y="327"/>
                  </a:lnTo>
                  <a:lnTo>
                    <a:pt x="390" y="333"/>
                  </a:lnTo>
                  <a:lnTo>
                    <a:pt x="395" y="332"/>
                  </a:lnTo>
                  <a:lnTo>
                    <a:pt x="402" y="339"/>
                  </a:lnTo>
                  <a:lnTo>
                    <a:pt x="407" y="341"/>
                  </a:lnTo>
                  <a:lnTo>
                    <a:pt x="406" y="354"/>
                  </a:lnTo>
                  <a:lnTo>
                    <a:pt x="400" y="356"/>
                  </a:lnTo>
                  <a:lnTo>
                    <a:pt x="398" y="364"/>
                  </a:lnTo>
                  <a:lnTo>
                    <a:pt x="398" y="362"/>
                  </a:lnTo>
                  <a:lnTo>
                    <a:pt x="391" y="354"/>
                  </a:lnTo>
                  <a:lnTo>
                    <a:pt x="381" y="367"/>
                  </a:lnTo>
                  <a:lnTo>
                    <a:pt x="380" y="366"/>
                  </a:lnTo>
                  <a:lnTo>
                    <a:pt x="382" y="363"/>
                  </a:lnTo>
                  <a:lnTo>
                    <a:pt x="380" y="356"/>
                  </a:lnTo>
                  <a:lnTo>
                    <a:pt x="378" y="356"/>
                  </a:lnTo>
                  <a:lnTo>
                    <a:pt x="370" y="343"/>
                  </a:lnTo>
                  <a:lnTo>
                    <a:pt x="349" y="337"/>
                  </a:lnTo>
                  <a:lnTo>
                    <a:pt x="337" y="339"/>
                  </a:lnTo>
                  <a:lnTo>
                    <a:pt x="324" y="352"/>
                  </a:lnTo>
                  <a:lnTo>
                    <a:pt x="324" y="353"/>
                  </a:lnTo>
                  <a:lnTo>
                    <a:pt x="311" y="361"/>
                  </a:lnTo>
                  <a:lnTo>
                    <a:pt x="303" y="364"/>
                  </a:lnTo>
                  <a:lnTo>
                    <a:pt x="310" y="361"/>
                  </a:lnTo>
                  <a:lnTo>
                    <a:pt x="313" y="357"/>
                  </a:lnTo>
                  <a:lnTo>
                    <a:pt x="307" y="346"/>
                  </a:lnTo>
                  <a:lnTo>
                    <a:pt x="300" y="344"/>
                  </a:lnTo>
                  <a:lnTo>
                    <a:pt x="299" y="352"/>
                  </a:lnTo>
                  <a:lnTo>
                    <a:pt x="292" y="349"/>
                  </a:lnTo>
                  <a:lnTo>
                    <a:pt x="278" y="359"/>
                  </a:lnTo>
                  <a:lnTo>
                    <a:pt x="269" y="368"/>
                  </a:lnTo>
                  <a:lnTo>
                    <a:pt x="266" y="368"/>
                  </a:lnTo>
                  <a:lnTo>
                    <a:pt x="259" y="358"/>
                  </a:lnTo>
                  <a:lnTo>
                    <a:pt x="244" y="359"/>
                  </a:lnTo>
                  <a:lnTo>
                    <a:pt x="222" y="344"/>
                  </a:lnTo>
                  <a:lnTo>
                    <a:pt x="228" y="346"/>
                  </a:lnTo>
                  <a:lnTo>
                    <a:pt x="233" y="339"/>
                  </a:lnTo>
                  <a:lnTo>
                    <a:pt x="229" y="331"/>
                  </a:lnTo>
                  <a:lnTo>
                    <a:pt x="211" y="326"/>
                  </a:lnTo>
                  <a:lnTo>
                    <a:pt x="207" y="328"/>
                  </a:lnTo>
                  <a:lnTo>
                    <a:pt x="207" y="318"/>
                  </a:lnTo>
                  <a:lnTo>
                    <a:pt x="201" y="318"/>
                  </a:lnTo>
                  <a:lnTo>
                    <a:pt x="200" y="308"/>
                  </a:lnTo>
                  <a:lnTo>
                    <a:pt x="190" y="307"/>
                  </a:lnTo>
                  <a:lnTo>
                    <a:pt x="180" y="311"/>
                  </a:lnTo>
                  <a:lnTo>
                    <a:pt x="183" y="308"/>
                  </a:lnTo>
                  <a:lnTo>
                    <a:pt x="180" y="308"/>
                  </a:lnTo>
                  <a:lnTo>
                    <a:pt x="180" y="301"/>
                  </a:lnTo>
                  <a:lnTo>
                    <a:pt x="173" y="301"/>
                  </a:lnTo>
                  <a:lnTo>
                    <a:pt x="171" y="304"/>
                  </a:lnTo>
                  <a:lnTo>
                    <a:pt x="158" y="309"/>
                  </a:lnTo>
                  <a:lnTo>
                    <a:pt x="172" y="321"/>
                  </a:lnTo>
                  <a:lnTo>
                    <a:pt x="184" y="319"/>
                  </a:lnTo>
                  <a:lnTo>
                    <a:pt x="191" y="323"/>
                  </a:lnTo>
                  <a:lnTo>
                    <a:pt x="191" y="332"/>
                  </a:lnTo>
                  <a:lnTo>
                    <a:pt x="182" y="331"/>
                  </a:lnTo>
                  <a:lnTo>
                    <a:pt x="169" y="324"/>
                  </a:lnTo>
                  <a:lnTo>
                    <a:pt x="161" y="324"/>
                  </a:lnTo>
                  <a:lnTo>
                    <a:pt x="152" y="329"/>
                  </a:lnTo>
                  <a:lnTo>
                    <a:pt x="124" y="327"/>
                  </a:lnTo>
                  <a:lnTo>
                    <a:pt x="96" y="317"/>
                  </a:lnTo>
                  <a:lnTo>
                    <a:pt x="73" y="311"/>
                  </a:lnTo>
                  <a:lnTo>
                    <a:pt x="35" y="317"/>
                  </a:lnTo>
                  <a:lnTo>
                    <a:pt x="30" y="326"/>
                  </a:lnTo>
                  <a:lnTo>
                    <a:pt x="25" y="317"/>
                  </a:lnTo>
                  <a:lnTo>
                    <a:pt x="24" y="307"/>
                  </a:lnTo>
                  <a:lnTo>
                    <a:pt x="26" y="306"/>
                  </a:lnTo>
                  <a:lnTo>
                    <a:pt x="32" y="292"/>
                  </a:lnTo>
                  <a:lnTo>
                    <a:pt x="35" y="289"/>
                  </a:lnTo>
                  <a:lnTo>
                    <a:pt x="36" y="287"/>
                  </a:lnTo>
                  <a:lnTo>
                    <a:pt x="37" y="281"/>
                  </a:lnTo>
                  <a:lnTo>
                    <a:pt x="36" y="269"/>
                  </a:lnTo>
                  <a:lnTo>
                    <a:pt x="32" y="262"/>
                  </a:lnTo>
                  <a:lnTo>
                    <a:pt x="32" y="256"/>
                  </a:lnTo>
                  <a:lnTo>
                    <a:pt x="34" y="254"/>
                  </a:lnTo>
                  <a:lnTo>
                    <a:pt x="35" y="246"/>
                  </a:lnTo>
                  <a:lnTo>
                    <a:pt x="42" y="222"/>
                  </a:lnTo>
                  <a:lnTo>
                    <a:pt x="46" y="211"/>
                  </a:lnTo>
                  <a:lnTo>
                    <a:pt x="43" y="198"/>
                  </a:lnTo>
                  <a:lnTo>
                    <a:pt x="45" y="180"/>
                  </a:lnTo>
                  <a:lnTo>
                    <a:pt x="41" y="182"/>
                  </a:lnTo>
                  <a:lnTo>
                    <a:pt x="29" y="154"/>
                  </a:lnTo>
                  <a:lnTo>
                    <a:pt x="30" y="152"/>
                  </a:lnTo>
                  <a:lnTo>
                    <a:pt x="21" y="144"/>
                  </a:lnTo>
                  <a:lnTo>
                    <a:pt x="20" y="129"/>
                  </a:lnTo>
                  <a:lnTo>
                    <a:pt x="16" y="120"/>
                  </a:lnTo>
                  <a:lnTo>
                    <a:pt x="18" y="120"/>
                  </a:lnTo>
                  <a:lnTo>
                    <a:pt x="8" y="110"/>
                  </a:lnTo>
                  <a:lnTo>
                    <a:pt x="7" y="109"/>
                  </a:lnTo>
                  <a:lnTo>
                    <a:pt x="7" y="108"/>
                  </a:lnTo>
                  <a:lnTo>
                    <a:pt x="5" y="108"/>
                  </a:lnTo>
                  <a:lnTo>
                    <a:pt x="4" y="107"/>
                  </a:lnTo>
                  <a:lnTo>
                    <a:pt x="3" y="88"/>
                  </a:lnTo>
                  <a:lnTo>
                    <a:pt x="3" y="83"/>
                  </a:lnTo>
                  <a:lnTo>
                    <a:pt x="3" y="72"/>
                  </a:lnTo>
                  <a:lnTo>
                    <a:pt x="3" y="69"/>
                  </a:lnTo>
                  <a:lnTo>
                    <a:pt x="2" y="59"/>
                  </a:lnTo>
                  <a:lnTo>
                    <a:pt x="2" y="48"/>
                  </a:lnTo>
                  <a:lnTo>
                    <a:pt x="2" y="42"/>
                  </a:lnTo>
                  <a:lnTo>
                    <a:pt x="2" y="38"/>
                  </a:lnTo>
                  <a:lnTo>
                    <a:pt x="2" y="37"/>
                  </a:lnTo>
                  <a:lnTo>
                    <a:pt x="0" y="24"/>
                  </a:lnTo>
                  <a:lnTo>
                    <a:pt x="0" y="13"/>
                  </a:lnTo>
                  <a:lnTo>
                    <a:pt x="0" y="12"/>
                  </a:lnTo>
                  <a:lnTo>
                    <a:pt x="4" y="10"/>
                  </a:lnTo>
                  <a:lnTo>
                    <a:pt x="9" y="10"/>
                  </a:lnTo>
                  <a:lnTo>
                    <a:pt x="18" y="10"/>
                  </a:lnTo>
                  <a:lnTo>
                    <a:pt x="27" y="10"/>
                  </a:lnTo>
                  <a:lnTo>
                    <a:pt x="29" y="10"/>
                  </a:lnTo>
                  <a:lnTo>
                    <a:pt x="40" y="9"/>
                  </a:lnTo>
                  <a:lnTo>
                    <a:pt x="41" y="9"/>
                  </a:lnTo>
                  <a:lnTo>
                    <a:pt x="42" y="9"/>
                  </a:lnTo>
                  <a:lnTo>
                    <a:pt x="53" y="9"/>
                  </a:lnTo>
                  <a:lnTo>
                    <a:pt x="59" y="9"/>
                  </a:lnTo>
                  <a:lnTo>
                    <a:pt x="60" y="9"/>
                  </a:lnTo>
                  <a:lnTo>
                    <a:pt x="63" y="8"/>
                  </a:lnTo>
                  <a:lnTo>
                    <a:pt x="64" y="8"/>
                  </a:lnTo>
                  <a:lnTo>
                    <a:pt x="79" y="8"/>
                  </a:lnTo>
                  <a:lnTo>
                    <a:pt x="94" y="7"/>
                  </a:lnTo>
                  <a:lnTo>
                    <a:pt x="100" y="7"/>
                  </a:lnTo>
                  <a:lnTo>
                    <a:pt x="116" y="7"/>
                  </a:lnTo>
                  <a:lnTo>
                    <a:pt x="141" y="5"/>
                  </a:lnTo>
                  <a:lnTo>
                    <a:pt x="149" y="5"/>
                  </a:lnTo>
                  <a:lnTo>
                    <a:pt x="184" y="3"/>
                  </a:lnTo>
                  <a:lnTo>
                    <a:pt x="185" y="3"/>
                  </a:lnTo>
                  <a:lnTo>
                    <a:pt x="194" y="2"/>
                  </a:lnTo>
                  <a:lnTo>
                    <a:pt x="196" y="2"/>
                  </a:lnTo>
                  <a:lnTo>
                    <a:pt x="198" y="2"/>
                  </a:lnTo>
                  <a:lnTo>
                    <a:pt x="209" y="2"/>
                  </a:lnTo>
                  <a:lnTo>
                    <a:pt x="212" y="0"/>
                  </a:lnTo>
                  <a:lnTo>
                    <a:pt x="214" y="0"/>
                  </a:lnTo>
                  <a:lnTo>
                    <a:pt x="216" y="0"/>
                  </a:lnTo>
                  <a:lnTo>
                    <a:pt x="222" y="39"/>
                  </a:lnTo>
                  <a:lnTo>
                    <a:pt x="231" y="35"/>
                  </a:lnTo>
                  <a:lnTo>
                    <a:pt x="228" y="40"/>
                  </a:lnTo>
                  <a:lnTo>
                    <a:pt x="226" y="42"/>
                  </a:lnTo>
                  <a:lnTo>
                    <a:pt x="232" y="49"/>
                  </a:lnTo>
                  <a:lnTo>
                    <a:pt x="223" y="48"/>
                  </a:lnTo>
                  <a:lnTo>
                    <a:pt x="232" y="52"/>
                  </a:lnTo>
                  <a:lnTo>
                    <a:pt x="233" y="75"/>
                  </a:lnTo>
                  <a:lnTo>
                    <a:pt x="225" y="74"/>
                  </a:lnTo>
                  <a:lnTo>
                    <a:pt x="225" y="83"/>
                  </a:lnTo>
                  <a:lnTo>
                    <a:pt x="229" y="82"/>
                  </a:lnTo>
                  <a:lnTo>
                    <a:pt x="229" y="83"/>
                  </a:lnTo>
                  <a:lnTo>
                    <a:pt x="229" y="82"/>
                  </a:lnTo>
                  <a:lnTo>
                    <a:pt x="233" y="82"/>
                  </a:lnTo>
                  <a:lnTo>
                    <a:pt x="232" y="83"/>
                  </a:lnTo>
                  <a:lnTo>
                    <a:pt x="225" y="88"/>
                  </a:lnTo>
                  <a:lnTo>
                    <a:pt x="228" y="94"/>
                  </a:lnTo>
                  <a:lnTo>
                    <a:pt x="217" y="107"/>
                  </a:lnTo>
                  <a:lnTo>
                    <a:pt x="216" y="118"/>
                  </a:lnTo>
                  <a:lnTo>
                    <a:pt x="212" y="119"/>
                  </a:lnTo>
                  <a:lnTo>
                    <a:pt x="210" y="119"/>
                  </a:lnTo>
                  <a:lnTo>
                    <a:pt x="207" y="120"/>
                  </a:lnTo>
                  <a:lnTo>
                    <a:pt x="199" y="129"/>
                  </a:lnTo>
                  <a:lnTo>
                    <a:pt x="200" y="155"/>
                  </a:lnTo>
                  <a:lnTo>
                    <a:pt x="195" y="172"/>
                  </a:lnTo>
                  <a:lnTo>
                    <a:pt x="193" y="178"/>
                  </a:lnTo>
                  <a:lnTo>
                    <a:pt x="194" y="189"/>
                  </a:lnTo>
                  <a:lnTo>
                    <a:pt x="193" y="191"/>
                  </a:lnTo>
                  <a:lnTo>
                    <a:pt x="212" y="189"/>
                  </a:lnTo>
                  <a:lnTo>
                    <a:pt x="222" y="188"/>
                  </a:lnTo>
                  <a:lnTo>
                    <a:pt x="228" y="188"/>
                  </a:lnTo>
                  <a:close/>
                </a:path>
              </a:pathLst>
            </a:custGeom>
            <a:solidFill>
              <a:srgbClr val="3366FF"/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26" name="Freeform 39"/>
            <p:cNvSpPr>
              <a:spLocks/>
            </p:cNvSpPr>
            <p:nvPr/>
          </p:nvSpPr>
          <p:spPr bwMode="auto">
            <a:xfrm>
              <a:off x="3092" y="2258"/>
              <a:ext cx="361" cy="343"/>
            </a:xfrm>
            <a:custGeom>
              <a:avLst/>
              <a:gdLst>
                <a:gd name="T0" fmla="*/ 12 w 361"/>
                <a:gd name="T1" fmla="*/ 95 h 343"/>
                <a:gd name="T2" fmla="*/ 14 w 361"/>
                <a:gd name="T3" fmla="*/ 111 h 343"/>
                <a:gd name="T4" fmla="*/ 17 w 361"/>
                <a:gd name="T5" fmla="*/ 122 h 343"/>
                <a:gd name="T6" fmla="*/ 17 w 361"/>
                <a:gd name="T7" fmla="*/ 169 h 343"/>
                <a:gd name="T8" fmla="*/ 17 w 361"/>
                <a:gd name="T9" fmla="*/ 187 h 343"/>
                <a:gd name="T10" fmla="*/ 17 w 361"/>
                <a:gd name="T11" fmla="*/ 209 h 343"/>
                <a:gd name="T12" fmla="*/ 18 w 361"/>
                <a:gd name="T13" fmla="*/ 240 h 343"/>
                <a:gd name="T14" fmla="*/ 18 w 361"/>
                <a:gd name="T15" fmla="*/ 259 h 343"/>
                <a:gd name="T16" fmla="*/ 27 w 361"/>
                <a:gd name="T17" fmla="*/ 294 h 343"/>
                <a:gd name="T18" fmla="*/ 51 w 361"/>
                <a:gd name="T19" fmla="*/ 295 h 343"/>
                <a:gd name="T20" fmla="*/ 52 w 361"/>
                <a:gd name="T21" fmla="*/ 320 h 343"/>
                <a:gd name="T22" fmla="*/ 57 w 361"/>
                <a:gd name="T23" fmla="*/ 341 h 343"/>
                <a:gd name="T24" fmla="*/ 80 w 361"/>
                <a:gd name="T25" fmla="*/ 341 h 343"/>
                <a:gd name="T26" fmla="*/ 94 w 361"/>
                <a:gd name="T27" fmla="*/ 340 h 343"/>
                <a:gd name="T28" fmla="*/ 112 w 361"/>
                <a:gd name="T29" fmla="*/ 340 h 343"/>
                <a:gd name="T30" fmla="*/ 117 w 361"/>
                <a:gd name="T31" fmla="*/ 339 h 343"/>
                <a:gd name="T32" fmla="*/ 153 w 361"/>
                <a:gd name="T33" fmla="*/ 338 h 343"/>
                <a:gd name="T34" fmla="*/ 202 w 361"/>
                <a:gd name="T35" fmla="*/ 336 h 343"/>
                <a:gd name="T36" fmla="*/ 247 w 361"/>
                <a:gd name="T37" fmla="*/ 333 h 343"/>
                <a:gd name="T38" fmla="*/ 262 w 361"/>
                <a:gd name="T39" fmla="*/ 333 h 343"/>
                <a:gd name="T40" fmla="*/ 269 w 361"/>
                <a:gd name="T41" fmla="*/ 331 h 343"/>
                <a:gd name="T42" fmla="*/ 269 w 361"/>
                <a:gd name="T43" fmla="*/ 288 h 343"/>
                <a:gd name="T44" fmla="*/ 262 w 361"/>
                <a:gd name="T45" fmla="*/ 283 h 343"/>
                <a:gd name="T46" fmla="*/ 268 w 361"/>
                <a:gd name="T47" fmla="*/ 259 h 343"/>
                <a:gd name="T48" fmla="*/ 275 w 361"/>
                <a:gd name="T49" fmla="*/ 236 h 343"/>
                <a:gd name="T50" fmla="*/ 292 w 361"/>
                <a:gd name="T51" fmla="*/ 209 h 343"/>
                <a:gd name="T52" fmla="*/ 296 w 361"/>
                <a:gd name="T53" fmla="*/ 206 h 343"/>
                <a:gd name="T54" fmla="*/ 302 w 361"/>
                <a:gd name="T55" fmla="*/ 176 h 343"/>
                <a:gd name="T56" fmla="*/ 311 w 361"/>
                <a:gd name="T57" fmla="*/ 171 h 343"/>
                <a:gd name="T58" fmla="*/ 307 w 361"/>
                <a:gd name="T59" fmla="*/ 167 h 343"/>
                <a:gd name="T60" fmla="*/ 313 w 361"/>
                <a:gd name="T61" fmla="*/ 157 h 343"/>
                <a:gd name="T62" fmla="*/ 320 w 361"/>
                <a:gd name="T63" fmla="*/ 154 h 343"/>
                <a:gd name="T64" fmla="*/ 319 w 361"/>
                <a:gd name="T65" fmla="*/ 141 h 343"/>
                <a:gd name="T66" fmla="*/ 333 w 361"/>
                <a:gd name="T67" fmla="*/ 106 h 343"/>
                <a:gd name="T68" fmla="*/ 327 w 361"/>
                <a:gd name="T69" fmla="*/ 104 h 343"/>
                <a:gd name="T70" fmla="*/ 338 w 361"/>
                <a:gd name="T71" fmla="*/ 86 h 343"/>
                <a:gd name="T72" fmla="*/ 353 w 361"/>
                <a:gd name="T73" fmla="*/ 52 h 343"/>
                <a:gd name="T74" fmla="*/ 352 w 361"/>
                <a:gd name="T75" fmla="*/ 44 h 343"/>
                <a:gd name="T76" fmla="*/ 323 w 361"/>
                <a:gd name="T77" fmla="*/ 46 h 343"/>
                <a:gd name="T78" fmla="*/ 307 w 361"/>
                <a:gd name="T79" fmla="*/ 47 h 343"/>
                <a:gd name="T80" fmla="*/ 319 w 361"/>
                <a:gd name="T81" fmla="*/ 27 h 343"/>
                <a:gd name="T82" fmla="*/ 315 w 361"/>
                <a:gd name="T83" fmla="*/ 0 h 343"/>
                <a:gd name="T84" fmla="*/ 290 w 361"/>
                <a:gd name="T85" fmla="*/ 2 h 343"/>
                <a:gd name="T86" fmla="*/ 275 w 361"/>
                <a:gd name="T87" fmla="*/ 3 h 343"/>
                <a:gd name="T88" fmla="*/ 251 w 361"/>
                <a:gd name="T89" fmla="*/ 5 h 343"/>
                <a:gd name="T90" fmla="*/ 230 w 361"/>
                <a:gd name="T91" fmla="*/ 6 h 343"/>
                <a:gd name="T92" fmla="*/ 220 w 361"/>
                <a:gd name="T93" fmla="*/ 6 h 343"/>
                <a:gd name="T94" fmla="*/ 188 w 361"/>
                <a:gd name="T95" fmla="*/ 8 h 343"/>
                <a:gd name="T96" fmla="*/ 177 w 361"/>
                <a:gd name="T97" fmla="*/ 10 h 343"/>
                <a:gd name="T98" fmla="*/ 150 w 361"/>
                <a:gd name="T99" fmla="*/ 11 h 343"/>
                <a:gd name="T100" fmla="*/ 132 w 361"/>
                <a:gd name="T101" fmla="*/ 12 h 343"/>
                <a:gd name="T102" fmla="*/ 105 w 361"/>
                <a:gd name="T103" fmla="*/ 13 h 343"/>
                <a:gd name="T104" fmla="*/ 89 w 361"/>
                <a:gd name="T105" fmla="*/ 13 h 343"/>
                <a:gd name="T106" fmla="*/ 64 w 361"/>
                <a:gd name="T107" fmla="*/ 15 h 343"/>
                <a:gd name="T108" fmla="*/ 49 w 361"/>
                <a:gd name="T109" fmla="*/ 16 h 343"/>
                <a:gd name="T110" fmla="*/ 17 w 361"/>
                <a:gd name="T111" fmla="*/ 17 h 343"/>
                <a:gd name="T112" fmla="*/ 1 w 361"/>
                <a:gd name="T113" fmla="*/ 28 h 343"/>
                <a:gd name="T114" fmla="*/ 6 w 361"/>
                <a:gd name="T115" fmla="*/ 52 h 343"/>
                <a:gd name="T116" fmla="*/ 11 w 361"/>
                <a:gd name="T117" fmla="*/ 82 h 34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61"/>
                <a:gd name="T178" fmla="*/ 0 h 343"/>
                <a:gd name="T179" fmla="*/ 361 w 361"/>
                <a:gd name="T180" fmla="*/ 343 h 343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61" h="343">
                  <a:moveTo>
                    <a:pt x="11" y="86"/>
                  </a:moveTo>
                  <a:lnTo>
                    <a:pt x="12" y="91"/>
                  </a:lnTo>
                  <a:lnTo>
                    <a:pt x="12" y="95"/>
                  </a:lnTo>
                  <a:lnTo>
                    <a:pt x="13" y="97"/>
                  </a:lnTo>
                  <a:lnTo>
                    <a:pt x="14" y="110"/>
                  </a:lnTo>
                  <a:lnTo>
                    <a:pt x="14" y="111"/>
                  </a:lnTo>
                  <a:lnTo>
                    <a:pt x="17" y="120"/>
                  </a:lnTo>
                  <a:lnTo>
                    <a:pt x="17" y="121"/>
                  </a:lnTo>
                  <a:lnTo>
                    <a:pt x="17" y="122"/>
                  </a:lnTo>
                  <a:lnTo>
                    <a:pt x="17" y="134"/>
                  </a:lnTo>
                  <a:lnTo>
                    <a:pt x="17" y="164"/>
                  </a:lnTo>
                  <a:lnTo>
                    <a:pt x="17" y="169"/>
                  </a:lnTo>
                  <a:lnTo>
                    <a:pt x="17" y="170"/>
                  </a:lnTo>
                  <a:lnTo>
                    <a:pt x="17" y="184"/>
                  </a:lnTo>
                  <a:lnTo>
                    <a:pt x="17" y="187"/>
                  </a:lnTo>
                  <a:lnTo>
                    <a:pt x="17" y="191"/>
                  </a:lnTo>
                  <a:lnTo>
                    <a:pt x="17" y="204"/>
                  </a:lnTo>
                  <a:lnTo>
                    <a:pt x="17" y="209"/>
                  </a:lnTo>
                  <a:lnTo>
                    <a:pt x="18" y="227"/>
                  </a:lnTo>
                  <a:lnTo>
                    <a:pt x="18" y="234"/>
                  </a:lnTo>
                  <a:lnTo>
                    <a:pt x="18" y="240"/>
                  </a:lnTo>
                  <a:lnTo>
                    <a:pt x="18" y="255"/>
                  </a:lnTo>
                  <a:lnTo>
                    <a:pt x="18" y="257"/>
                  </a:lnTo>
                  <a:lnTo>
                    <a:pt x="18" y="259"/>
                  </a:lnTo>
                  <a:lnTo>
                    <a:pt x="18" y="261"/>
                  </a:lnTo>
                  <a:lnTo>
                    <a:pt x="18" y="285"/>
                  </a:lnTo>
                  <a:lnTo>
                    <a:pt x="27" y="294"/>
                  </a:lnTo>
                  <a:lnTo>
                    <a:pt x="36" y="290"/>
                  </a:lnTo>
                  <a:lnTo>
                    <a:pt x="51" y="293"/>
                  </a:lnTo>
                  <a:lnTo>
                    <a:pt x="51" y="295"/>
                  </a:lnTo>
                  <a:lnTo>
                    <a:pt x="52" y="309"/>
                  </a:lnTo>
                  <a:lnTo>
                    <a:pt x="52" y="319"/>
                  </a:lnTo>
                  <a:lnTo>
                    <a:pt x="52" y="320"/>
                  </a:lnTo>
                  <a:lnTo>
                    <a:pt x="53" y="333"/>
                  </a:lnTo>
                  <a:lnTo>
                    <a:pt x="53" y="343"/>
                  </a:lnTo>
                  <a:lnTo>
                    <a:pt x="57" y="341"/>
                  </a:lnTo>
                  <a:lnTo>
                    <a:pt x="62" y="341"/>
                  </a:lnTo>
                  <a:lnTo>
                    <a:pt x="71" y="341"/>
                  </a:lnTo>
                  <a:lnTo>
                    <a:pt x="80" y="341"/>
                  </a:lnTo>
                  <a:lnTo>
                    <a:pt x="82" y="341"/>
                  </a:lnTo>
                  <a:lnTo>
                    <a:pt x="93" y="340"/>
                  </a:lnTo>
                  <a:lnTo>
                    <a:pt x="94" y="340"/>
                  </a:lnTo>
                  <a:lnTo>
                    <a:pt x="95" y="340"/>
                  </a:lnTo>
                  <a:lnTo>
                    <a:pt x="106" y="340"/>
                  </a:lnTo>
                  <a:lnTo>
                    <a:pt x="112" y="340"/>
                  </a:lnTo>
                  <a:lnTo>
                    <a:pt x="113" y="340"/>
                  </a:lnTo>
                  <a:lnTo>
                    <a:pt x="116" y="339"/>
                  </a:lnTo>
                  <a:lnTo>
                    <a:pt x="117" y="339"/>
                  </a:lnTo>
                  <a:lnTo>
                    <a:pt x="132" y="339"/>
                  </a:lnTo>
                  <a:lnTo>
                    <a:pt x="147" y="338"/>
                  </a:lnTo>
                  <a:lnTo>
                    <a:pt x="153" y="338"/>
                  </a:lnTo>
                  <a:lnTo>
                    <a:pt x="169" y="338"/>
                  </a:lnTo>
                  <a:lnTo>
                    <a:pt x="194" y="336"/>
                  </a:lnTo>
                  <a:lnTo>
                    <a:pt x="202" y="336"/>
                  </a:lnTo>
                  <a:lnTo>
                    <a:pt x="237" y="334"/>
                  </a:lnTo>
                  <a:lnTo>
                    <a:pt x="238" y="334"/>
                  </a:lnTo>
                  <a:lnTo>
                    <a:pt x="247" y="333"/>
                  </a:lnTo>
                  <a:lnTo>
                    <a:pt x="249" y="333"/>
                  </a:lnTo>
                  <a:lnTo>
                    <a:pt x="251" y="333"/>
                  </a:lnTo>
                  <a:lnTo>
                    <a:pt x="262" y="333"/>
                  </a:lnTo>
                  <a:lnTo>
                    <a:pt x="265" y="331"/>
                  </a:lnTo>
                  <a:lnTo>
                    <a:pt x="267" y="331"/>
                  </a:lnTo>
                  <a:lnTo>
                    <a:pt x="269" y="331"/>
                  </a:lnTo>
                  <a:lnTo>
                    <a:pt x="270" y="296"/>
                  </a:lnTo>
                  <a:lnTo>
                    <a:pt x="267" y="296"/>
                  </a:lnTo>
                  <a:lnTo>
                    <a:pt x="269" y="288"/>
                  </a:lnTo>
                  <a:lnTo>
                    <a:pt x="262" y="291"/>
                  </a:lnTo>
                  <a:lnTo>
                    <a:pt x="264" y="285"/>
                  </a:lnTo>
                  <a:lnTo>
                    <a:pt x="262" y="283"/>
                  </a:lnTo>
                  <a:lnTo>
                    <a:pt x="260" y="280"/>
                  </a:lnTo>
                  <a:lnTo>
                    <a:pt x="268" y="266"/>
                  </a:lnTo>
                  <a:lnTo>
                    <a:pt x="268" y="259"/>
                  </a:lnTo>
                  <a:lnTo>
                    <a:pt x="276" y="260"/>
                  </a:lnTo>
                  <a:lnTo>
                    <a:pt x="269" y="240"/>
                  </a:lnTo>
                  <a:lnTo>
                    <a:pt x="275" y="236"/>
                  </a:lnTo>
                  <a:lnTo>
                    <a:pt x="278" y="226"/>
                  </a:lnTo>
                  <a:lnTo>
                    <a:pt x="285" y="214"/>
                  </a:lnTo>
                  <a:lnTo>
                    <a:pt x="292" y="209"/>
                  </a:lnTo>
                  <a:lnTo>
                    <a:pt x="290" y="204"/>
                  </a:lnTo>
                  <a:lnTo>
                    <a:pt x="297" y="201"/>
                  </a:lnTo>
                  <a:lnTo>
                    <a:pt x="296" y="206"/>
                  </a:lnTo>
                  <a:lnTo>
                    <a:pt x="297" y="206"/>
                  </a:lnTo>
                  <a:lnTo>
                    <a:pt x="303" y="186"/>
                  </a:lnTo>
                  <a:lnTo>
                    <a:pt x="302" y="176"/>
                  </a:lnTo>
                  <a:lnTo>
                    <a:pt x="304" y="172"/>
                  </a:lnTo>
                  <a:lnTo>
                    <a:pt x="306" y="177"/>
                  </a:lnTo>
                  <a:lnTo>
                    <a:pt x="311" y="171"/>
                  </a:lnTo>
                  <a:lnTo>
                    <a:pt x="302" y="167"/>
                  </a:lnTo>
                  <a:lnTo>
                    <a:pt x="304" y="165"/>
                  </a:lnTo>
                  <a:lnTo>
                    <a:pt x="307" y="167"/>
                  </a:lnTo>
                  <a:lnTo>
                    <a:pt x="311" y="165"/>
                  </a:lnTo>
                  <a:lnTo>
                    <a:pt x="309" y="162"/>
                  </a:lnTo>
                  <a:lnTo>
                    <a:pt x="313" y="157"/>
                  </a:lnTo>
                  <a:lnTo>
                    <a:pt x="314" y="156"/>
                  </a:lnTo>
                  <a:lnTo>
                    <a:pt x="314" y="155"/>
                  </a:lnTo>
                  <a:lnTo>
                    <a:pt x="320" y="154"/>
                  </a:lnTo>
                  <a:lnTo>
                    <a:pt x="324" y="150"/>
                  </a:lnTo>
                  <a:lnTo>
                    <a:pt x="324" y="145"/>
                  </a:lnTo>
                  <a:lnTo>
                    <a:pt x="319" y="141"/>
                  </a:lnTo>
                  <a:lnTo>
                    <a:pt x="330" y="127"/>
                  </a:lnTo>
                  <a:lnTo>
                    <a:pt x="335" y="127"/>
                  </a:lnTo>
                  <a:lnTo>
                    <a:pt x="333" y="106"/>
                  </a:lnTo>
                  <a:lnTo>
                    <a:pt x="330" y="101"/>
                  </a:lnTo>
                  <a:lnTo>
                    <a:pt x="329" y="105"/>
                  </a:lnTo>
                  <a:lnTo>
                    <a:pt x="327" y="104"/>
                  </a:lnTo>
                  <a:lnTo>
                    <a:pt x="329" y="99"/>
                  </a:lnTo>
                  <a:lnTo>
                    <a:pt x="335" y="92"/>
                  </a:lnTo>
                  <a:lnTo>
                    <a:pt x="338" y="86"/>
                  </a:lnTo>
                  <a:lnTo>
                    <a:pt x="345" y="87"/>
                  </a:lnTo>
                  <a:lnTo>
                    <a:pt x="345" y="67"/>
                  </a:lnTo>
                  <a:lnTo>
                    <a:pt x="353" y="52"/>
                  </a:lnTo>
                  <a:lnTo>
                    <a:pt x="361" y="52"/>
                  </a:lnTo>
                  <a:lnTo>
                    <a:pt x="353" y="44"/>
                  </a:lnTo>
                  <a:lnTo>
                    <a:pt x="352" y="44"/>
                  </a:lnTo>
                  <a:lnTo>
                    <a:pt x="341" y="45"/>
                  </a:lnTo>
                  <a:lnTo>
                    <a:pt x="338" y="45"/>
                  </a:lnTo>
                  <a:lnTo>
                    <a:pt x="323" y="46"/>
                  </a:lnTo>
                  <a:lnTo>
                    <a:pt x="317" y="47"/>
                  </a:lnTo>
                  <a:lnTo>
                    <a:pt x="314" y="47"/>
                  </a:lnTo>
                  <a:lnTo>
                    <a:pt x="307" y="47"/>
                  </a:lnTo>
                  <a:lnTo>
                    <a:pt x="313" y="36"/>
                  </a:lnTo>
                  <a:lnTo>
                    <a:pt x="314" y="36"/>
                  </a:lnTo>
                  <a:lnTo>
                    <a:pt x="319" y="27"/>
                  </a:lnTo>
                  <a:lnTo>
                    <a:pt x="324" y="23"/>
                  </a:lnTo>
                  <a:lnTo>
                    <a:pt x="320" y="0"/>
                  </a:lnTo>
                  <a:lnTo>
                    <a:pt x="315" y="0"/>
                  </a:lnTo>
                  <a:lnTo>
                    <a:pt x="313" y="0"/>
                  </a:lnTo>
                  <a:lnTo>
                    <a:pt x="309" y="0"/>
                  </a:lnTo>
                  <a:lnTo>
                    <a:pt x="290" y="2"/>
                  </a:lnTo>
                  <a:lnTo>
                    <a:pt x="280" y="2"/>
                  </a:lnTo>
                  <a:lnTo>
                    <a:pt x="279" y="2"/>
                  </a:lnTo>
                  <a:lnTo>
                    <a:pt x="275" y="3"/>
                  </a:lnTo>
                  <a:lnTo>
                    <a:pt x="268" y="3"/>
                  </a:lnTo>
                  <a:lnTo>
                    <a:pt x="259" y="3"/>
                  </a:lnTo>
                  <a:lnTo>
                    <a:pt x="251" y="5"/>
                  </a:lnTo>
                  <a:lnTo>
                    <a:pt x="244" y="5"/>
                  </a:lnTo>
                  <a:lnTo>
                    <a:pt x="242" y="5"/>
                  </a:lnTo>
                  <a:lnTo>
                    <a:pt x="230" y="6"/>
                  </a:lnTo>
                  <a:lnTo>
                    <a:pt x="227" y="6"/>
                  </a:lnTo>
                  <a:lnTo>
                    <a:pt x="224" y="6"/>
                  </a:lnTo>
                  <a:lnTo>
                    <a:pt x="220" y="6"/>
                  </a:lnTo>
                  <a:lnTo>
                    <a:pt x="211" y="7"/>
                  </a:lnTo>
                  <a:lnTo>
                    <a:pt x="205" y="7"/>
                  </a:lnTo>
                  <a:lnTo>
                    <a:pt x="188" y="8"/>
                  </a:lnTo>
                  <a:lnTo>
                    <a:pt x="180" y="10"/>
                  </a:lnTo>
                  <a:lnTo>
                    <a:pt x="178" y="10"/>
                  </a:lnTo>
                  <a:lnTo>
                    <a:pt x="177" y="10"/>
                  </a:lnTo>
                  <a:lnTo>
                    <a:pt x="161" y="11"/>
                  </a:lnTo>
                  <a:lnTo>
                    <a:pt x="156" y="11"/>
                  </a:lnTo>
                  <a:lnTo>
                    <a:pt x="150" y="11"/>
                  </a:lnTo>
                  <a:lnTo>
                    <a:pt x="136" y="12"/>
                  </a:lnTo>
                  <a:lnTo>
                    <a:pt x="134" y="12"/>
                  </a:lnTo>
                  <a:lnTo>
                    <a:pt x="132" y="12"/>
                  </a:lnTo>
                  <a:lnTo>
                    <a:pt x="126" y="12"/>
                  </a:lnTo>
                  <a:lnTo>
                    <a:pt x="112" y="12"/>
                  </a:lnTo>
                  <a:lnTo>
                    <a:pt x="105" y="13"/>
                  </a:lnTo>
                  <a:lnTo>
                    <a:pt x="95" y="13"/>
                  </a:lnTo>
                  <a:lnTo>
                    <a:pt x="93" y="13"/>
                  </a:lnTo>
                  <a:lnTo>
                    <a:pt x="89" y="13"/>
                  </a:lnTo>
                  <a:lnTo>
                    <a:pt x="84" y="15"/>
                  </a:lnTo>
                  <a:lnTo>
                    <a:pt x="74" y="15"/>
                  </a:lnTo>
                  <a:lnTo>
                    <a:pt x="64" y="15"/>
                  </a:lnTo>
                  <a:lnTo>
                    <a:pt x="58" y="15"/>
                  </a:lnTo>
                  <a:lnTo>
                    <a:pt x="53" y="16"/>
                  </a:lnTo>
                  <a:lnTo>
                    <a:pt x="49" y="16"/>
                  </a:lnTo>
                  <a:lnTo>
                    <a:pt x="44" y="16"/>
                  </a:lnTo>
                  <a:lnTo>
                    <a:pt x="39" y="16"/>
                  </a:lnTo>
                  <a:lnTo>
                    <a:pt x="17" y="17"/>
                  </a:lnTo>
                  <a:lnTo>
                    <a:pt x="8" y="17"/>
                  </a:lnTo>
                  <a:lnTo>
                    <a:pt x="0" y="17"/>
                  </a:lnTo>
                  <a:lnTo>
                    <a:pt x="1" y="28"/>
                  </a:lnTo>
                  <a:lnTo>
                    <a:pt x="2" y="36"/>
                  </a:lnTo>
                  <a:lnTo>
                    <a:pt x="4" y="49"/>
                  </a:lnTo>
                  <a:lnTo>
                    <a:pt x="6" y="52"/>
                  </a:lnTo>
                  <a:lnTo>
                    <a:pt x="6" y="55"/>
                  </a:lnTo>
                  <a:lnTo>
                    <a:pt x="9" y="76"/>
                  </a:lnTo>
                  <a:lnTo>
                    <a:pt x="11" y="82"/>
                  </a:lnTo>
                  <a:lnTo>
                    <a:pt x="11" y="86"/>
                  </a:lnTo>
                  <a:close/>
                </a:path>
              </a:pathLst>
            </a:custGeom>
            <a:solidFill>
              <a:srgbClr val="3366FF"/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27" name="Freeform 40"/>
            <p:cNvSpPr>
              <a:spLocks/>
            </p:cNvSpPr>
            <p:nvPr/>
          </p:nvSpPr>
          <p:spPr bwMode="auto">
            <a:xfrm>
              <a:off x="2489" y="2224"/>
              <a:ext cx="621" cy="322"/>
            </a:xfrm>
            <a:custGeom>
              <a:avLst/>
              <a:gdLst>
                <a:gd name="T0" fmla="*/ 603 w 621"/>
                <a:gd name="T1" fmla="*/ 51 h 322"/>
                <a:gd name="T2" fmla="*/ 601 w 621"/>
                <a:gd name="T3" fmla="*/ 35 h 322"/>
                <a:gd name="T4" fmla="*/ 601 w 621"/>
                <a:gd name="T5" fmla="*/ 9 h 322"/>
                <a:gd name="T6" fmla="*/ 573 w 621"/>
                <a:gd name="T7" fmla="*/ 5 h 322"/>
                <a:gd name="T8" fmla="*/ 545 w 621"/>
                <a:gd name="T9" fmla="*/ 6 h 322"/>
                <a:gd name="T10" fmla="*/ 525 w 621"/>
                <a:gd name="T11" fmla="*/ 6 h 322"/>
                <a:gd name="T12" fmla="*/ 502 w 621"/>
                <a:gd name="T13" fmla="*/ 7 h 322"/>
                <a:gd name="T14" fmla="*/ 458 w 621"/>
                <a:gd name="T15" fmla="*/ 9 h 322"/>
                <a:gd name="T16" fmla="*/ 420 w 621"/>
                <a:gd name="T17" fmla="*/ 9 h 322"/>
                <a:gd name="T18" fmla="*/ 396 w 621"/>
                <a:gd name="T19" fmla="*/ 9 h 322"/>
                <a:gd name="T20" fmla="*/ 356 w 621"/>
                <a:gd name="T21" fmla="*/ 9 h 322"/>
                <a:gd name="T22" fmla="*/ 334 w 621"/>
                <a:gd name="T23" fmla="*/ 9 h 322"/>
                <a:gd name="T24" fmla="*/ 306 w 621"/>
                <a:gd name="T25" fmla="*/ 9 h 322"/>
                <a:gd name="T26" fmla="*/ 261 w 621"/>
                <a:gd name="T27" fmla="*/ 7 h 322"/>
                <a:gd name="T28" fmla="*/ 222 w 621"/>
                <a:gd name="T29" fmla="*/ 7 h 322"/>
                <a:gd name="T30" fmla="*/ 207 w 621"/>
                <a:gd name="T31" fmla="*/ 7 h 322"/>
                <a:gd name="T32" fmla="*/ 145 w 621"/>
                <a:gd name="T33" fmla="*/ 6 h 322"/>
                <a:gd name="T34" fmla="*/ 105 w 621"/>
                <a:gd name="T35" fmla="*/ 5 h 322"/>
                <a:gd name="T36" fmla="*/ 30 w 621"/>
                <a:gd name="T37" fmla="*/ 1 h 322"/>
                <a:gd name="T38" fmla="*/ 1 w 621"/>
                <a:gd name="T39" fmla="*/ 26 h 322"/>
                <a:gd name="T40" fmla="*/ 60 w 621"/>
                <a:gd name="T41" fmla="*/ 49 h 322"/>
                <a:gd name="T42" fmla="*/ 79 w 621"/>
                <a:gd name="T43" fmla="*/ 50 h 322"/>
                <a:gd name="T44" fmla="*/ 126 w 621"/>
                <a:gd name="T45" fmla="*/ 51 h 322"/>
                <a:gd name="T46" fmla="*/ 153 w 621"/>
                <a:gd name="T47" fmla="*/ 52 h 322"/>
                <a:gd name="T48" fmla="*/ 190 w 621"/>
                <a:gd name="T49" fmla="*/ 54 h 322"/>
                <a:gd name="T50" fmla="*/ 214 w 621"/>
                <a:gd name="T51" fmla="*/ 101 h 322"/>
                <a:gd name="T52" fmla="*/ 214 w 621"/>
                <a:gd name="T53" fmla="*/ 125 h 322"/>
                <a:gd name="T54" fmla="*/ 213 w 621"/>
                <a:gd name="T55" fmla="*/ 155 h 322"/>
                <a:gd name="T56" fmla="*/ 213 w 621"/>
                <a:gd name="T57" fmla="*/ 183 h 322"/>
                <a:gd name="T58" fmla="*/ 212 w 621"/>
                <a:gd name="T59" fmla="*/ 219 h 322"/>
                <a:gd name="T60" fmla="*/ 230 w 621"/>
                <a:gd name="T61" fmla="*/ 250 h 322"/>
                <a:gd name="T62" fmla="*/ 267 w 621"/>
                <a:gd name="T63" fmla="*/ 256 h 322"/>
                <a:gd name="T64" fmla="*/ 282 w 621"/>
                <a:gd name="T65" fmla="*/ 271 h 322"/>
                <a:gd name="T66" fmla="*/ 315 w 621"/>
                <a:gd name="T67" fmla="*/ 276 h 322"/>
                <a:gd name="T68" fmla="*/ 342 w 621"/>
                <a:gd name="T69" fmla="*/ 279 h 322"/>
                <a:gd name="T70" fmla="*/ 354 w 621"/>
                <a:gd name="T71" fmla="*/ 290 h 322"/>
                <a:gd name="T72" fmla="*/ 387 w 621"/>
                <a:gd name="T73" fmla="*/ 293 h 322"/>
                <a:gd name="T74" fmla="*/ 398 w 621"/>
                <a:gd name="T75" fmla="*/ 298 h 322"/>
                <a:gd name="T76" fmla="*/ 425 w 621"/>
                <a:gd name="T77" fmla="*/ 317 h 322"/>
                <a:gd name="T78" fmla="*/ 464 w 621"/>
                <a:gd name="T79" fmla="*/ 299 h 322"/>
                <a:gd name="T80" fmla="*/ 480 w 621"/>
                <a:gd name="T81" fmla="*/ 315 h 322"/>
                <a:gd name="T82" fmla="*/ 525 w 621"/>
                <a:gd name="T83" fmla="*/ 300 h 322"/>
                <a:gd name="T84" fmla="*/ 540 w 621"/>
                <a:gd name="T85" fmla="*/ 294 h 322"/>
                <a:gd name="T86" fmla="*/ 562 w 621"/>
                <a:gd name="T87" fmla="*/ 299 h 322"/>
                <a:gd name="T88" fmla="*/ 573 w 621"/>
                <a:gd name="T89" fmla="*/ 295 h 322"/>
                <a:gd name="T90" fmla="*/ 595 w 621"/>
                <a:gd name="T91" fmla="*/ 308 h 322"/>
                <a:gd name="T92" fmla="*/ 601 w 621"/>
                <a:gd name="T93" fmla="*/ 314 h 322"/>
                <a:gd name="T94" fmla="*/ 621 w 621"/>
                <a:gd name="T95" fmla="*/ 295 h 322"/>
                <a:gd name="T96" fmla="*/ 621 w 621"/>
                <a:gd name="T97" fmla="*/ 274 h 322"/>
                <a:gd name="T98" fmla="*/ 620 w 621"/>
                <a:gd name="T99" fmla="*/ 238 h 322"/>
                <a:gd name="T100" fmla="*/ 620 w 621"/>
                <a:gd name="T101" fmla="*/ 204 h 322"/>
                <a:gd name="T102" fmla="*/ 620 w 621"/>
                <a:gd name="T103" fmla="*/ 156 h 322"/>
                <a:gd name="T104" fmla="*/ 617 w 621"/>
                <a:gd name="T105" fmla="*/ 144 h 322"/>
                <a:gd name="T106" fmla="*/ 614 w 621"/>
                <a:gd name="T107" fmla="*/ 120 h 322"/>
                <a:gd name="T108" fmla="*/ 609 w 621"/>
                <a:gd name="T109" fmla="*/ 86 h 32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621"/>
                <a:gd name="T166" fmla="*/ 0 h 322"/>
                <a:gd name="T167" fmla="*/ 621 w 621"/>
                <a:gd name="T168" fmla="*/ 322 h 322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621" h="322">
                  <a:moveTo>
                    <a:pt x="607" y="83"/>
                  </a:moveTo>
                  <a:lnTo>
                    <a:pt x="605" y="70"/>
                  </a:lnTo>
                  <a:lnTo>
                    <a:pt x="604" y="62"/>
                  </a:lnTo>
                  <a:lnTo>
                    <a:pt x="603" y="51"/>
                  </a:lnTo>
                  <a:lnTo>
                    <a:pt x="603" y="42"/>
                  </a:lnTo>
                  <a:lnTo>
                    <a:pt x="603" y="37"/>
                  </a:lnTo>
                  <a:lnTo>
                    <a:pt x="603" y="36"/>
                  </a:lnTo>
                  <a:lnTo>
                    <a:pt x="601" y="35"/>
                  </a:lnTo>
                  <a:lnTo>
                    <a:pt x="601" y="29"/>
                  </a:lnTo>
                  <a:lnTo>
                    <a:pt x="601" y="26"/>
                  </a:lnTo>
                  <a:lnTo>
                    <a:pt x="601" y="17"/>
                  </a:lnTo>
                  <a:lnTo>
                    <a:pt x="601" y="9"/>
                  </a:lnTo>
                  <a:lnTo>
                    <a:pt x="601" y="5"/>
                  </a:lnTo>
                  <a:lnTo>
                    <a:pt x="600" y="5"/>
                  </a:lnTo>
                  <a:lnTo>
                    <a:pt x="592" y="5"/>
                  </a:lnTo>
                  <a:lnTo>
                    <a:pt x="573" y="5"/>
                  </a:lnTo>
                  <a:lnTo>
                    <a:pt x="568" y="6"/>
                  </a:lnTo>
                  <a:lnTo>
                    <a:pt x="556" y="6"/>
                  </a:lnTo>
                  <a:lnTo>
                    <a:pt x="551" y="6"/>
                  </a:lnTo>
                  <a:lnTo>
                    <a:pt x="545" y="6"/>
                  </a:lnTo>
                  <a:lnTo>
                    <a:pt x="538" y="6"/>
                  </a:lnTo>
                  <a:lnTo>
                    <a:pt x="536" y="6"/>
                  </a:lnTo>
                  <a:lnTo>
                    <a:pt x="529" y="6"/>
                  </a:lnTo>
                  <a:lnTo>
                    <a:pt x="525" y="6"/>
                  </a:lnTo>
                  <a:lnTo>
                    <a:pt x="518" y="7"/>
                  </a:lnTo>
                  <a:lnTo>
                    <a:pt x="511" y="7"/>
                  </a:lnTo>
                  <a:lnTo>
                    <a:pt x="505" y="7"/>
                  </a:lnTo>
                  <a:lnTo>
                    <a:pt x="502" y="7"/>
                  </a:lnTo>
                  <a:lnTo>
                    <a:pt x="494" y="7"/>
                  </a:lnTo>
                  <a:lnTo>
                    <a:pt x="470" y="7"/>
                  </a:lnTo>
                  <a:lnTo>
                    <a:pt x="464" y="7"/>
                  </a:lnTo>
                  <a:lnTo>
                    <a:pt x="458" y="9"/>
                  </a:lnTo>
                  <a:lnTo>
                    <a:pt x="448" y="9"/>
                  </a:lnTo>
                  <a:lnTo>
                    <a:pt x="440" y="9"/>
                  </a:lnTo>
                  <a:lnTo>
                    <a:pt x="431" y="9"/>
                  </a:lnTo>
                  <a:lnTo>
                    <a:pt x="420" y="9"/>
                  </a:lnTo>
                  <a:lnTo>
                    <a:pt x="408" y="9"/>
                  </a:lnTo>
                  <a:lnTo>
                    <a:pt x="404" y="9"/>
                  </a:lnTo>
                  <a:lnTo>
                    <a:pt x="398" y="9"/>
                  </a:lnTo>
                  <a:lnTo>
                    <a:pt x="396" y="9"/>
                  </a:lnTo>
                  <a:lnTo>
                    <a:pt x="382" y="9"/>
                  </a:lnTo>
                  <a:lnTo>
                    <a:pt x="374" y="9"/>
                  </a:lnTo>
                  <a:lnTo>
                    <a:pt x="359" y="9"/>
                  </a:lnTo>
                  <a:lnTo>
                    <a:pt x="356" y="9"/>
                  </a:lnTo>
                  <a:lnTo>
                    <a:pt x="352" y="9"/>
                  </a:lnTo>
                  <a:lnTo>
                    <a:pt x="350" y="9"/>
                  </a:lnTo>
                  <a:lnTo>
                    <a:pt x="338" y="9"/>
                  </a:lnTo>
                  <a:lnTo>
                    <a:pt x="334" y="9"/>
                  </a:lnTo>
                  <a:lnTo>
                    <a:pt x="333" y="9"/>
                  </a:lnTo>
                  <a:lnTo>
                    <a:pt x="323" y="9"/>
                  </a:lnTo>
                  <a:lnTo>
                    <a:pt x="321" y="9"/>
                  </a:lnTo>
                  <a:lnTo>
                    <a:pt x="306" y="9"/>
                  </a:lnTo>
                  <a:lnTo>
                    <a:pt x="301" y="9"/>
                  </a:lnTo>
                  <a:lnTo>
                    <a:pt x="288" y="9"/>
                  </a:lnTo>
                  <a:lnTo>
                    <a:pt x="263" y="9"/>
                  </a:lnTo>
                  <a:lnTo>
                    <a:pt x="261" y="7"/>
                  </a:lnTo>
                  <a:lnTo>
                    <a:pt x="255" y="7"/>
                  </a:lnTo>
                  <a:lnTo>
                    <a:pt x="252" y="7"/>
                  </a:lnTo>
                  <a:lnTo>
                    <a:pt x="249" y="7"/>
                  </a:lnTo>
                  <a:lnTo>
                    <a:pt x="222" y="7"/>
                  </a:lnTo>
                  <a:lnTo>
                    <a:pt x="217" y="7"/>
                  </a:lnTo>
                  <a:lnTo>
                    <a:pt x="213" y="7"/>
                  </a:lnTo>
                  <a:lnTo>
                    <a:pt x="211" y="7"/>
                  </a:lnTo>
                  <a:lnTo>
                    <a:pt x="207" y="7"/>
                  </a:lnTo>
                  <a:lnTo>
                    <a:pt x="176" y="6"/>
                  </a:lnTo>
                  <a:lnTo>
                    <a:pt x="172" y="6"/>
                  </a:lnTo>
                  <a:lnTo>
                    <a:pt x="150" y="6"/>
                  </a:lnTo>
                  <a:lnTo>
                    <a:pt x="145" y="6"/>
                  </a:lnTo>
                  <a:lnTo>
                    <a:pt x="140" y="5"/>
                  </a:lnTo>
                  <a:lnTo>
                    <a:pt x="136" y="5"/>
                  </a:lnTo>
                  <a:lnTo>
                    <a:pt x="118" y="5"/>
                  </a:lnTo>
                  <a:lnTo>
                    <a:pt x="105" y="5"/>
                  </a:lnTo>
                  <a:lnTo>
                    <a:pt x="92" y="4"/>
                  </a:lnTo>
                  <a:lnTo>
                    <a:pt x="87" y="4"/>
                  </a:lnTo>
                  <a:lnTo>
                    <a:pt x="71" y="4"/>
                  </a:lnTo>
                  <a:lnTo>
                    <a:pt x="30" y="1"/>
                  </a:lnTo>
                  <a:lnTo>
                    <a:pt x="20" y="0"/>
                  </a:lnTo>
                  <a:lnTo>
                    <a:pt x="3" y="0"/>
                  </a:lnTo>
                  <a:lnTo>
                    <a:pt x="1" y="11"/>
                  </a:lnTo>
                  <a:lnTo>
                    <a:pt x="1" y="26"/>
                  </a:lnTo>
                  <a:lnTo>
                    <a:pt x="0" y="46"/>
                  </a:lnTo>
                  <a:lnTo>
                    <a:pt x="27" y="47"/>
                  </a:lnTo>
                  <a:lnTo>
                    <a:pt x="45" y="49"/>
                  </a:lnTo>
                  <a:lnTo>
                    <a:pt x="60" y="49"/>
                  </a:lnTo>
                  <a:lnTo>
                    <a:pt x="63" y="50"/>
                  </a:lnTo>
                  <a:lnTo>
                    <a:pt x="64" y="50"/>
                  </a:lnTo>
                  <a:lnTo>
                    <a:pt x="70" y="50"/>
                  </a:lnTo>
                  <a:lnTo>
                    <a:pt x="79" y="50"/>
                  </a:lnTo>
                  <a:lnTo>
                    <a:pt x="82" y="50"/>
                  </a:lnTo>
                  <a:lnTo>
                    <a:pt x="99" y="51"/>
                  </a:lnTo>
                  <a:lnTo>
                    <a:pt x="116" y="51"/>
                  </a:lnTo>
                  <a:lnTo>
                    <a:pt x="126" y="51"/>
                  </a:lnTo>
                  <a:lnTo>
                    <a:pt x="137" y="52"/>
                  </a:lnTo>
                  <a:lnTo>
                    <a:pt x="143" y="52"/>
                  </a:lnTo>
                  <a:lnTo>
                    <a:pt x="147" y="52"/>
                  </a:lnTo>
                  <a:lnTo>
                    <a:pt x="153" y="52"/>
                  </a:lnTo>
                  <a:lnTo>
                    <a:pt x="170" y="52"/>
                  </a:lnTo>
                  <a:lnTo>
                    <a:pt x="176" y="54"/>
                  </a:lnTo>
                  <a:lnTo>
                    <a:pt x="189" y="54"/>
                  </a:lnTo>
                  <a:lnTo>
                    <a:pt x="190" y="54"/>
                  </a:lnTo>
                  <a:lnTo>
                    <a:pt x="216" y="54"/>
                  </a:lnTo>
                  <a:lnTo>
                    <a:pt x="216" y="66"/>
                  </a:lnTo>
                  <a:lnTo>
                    <a:pt x="214" y="96"/>
                  </a:lnTo>
                  <a:lnTo>
                    <a:pt x="214" y="101"/>
                  </a:lnTo>
                  <a:lnTo>
                    <a:pt x="214" y="109"/>
                  </a:lnTo>
                  <a:lnTo>
                    <a:pt x="214" y="113"/>
                  </a:lnTo>
                  <a:lnTo>
                    <a:pt x="214" y="118"/>
                  </a:lnTo>
                  <a:lnTo>
                    <a:pt x="214" y="125"/>
                  </a:lnTo>
                  <a:lnTo>
                    <a:pt x="214" y="136"/>
                  </a:lnTo>
                  <a:lnTo>
                    <a:pt x="213" y="148"/>
                  </a:lnTo>
                  <a:lnTo>
                    <a:pt x="213" y="150"/>
                  </a:lnTo>
                  <a:lnTo>
                    <a:pt x="213" y="155"/>
                  </a:lnTo>
                  <a:lnTo>
                    <a:pt x="213" y="168"/>
                  </a:lnTo>
                  <a:lnTo>
                    <a:pt x="213" y="171"/>
                  </a:lnTo>
                  <a:lnTo>
                    <a:pt x="213" y="178"/>
                  </a:lnTo>
                  <a:lnTo>
                    <a:pt x="213" y="183"/>
                  </a:lnTo>
                  <a:lnTo>
                    <a:pt x="213" y="191"/>
                  </a:lnTo>
                  <a:lnTo>
                    <a:pt x="213" y="206"/>
                  </a:lnTo>
                  <a:lnTo>
                    <a:pt x="212" y="213"/>
                  </a:lnTo>
                  <a:lnTo>
                    <a:pt x="212" y="219"/>
                  </a:lnTo>
                  <a:lnTo>
                    <a:pt x="212" y="236"/>
                  </a:lnTo>
                  <a:lnTo>
                    <a:pt x="214" y="235"/>
                  </a:lnTo>
                  <a:lnTo>
                    <a:pt x="223" y="241"/>
                  </a:lnTo>
                  <a:lnTo>
                    <a:pt x="230" y="250"/>
                  </a:lnTo>
                  <a:lnTo>
                    <a:pt x="249" y="251"/>
                  </a:lnTo>
                  <a:lnTo>
                    <a:pt x="250" y="253"/>
                  </a:lnTo>
                  <a:lnTo>
                    <a:pt x="267" y="255"/>
                  </a:lnTo>
                  <a:lnTo>
                    <a:pt x="267" y="256"/>
                  </a:lnTo>
                  <a:lnTo>
                    <a:pt x="270" y="258"/>
                  </a:lnTo>
                  <a:lnTo>
                    <a:pt x="271" y="269"/>
                  </a:lnTo>
                  <a:lnTo>
                    <a:pt x="276" y="271"/>
                  </a:lnTo>
                  <a:lnTo>
                    <a:pt x="282" y="271"/>
                  </a:lnTo>
                  <a:lnTo>
                    <a:pt x="289" y="271"/>
                  </a:lnTo>
                  <a:lnTo>
                    <a:pt x="304" y="279"/>
                  </a:lnTo>
                  <a:lnTo>
                    <a:pt x="314" y="275"/>
                  </a:lnTo>
                  <a:lnTo>
                    <a:pt x="315" y="276"/>
                  </a:lnTo>
                  <a:lnTo>
                    <a:pt x="319" y="278"/>
                  </a:lnTo>
                  <a:lnTo>
                    <a:pt x="322" y="283"/>
                  </a:lnTo>
                  <a:lnTo>
                    <a:pt x="328" y="283"/>
                  </a:lnTo>
                  <a:lnTo>
                    <a:pt x="342" y="279"/>
                  </a:lnTo>
                  <a:lnTo>
                    <a:pt x="347" y="279"/>
                  </a:lnTo>
                  <a:lnTo>
                    <a:pt x="349" y="278"/>
                  </a:lnTo>
                  <a:lnTo>
                    <a:pt x="353" y="278"/>
                  </a:lnTo>
                  <a:lnTo>
                    <a:pt x="354" y="290"/>
                  </a:lnTo>
                  <a:lnTo>
                    <a:pt x="361" y="290"/>
                  </a:lnTo>
                  <a:lnTo>
                    <a:pt x="361" y="300"/>
                  </a:lnTo>
                  <a:lnTo>
                    <a:pt x="369" y="304"/>
                  </a:lnTo>
                  <a:lnTo>
                    <a:pt x="387" y="293"/>
                  </a:lnTo>
                  <a:lnTo>
                    <a:pt x="392" y="300"/>
                  </a:lnTo>
                  <a:lnTo>
                    <a:pt x="394" y="299"/>
                  </a:lnTo>
                  <a:lnTo>
                    <a:pt x="397" y="298"/>
                  </a:lnTo>
                  <a:lnTo>
                    <a:pt x="398" y="298"/>
                  </a:lnTo>
                  <a:lnTo>
                    <a:pt x="405" y="306"/>
                  </a:lnTo>
                  <a:lnTo>
                    <a:pt x="420" y="301"/>
                  </a:lnTo>
                  <a:lnTo>
                    <a:pt x="420" y="313"/>
                  </a:lnTo>
                  <a:lnTo>
                    <a:pt x="425" y="317"/>
                  </a:lnTo>
                  <a:lnTo>
                    <a:pt x="437" y="294"/>
                  </a:lnTo>
                  <a:lnTo>
                    <a:pt x="439" y="294"/>
                  </a:lnTo>
                  <a:lnTo>
                    <a:pt x="452" y="305"/>
                  </a:lnTo>
                  <a:lnTo>
                    <a:pt x="464" y="299"/>
                  </a:lnTo>
                  <a:lnTo>
                    <a:pt x="463" y="301"/>
                  </a:lnTo>
                  <a:lnTo>
                    <a:pt x="472" y="310"/>
                  </a:lnTo>
                  <a:lnTo>
                    <a:pt x="476" y="310"/>
                  </a:lnTo>
                  <a:lnTo>
                    <a:pt x="480" y="315"/>
                  </a:lnTo>
                  <a:lnTo>
                    <a:pt x="490" y="312"/>
                  </a:lnTo>
                  <a:lnTo>
                    <a:pt x="508" y="300"/>
                  </a:lnTo>
                  <a:lnTo>
                    <a:pt x="519" y="304"/>
                  </a:lnTo>
                  <a:lnTo>
                    <a:pt x="525" y="300"/>
                  </a:lnTo>
                  <a:lnTo>
                    <a:pt x="527" y="298"/>
                  </a:lnTo>
                  <a:lnTo>
                    <a:pt x="538" y="295"/>
                  </a:lnTo>
                  <a:lnTo>
                    <a:pt x="538" y="294"/>
                  </a:lnTo>
                  <a:lnTo>
                    <a:pt x="540" y="294"/>
                  </a:lnTo>
                  <a:lnTo>
                    <a:pt x="543" y="298"/>
                  </a:lnTo>
                  <a:lnTo>
                    <a:pt x="541" y="299"/>
                  </a:lnTo>
                  <a:lnTo>
                    <a:pt x="560" y="299"/>
                  </a:lnTo>
                  <a:lnTo>
                    <a:pt x="562" y="299"/>
                  </a:lnTo>
                  <a:lnTo>
                    <a:pt x="563" y="293"/>
                  </a:lnTo>
                  <a:lnTo>
                    <a:pt x="571" y="293"/>
                  </a:lnTo>
                  <a:lnTo>
                    <a:pt x="573" y="293"/>
                  </a:lnTo>
                  <a:lnTo>
                    <a:pt x="573" y="295"/>
                  </a:lnTo>
                  <a:lnTo>
                    <a:pt x="582" y="299"/>
                  </a:lnTo>
                  <a:lnTo>
                    <a:pt x="592" y="310"/>
                  </a:lnTo>
                  <a:lnTo>
                    <a:pt x="595" y="312"/>
                  </a:lnTo>
                  <a:lnTo>
                    <a:pt x="595" y="308"/>
                  </a:lnTo>
                  <a:lnTo>
                    <a:pt x="600" y="309"/>
                  </a:lnTo>
                  <a:lnTo>
                    <a:pt x="600" y="313"/>
                  </a:lnTo>
                  <a:lnTo>
                    <a:pt x="603" y="313"/>
                  </a:lnTo>
                  <a:lnTo>
                    <a:pt x="601" y="314"/>
                  </a:lnTo>
                  <a:lnTo>
                    <a:pt x="611" y="315"/>
                  </a:lnTo>
                  <a:lnTo>
                    <a:pt x="619" y="322"/>
                  </a:lnTo>
                  <a:lnTo>
                    <a:pt x="621" y="319"/>
                  </a:lnTo>
                  <a:lnTo>
                    <a:pt x="621" y="295"/>
                  </a:lnTo>
                  <a:lnTo>
                    <a:pt x="621" y="293"/>
                  </a:lnTo>
                  <a:lnTo>
                    <a:pt x="621" y="291"/>
                  </a:lnTo>
                  <a:lnTo>
                    <a:pt x="621" y="289"/>
                  </a:lnTo>
                  <a:lnTo>
                    <a:pt x="621" y="274"/>
                  </a:lnTo>
                  <a:lnTo>
                    <a:pt x="621" y="268"/>
                  </a:lnTo>
                  <a:lnTo>
                    <a:pt x="621" y="261"/>
                  </a:lnTo>
                  <a:lnTo>
                    <a:pt x="620" y="243"/>
                  </a:lnTo>
                  <a:lnTo>
                    <a:pt x="620" y="238"/>
                  </a:lnTo>
                  <a:lnTo>
                    <a:pt x="620" y="225"/>
                  </a:lnTo>
                  <a:lnTo>
                    <a:pt x="620" y="221"/>
                  </a:lnTo>
                  <a:lnTo>
                    <a:pt x="620" y="218"/>
                  </a:lnTo>
                  <a:lnTo>
                    <a:pt x="620" y="204"/>
                  </a:lnTo>
                  <a:lnTo>
                    <a:pt x="620" y="203"/>
                  </a:lnTo>
                  <a:lnTo>
                    <a:pt x="620" y="198"/>
                  </a:lnTo>
                  <a:lnTo>
                    <a:pt x="620" y="168"/>
                  </a:lnTo>
                  <a:lnTo>
                    <a:pt x="620" y="156"/>
                  </a:lnTo>
                  <a:lnTo>
                    <a:pt x="620" y="155"/>
                  </a:lnTo>
                  <a:lnTo>
                    <a:pt x="620" y="154"/>
                  </a:lnTo>
                  <a:lnTo>
                    <a:pt x="617" y="145"/>
                  </a:lnTo>
                  <a:lnTo>
                    <a:pt x="617" y="144"/>
                  </a:lnTo>
                  <a:lnTo>
                    <a:pt x="616" y="131"/>
                  </a:lnTo>
                  <a:lnTo>
                    <a:pt x="615" y="129"/>
                  </a:lnTo>
                  <a:lnTo>
                    <a:pt x="615" y="125"/>
                  </a:lnTo>
                  <a:lnTo>
                    <a:pt x="614" y="120"/>
                  </a:lnTo>
                  <a:lnTo>
                    <a:pt x="614" y="116"/>
                  </a:lnTo>
                  <a:lnTo>
                    <a:pt x="612" y="110"/>
                  </a:lnTo>
                  <a:lnTo>
                    <a:pt x="609" y="89"/>
                  </a:lnTo>
                  <a:lnTo>
                    <a:pt x="609" y="86"/>
                  </a:lnTo>
                  <a:lnTo>
                    <a:pt x="607" y="83"/>
                  </a:lnTo>
                  <a:close/>
                </a:path>
              </a:pathLst>
            </a:custGeom>
            <a:solidFill>
              <a:srgbClr val="3366FF"/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28" name="Freeform 41"/>
            <p:cNvSpPr>
              <a:spLocks/>
            </p:cNvSpPr>
            <p:nvPr/>
          </p:nvSpPr>
          <p:spPr bwMode="auto">
            <a:xfrm>
              <a:off x="2192" y="2270"/>
              <a:ext cx="999" cy="1001"/>
            </a:xfrm>
            <a:custGeom>
              <a:avLst/>
              <a:gdLst>
                <a:gd name="T0" fmla="*/ 470 w 999"/>
                <a:gd name="T1" fmla="*/ 757 h 1001"/>
                <a:gd name="T2" fmla="*/ 421 w 999"/>
                <a:gd name="T3" fmla="*/ 673 h 1001"/>
                <a:gd name="T4" fmla="*/ 398 w 999"/>
                <a:gd name="T5" fmla="*/ 650 h 1001"/>
                <a:gd name="T6" fmla="*/ 345 w 999"/>
                <a:gd name="T7" fmla="*/ 631 h 1001"/>
                <a:gd name="T8" fmla="*/ 284 w 999"/>
                <a:gd name="T9" fmla="*/ 647 h 1001"/>
                <a:gd name="T10" fmla="*/ 205 w 999"/>
                <a:gd name="T11" fmla="*/ 678 h 1001"/>
                <a:gd name="T12" fmla="*/ 137 w 999"/>
                <a:gd name="T13" fmla="*/ 601 h 1001"/>
                <a:gd name="T14" fmla="*/ 72 w 999"/>
                <a:gd name="T15" fmla="*/ 493 h 1001"/>
                <a:gd name="T16" fmla="*/ 9 w 999"/>
                <a:gd name="T17" fmla="*/ 427 h 1001"/>
                <a:gd name="T18" fmla="*/ 20 w 999"/>
                <a:gd name="T19" fmla="*/ 404 h 1001"/>
                <a:gd name="T20" fmla="*/ 131 w 999"/>
                <a:gd name="T21" fmla="*/ 413 h 1001"/>
                <a:gd name="T22" fmla="*/ 220 w 999"/>
                <a:gd name="T23" fmla="*/ 418 h 1001"/>
                <a:gd name="T24" fmla="*/ 268 w 999"/>
                <a:gd name="T25" fmla="*/ 422 h 1001"/>
                <a:gd name="T26" fmla="*/ 275 w 999"/>
                <a:gd name="T27" fmla="*/ 363 h 1001"/>
                <a:gd name="T28" fmla="*/ 280 w 999"/>
                <a:gd name="T29" fmla="*/ 282 h 1001"/>
                <a:gd name="T30" fmla="*/ 282 w 999"/>
                <a:gd name="T31" fmla="*/ 234 h 1001"/>
                <a:gd name="T32" fmla="*/ 286 w 999"/>
                <a:gd name="T33" fmla="*/ 164 h 1001"/>
                <a:gd name="T34" fmla="*/ 289 w 999"/>
                <a:gd name="T35" fmla="*/ 124 h 1001"/>
                <a:gd name="T36" fmla="*/ 291 w 999"/>
                <a:gd name="T37" fmla="*/ 69 h 1001"/>
                <a:gd name="T38" fmla="*/ 357 w 999"/>
                <a:gd name="T39" fmla="*/ 3 h 1001"/>
                <a:gd name="T40" fmla="*/ 396 w 999"/>
                <a:gd name="T41" fmla="*/ 5 h 1001"/>
                <a:gd name="T42" fmla="*/ 450 w 999"/>
                <a:gd name="T43" fmla="*/ 6 h 1001"/>
                <a:gd name="T44" fmla="*/ 513 w 999"/>
                <a:gd name="T45" fmla="*/ 20 h 1001"/>
                <a:gd name="T46" fmla="*/ 511 w 999"/>
                <a:gd name="T47" fmla="*/ 79 h 1001"/>
                <a:gd name="T48" fmla="*/ 510 w 999"/>
                <a:gd name="T49" fmla="*/ 125 h 1001"/>
                <a:gd name="T50" fmla="*/ 509 w 999"/>
                <a:gd name="T51" fmla="*/ 173 h 1001"/>
                <a:gd name="T52" fmla="*/ 547 w 999"/>
                <a:gd name="T53" fmla="*/ 207 h 1001"/>
                <a:gd name="T54" fmla="*/ 579 w 999"/>
                <a:gd name="T55" fmla="*/ 225 h 1001"/>
                <a:gd name="T56" fmla="*/ 619 w 999"/>
                <a:gd name="T57" fmla="*/ 237 h 1001"/>
                <a:gd name="T58" fmla="*/ 651 w 999"/>
                <a:gd name="T59" fmla="*/ 244 h 1001"/>
                <a:gd name="T60" fmla="*/ 691 w 999"/>
                <a:gd name="T61" fmla="*/ 253 h 1001"/>
                <a:gd name="T62" fmla="*/ 722 w 999"/>
                <a:gd name="T63" fmla="*/ 271 h 1001"/>
                <a:gd name="T64" fmla="*/ 769 w 999"/>
                <a:gd name="T65" fmla="*/ 264 h 1001"/>
                <a:gd name="T66" fmla="*/ 822 w 999"/>
                <a:gd name="T67" fmla="*/ 254 h 1001"/>
                <a:gd name="T68" fmla="*/ 838 w 999"/>
                <a:gd name="T69" fmla="*/ 253 h 1001"/>
                <a:gd name="T70" fmla="*/ 870 w 999"/>
                <a:gd name="T71" fmla="*/ 249 h 1001"/>
                <a:gd name="T72" fmla="*/ 897 w 999"/>
                <a:gd name="T73" fmla="*/ 267 h 1001"/>
                <a:gd name="T74" fmla="*/ 927 w 999"/>
                <a:gd name="T75" fmla="*/ 282 h 1001"/>
                <a:gd name="T76" fmla="*/ 952 w 999"/>
                <a:gd name="T77" fmla="*/ 308 h 1001"/>
                <a:gd name="T78" fmla="*/ 955 w 999"/>
                <a:gd name="T79" fmla="*/ 357 h 1001"/>
                <a:gd name="T80" fmla="*/ 956 w 999"/>
                <a:gd name="T81" fmla="*/ 402 h 1001"/>
                <a:gd name="T82" fmla="*/ 961 w 999"/>
                <a:gd name="T83" fmla="*/ 429 h 1001"/>
                <a:gd name="T84" fmla="*/ 982 w 999"/>
                <a:gd name="T85" fmla="*/ 473 h 1001"/>
                <a:gd name="T86" fmla="*/ 988 w 999"/>
                <a:gd name="T87" fmla="*/ 565 h 1001"/>
                <a:gd name="T88" fmla="*/ 989 w 999"/>
                <a:gd name="T89" fmla="*/ 606 h 1001"/>
                <a:gd name="T90" fmla="*/ 983 w 999"/>
                <a:gd name="T91" fmla="*/ 645 h 1001"/>
                <a:gd name="T92" fmla="*/ 908 w 999"/>
                <a:gd name="T93" fmla="*/ 672 h 1001"/>
                <a:gd name="T94" fmla="*/ 909 w 999"/>
                <a:gd name="T95" fmla="*/ 635 h 1001"/>
                <a:gd name="T96" fmla="*/ 890 w 999"/>
                <a:gd name="T97" fmla="*/ 650 h 1001"/>
                <a:gd name="T98" fmla="*/ 913 w 999"/>
                <a:gd name="T99" fmla="*/ 676 h 1001"/>
                <a:gd name="T100" fmla="*/ 784 w 999"/>
                <a:gd name="T101" fmla="*/ 767 h 1001"/>
                <a:gd name="T102" fmla="*/ 726 w 999"/>
                <a:gd name="T103" fmla="*/ 830 h 1001"/>
                <a:gd name="T104" fmla="*/ 720 w 999"/>
                <a:gd name="T105" fmla="*/ 951 h 1001"/>
                <a:gd name="T106" fmla="*/ 636 w 999"/>
                <a:gd name="T107" fmla="*/ 984 h 1001"/>
                <a:gd name="T108" fmla="*/ 596 w 999"/>
                <a:gd name="T109" fmla="*/ 959 h 1001"/>
                <a:gd name="T110" fmla="*/ 536 w 999"/>
                <a:gd name="T111" fmla="*/ 850 h 1001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999"/>
                <a:gd name="T169" fmla="*/ 0 h 1001"/>
                <a:gd name="T170" fmla="*/ 999 w 999"/>
                <a:gd name="T171" fmla="*/ 1001 h 1001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999" h="1001">
                  <a:moveTo>
                    <a:pt x="515" y="829"/>
                  </a:moveTo>
                  <a:lnTo>
                    <a:pt x="508" y="817"/>
                  </a:lnTo>
                  <a:lnTo>
                    <a:pt x="497" y="802"/>
                  </a:lnTo>
                  <a:lnTo>
                    <a:pt x="481" y="784"/>
                  </a:lnTo>
                  <a:lnTo>
                    <a:pt x="477" y="780"/>
                  </a:lnTo>
                  <a:lnTo>
                    <a:pt x="470" y="757"/>
                  </a:lnTo>
                  <a:lnTo>
                    <a:pt x="472" y="756"/>
                  </a:lnTo>
                  <a:lnTo>
                    <a:pt x="451" y="718"/>
                  </a:lnTo>
                  <a:lnTo>
                    <a:pt x="447" y="701"/>
                  </a:lnTo>
                  <a:lnTo>
                    <a:pt x="439" y="692"/>
                  </a:lnTo>
                  <a:lnTo>
                    <a:pt x="437" y="686"/>
                  </a:lnTo>
                  <a:lnTo>
                    <a:pt x="421" y="673"/>
                  </a:lnTo>
                  <a:lnTo>
                    <a:pt x="417" y="665"/>
                  </a:lnTo>
                  <a:lnTo>
                    <a:pt x="411" y="663"/>
                  </a:lnTo>
                  <a:lnTo>
                    <a:pt x="409" y="660"/>
                  </a:lnTo>
                  <a:lnTo>
                    <a:pt x="402" y="658"/>
                  </a:lnTo>
                  <a:lnTo>
                    <a:pt x="401" y="648"/>
                  </a:lnTo>
                  <a:lnTo>
                    <a:pt x="398" y="650"/>
                  </a:lnTo>
                  <a:lnTo>
                    <a:pt x="389" y="637"/>
                  </a:lnTo>
                  <a:lnTo>
                    <a:pt x="380" y="636"/>
                  </a:lnTo>
                  <a:lnTo>
                    <a:pt x="380" y="633"/>
                  </a:lnTo>
                  <a:lnTo>
                    <a:pt x="363" y="633"/>
                  </a:lnTo>
                  <a:lnTo>
                    <a:pt x="346" y="630"/>
                  </a:lnTo>
                  <a:lnTo>
                    <a:pt x="345" y="631"/>
                  </a:lnTo>
                  <a:lnTo>
                    <a:pt x="341" y="630"/>
                  </a:lnTo>
                  <a:lnTo>
                    <a:pt x="341" y="632"/>
                  </a:lnTo>
                  <a:lnTo>
                    <a:pt x="320" y="622"/>
                  </a:lnTo>
                  <a:lnTo>
                    <a:pt x="302" y="633"/>
                  </a:lnTo>
                  <a:lnTo>
                    <a:pt x="297" y="633"/>
                  </a:lnTo>
                  <a:lnTo>
                    <a:pt x="284" y="647"/>
                  </a:lnTo>
                  <a:lnTo>
                    <a:pt x="273" y="678"/>
                  </a:lnTo>
                  <a:lnTo>
                    <a:pt x="256" y="695"/>
                  </a:lnTo>
                  <a:lnTo>
                    <a:pt x="251" y="703"/>
                  </a:lnTo>
                  <a:lnTo>
                    <a:pt x="233" y="697"/>
                  </a:lnTo>
                  <a:lnTo>
                    <a:pt x="222" y="687"/>
                  </a:lnTo>
                  <a:lnTo>
                    <a:pt x="205" y="678"/>
                  </a:lnTo>
                  <a:lnTo>
                    <a:pt x="203" y="673"/>
                  </a:lnTo>
                  <a:lnTo>
                    <a:pt x="186" y="668"/>
                  </a:lnTo>
                  <a:lnTo>
                    <a:pt x="177" y="662"/>
                  </a:lnTo>
                  <a:lnTo>
                    <a:pt x="167" y="650"/>
                  </a:lnTo>
                  <a:lnTo>
                    <a:pt x="149" y="636"/>
                  </a:lnTo>
                  <a:lnTo>
                    <a:pt x="137" y="601"/>
                  </a:lnTo>
                  <a:lnTo>
                    <a:pt x="136" y="577"/>
                  </a:lnTo>
                  <a:lnTo>
                    <a:pt x="125" y="551"/>
                  </a:lnTo>
                  <a:lnTo>
                    <a:pt x="118" y="541"/>
                  </a:lnTo>
                  <a:lnTo>
                    <a:pt x="117" y="537"/>
                  </a:lnTo>
                  <a:lnTo>
                    <a:pt x="89" y="518"/>
                  </a:lnTo>
                  <a:lnTo>
                    <a:pt x="72" y="493"/>
                  </a:lnTo>
                  <a:lnTo>
                    <a:pt x="62" y="486"/>
                  </a:lnTo>
                  <a:lnTo>
                    <a:pt x="45" y="464"/>
                  </a:lnTo>
                  <a:lnTo>
                    <a:pt x="35" y="459"/>
                  </a:lnTo>
                  <a:lnTo>
                    <a:pt x="29" y="452"/>
                  </a:lnTo>
                  <a:lnTo>
                    <a:pt x="16" y="428"/>
                  </a:lnTo>
                  <a:lnTo>
                    <a:pt x="9" y="427"/>
                  </a:lnTo>
                  <a:lnTo>
                    <a:pt x="8" y="423"/>
                  </a:lnTo>
                  <a:lnTo>
                    <a:pt x="0" y="413"/>
                  </a:lnTo>
                  <a:lnTo>
                    <a:pt x="2" y="411"/>
                  </a:lnTo>
                  <a:lnTo>
                    <a:pt x="1" y="404"/>
                  </a:lnTo>
                  <a:lnTo>
                    <a:pt x="2" y="403"/>
                  </a:lnTo>
                  <a:lnTo>
                    <a:pt x="20" y="404"/>
                  </a:lnTo>
                  <a:lnTo>
                    <a:pt x="30" y="406"/>
                  </a:lnTo>
                  <a:lnTo>
                    <a:pt x="40" y="406"/>
                  </a:lnTo>
                  <a:lnTo>
                    <a:pt x="50" y="407"/>
                  </a:lnTo>
                  <a:lnTo>
                    <a:pt x="96" y="411"/>
                  </a:lnTo>
                  <a:lnTo>
                    <a:pt x="118" y="412"/>
                  </a:lnTo>
                  <a:lnTo>
                    <a:pt x="131" y="413"/>
                  </a:lnTo>
                  <a:lnTo>
                    <a:pt x="137" y="413"/>
                  </a:lnTo>
                  <a:lnTo>
                    <a:pt x="173" y="416"/>
                  </a:lnTo>
                  <a:lnTo>
                    <a:pt x="181" y="417"/>
                  </a:lnTo>
                  <a:lnTo>
                    <a:pt x="199" y="417"/>
                  </a:lnTo>
                  <a:lnTo>
                    <a:pt x="203" y="418"/>
                  </a:lnTo>
                  <a:lnTo>
                    <a:pt x="220" y="418"/>
                  </a:lnTo>
                  <a:lnTo>
                    <a:pt x="221" y="418"/>
                  </a:lnTo>
                  <a:lnTo>
                    <a:pt x="222" y="418"/>
                  </a:lnTo>
                  <a:lnTo>
                    <a:pt x="230" y="419"/>
                  </a:lnTo>
                  <a:lnTo>
                    <a:pt x="249" y="421"/>
                  </a:lnTo>
                  <a:lnTo>
                    <a:pt x="252" y="421"/>
                  </a:lnTo>
                  <a:lnTo>
                    <a:pt x="268" y="422"/>
                  </a:lnTo>
                  <a:lnTo>
                    <a:pt x="271" y="422"/>
                  </a:lnTo>
                  <a:lnTo>
                    <a:pt x="273" y="413"/>
                  </a:lnTo>
                  <a:lnTo>
                    <a:pt x="273" y="398"/>
                  </a:lnTo>
                  <a:lnTo>
                    <a:pt x="274" y="377"/>
                  </a:lnTo>
                  <a:lnTo>
                    <a:pt x="274" y="373"/>
                  </a:lnTo>
                  <a:lnTo>
                    <a:pt x="275" y="363"/>
                  </a:lnTo>
                  <a:lnTo>
                    <a:pt x="275" y="346"/>
                  </a:lnTo>
                  <a:lnTo>
                    <a:pt x="276" y="332"/>
                  </a:lnTo>
                  <a:lnTo>
                    <a:pt x="278" y="317"/>
                  </a:lnTo>
                  <a:lnTo>
                    <a:pt x="279" y="293"/>
                  </a:lnTo>
                  <a:lnTo>
                    <a:pt x="279" y="292"/>
                  </a:lnTo>
                  <a:lnTo>
                    <a:pt x="280" y="282"/>
                  </a:lnTo>
                  <a:lnTo>
                    <a:pt x="280" y="278"/>
                  </a:lnTo>
                  <a:lnTo>
                    <a:pt x="280" y="274"/>
                  </a:lnTo>
                  <a:lnTo>
                    <a:pt x="280" y="266"/>
                  </a:lnTo>
                  <a:lnTo>
                    <a:pt x="281" y="262"/>
                  </a:lnTo>
                  <a:lnTo>
                    <a:pt x="281" y="250"/>
                  </a:lnTo>
                  <a:lnTo>
                    <a:pt x="282" y="234"/>
                  </a:lnTo>
                  <a:lnTo>
                    <a:pt x="284" y="212"/>
                  </a:lnTo>
                  <a:lnTo>
                    <a:pt x="284" y="207"/>
                  </a:lnTo>
                  <a:lnTo>
                    <a:pt x="284" y="205"/>
                  </a:lnTo>
                  <a:lnTo>
                    <a:pt x="285" y="194"/>
                  </a:lnTo>
                  <a:lnTo>
                    <a:pt x="285" y="188"/>
                  </a:lnTo>
                  <a:lnTo>
                    <a:pt x="286" y="164"/>
                  </a:lnTo>
                  <a:lnTo>
                    <a:pt x="286" y="154"/>
                  </a:lnTo>
                  <a:lnTo>
                    <a:pt x="286" y="153"/>
                  </a:lnTo>
                  <a:lnTo>
                    <a:pt x="287" y="145"/>
                  </a:lnTo>
                  <a:lnTo>
                    <a:pt x="287" y="140"/>
                  </a:lnTo>
                  <a:lnTo>
                    <a:pt x="287" y="129"/>
                  </a:lnTo>
                  <a:lnTo>
                    <a:pt x="289" y="124"/>
                  </a:lnTo>
                  <a:lnTo>
                    <a:pt x="289" y="115"/>
                  </a:lnTo>
                  <a:lnTo>
                    <a:pt x="289" y="110"/>
                  </a:lnTo>
                  <a:lnTo>
                    <a:pt x="290" y="83"/>
                  </a:lnTo>
                  <a:lnTo>
                    <a:pt x="291" y="72"/>
                  </a:lnTo>
                  <a:lnTo>
                    <a:pt x="291" y="70"/>
                  </a:lnTo>
                  <a:lnTo>
                    <a:pt x="291" y="69"/>
                  </a:lnTo>
                  <a:lnTo>
                    <a:pt x="292" y="42"/>
                  </a:lnTo>
                  <a:lnTo>
                    <a:pt x="293" y="0"/>
                  </a:lnTo>
                  <a:lnTo>
                    <a:pt x="297" y="0"/>
                  </a:lnTo>
                  <a:lnTo>
                    <a:pt x="324" y="1"/>
                  </a:lnTo>
                  <a:lnTo>
                    <a:pt x="342" y="3"/>
                  </a:lnTo>
                  <a:lnTo>
                    <a:pt x="357" y="3"/>
                  </a:lnTo>
                  <a:lnTo>
                    <a:pt x="360" y="4"/>
                  </a:lnTo>
                  <a:lnTo>
                    <a:pt x="361" y="4"/>
                  </a:lnTo>
                  <a:lnTo>
                    <a:pt x="367" y="4"/>
                  </a:lnTo>
                  <a:lnTo>
                    <a:pt x="376" y="4"/>
                  </a:lnTo>
                  <a:lnTo>
                    <a:pt x="379" y="4"/>
                  </a:lnTo>
                  <a:lnTo>
                    <a:pt x="396" y="5"/>
                  </a:lnTo>
                  <a:lnTo>
                    <a:pt x="413" y="5"/>
                  </a:lnTo>
                  <a:lnTo>
                    <a:pt x="423" y="5"/>
                  </a:lnTo>
                  <a:lnTo>
                    <a:pt x="434" y="6"/>
                  </a:lnTo>
                  <a:lnTo>
                    <a:pt x="440" y="6"/>
                  </a:lnTo>
                  <a:lnTo>
                    <a:pt x="444" y="6"/>
                  </a:lnTo>
                  <a:lnTo>
                    <a:pt x="450" y="6"/>
                  </a:lnTo>
                  <a:lnTo>
                    <a:pt x="467" y="6"/>
                  </a:lnTo>
                  <a:lnTo>
                    <a:pt x="473" y="8"/>
                  </a:lnTo>
                  <a:lnTo>
                    <a:pt x="486" y="8"/>
                  </a:lnTo>
                  <a:lnTo>
                    <a:pt x="487" y="8"/>
                  </a:lnTo>
                  <a:lnTo>
                    <a:pt x="513" y="8"/>
                  </a:lnTo>
                  <a:lnTo>
                    <a:pt x="513" y="20"/>
                  </a:lnTo>
                  <a:lnTo>
                    <a:pt x="511" y="50"/>
                  </a:lnTo>
                  <a:lnTo>
                    <a:pt x="511" y="55"/>
                  </a:lnTo>
                  <a:lnTo>
                    <a:pt x="511" y="63"/>
                  </a:lnTo>
                  <a:lnTo>
                    <a:pt x="511" y="67"/>
                  </a:lnTo>
                  <a:lnTo>
                    <a:pt x="511" y="72"/>
                  </a:lnTo>
                  <a:lnTo>
                    <a:pt x="511" y="79"/>
                  </a:lnTo>
                  <a:lnTo>
                    <a:pt x="511" y="90"/>
                  </a:lnTo>
                  <a:lnTo>
                    <a:pt x="510" y="102"/>
                  </a:lnTo>
                  <a:lnTo>
                    <a:pt x="510" y="104"/>
                  </a:lnTo>
                  <a:lnTo>
                    <a:pt x="510" y="109"/>
                  </a:lnTo>
                  <a:lnTo>
                    <a:pt x="510" y="122"/>
                  </a:lnTo>
                  <a:lnTo>
                    <a:pt x="510" y="125"/>
                  </a:lnTo>
                  <a:lnTo>
                    <a:pt x="510" y="132"/>
                  </a:lnTo>
                  <a:lnTo>
                    <a:pt x="510" y="137"/>
                  </a:lnTo>
                  <a:lnTo>
                    <a:pt x="510" y="145"/>
                  </a:lnTo>
                  <a:lnTo>
                    <a:pt x="510" y="160"/>
                  </a:lnTo>
                  <a:lnTo>
                    <a:pt x="509" y="167"/>
                  </a:lnTo>
                  <a:lnTo>
                    <a:pt x="509" y="173"/>
                  </a:lnTo>
                  <a:lnTo>
                    <a:pt x="509" y="190"/>
                  </a:lnTo>
                  <a:lnTo>
                    <a:pt x="511" y="189"/>
                  </a:lnTo>
                  <a:lnTo>
                    <a:pt x="520" y="195"/>
                  </a:lnTo>
                  <a:lnTo>
                    <a:pt x="527" y="204"/>
                  </a:lnTo>
                  <a:lnTo>
                    <a:pt x="546" y="205"/>
                  </a:lnTo>
                  <a:lnTo>
                    <a:pt x="547" y="207"/>
                  </a:lnTo>
                  <a:lnTo>
                    <a:pt x="564" y="209"/>
                  </a:lnTo>
                  <a:lnTo>
                    <a:pt x="564" y="210"/>
                  </a:lnTo>
                  <a:lnTo>
                    <a:pt x="567" y="212"/>
                  </a:lnTo>
                  <a:lnTo>
                    <a:pt x="568" y="223"/>
                  </a:lnTo>
                  <a:lnTo>
                    <a:pt x="573" y="225"/>
                  </a:lnTo>
                  <a:lnTo>
                    <a:pt x="579" y="225"/>
                  </a:lnTo>
                  <a:lnTo>
                    <a:pt x="586" y="225"/>
                  </a:lnTo>
                  <a:lnTo>
                    <a:pt x="601" y="233"/>
                  </a:lnTo>
                  <a:lnTo>
                    <a:pt x="611" y="229"/>
                  </a:lnTo>
                  <a:lnTo>
                    <a:pt x="612" y="230"/>
                  </a:lnTo>
                  <a:lnTo>
                    <a:pt x="616" y="232"/>
                  </a:lnTo>
                  <a:lnTo>
                    <a:pt x="619" y="237"/>
                  </a:lnTo>
                  <a:lnTo>
                    <a:pt x="625" y="237"/>
                  </a:lnTo>
                  <a:lnTo>
                    <a:pt x="639" y="233"/>
                  </a:lnTo>
                  <a:lnTo>
                    <a:pt x="644" y="233"/>
                  </a:lnTo>
                  <a:lnTo>
                    <a:pt x="646" y="232"/>
                  </a:lnTo>
                  <a:lnTo>
                    <a:pt x="650" y="232"/>
                  </a:lnTo>
                  <a:lnTo>
                    <a:pt x="651" y="244"/>
                  </a:lnTo>
                  <a:lnTo>
                    <a:pt x="658" y="244"/>
                  </a:lnTo>
                  <a:lnTo>
                    <a:pt x="658" y="254"/>
                  </a:lnTo>
                  <a:lnTo>
                    <a:pt x="666" y="258"/>
                  </a:lnTo>
                  <a:lnTo>
                    <a:pt x="684" y="247"/>
                  </a:lnTo>
                  <a:lnTo>
                    <a:pt x="689" y="254"/>
                  </a:lnTo>
                  <a:lnTo>
                    <a:pt x="691" y="253"/>
                  </a:lnTo>
                  <a:lnTo>
                    <a:pt x="694" y="252"/>
                  </a:lnTo>
                  <a:lnTo>
                    <a:pt x="695" y="252"/>
                  </a:lnTo>
                  <a:lnTo>
                    <a:pt x="702" y="260"/>
                  </a:lnTo>
                  <a:lnTo>
                    <a:pt x="717" y="255"/>
                  </a:lnTo>
                  <a:lnTo>
                    <a:pt x="717" y="267"/>
                  </a:lnTo>
                  <a:lnTo>
                    <a:pt x="722" y="271"/>
                  </a:lnTo>
                  <a:lnTo>
                    <a:pt x="734" y="248"/>
                  </a:lnTo>
                  <a:lnTo>
                    <a:pt x="736" y="248"/>
                  </a:lnTo>
                  <a:lnTo>
                    <a:pt x="749" y="259"/>
                  </a:lnTo>
                  <a:lnTo>
                    <a:pt x="761" y="253"/>
                  </a:lnTo>
                  <a:lnTo>
                    <a:pt x="760" y="255"/>
                  </a:lnTo>
                  <a:lnTo>
                    <a:pt x="769" y="264"/>
                  </a:lnTo>
                  <a:lnTo>
                    <a:pt x="773" y="264"/>
                  </a:lnTo>
                  <a:lnTo>
                    <a:pt x="777" y="269"/>
                  </a:lnTo>
                  <a:lnTo>
                    <a:pt x="787" y="266"/>
                  </a:lnTo>
                  <a:lnTo>
                    <a:pt x="805" y="254"/>
                  </a:lnTo>
                  <a:lnTo>
                    <a:pt x="816" y="258"/>
                  </a:lnTo>
                  <a:lnTo>
                    <a:pt x="822" y="254"/>
                  </a:lnTo>
                  <a:lnTo>
                    <a:pt x="824" y="252"/>
                  </a:lnTo>
                  <a:lnTo>
                    <a:pt x="835" y="249"/>
                  </a:lnTo>
                  <a:lnTo>
                    <a:pt x="835" y="248"/>
                  </a:lnTo>
                  <a:lnTo>
                    <a:pt x="837" y="248"/>
                  </a:lnTo>
                  <a:lnTo>
                    <a:pt x="840" y="252"/>
                  </a:lnTo>
                  <a:lnTo>
                    <a:pt x="838" y="253"/>
                  </a:lnTo>
                  <a:lnTo>
                    <a:pt x="857" y="253"/>
                  </a:lnTo>
                  <a:lnTo>
                    <a:pt x="859" y="253"/>
                  </a:lnTo>
                  <a:lnTo>
                    <a:pt x="860" y="247"/>
                  </a:lnTo>
                  <a:lnTo>
                    <a:pt x="868" y="247"/>
                  </a:lnTo>
                  <a:lnTo>
                    <a:pt x="870" y="247"/>
                  </a:lnTo>
                  <a:lnTo>
                    <a:pt x="870" y="249"/>
                  </a:lnTo>
                  <a:lnTo>
                    <a:pt x="879" y="253"/>
                  </a:lnTo>
                  <a:lnTo>
                    <a:pt x="889" y="264"/>
                  </a:lnTo>
                  <a:lnTo>
                    <a:pt x="892" y="266"/>
                  </a:lnTo>
                  <a:lnTo>
                    <a:pt x="892" y="262"/>
                  </a:lnTo>
                  <a:lnTo>
                    <a:pt x="897" y="263"/>
                  </a:lnTo>
                  <a:lnTo>
                    <a:pt x="897" y="267"/>
                  </a:lnTo>
                  <a:lnTo>
                    <a:pt x="900" y="267"/>
                  </a:lnTo>
                  <a:lnTo>
                    <a:pt x="898" y="268"/>
                  </a:lnTo>
                  <a:lnTo>
                    <a:pt x="908" y="269"/>
                  </a:lnTo>
                  <a:lnTo>
                    <a:pt x="916" y="276"/>
                  </a:lnTo>
                  <a:lnTo>
                    <a:pt x="918" y="273"/>
                  </a:lnTo>
                  <a:lnTo>
                    <a:pt x="927" y="282"/>
                  </a:lnTo>
                  <a:lnTo>
                    <a:pt x="936" y="278"/>
                  </a:lnTo>
                  <a:lnTo>
                    <a:pt x="951" y="281"/>
                  </a:lnTo>
                  <a:lnTo>
                    <a:pt x="951" y="283"/>
                  </a:lnTo>
                  <a:lnTo>
                    <a:pt x="952" y="297"/>
                  </a:lnTo>
                  <a:lnTo>
                    <a:pt x="952" y="307"/>
                  </a:lnTo>
                  <a:lnTo>
                    <a:pt x="952" y="308"/>
                  </a:lnTo>
                  <a:lnTo>
                    <a:pt x="953" y="321"/>
                  </a:lnTo>
                  <a:lnTo>
                    <a:pt x="953" y="331"/>
                  </a:lnTo>
                  <a:lnTo>
                    <a:pt x="953" y="332"/>
                  </a:lnTo>
                  <a:lnTo>
                    <a:pt x="953" y="343"/>
                  </a:lnTo>
                  <a:lnTo>
                    <a:pt x="955" y="356"/>
                  </a:lnTo>
                  <a:lnTo>
                    <a:pt x="955" y="357"/>
                  </a:lnTo>
                  <a:lnTo>
                    <a:pt x="955" y="361"/>
                  </a:lnTo>
                  <a:lnTo>
                    <a:pt x="955" y="367"/>
                  </a:lnTo>
                  <a:lnTo>
                    <a:pt x="955" y="378"/>
                  </a:lnTo>
                  <a:lnTo>
                    <a:pt x="956" y="388"/>
                  </a:lnTo>
                  <a:lnTo>
                    <a:pt x="956" y="391"/>
                  </a:lnTo>
                  <a:lnTo>
                    <a:pt x="956" y="402"/>
                  </a:lnTo>
                  <a:lnTo>
                    <a:pt x="956" y="407"/>
                  </a:lnTo>
                  <a:lnTo>
                    <a:pt x="957" y="426"/>
                  </a:lnTo>
                  <a:lnTo>
                    <a:pt x="958" y="427"/>
                  </a:lnTo>
                  <a:lnTo>
                    <a:pt x="960" y="427"/>
                  </a:lnTo>
                  <a:lnTo>
                    <a:pt x="960" y="428"/>
                  </a:lnTo>
                  <a:lnTo>
                    <a:pt x="961" y="429"/>
                  </a:lnTo>
                  <a:lnTo>
                    <a:pt x="971" y="439"/>
                  </a:lnTo>
                  <a:lnTo>
                    <a:pt x="969" y="439"/>
                  </a:lnTo>
                  <a:lnTo>
                    <a:pt x="973" y="448"/>
                  </a:lnTo>
                  <a:lnTo>
                    <a:pt x="974" y="463"/>
                  </a:lnTo>
                  <a:lnTo>
                    <a:pt x="983" y="471"/>
                  </a:lnTo>
                  <a:lnTo>
                    <a:pt x="982" y="473"/>
                  </a:lnTo>
                  <a:lnTo>
                    <a:pt x="994" y="501"/>
                  </a:lnTo>
                  <a:lnTo>
                    <a:pt x="998" y="499"/>
                  </a:lnTo>
                  <a:lnTo>
                    <a:pt x="996" y="517"/>
                  </a:lnTo>
                  <a:lnTo>
                    <a:pt x="999" y="530"/>
                  </a:lnTo>
                  <a:lnTo>
                    <a:pt x="995" y="541"/>
                  </a:lnTo>
                  <a:lnTo>
                    <a:pt x="988" y="565"/>
                  </a:lnTo>
                  <a:lnTo>
                    <a:pt x="987" y="573"/>
                  </a:lnTo>
                  <a:lnTo>
                    <a:pt x="985" y="575"/>
                  </a:lnTo>
                  <a:lnTo>
                    <a:pt x="985" y="581"/>
                  </a:lnTo>
                  <a:lnTo>
                    <a:pt x="989" y="588"/>
                  </a:lnTo>
                  <a:lnTo>
                    <a:pt x="990" y="600"/>
                  </a:lnTo>
                  <a:lnTo>
                    <a:pt x="989" y="606"/>
                  </a:lnTo>
                  <a:lnTo>
                    <a:pt x="988" y="608"/>
                  </a:lnTo>
                  <a:lnTo>
                    <a:pt x="985" y="611"/>
                  </a:lnTo>
                  <a:lnTo>
                    <a:pt x="979" y="625"/>
                  </a:lnTo>
                  <a:lnTo>
                    <a:pt x="977" y="626"/>
                  </a:lnTo>
                  <a:lnTo>
                    <a:pt x="978" y="636"/>
                  </a:lnTo>
                  <a:lnTo>
                    <a:pt x="983" y="645"/>
                  </a:lnTo>
                  <a:lnTo>
                    <a:pt x="978" y="642"/>
                  </a:lnTo>
                  <a:lnTo>
                    <a:pt x="966" y="642"/>
                  </a:lnTo>
                  <a:lnTo>
                    <a:pt x="941" y="653"/>
                  </a:lnTo>
                  <a:lnTo>
                    <a:pt x="940" y="655"/>
                  </a:lnTo>
                  <a:lnTo>
                    <a:pt x="913" y="673"/>
                  </a:lnTo>
                  <a:lnTo>
                    <a:pt x="908" y="672"/>
                  </a:lnTo>
                  <a:lnTo>
                    <a:pt x="923" y="661"/>
                  </a:lnTo>
                  <a:lnTo>
                    <a:pt x="930" y="658"/>
                  </a:lnTo>
                  <a:lnTo>
                    <a:pt x="930" y="656"/>
                  </a:lnTo>
                  <a:lnTo>
                    <a:pt x="920" y="656"/>
                  </a:lnTo>
                  <a:lnTo>
                    <a:pt x="911" y="658"/>
                  </a:lnTo>
                  <a:lnTo>
                    <a:pt x="909" y="635"/>
                  </a:lnTo>
                  <a:lnTo>
                    <a:pt x="904" y="637"/>
                  </a:lnTo>
                  <a:lnTo>
                    <a:pt x="901" y="646"/>
                  </a:lnTo>
                  <a:lnTo>
                    <a:pt x="896" y="645"/>
                  </a:lnTo>
                  <a:lnTo>
                    <a:pt x="893" y="645"/>
                  </a:lnTo>
                  <a:lnTo>
                    <a:pt x="892" y="645"/>
                  </a:lnTo>
                  <a:lnTo>
                    <a:pt x="890" y="650"/>
                  </a:lnTo>
                  <a:lnTo>
                    <a:pt x="891" y="653"/>
                  </a:lnTo>
                  <a:lnTo>
                    <a:pt x="890" y="656"/>
                  </a:lnTo>
                  <a:lnTo>
                    <a:pt x="891" y="660"/>
                  </a:lnTo>
                  <a:lnTo>
                    <a:pt x="898" y="661"/>
                  </a:lnTo>
                  <a:lnTo>
                    <a:pt x="901" y="672"/>
                  </a:lnTo>
                  <a:lnTo>
                    <a:pt x="913" y="676"/>
                  </a:lnTo>
                  <a:lnTo>
                    <a:pt x="882" y="701"/>
                  </a:lnTo>
                  <a:lnTo>
                    <a:pt x="863" y="721"/>
                  </a:lnTo>
                  <a:lnTo>
                    <a:pt x="853" y="725"/>
                  </a:lnTo>
                  <a:lnTo>
                    <a:pt x="822" y="745"/>
                  </a:lnTo>
                  <a:lnTo>
                    <a:pt x="796" y="760"/>
                  </a:lnTo>
                  <a:lnTo>
                    <a:pt x="784" y="767"/>
                  </a:lnTo>
                  <a:lnTo>
                    <a:pt x="776" y="776"/>
                  </a:lnTo>
                  <a:lnTo>
                    <a:pt x="766" y="782"/>
                  </a:lnTo>
                  <a:lnTo>
                    <a:pt x="748" y="799"/>
                  </a:lnTo>
                  <a:lnTo>
                    <a:pt x="733" y="817"/>
                  </a:lnTo>
                  <a:lnTo>
                    <a:pt x="733" y="820"/>
                  </a:lnTo>
                  <a:lnTo>
                    <a:pt x="726" y="830"/>
                  </a:lnTo>
                  <a:lnTo>
                    <a:pt x="718" y="844"/>
                  </a:lnTo>
                  <a:lnTo>
                    <a:pt x="709" y="871"/>
                  </a:lnTo>
                  <a:lnTo>
                    <a:pt x="709" y="874"/>
                  </a:lnTo>
                  <a:lnTo>
                    <a:pt x="706" y="897"/>
                  </a:lnTo>
                  <a:lnTo>
                    <a:pt x="713" y="934"/>
                  </a:lnTo>
                  <a:lnTo>
                    <a:pt x="720" y="951"/>
                  </a:lnTo>
                  <a:lnTo>
                    <a:pt x="726" y="990"/>
                  </a:lnTo>
                  <a:lnTo>
                    <a:pt x="709" y="1001"/>
                  </a:lnTo>
                  <a:lnTo>
                    <a:pt x="698" y="999"/>
                  </a:lnTo>
                  <a:lnTo>
                    <a:pt x="688" y="990"/>
                  </a:lnTo>
                  <a:lnTo>
                    <a:pt x="668" y="984"/>
                  </a:lnTo>
                  <a:lnTo>
                    <a:pt x="636" y="984"/>
                  </a:lnTo>
                  <a:lnTo>
                    <a:pt x="634" y="979"/>
                  </a:lnTo>
                  <a:lnTo>
                    <a:pt x="630" y="979"/>
                  </a:lnTo>
                  <a:lnTo>
                    <a:pt x="609" y="966"/>
                  </a:lnTo>
                  <a:lnTo>
                    <a:pt x="601" y="966"/>
                  </a:lnTo>
                  <a:lnTo>
                    <a:pt x="596" y="962"/>
                  </a:lnTo>
                  <a:lnTo>
                    <a:pt x="596" y="959"/>
                  </a:lnTo>
                  <a:lnTo>
                    <a:pt x="575" y="952"/>
                  </a:lnTo>
                  <a:lnTo>
                    <a:pt x="562" y="936"/>
                  </a:lnTo>
                  <a:lnTo>
                    <a:pt x="554" y="911"/>
                  </a:lnTo>
                  <a:lnTo>
                    <a:pt x="543" y="896"/>
                  </a:lnTo>
                  <a:lnTo>
                    <a:pt x="540" y="872"/>
                  </a:lnTo>
                  <a:lnTo>
                    <a:pt x="536" y="850"/>
                  </a:lnTo>
                  <a:lnTo>
                    <a:pt x="526" y="836"/>
                  </a:lnTo>
                  <a:lnTo>
                    <a:pt x="516" y="831"/>
                  </a:lnTo>
                  <a:lnTo>
                    <a:pt x="515" y="829"/>
                  </a:lnTo>
                  <a:close/>
                </a:path>
              </a:pathLst>
            </a:custGeom>
            <a:solidFill>
              <a:srgbClr val="3366FF"/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29" name="Freeform 42"/>
            <p:cNvSpPr>
              <a:spLocks/>
            </p:cNvSpPr>
            <p:nvPr/>
          </p:nvSpPr>
          <p:spPr bwMode="auto">
            <a:xfrm>
              <a:off x="3547" y="1728"/>
              <a:ext cx="220" cy="395"/>
            </a:xfrm>
            <a:custGeom>
              <a:avLst/>
              <a:gdLst>
                <a:gd name="T0" fmla="*/ 201 w 220"/>
                <a:gd name="T1" fmla="*/ 126 h 395"/>
                <a:gd name="T2" fmla="*/ 203 w 220"/>
                <a:gd name="T3" fmla="*/ 141 h 395"/>
                <a:gd name="T4" fmla="*/ 206 w 220"/>
                <a:gd name="T5" fmla="*/ 171 h 395"/>
                <a:gd name="T6" fmla="*/ 208 w 220"/>
                <a:gd name="T7" fmla="*/ 189 h 395"/>
                <a:gd name="T8" fmla="*/ 211 w 220"/>
                <a:gd name="T9" fmla="*/ 203 h 395"/>
                <a:gd name="T10" fmla="*/ 212 w 220"/>
                <a:gd name="T11" fmla="*/ 213 h 395"/>
                <a:gd name="T12" fmla="*/ 216 w 220"/>
                <a:gd name="T13" fmla="*/ 244 h 395"/>
                <a:gd name="T14" fmla="*/ 212 w 220"/>
                <a:gd name="T15" fmla="*/ 254 h 395"/>
                <a:gd name="T16" fmla="*/ 214 w 220"/>
                <a:gd name="T17" fmla="*/ 266 h 395"/>
                <a:gd name="T18" fmla="*/ 220 w 220"/>
                <a:gd name="T19" fmla="*/ 269 h 395"/>
                <a:gd name="T20" fmla="*/ 206 w 220"/>
                <a:gd name="T21" fmla="*/ 281 h 395"/>
                <a:gd name="T22" fmla="*/ 194 w 220"/>
                <a:gd name="T23" fmla="*/ 288 h 395"/>
                <a:gd name="T24" fmla="*/ 181 w 220"/>
                <a:gd name="T25" fmla="*/ 286 h 395"/>
                <a:gd name="T26" fmla="*/ 180 w 220"/>
                <a:gd name="T27" fmla="*/ 301 h 395"/>
                <a:gd name="T28" fmla="*/ 168 w 220"/>
                <a:gd name="T29" fmla="*/ 318 h 395"/>
                <a:gd name="T30" fmla="*/ 159 w 220"/>
                <a:gd name="T31" fmla="*/ 332 h 395"/>
                <a:gd name="T32" fmla="*/ 151 w 220"/>
                <a:gd name="T33" fmla="*/ 342 h 395"/>
                <a:gd name="T34" fmla="*/ 146 w 220"/>
                <a:gd name="T35" fmla="*/ 360 h 395"/>
                <a:gd name="T36" fmla="*/ 121 w 220"/>
                <a:gd name="T37" fmla="*/ 346 h 395"/>
                <a:gd name="T38" fmla="*/ 113 w 220"/>
                <a:gd name="T39" fmla="*/ 352 h 395"/>
                <a:gd name="T40" fmla="*/ 112 w 220"/>
                <a:gd name="T41" fmla="*/ 360 h 395"/>
                <a:gd name="T42" fmla="*/ 102 w 220"/>
                <a:gd name="T43" fmla="*/ 380 h 395"/>
                <a:gd name="T44" fmla="*/ 88 w 220"/>
                <a:gd name="T45" fmla="*/ 367 h 395"/>
                <a:gd name="T46" fmla="*/ 77 w 220"/>
                <a:gd name="T47" fmla="*/ 375 h 395"/>
                <a:gd name="T48" fmla="*/ 55 w 220"/>
                <a:gd name="T49" fmla="*/ 380 h 395"/>
                <a:gd name="T50" fmla="*/ 33 w 220"/>
                <a:gd name="T51" fmla="*/ 380 h 395"/>
                <a:gd name="T52" fmla="*/ 25 w 220"/>
                <a:gd name="T53" fmla="*/ 383 h 395"/>
                <a:gd name="T54" fmla="*/ 11 w 220"/>
                <a:gd name="T55" fmla="*/ 387 h 395"/>
                <a:gd name="T56" fmla="*/ 1 w 220"/>
                <a:gd name="T57" fmla="*/ 387 h 395"/>
                <a:gd name="T58" fmla="*/ 6 w 220"/>
                <a:gd name="T59" fmla="*/ 363 h 395"/>
                <a:gd name="T60" fmla="*/ 4 w 220"/>
                <a:gd name="T61" fmla="*/ 351 h 395"/>
                <a:gd name="T62" fmla="*/ 20 w 220"/>
                <a:gd name="T63" fmla="*/ 335 h 395"/>
                <a:gd name="T64" fmla="*/ 25 w 220"/>
                <a:gd name="T65" fmla="*/ 319 h 395"/>
                <a:gd name="T66" fmla="*/ 31 w 220"/>
                <a:gd name="T67" fmla="*/ 292 h 395"/>
                <a:gd name="T68" fmla="*/ 31 w 220"/>
                <a:gd name="T69" fmla="*/ 288 h 395"/>
                <a:gd name="T70" fmla="*/ 21 w 220"/>
                <a:gd name="T71" fmla="*/ 264 h 395"/>
                <a:gd name="T72" fmla="*/ 26 w 220"/>
                <a:gd name="T73" fmla="*/ 246 h 395"/>
                <a:gd name="T74" fmla="*/ 25 w 220"/>
                <a:gd name="T75" fmla="*/ 232 h 395"/>
                <a:gd name="T76" fmla="*/ 21 w 220"/>
                <a:gd name="T77" fmla="*/ 203 h 395"/>
                <a:gd name="T78" fmla="*/ 18 w 220"/>
                <a:gd name="T79" fmla="*/ 174 h 395"/>
                <a:gd name="T80" fmla="*/ 16 w 220"/>
                <a:gd name="T81" fmla="*/ 148 h 395"/>
                <a:gd name="T82" fmla="*/ 15 w 220"/>
                <a:gd name="T83" fmla="*/ 133 h 395"/>
                <a:gd name="T84" fmla="*/ 11 w 220"/>
                <a:gd name="T85" fmla="*/ 98 h 395"/>
                <a:gd name="T86" fmla="*/ 10 w 220"/>
                <a:gd name="T87" fmla="*/ 84 h 395"/>
                <a:gd name="T88" fmla="*/ 9 w 220"/>
                <a:gd name="T89" fmla="*/ 69 h 395"/>
                <a:gd name="T90" fmla="*/ 7 w 220"/>
                <a:gd name="T91" fmla="*/ 62 h 395"/>
                <a:gd name="T92" fmla="*/ 6 w 220"/>
                <a:gd name="T93" fmla="*/ 43 h 395"/>
                <a:gd name="T94" fmla="*/ 5 w 220"/>
                <a:gd name="T95" fmla="*/ 27 h 395"/>
                <a:gd name="T96" fmla="*/ 28 w 220"/>
                <a:gd name="T97" fmla="*/ 32 h 395"/>
                <a:gd name="T98" fmla="*/ 47 w 220"/>
                <a:gd name="T99" fmla="*/ 19 h 395"/>
                <a:gd name="T100" fmla="*/ 64 w 220"/>
                <a:gd name="T101" fmla="*/ 15 h 395"/>
                <a:gd name="T102" fmla="*/ 88 w 220"/>
                <a:gd name="T103" fmla="*/ 13 h 395"/>
                <a:gd name="T104" fmla="*/ 105 w 220"/>
                <a:gd name="T105" fmla="*/ 10 h 395"/>
                <a:gd name="T106" fmla="*/ 129 w 220"/>
                <a:gd name="T107" fmla="*/ 8 h 395"/>
                <a:gd name="T108" fmla="*/ 152 w 220"/>
                <a:gd name="T109" fmla="*/ 4 h 395"/>
                <a:gd name="T110" fmla="*/ 159 w 220"/>
                <a:gd name="T111" fmla="*/ 4 h 395"/>
                <a:gd name="T112" fmla="*/ 184 w 220"/>
                <a:gd name="T113" fmla="*/ 0 h 395"/>
                <a:gd name="T114" fmla="*/ 187 w 220"/>
                <a:gd name="T115" fmla="*/ 22 h 395"/>
                <a:gd name="T116" fmla="*/ 190 w 220"/>
                <a:gd name="T117" fmla="*/ 37 h 395"/>
                <a:gd name="T118" fmla="*/ 192 w 220"/>
                <a:gd name="T119" fmla="*/ 59 h 395"/>
                <a:gd name="T120" fmla="*/ 195 w 220"/>
                <a:gd name="T121" fmla="*/ 78 h 395"/>
                <a:gd name="T122" fmla="*/ 197 w 220"/>
                <a:gd name="T123" fmla="*/ 96 h 39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20"/>
                <a:gd name="T187" fmla="*/ 0 h 395"/>
                <a:gd name="T188" fmla="*/ 220 w 220"/>
                <a:gd name="T189" fmla="*/ 395 h 395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20" h="395">
                  <a:moveTo>
                    <a:pt x="200" y="111"/>
                  </a:moveTo>
                  <a:lnTo>
                    <a:pt x="200" y="117"/>
                  </a:lnTo>
                  <a:lnTo>
                    <a:pt x="201" y="126"/>
                  </a:lnTo>
                  <a:lnTo>
                    <a:pt x="202" y="131"/>
                  </a:lnTo>
                  <a:lnTo>
                    <a:pt x="202" y="134"/>
                  </a:lnTo>
                  <a:lnTo>
                    <a:pt x="203" y="141"/>
                  </a:lnTo>
                  <a:lnTo>
                    <a:pt x="205" y="152"/>
                  </a:lnTo>
                  <a:lnTo>
                    <a:pt x="206" y="163"/>
                  </a:lnTo>
                  <a:lnTo>
                    <a:pt x="206" y="171"/>
                  </a:lnTo>
                  <a:lnTo>
                    <a:pt x="207" y="176"/>
                  </a:lnTo>
                  <a:lnTo>
                    <a:pt x="207" y="179"/>
                  </a:lnTo>
                  <a:lnTo>
                    <a:pt x="208" y="189"/>
                  </a:lnTo>
                  <a:lnTo>
                    <a:pt x="209" y="199"/>
                  </a:lnTo>
                  <a:lnTo>
                    <a:pt x="209" y="201"/>
                  </a:lnTo>
                  <a:lnTo>
                    <a:pt x="211" y="203"/>
                  </a:lnTo>
                  <a:lnTo>
                    <a:pt x="211" y="208"/>
                  </a:lnTo>
                  <a:lnTo>
                    <a:pt x="211" y="209"/>
                  </a:lnTo>
                  <a:lnTo>
                    <a:pt x="212" y="213"/>
                  </a:lnTo>
                  <a:lnTo>
                    <a:pt x="213" y="228"/>
                  </a:lnTo>
                  <a:lnTo>
                    <a:pt x="214" y="239"/>
                  </a:lnTo>
                  <a:lnTo>
                    <a:pt x="216" y="244"/>
                  </a:lnTo>
                  <a:lnTo>
                    <a:pt x="216" y="247"/>
                  </a:lnTo>
                  <a:lnTo>
                    <a:pt x="212" y="251"/>
                  </a:lnTo>
                  <a:lnTo>
                    <a:pt x="212" y="254"/>
                  </a:lnTo>
                  <a:lnTo>
                    <a:pt x="214" y="257"/>
                  </a:lnTo>
                  <a:lnTo>
                    <a:pt x="214" y="264"/>
                  </a:lnTo>
                  <a:lnTo>
                    <a:pt x="214" y="266"/>
                  </a:lnTo>
                  <a:lnTo>
                    <a:pt x="220" y="267"/>
                  </a:lnTo>
                  <a:lnTo>
                    <a:pt x="220" y="268"/>
                  </a:lnTo>
                  <a:lnTo>
                    <a:pt x="220" y="269"/>
                  </a:lnTo>
                  <a:lnTo>
                    <a:pt x="216" y="276"/>
                  </a:lnTo>
                  <a:lnTo>
                    <a:pt x="207" y="279"/>
                  </a:lnTo>
                  <a:lnTo>
                    <a:pt x="206" y="281"/>
                  </a:lnTo>
                  <a:lnTo>
                    <a:pt x="203" y="282"/>
                  </a:lnTo>
                  <a:lnTo>
                    <a:pt x="198" y="286"/>
                  </a:lnTo>
                  <a:lnTo>
                    <a:pt x="194" y="288"/>
                  </a:lnTo>
                  <a:lnTo>
                    <a:pt x="190" y="284"/>
                  </a:lnTo>
                  <a:lnTo>
                    <a:pt x="184" y="286"/>
                  </a:lnTo>
                  <a:lnTo>
                    <a:pt x="181" y="286"/>
                  </a:lnTo>
                  <a:lnTo>
                    <a:pt x="178" y="297"/>
                  </a:lnTo>
                  <a:lnTo>
                    <a:pt x="179" y="301"/>
                  </a:lnTo>
                  <a:lnTo>
                    <a:pt x="180" y="301"/>
                  </a:lnTo>
                  <a:lnTo>
                    <a:pt x="180" y="306"/>
                  </a:lnTo>
                  <a:lnTo>
                    <a:pt x="176" y="312"/>
                  </a:lnTo>
                  <a:lnTo>
                    <a:pt x="168" y="318"/>
                  </a:lnTo>
                  <a:lnTo>
                    <a:pt x="167" y="321"/>
                  </a:lnTo>
                  <a:lnTo>
                    <a:pt x="160" y="333"/>
                  </a:lnTo>
                  <a:lnTo>
                    <a:pt x="159" y="332"/>
                  </a:lnTo>
                  <a:lnTo>
                    <a:pt x="158" y="331"/>
                  </a:lnTo>
                  <a:lnTo>
                    <a:pt x="154" y="335"/>
                  </a:lnTo>
                  <a:lnTo>
                    <a:pt x="151" y="342"/>
                  </a:lnTo>
                  <a:lnTo>
                    <a:pt x="151" y="347"/>
                  </a:lnTo>
                  <a:lnTo>
                    <a:pt x="149" y="358"/>
                  </a:lnTo>
                  <a:lnTo>
                    <a:pt x="146" y="360"/>
                  </a:lnTo>
                  <a:lnTo>
                    <a:pt x="127" y="357"/>
                  </a:lnTo>
                  <a:lnTo>
                    <a:pt x="126" y="351"/>
                  </a:lnTo>
                  <a:lnTo>
                    <a:pt x="121" y="346"/>
                  </a:lnTo>
                  <a:lnTo>
                    <a:pt x="118" y="345"/>
                  </a:lnTo>
                  <a:lnTo>
                    <a:pt x="119" y="351"/>
                  </a:lnTo>
                  <a:lnTo>
                    <a:pt x="113" y="352"/>
                  </a:lnTo>
                  <a:lnTo>
                    <a:pt x="113" y="353"/>
                  </a:lnTo>
                  <a:lnTo>
                    <a:pt x="113" y="355"/>
                  </a:lnTo>
                  <a:lnTo>
                    <a:pt x="112" y="360"/>
                  </a:lnTo>
                  <a:lnTo>
                    <a:pt x="109" y="360"/>
                  </a:lnTo>
                  <a:lnTo>
                    <a:pt x="105" y="376"/>
                  </a:lnTo>
                  <a:lnTo>
                    <a:pt x="102" y="380"/>
                  </a:lnTo>
                  <a:lnTo>
                    <a:pt x="102" y="377"/>
                  </a:lnTo>
                  <a:lnTo>
                    <a:pt x="94" y="375"/>
                  </a:lnTo>
                  <a:lnTo>
                    <a:pt x="88" y="367"/>
                  </a:lnTo>
                  <a:lnTo>
                    <a:pt x="85" y="370"/>
                  </a:lnTo>
                  <a:lnTo>
                    <a:pt x="78" y="375"/>
                  </a:lnTo>
                  <a:lnTo>
                    <a:pt x="77" y="375"/>
                  </a:lnTo>
                  <a:lnTo>
                    <a:pt x="69" y="390"/>
                  </a:lnTo>
                  <a:lnTo>
                    <a:pt x="58" y="381"/>
                  </a:lnTo>
                  <a:lnTo>
                    <a:pt x="55" y="380"/>
                  </a:lnTo>
                  <a:lnTo>
                    <a:pt x="49" y="377"/>
                  </a:lnTo>
                  <a:lnTo>
                    <a:pt x="45" y="377"/>
                  </a:lnTo>
                  <a:lnTo>
                    <a:pt x="33" y="380"/>
                  </a:lnTo>
                  <a:lnTo>
                    <a:pt x="33" y="388"/>
                  </a:lnTo>
                  <a:lnTo>
                    <a:pt x="28" y="383"/>
                  </a:lnTo>
                  <a:lnTo>
                    <a:pt x="25" y="383"/>
                  </a:lnTo>
                  <a:lnTo>
                    <a:pt x="15" y="382"/>
                  </a:lnTo>
                  <a:lnTo>
                    <a:pt x="12" y="385"/>
                  </a:lnTo>
                  <a:lnTo>
                    <a:pt x="11" y="387"/>
                  </a:lnTo>
                  <a:lnTo>
                    <a:pt x="7" y="395"/>
                  </a:lnTo>
                  <a:lnTo>
                    <a:pt x="5" y="395"/>
                  </a:lnTo>
                  <a:lnTo>
                    <a:pt x="1" y="387"/>
                  </a:lnTo>
                  <a:lnTo>
                    <a:pt x="0" y="386"/>
                  </a:lnTo>
                  <a:lnTo>
                    <a:pt x="5" y="371"/>
                  </a:lnTo>
                  <a:lnTo>
                    <a:pt x="6" y="363"/>
                  </a:lnTo>
                  <a:lnTo>
                    <a:pt x="5" y="353"/>
                  </a:lnTo>
                  <a:lnTo>
                    <a:pt x="5" y="352"/>
                  </a:lnTo>
                  <a:lnTo>
                    <a:pt x="4" y="351"/>
                  </a:lnTo>
                  <a:lnTo>
                    <a:pt x="6" y="352"/>
                  </a:lnTo>
                  <a:lnTo>
                    <a:pt x="17" y="340"/>
                  </a:lnTo>
                  <a:lnTo>
                    <a:pt x="20" y="335"/>
                  </a:lnTo>
                  <a:lnTo>
                    <a:pt x="18" y="330"/>
                  </a:lnTo>
                  <a:lnTo>
                    <a:pt x="23" y="327"/>
                  </a:lnTo>
                  <a:lnTo>
                    <a:pt x="25" y="319"/>
                  </a:lnTo>
                  <a:lnTo>
                    <a:pt x="27" y="318"/>
                  </a:lnTo>
                  <a:lnTo>
                    <a:pt x="34" y="303"/>
                  </a:lnTo>
                  <a:lnTo>
                    <a:pt x="31" y="292"/>
                  </a:lnTo>
                  <a:lnTo>
                    <a:pt x="29" y="291"/>
                  </a:lnTo>
                  <a:lnTo>
                    <a:pt x="29" y="289"/>
                  </a:lnTo>
                  <a:lnTo>
                    <a:pt x="31" y="288"/>
                  </a:lnTo>
                  <a:lnTo>
                    <a:pt x="26" y="279"/>
                  </a:lnTo>
                  <a:lnTo>
                    <a:pt x="22" y="269"/>
                  </a:lnTo>
                  <a:lnTo>
                    <a:pt x="21" y="264"/>
                  </a:lnTo>
                  <a:lnTo>
                    <a:pt x="23" y="256"/>
                  </a:lnTo>
                  <a:lnTo>
                    <a:pt x="22" y="256"/>
                  </a:lnTo>
                  <a:lnTo>
                    <a:pt x="26" y="246"/>
                  </a:lnTo>
                  <a:lnTo>
                    <a:pt x="26" y="247"/>
                  </a:lnTo>
                  <a:lnTo>
                    <a:pt x="25" y="234"/>
                  </a:lnTo>
                  <a:lnTo>
                    <a:pt x="25" y="232"/>
                  </a:lnTo>
                  <a:lnTo>
                    <a:pt x="23" y="222"/>
                  </a:lnTo>
                  <a:lnTo>
                    <a:pt x="22" y="214"/>
                  </a:lnTo>
                  <a:lnTo>
                    <a:pt x="21" y="203"/>
                  </a:lnTo>
                  <a:lnTo>
                    <a:pt x="21" y="197"/>
                  </a:lnTo>
                  <a:lnTo>
                    <a:pt x="20" y="179"/>
                  </a:lnTo>
                  <a:lnTo>
                    <a:pt x="18" y="174"/>
                  </a:lnTo>
                  <a:lnTo>
                    <a:pt x="18" y="172"/>
                  </a:lnTo>
                  <a:lnTo>
                    <a:pt x="17" y="157"/>
                  </a:lnTo>
                  <a:lnTo>
                    <a:pt x="16" y="148"/>
                  </a:lnTo>
                  <a:lnTo>
                    <a:pt x="16" y="142"/>
                  </a:lnTo>
                  <a:lnTo>
                    <a:pt x="16" y="139"/>
                  </a:lnTo>
                  <a:lnTo>
                    <a:pt x="15" y="133"/>
                  </a:lnTo>
                  <a:lnTo>
                    <a:pt x="15" y="127"/>
                  </a:lnTo>
                  <a:lnTo>
                    <a:pt x="14" y="117"/>
                  </a:lnTo>
                  <a:lnTo>
                    <a:pt x="11" y="98"/>
                  </a:lnTo>
                  <a:lnTo>
                    <a:pt x="11" y="93"/>
                  </a:lnTo>
                  <a:lnTo>
                    <a:pt x="11" y="92"/>
                  </a:lnTo>
                  <a:lnTo>
                    <a:pt x="10" y="84"/>
                  </a:lnTo>
                  <a:lnTo>
                    <a:pt x="10" y="80"/>
                  </a:lnTo>
                  <a:lnTo>
                    <a:pt x="9" y="77"/>
                  </a:lnTo>
                  <a:lnTo>
                    <a:pt x="9" y="69"/>
                  </a:lnTo>
                  <a:lnTo>
                    <a:pt x="7" y="67"/>
                  </a:lnTo>
                  <a:lnTo>
                    <a:pt x="7" y="64"/>
                  </a:lnTo>
                  <a:lnTo>
                    <a:pt x="7" y="62"/>
                  </a:lnTo>
                  <a:lnTo>
                    <a:pt x="7" y="58"/>
                  </a:lnTo>
                  <a:lnTo>
                    <a:pt x="6" y="49"/>
                  </a:lnTo>
                  <a:lnTo>
                    <a:pt x="6" y="43"/>
                  </a:lnTo>
                  <a:lnTo>
                    <a:pt x="5" y="40"/>
                  </a:lnTo>
                  <a:lnTo>
                    <a:pt x="4" y="27"/>
                  </a:lnTo>
                  <a:lnTo>
                    <a:pt x="5" y="27"/>
                  </a:lnTo>
                  <a:lnTo>
                    <a:pt x="15" y="33"/>
                  </a:lnTo>
                  <a:lnTo>
                    <a:pt x="25" y="33"/>
                  </a:lnTo>
                  <a:lnTo>
                    <a:pt x="28" y="32"/>
                  </a:lnTo>
                  <a:lnTo>
                    <a:pt x="29" y="30"/>
                  </a:lnTo>
                  <a:lnTo>
                    <a:pt x="44" y="22"/>
                  </a:lnTo>
                  <a:lnTo>
                    <a:pt x="47" y="19"/>
                  </a:lnTo>
                  <a:lnTo>
                    <a:pt x="50" y="17"/>
                  </a:lnTo>
                  <a:lnTo>
                    <a:pt x="55" y="17"/>
                  </a:lnTo>
                  <a:lnTo>
                    <a:pt x="64" y="15"/>
                  </a:lnTo>
                  <a:lnTo>
                    <a:pt x="70" y="14"/>
                  </a:lnTo>
                  <a:lnTo>
                    <a:pt x="81" y="13"/>
                  </a:lnTo>
                  <a:lnTo>
                    <a:pt x="88" y="13"/>
                  </a:lnTo>
                  <a:lnTo>
                    <a:pt x="91" y="12"/>
                  </a:lnTo>
                  <a:lnTo>
                    <a:pt x="102" y="10"/>
                  </a:lnTo>
                  <a:lnTo>
                    <a:pt x="105" y="10"/>
                  </a:lnTo>
                  <a:lnTo>
                    <a:pt x="121" y="8"/>
                  </a:lnTo>
                  <a:lnTo>
                    <a:pt x="123" y="8"/>
                  </a:lnTo>
                  <a:lnTo>
                    <a:pt x="129" y="8"/>
                  </a:lnTo>
                  <a:lnTo>
                    <a:pt x="138" y="7"/>
                  </a:lnTo>
                  <a:lnTo>
                    <a:pt x="147" y="5"/>
                  </a:lnTo>
                  <a:lnTo>
                    <a:pt x="152" y="4"/>
                  </a:lnTo>
                  <a:lnTo>
                    <a:pt x="156" y="4"/>
                  </a:lnTo>
                  <a:lnTo>
                    <a:pt x="157" y="4"/>
                  </a:lnTo>
                  <a:lnTo>
                    <a:pt x="159" y="4"/>
                  </a:lnTo>
                  <a:lnTo>
                    <a:pt x="164" y="3"/>
                  </a:lnTo>
                  <a:lnTo>
                    <a:pt x="172" y="2"/>
                  </a:lnTo>
                  <a:lnTo>
                    <a:pt x="184" y="0"/>
                  </a:lnTo>
                  <a:lnTo>
                    <a:pt x="185" y="0"/>
                  </a:lnTo>
                  <a:lnTo>
                    <a:pt x="186" y="7"/>
                  </a:lnTo>
                  <a:lnTo>
                    <a:pt x="187" y="22"/>
                  </a:lnTo>
                  <a:lnTo>
                    <a:pt x="189" y="32"/>
                  </a:lnTo>
                  <a:lnTo>
                    <a:pt x="190" y="35"/>
                  </a:lnTo>
                  <a:lnTo>
                    <a:pt x="190" y="37"/>
                  </a:lnTo>
                  <a:lnTo>
                    <a:pt x="191" y="45"/>
                  </a:lnTo>
                  <a:lnTo>
                    <a:pt x="191" y="47"/>
                  </a:lnTo>
                  <a:lnTo>
                    <a:pt x="192" y="59"/>
                  </a:lnTo>
                  <a:lnTo>
                    <a:pt x="194" y="70"/>
                  </a:lnTo>
                  <a:lnTo>
                    <a:pt x="195" y="72"/>
                  </a:lnTo>
                  <a:lnTo>
                    <a:pt x="195" y="78"/>
                  </a:lnTo>
                  <a:lnTo>
                    <a:pt x="196" y="82"/>
                  </a:lnTo>
                  <a:lnTo>
                    <a:pt x="197" y="94"/>
                  </a:lnTo>
                  <a:lnTo>
                    <a:pt x="197" y="96"/>
                  </a:lnTo>
                  <a:lnTo>
                    <a:pt x="198" y="106"/>
                  </a:lnTo>
                  <a:lnTo>
                    <a:pt x="200" y="111"/>
                  </a:lnTo>
                  <a:close/>
                </a:path>
              </a:pathLst>
            </a:custGeom>
            <a:solidFill>
              <a:srgbClr val="3366FF"/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30" name="Freeform 43"/>
            <p:cNvSpPr>
              <a:spLocks/>
            </p:cNvSpPr>
            <p:nvPr/>
          </p:nvSpPr>
          <p:spPr bwMode="auto">
            <a:xfrm>
              <a:off x="3465" y="1970"/>
              <a:ext cx="517" cy="283"/>
            </a:xfrm>
            <a:custGeom>
              <a:avLst/>
              <a:gdLst>
                <a:gd name="T0" fmla="*/ 354 w 517"/>
                <a:gd name="T1" fmla="*/ 234 h 283"/>
                <a:gd name="T2" fmla="*/ 323 w 517"/>
                <a:gd name="T3" fmla="*/ 238 h 283"/>
                <a:gd name="T4" fmla="*/ 305 w 517"/>
                <a:gd name="T5" fmla="*/ 238 h 283"/>
                <a:gd name="T6" fmla="*/ 290 w 517"/>
                <a:gd name="T7" fmla="*/ 240 h 283"/>
                <a:gd name="T8" fmla="*/ 258 w 517"/>
                <a:gd name="T9" fmla="*/ 244 h 283"/>
                <a:gd name="T10" fmla="*/ 242 w 517"/>
                <a:gd name="T11" fmla="*/ 245 h 283"/>
                <a:gd name="T12" fmla="*/ 219 w 517"/>
                <a:gd name="T13" fmla="*/ 246 h 283"/>
                <a:gd name="T14" fmla="*/ 202 w 517"/>
                <a:gd name="T15" fmla="*/ 250 h 283"/>
                <a:gd name="T16" fmla="*/ 184 w 517"/>
                <a:gd name="T17" fmla="*/ 250 h 283"/>
                <a:gd name="T18" fmla="*/ 153 w 517"/>
                <a:gd name="T19" fmla="*/ 254 h 283"/>
                <a:gd name="T20" fmla="*/ 126 w 517"/>
                <a:gd name="T21" fmla="*/ 258 h 283"/>
                <a:gd name="T22" fmla="*/ 94 w 517"/>
                <a:gd name="T23" fmla="*/ 258 h 283"/>
                <a:gd name="T24" fmla="*/ 81 w 517"/>
                <a:gd name="T25" fmla="*/ 275 h 283"/>
                <a:gd name="T26" fmla="*/ 64 w 517"/>
                <a:gd name="T27" fmla="*/ 276 h 283"/>
                <a:gd name="T28" fmla="*/ 42 w 517"/>
                <a:gd name="T29" fmla="*/ 279 h 283"/>
                <a:gd name="T30" fmla="*/ 0 w 517"/>
                <a:gd name="T31" fmla="*/ 283 h 283"/>
                <a:gd name="T32" fmla="*/ 16 w 517"/>
                <a:gd name="T33" fmla="*/ 268 h 283"/>
                <a:gd name="T34" fmla="*/ 17 w 517"/>
                <a:gd name="T35" fmla="*/ 246 h 283"/>
                <a:gd name="T36" fmla="*/ 15 w 517"/>
                <a:gd name="T37" fmla="*/ 235 h 283"/>
                <a:gd name="T38" fmla="*/ 23 w 517"/>
                <a:gd name="T39" fmla="*/ 213 h 283"/>
                <a:gd name="T40" fmla="*/ 51 w 517"/>
                <a:gd name="T41" fmla="*/ 220 h 283"/>
                <a:gd name="T42" fmla="*/ 65 w 517"/>
                <a:gd name="T43" fmla="*/ 218 h 283"/>
                <a:gd name="T44" fmla="*/ 67 w 517"/>
                <a:gd name="T45" fmla="*/ 191 h 283"/>
                <a:gd name="T46" fmla="*/ 83 w 517"/>
                <a:gd name="T47" fmla="*/ 174 h 283"/>
                <a:gd name="T48" fmla="*/ 87 w 517"/>
                <a:gd name="T49" fmla="*/ 153 h 283"/>
                <a:gd name="T50" fmla="*/ 97 w 517"/>
                <a:gd name="T51" fmla="*/ 140 h 283"/>
                <a:gd name="T52" fmla="*/ 115 w 517"/>
                <a:gd name="T53" fmla="*/ 138 h 283"/>
                <a:gd name="T54" fmla="*/ 140 w 517"/>
                <a:gd name="T55" fmla="*/ 139 h 283"/>
                <a:gd name="T56" fmla="*/ 167 w 517"/>
                <a:gd name="T57" fmla="*/ 128 h 283"/>
                <a:gd name="T58" fmla="*/ 184 w 517"/>
                <a:gd name="T59" fmla="*/ 138 h 283"/>
                <a:gd name="T60" fmla="*/ 195 w 517"/>
                <a:gd name="T61" fmla="*/ 113 h 283"/>
                <a:gd name="T62" fmla="*/ 200 w 517"/>
                <a:gd name="T63" fmla="*/ 103 h 283"/>
                <a:gd name="T64" fmla="*/ 228 w 517"/>
                <a:gd name="T65" fmla="*/ 118 h 283"/>
                <a:gd name="T66" fmla="*/ 236 w 517"/>
                <a:gd name="T67" fmla="*/ 93 h 283"/>
                <a:gd name="T68" fmla="*/ 249 w 517"/>
                <a:gd name="T69" fmla="*/ 79 h 283"/>
                <a:gd name="T70" fmla="*/ 262 w 517"/>
                <a:gd name="T71" fmla="*/ 59 h 283"/>
                <a:gd name="T72" fmla="*/ 266 w 517"/>
                <a:gd name="T73" fmla="*/ 44 h 283"/>
                <a:gd name="T74" fmla="*/ 285 w 517"/>
                <a:gd name="T75" fmla="*/ 40 h 283"/>
                <a:gd name="T76" fmla="*/ 302 w 517"/>
                <a:gd name="T77" fmla="*/ 27 h 283"/>
                <a:gd name="T78" fmla="*/ 296 w 517"/>
                <a:gd name="T79" fmla="*/ 22 h 283"/>
                <a:gd name="T80" fmla="*/ 298 w 517"/>
                <a:gd name="T81" fmla="*/ 5 h 283"/>
                <a:gd name="T82" fmla="*/ 320 w 517"/>
                <a:gd name="T83" fmla="*/ 2 h 283"/>
                <a:gd name="T84" fmla="*/ 337 w 517"/>
                <a:gd name="T85" fmla="*/ 15 h 283"/>
                <a:gd name="T86" fmla="*/ 349 w 517"/>
                <a:gd name="T87" fmla="*/ 27 h 283"/>
                <a:gd name="T88" fmla="*/ 369 w 517"/>
                <a:gd name="T89" fmla="*/ 29 h 283"/>
                <a:gd name="T90" fmla="*/ 382 w 517"/>
                <a:gd name="T91" fmla="*/ 37 h 283"/>
                <a:gd name="T92" fmla="*/ 403 w 517"/>
                <a:gd name="T93" fmla="*/ 31 h 283"/>
                <a:gd name="T94" fmla="*/ 420 w 517"/>
                <a:gd name="T95" fmla="*/ 32 h 283"/>
                <a:gd name="T96" fmla="*/ 443 w 517"/>
                <a:gd name="T97" fmla="*/ 34 h 283"/>
                <a:gd name="T98" fmla="*/ 460 w 517"/>
                <a:gd name="T99" fmla="*/ 46 h 283"/>
                <a:gd name="T100" fmla="*/ 462 w 517"/>
                <a:gd name="T101" fmla="*/ 72 h 283"/>
                <a:gd name="T102" fmla="*/ 480 w 517"/>
                <a:gd name="T103" fmla="*/ 94 h 283"/>
                <a:gd name="T104" fmla="*/ 487 w 517"/>
                <a:gd name="T105" fmla="*/ 106 h 283"/>
                <a:gd name="T106" fmla="*/ 509 w 517"/>
                <a:gd name="T107" fmla="*/ 129 h 283"/>
                <a:gd name="T108" fmla="*/ 487 w 517"/>
                <a:gd name="T109" fmla="*/ 153 h 283"/>
                <a:gd name="T110" fmla="*/ 469 w 517"/>
                <a:gd name="T111" fmla="*/ 176 h 283"/>
                <a:gd name="T112" fmla="*/ 446 w 517"/>
                <a:gd name="T113" fmla="*/ 206 h 283"/>
                <a:gd name="T114" fmla="*/ 409 w 517"/>
                <a:gd name="T115" fmla="*/ 226 h 283"/>
                <a:gd name="T116" fmla="*/ 386 w 517"/>
                <a:gd name="T117" fmla="*/ 230 h 283"/>
                <a:gd name="T118" fmla="*/ 370 w 517"/>
                <a:gd name="T119" fmla="*/ 233 h 283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517"/>
                <a:gd name="T181" fmla="*/ 0 h 283"/>
                <a:gd name="T182" fmla="*/ 517 w 517"/>
                <a:gd name="T183" fmla="*/ 283 h 283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517" h="283">
                  <a:moveTo>
                    <a:pt x="370" y="233"/>
                  </a:moveTo>
                  <a:lnTo>
                    <a:pt x="369" y="233"/>
                  </a:lnTo>
                  <a:lnTo>
                    <a:pt x="367" y="233"/>
                  </a:lnTo>
                  <a:lnTo>
                    <a:pt x="354" y="234"/>
                  </a:lnTo>
                  <a:lnTo>
                    <a:pt x="347" y="235"/>
                  </a:lnTo>
                  <a:lnTo>
                    <a:pt x="331" y="236"/>
                  </a:lnTo>
                  <a:lnTo>
                    <a:pt x="329" y="236"/>
                  </a:lnTo>
                  <a:lnTo>
                    <a:pt x="323" y="238"/>
                  </a:lnTo>
                  <a:lnTo>
                    <a:pt x="318" y="238"/>
                  </a:lnTo>
                  <a:lnTo>
                    <a:pt x="316" y="238"/>
                  </a:lnTo>
                  <a:lnTo>
                    <a:pt x="315" y="238"/>
                  </a:lnTo>
                  <a:lnTo>
                    <a:pt x="305" y="238"/>
                  </a:lnTo>
                  <a:lnTo>
                    <a:pt x="294" y="239"/>
                  </a:lnTo>
                  <a:lnTo>
                    <a:pt x="293" y="239"/>
                  </a:lnTo>
                  <a:lnTo>
                    <a:pt x="293" y="240"/>
                  </a:lnTo>
                  <a:lnTo>
                    <a:pt x="290" y="240"/>
                  </a:lnTo>
                  <a:lnTo>
                    <a:pt x="283" y="241"/>
                  </a:lnTo>
                  <a:lnTo>
                    <a:pt x="279" y="243"/>
                  </a:lnTo>
                  <a:lnTo>
                    <a:pt x="269" y="243"/>
                  </a:lnTo>
                  <a:lnTo>
                    <a:pt x="258" y="244"/>
                  </a:lnTo>
                  <a:lnTo>
                    <a:pt x="255" y="245"/>
                  </a:lnTo>
                  <a:lnTo>
                    <a:pt x="250" y="245"/>
                  </a:lnTo>
                  <a:lnTo>
                    <a:pt x="245" y="245"/>
                  </a:lnTo>
                  <a:lnTo>
                    <a:pt x="242" y="245"/>
                  </a:lnTo>
                  <a:lnTo>
                    <a:pt x="234" y="246"/>
                  </a:lnTo>
                  <a:lnTo>
                    <a:pt x="228" y="246"/>
                  </a:lnTo>
                  <a:lnTo>
                    <a:pt x="222" y="246"/>
                  </a:lnTo>
                  <a:lnTo>
                    <a:pt x="219" y="246"/>
                  </a:lnTo>
                  <a:lnTo>
                    <a:pt x="213" y="246"/>
                  </a:lnTo>
                  <a:lnTo>
                    <a:pt x="207" y="248"/>
                  </a:lnTo>
                  <a:lnTo>
                    <a:pt x="203" y="249"/>
                  </a:lnTo>
                  <a:lnTo>
                    <a:pt x="202" y="250"/>
                  </a:lnTo>
                  <a:lnTo>
                    <a:pt x="201" y="248"/>
                  </a:lnTo>
                  <a:lnTo>
                    <a:pt x="192" y="249"/>
                  </a:lnTo>
                  <a:lnTo>
                    <a:pt x="189" y="250"/>
                  </a:lnTo>
                  <a:lnTo>
                    <a:pt x="184" y="250"/>
                  </a:lnTo>
                  <a:lnTo>
                    <a:pt x="180" y="251"/>
                  </a:lnTo>
                  <a:lnTo>
                    <a:pt x="167" y="253"/>
                  </a:lnTo>
                  <a:lnTo>
                    <a:pt x="163" y="254"/>
                  </a:lnTo>
                  <a:lnTo>
                    <a:pt x="153" y="254"/>
                  </a:lnTo>
                  <a:lnTo>
                    <a:pt x="147" y="255"/>
                  </a:lnTo>
                  <a:lnTo>
                    <a:pt x="138" y="256"/>
                  </a:lnTo>
                  <a:lnTo>
                    <a:pt x="131" y="258"/>
                  </a:lnTo>
                  <a:lnTo>
                    <a:pt x="126" y="258"/>
                  </a:lnTo>
                  <a:lnTo>
                    <a:pt x="122" y="259"/>
                  </a:lnTo>
                  <a:lnTo>
                    <a:pt x="110" y="260"/>
                  </a:lnTo>
                  <a:lnTo>
                    <a:pt x="110" y="256"/>
                  </a:lnTo>
                  <a:lnTo>
                    <a:pt x="94" y="258"/>
                  </a:lnTo>
                  <a:lnTo>
                    <a:pt x="96" y="259"/>
                  </a:lnTo>
                  <a:lnTo>
                    <a:pt x="97" y="261"/>
                  </a:lnTo>
                  <a:lnTo>
                    <a:pt x="98" y="274"/>
                  </a:lnTo>
                  <a:lnTo>
                    <a:pt x="81" y="275"/>
                  </a:lnTo>
                  <a:lnTo>
                    <a:pt x="75" y="276"/>
                  </a:lnTo>
                  <a:lnTo>
                    <a:pt x="66" y="276"/>
                  </a:lnTo>
                  <a:lnTo>
                    <a:pt x="65" y="276"/>
                  </a:lnTo>
                  <a:lnTo>
                    <a:pt x="64" y="276"/>
                  </a:lnTo>
                  <a:lnTo>
                    <a:pt x="62" y="276"/>
                  </a:lnTo>
                  <a:lnTo>
                    <a:pt x="47" y="279"/>
                  </a:lnTo>
                  <a:lnTo>
                    <a:pt x="43" y="279"/>
                  </a:lnTo>
                  <a:lnTo>
                    <a:pt x="42" y="279"/>
                  </a:lnTo>
                  <a:lnTo>
                    <a:pt x="32" y="280"/>
                  </a:lnTo>
                  <a:lnTo>
                    <a:pt x="9" y="281"/>
                  </a:lnTo>
                  <a:lnTo>
                    <a:pt x="5" y="283"/>
                  </a:lnTo>
                  <a:lnTo>
                    <a:pt x="0" y="283"/>
                  </a:lnTo>
                  <a:lnTo>
                    <a:pt x="2" y="271"/>
                  </a:lnTo>
                  <a:lnTo>
                    <a:pt x="5" y="270"/>
                  </a:lnTo>
                  <a:lnTo>
                    <a:pt x="11" y="275"/>
                  </a:lnTo>
                  <a:lnTo>
                    <a:pt x="16" y="268"/>
                  </a:lnTo>
                  <a:lnTo>
                    <a:pt x="14" y="259"/>
                  </a:lnTo>
                  <a:lnTo>
                    <a:pt x="18" y="258"/>
                  </a:lnTo>
                  <a:lnTo>
                    <a:pt x="18" y="254"/>
                  </a:lnTo>
                  <a:lnTo>
                    <a:pt x="17" y="246"/>
                  </a:lnTo>
                  <a:lnTo>
                    <a:pt x="18" y="245"/>
                  </a:lnTo>
                  <a:lnTo>
                    <a:pt x="18" y="239"/>
                  </a:lnTo>
                  <a:lnTo>
                    <a:pt x="17" y="236"/>
                  </a:lnTo>
                  <a:lnTo>
                    <a:pt x="15" y="235"/>
                  </a:lnTo>
                  <a:lnTo>
                    <a:pt x="12" y="230"/>
                  </a:lnTo>
                  <a:lnTo>
                    <a:pt x="12" y="229"/>
                  </a:lnTo>
                  <a:lnTo>
                    <a:pt x="15" y="225"/>
                  </a:lnTo>
                  <a:lnTo>
                    <a:pt x="23" y="213"/>
                  </a:lnTo>
                  <a:lnTo>
                    <a:pt x="28" y="213"/>
                  </a:lnTo>
                  <a:lnTo>
                    <a:pt x="29" y="211"/>
                  </a:lnTo>
                  <a:lnTo>
                    <a:pt x="42" y="218"/>
                  </a:lnTo>
                  <a:lnTo>
                    <a:pt x="51" y="220"/>
                  </a:lnTo>
                  <a:lnTo>
                    <a:pt x="56" y="224"/>
                  </a:lnTo>
                  <a:lnTo>
                    <a:pt x="60" y="224"/>
                  </a:lnTo>
                  <a:lnTo>
                    <a:pt x="61" y="224"/>
                  </a:lnTo>
                  <a:lnTo>
                    <a:pt x="65" y="218"/>
                  </a:lnTo>
                  <a:lnTo>
                    <a:pt x="59" y="206"/>
                  </a:lnTo>
                  <a:lnTo>
                    <a:pt x="64" y="190"/>
                  </a:lnTo>
                  <a:lnTo>
                    <a:pt x="66" y="191"/>
                  </a:lnTo>
                  <a:lnTo>
                    <a:pt x="67" y="191"/>
                  </a:lnTo>
                  <a:lnTo>
                    <a:pt x="75" y="186"/>
                  </a:lnTo>
                  <a:lnTo>
                    <a:pt x="83" y="184"/>
                  </a:lnTo>
                  <a:lnTo>
                    <a:pt x="88" y="180"/>
                  </a:lnTo>
                  <a:lnTo>
                    <a:pt x="83" y="174"/>
                  </a:lnTo>
                  <a:lnTo>
                    <a:pt x="82" y="174"/>
                  </a:lnTo>
                  <a:lnTo>
                    <a:pt x="81" y="169"/>
                  </a:lnTo>
                  <a:lnTo>
                    <a:pt x="82" y="161"/>
                  </a:lnTo>
                  <a:lnTo>
                    <a:pt x="87" y="153"/>
                  </a:lnTo>
                  <a:lnTo>
                    <a:pt x="89" y="153"/>
                  </a:lnTo>
                  <a:lnTo>
                    <a:pt x="93" y="145"/>
                  </a:lnTo>
                  <a:lnTo>
                    <a:pt x="94" y="143"/>
                  </a:lnTo>
                  <a:lnTo>
                    <a:pt x="97" y="140"/>
                  </a:lnTo>
                  <a:lnTo>
                    <a:pt x="107" y="141"/>
                  </a:lnTo>
                  <a:lnTo>
                    <a:pt x="110" y="141"/>
                  </a:lnTo>
                  <a:lnTo>
                    <a:pt x="115" y="146"/>
                  </a:lnTo>
                  <a:lnTo>
                    <a:pt x="115" y="138"/>
                  </a:lnTo>
                  <a:lnTo>
                    <a:pt x="127" y="135"/>
                  </a:lnTo>
                  <a:lnTo>
                    <a:pt x="131" y="135"/>
                  </a:lnTo>
                  <a:lnTo>
                    <a:pt x="137" y="138"/>
                  </a:lnTo>
                  <a:lnTo>
                    <a:pt x="140" y="139"/>
                  </a:lnTo>
                  <a:lnTo>
                    <a:pt x="151" y="148"/>
                  </a:lnTo>
                  <a:lnTo>
                    <a:pt x="159" y="133"/>
                  </a:lnTo>
                  <a:lnTo>
                    <a:pt x="160" y="133"/>
                  </a:lnTo>
                  <a:lnTo>
                    <a:pt x="167" y="128"/>
                  </a:lnTo>
                  <a:lnTo>
                    <a:pt x="170" y="125"/>
                  </a:lnTo>
                  <a:lnTo>
                    <a:pt x="176" y="133"/>
                  </a:lnTo>
                  <a:lnTo>
                    <a:pt x="184" y="135"/>
                  </a:lnTo>
                  <a:lnTo>
                    <a:pt x="184" y="138"/>
                  </a:lnTo>
                  <a:lnTo>
                    <a:pt x="187" y="134"/>
                  </a:lnTo>
                  <a:lnTo>
                    <a:pt x="191" y="118"/>
                  </a:lnTo>
                  <a:lnTo>
                    <a:pt x="194" y="118"/>
                  </a:lnTo>
                  <a:lnTo>
                    <a:pt x="195" y="113"/>
                  </a:lnTo>
                  <a:lnTo>
                    <a:pt x="195" y="111"/>
                  </a:lnTo>
                  <a:lnTo>
                    <a:pt x="195" y="110"/>
                  </a:lnTo>
                  <a:lnTo>
                    <a:pt x="201" y="109"/>
                  </a:lnTo>
                  <a:lnTo>
                    <a:pt x="200" y="103"/>
                  </a:lnTo>
                  <a:lnTo>
                    <a:pt x="203" y="104"/>
                  </a:lnTo>
                  <a:lnTo>
                    <a:pt x="208" y="109"/>
                  </a:lnTo>
                  <a:lnTo>
                    <a:pt x="209" y="115"/>
                  </a:lnTo>
                  <a:lnTo>
                    <a:pt x="228" y="118"/>
                  </a:lnTo>
                  <a:lnTo>
                    <a:pt x="231" y="116"/>
                  </a:lnTo>
                  <a:lnTo>
                    <a:pt x="233" y="105"/>
                  </a:lnTo>
                  <a:lnTo>
                    <a:pt x="233" y="100"/>
                  </a:lnTo>
                  <a:lnTo>
                    <a:pt x="236" y="93"/>
                  </a:lnTo>
                  <a:lnTo>
                    <a:pt x="240" y="89"/>
                  </a:lnTo>
                  <a:lnTo>
                    <a:pt x="241" y="90"/>
                  </a:lnTo>
                  <a:lnTo>
                    <a:pt x="242" y="91"/>
                  </a:lnTo>
                  <a:lnTo>
                    <a:pt x="249" y="79"/>
                  </a:lnTo>
                  <a:lnTo>
                    <a:pt x="250" y="76"/>
                  </a:lnTo>
                  <a:lnTo>
                    <a:pt x="258" y="70"/>
                  </a:lnTo>
                  <a:lnTo>
                    <a:pt x="262" y="64"/>
                  </a:lnTo>
                  <a:lnTo>
                    <a:pt x="262" y="59"/>
                  </a:lnTo>
                  <a:lnTo>
                    <a:pt x="261" y="59"/>
                  </a:lnTo>
                  <a:lnTo>
                    <a:pt x="260" y="55"/>
                  </a:lnTo>
                  <a:lnTo>
                    <a:pt x="263" y="44"/>
                  </a:lnTo>
                  <a:lnTo>
                    <a:pt x="266" y="44"/>
                  </a:lnTo>
                  <a:lnTo>
                    <a:pt x="272" y="42"/>
                  </a:lnTo>
                  <a:lnTo>
                    <a:pt x="276" y="46"/>
                  </a:lnTo>
                  <a:lnTo>
                    <a:pt x="280" y="44"/>
                  </a:lnTo>
                  <a:lnTo>
                    <a:pt x="285" y="40"/>
                  </a:lnTo>
                  <a:lnTo>
                    <a:pt x="288" y="39"/>
                  </a:lnTo>
                  <a:lnTo>
                    <a:pt x="289" y="37"/>
                  </a:lnTo>
                  <a:lnTo>
                    <a:pt x="298" y="34"/>
                  </a:lnTo>
                  <a:lnTo>
                    <a:pt x="302" y="27"/>
                  </a:lnTo>
                  <a:lnTo>
                    <a:pt x="302" y="26"/>
                  </a:lnTo>
                  <a:lnTo>
                    <a:pt x="302" y="25"/>
                  </a:lnTo>
                  <a:lnTo>
                    <a:pt x="296" y="24"/>
                  </a:lnTo>
                  <a:lnTo>
                    <a:pt x="296" y="22"/>
                  </a:lnTo>
                  <a:lnTo>
                    <a:pt x="296" y="15"/>
                  </a:lnTo>
                  <a:lnTo>
                    <a:pt x="294" y="12"/>
                  </a:lnTo>
                  <a:lnTo>
                    <a:pt x="294" y="9"/>
                  </a:lnTo>
                  <a:lnTo>
                    <a:pt x="298" y="5"/>
                  </a:lnTo>
                  <a:lnTo>
                    <a:pt x="300" y="2"/>
                  </a:lnTo>
                  <a:lnTo>
                    <a:pt x="301" y="0"/>
                  </a:lnTo>
                  <a:lnTo>
                    <a:pt x="311" y="6"/>
                  </a:lnTo>
                  <a:lnTo>
                    <a:pt x="320" y="2"/>
                  </a:lnTo>
                  <a:lnTo>
                    <a:pt x="320" y="1"/>
                  </a:lnTo>
                  <a:lnTo>
                    <a:pt x="329" y="6"/>
                  </a:lnTo>
                  <a:lnTo>
                    <a:pt x="333" y="7"/>
                  </a:lnTo>
                  <a:lnTo>
                    <a:pt x="337" y="15"/>
                  </a:lnTo>
                  <a:lnTo>
                    <a:pt x="338" y="16"/>
                  </a:lnTo>
                  <a:lnTo>
                    <a:pt x="340" y="20"/>
                  </a:lnTo>
                  <a:lnTo>
                    <a:pt x="342" y="25"/>
                  </a:lnTo>
                  <a:lnTo>
                    <a:pt x="349" y="27"/>
                  </a:lnTo>
                  <a:lnTo>
                    <a:pt x="355" y="29"/>
                  </a:lnTo>
                  <a:lnTo>
                    <a:pt x="358" y="26"/>
                  </a:lnTo>
                  <a:lnTo>
                    <a:pt x="365" y="27"/>
                  </a:lnTo>
                  <a:lnTo>
                    <a:pt x="369" y="29"/>
                  </a:lnTo>
                  <a:lnTo>
                    <a:pt x="377" y="36"/>
                  </a:lnTo>
                  <a:lnTo>
                    <a:pt x="380" y="37"/>
                  </a:lnTo>
                  <a:lnTo>
                    <a:pt x="381" y="37"/>
                  </a:lnTo>
                  <a:lnTo>
                    <a:pt x="382" y="37"/>
                  </a:lnTo>
                  <a:lnTo>
                    <a:pt x="385" y="36"/>
                  </a:lnTo>
                  <a:lnTo>
                    <a:pt x="386" y="32"/>
                  </a:lnTo>
                  <a:lnTo>
                    <a:pt x="392" y="30"/>
                  </a:lnTo>
                  <a:lnTo>
                    <a:pt x="403" y="31"/>
                  </a:lnTo>
                  <a:lnTo>
                    <a:pt x="410" y="36"/>
                  </a:lnTo>
                  <a:lnTo>
                    <a:pt x="411" y="35"/>
                  </a:lnTo>
                  <a:lnTo>
                    <a:pt x="413" y="34"/>
                  </a:lnTo>
                  <a:lnTo>
                    <a:pt x="420" y="32"/>
                  </a:lnTo>
                  <a:lnTo>
                    <a:pt x="426" y="22"/>
                  </a:lnTo>
                  <a:lnTo>
                    <a:pt x="436" y="19"/>
                  </a:lnTo>
                  <a:lnTo>
                    <a:pt x="440" y="30"/>
                  </a:lnTo>
                  <a:lnTo>
                    <a:pt x="443" y="34"/>
                  </a:lnTo>
                  <a:lnTo>
                    <a:pt x="447" y="35"/>
                  </a:lnTo>
                  <a:lnTo>
                    <a:pt x="454" y="39"/>
                  </a:lnTo>
                  <a:lnTo>
                    <a:pt x="457" y="40"/>
                  </a:lnTo>
                  <a:lnTo>
                    <a:pt x="460" y="46"/>
                  </a:lnTo>
                  <a:lnTo>
                    <a:pt x="460" y="50"/>
                  </a:lnTo>
                  <a:lnTo>
                    <a:pt x="463" y="61"/>
                  </a:lnTo>
                  <a:lnTo>
                    <a:pt x="462" y="62"/>
                  </a:lnTo>
                  <a:lnTo>
                    <a:pt x="462" y="72"/>
                  </a:lnTo>
                  <a:lnTo>
                    <a:pt x="474" y="84"/>
                  </a:lnTo>
                  <a:lnTo>
                    <a:pt x="474" y="89"/>
                  </a:lnTo>
                  <a:lnTo>
                    <a:pt x="474" y="90"/>
                  </a:lnTo>
                  <a:lnTo>
                    <a:pt x="480" y="94"/>
                  </a:lnTo>
                  <a:lnTo>
                    <a:pt x="480" y="96"/>
                  </a:lnTo>
                  <a:lnTo>
                    <a:pt x="484" y="100"/>
                  </a:lnTo>
                  <a:lnTo>
                    <a:pt x="489" y="105"/>
                  </a:lnTo>
                  <a:lnTo>
                    <a:pt x="487" y="106"/>
                  </a:lnTo>
                  <a:lnTo>
                    <a:pt x="505" y="119"/>
                  </a:lnTo>
                  <a:lnTo>
                    <a:pt x="506" y="121"/>
                  </a:lnTo>
                  <a:lnTo>
                    <a:pt x="517" y="120"/>
                  </a:lnTo>
                  <a:lnTo>
                    <a:pt x="509" y="129"/>
                  </a:lnTo>
                  <a:lnTo>
                    <a:pt x="502" y="139"/>
                  </a:lnTo>
                  <a:lnTo>
                    <a:pt x="496" y="146"/>
                  </a:lnTo>
                  <a:lnTo>
                    <a:pt x="492" y="151"/>
                  </a:lnTo>
                  <a:lnTo>
                    <a:pt x="487" y="153"/>
                  </a:lnTo>
                  <a:lnTo>
                    <a:pt x="480" y="158"/>
                  </a:lnTo>
                  <a:lnTo>
                    <a:pt x="479" y="159"/>
                  </a:lnTo>
                  <a:lnTo>
                    <a:pt x="470" y="168"/>
                  </a:lnTo>
                  <a:lnTo>
                    <a:pt x="469" y="176"/>
                  </a:lnTo>
                  <a:lnTo>
                    <a:pt x="460" y="183"/>
                  </a:lnTo>
                  <a:lnTo>
                    <a:pt x="462" y="190"/>
                  </a:lnTo>
                  <a:lnTo>
                    <a:pt x="446" y="203"/>
                  </a:lnTo>
                  <a:lnTo>
                    <a:pt x="446" y="206"/>
                  </a:lnTo>
                  <a:lnTo>
                    <a:pt x="422" y="218"/>
                  </a:lnTo>
                  <a:lnTo>
                    <a:pt x="420" y="218"/>
                  </a:lnTo>
                  <a:lnTo>
                    <a:pt x="411" y="223"/>
                  </a:lnTo>
                  <a:lnTo>
                    <a:pt x="409" y="226"/>
                  </a:lnTo>
                  <a:lnTo>
                    <a:pt x="408" y="228"/>
                  </a:lnTo>
                  <a:lnTo>
                    <a:pt x="400" y="229"/>
                  </a:lnTo>
                  <a:lnTo>
                    <a:pt x="391" y="230"/>
                  </a:lnTo>
                  <a:lnTo>
                    <a:pt x="386" y="230"/>
                  </a:lnTo>
                  <a:lnTo>
                    <a:pt x="385" y="230"/>
                  </a:lnTo>
                  <a:lnTo>
                    <a:pt x="380" y="231"/>
                  </a:lnTo>
                  <a:lnTo>
                    <a:pt x="371" y="233"/>
                  </a:lnTo>
                  <a:lnTo>
                    <a:pt x="370" y="233"/>
                  </a:lnTo>
                  <a:close/>
                </a:path>
              </a:pathLst>
            </a:custGeom>
            <a:solidFill>
              <a:srgbClr val="3366FF"/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31" name="Freeform 44"/>
            <p:cNvSpPr>
              <a:spLocks/>
            </p:cNvSpPr>
            <p:nvPr/>
          </p:nvSpPr>
          <p:spPr bwMode="auto">
            <a:xfrm>
              <a:off x="3456" y="2246"/>
              <a:ext cx="4" cy="8"/>
            </a:xfrm>
            <a:custGeom>
              <a:avLst/>
              <a:gdLst>
                <a:gd name="T0" fmla="*/ 2 w 4"/>
                <a:gd name="T1" fmla="*/ 0 h 8"/>
                <a:gd name="T2" fmla="*/ 4 w 4"/>
                <a:gd name="T3" fmla="*/ 8 h 8"/>
                <a:gd name="T4" fmla="*/ 0 w 4"/>
                <a:gd name="T5" fmla="*/ 8 h 8"/>
                <a:gd name="T6" fmla="*/ 2 w 4"/>
                <a:gd name="T7" fmla="*/ 0 h 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"/>
                <a:gd name="T13" fmla="*/ 0 h 8"/>
                <a:gd name="T14" fmla="*/ 4 w 4"/>
                <a:gd name="T15" fmla="*/ 8 h 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" h="8">
                  <a:moveTo>
                    <a:pt x="2" y="0"/>
                  </a:moveTo>
                  <a:lnTo>
                    <a:pt x="4" y="8"/>
                  </a:lnTo>
                  <a:lnTo>
                    <a:pt x="0" y="8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3366FF"/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32" name="Freeform 45"/>
            <p:cNvSpPr>
              <a:spLocks/>
            </p:cNvSpPr>
            <p:nvPr/>
          </p:nvSpPr>
          <p:spPr bwMode="auto">
            <a:xfrm>
              <a:off x="3595" y="1357"/>
              <a:ext cx="279" cy="388"/>
            </a:xfrm>
            <a:custGeom>
              <a:avLst/>
              <a:gdLst>
                <a:gd name="T0" fmla="*/ 190 w 279"/>
                <a:gd name="T1" fmla="*/ 130 h 388"/>
                <a:gd name="T2" fmla="*/ 186 w 279"/>
                <a:gd name="T3" fmla="*/ 149 h 388"/>
                <a:gd name="T4" fmla="*/ 170 w 279"/>
                <a:gd name="T5" fmla="*/ 165 h 388"/>
                <a:gd name="T6" fmla="*/ 187 w 279"/>
                <a:gd name="T7" fmla="*/ 191 h 388"/>
                <a:gd name="T8" fmla="*/ 201 w 279"/>
                <a:gd name="T9" fmla="*/ 177 h 388"/>
                <a:gd name="T10" fmla="*/ 203 w 279"/>
                <a:gd name="T11" fmla="*/ 160 h 388"/>
                <a:gd name="T12" fmla="*/ 219 w 279"/>
                <a:gd name="T13" fmla="*/ 149 h 388"/>
                <a:gd name="T14" fmla="*/ 242 w 279"/>
                <a:gd name="T15" fmla="*/ 145 h 388"/>
                <a:gd name="T16" fmla="*/ 266 w 279"/>
                <a:gd name="T17" fmla="*/ 200 h 388"/>
                <a:gd name="T18" fmla="*/ 279 w 279"/>
                <a:gd name="T19" fmla="*/ 236 h 388"/>
                <a:gd name="T20" fmla="*/ 267 w 279"/>
                <a:gd name="T21" fmla="*/ 271 h 388"/>
                <a:gd name="T22" fmla="*/ 257 w 279"/>
                <a:gd name="T23" fmla="*/ 273 h 388"/>
                <a:gd name="T24" fmla="*/ 255 w 279"/>
                <a:gd name="T25" fmla="*/ 299 h 388"/>
                <a:gd name="T26" fmla="*/ 241 w 279"/>
                <a:gd name="T27" fmla="*/ 331 h 388"/>
                <a:gd name="T28" fmla="*/ 228 w 279"/>
                <a:gd name="T29" fmla="*/ 361 h 388"/>
                <a:gd name="T30" fmla="*/ 207 w 279"/>
                <a:gd name="T31" fmla="*/ 365 h 388"/>
                <a:gd name="T32" fmla="*/ 168 w 279"/>
                <a:gd name="T33" fmla="*/ 373 h 388"/>
                <a:gd name="T34" fmla="*/ 142 w 279"/>
                <a:gd name="T35" fmla="*/ 376 h 388"/>
                <a:gd name="T36" fmla="*/ 136 w 279"/>
                <a:gd name="T37" fmla="*/ 371 h 388"/>
                <a:gd name="T38" fmla="*/ 111 w 279"/>
                <a:gd name="T39" fmla="*/ 375 h 388"/>
                <a:gd name="T40" fmla="*/ 104 w 279"/>
                <a:gd name="T41" fmla="*/ 375 h 388"/>
                <a:gd name="T42" fmla="*/ 81 w 279"/>
                <a:gd name="T43" fmla="*/ 379 h 388"/>
                <a:gd name="T44" fmla="*/ 57 w 279"/>
                <a:gd name="T45" fmla="*/ 381 h 388"/>
                <a:gd name="T46" fmla="*/ 40 w 279"/>
                <a:gd name="T47" fmla="*/ 384 h 388"/>
                <a:gd name="T48" fmla="*/ 16 w 279"/>
                <a:gd name="T49" fmla="*/ 386 h 388"/>
                <a:gd name="T50" fmla="*/ 12 w 279"/>
                <a:gd name="T51" fmla="*/ 378 h 388"/>
                <a:gd name="T52" fmla="*/ 28 w 279"/>
                <a:gd name="T53" fmla="*/ 339 h 388"/>
                <a:gd name="T54" fmla="*/ 33 w 279"/>
                <a:gd name="T55" fmla="*/ 290 h 388"/>
                <a:gd name="T56" fmla="*/ 10 w 279"/>
                <a:gd name="T57" fmla="*/ 228 h 388"/>
                <a:gd name="T58" fmla="*/ 5 w 279"/>
                <a:gd name="T59" fmla="*/ 202 h 388"/>
                <a:gd name="T60" fmla="*/ 0 w 279"/>
                <a:gd name="T61" fmla="*/ 175 h 388"/>
                <a:gd name="T62" fmla="*/ 12 w 279"/>
                <a:gd name="T63" fmla="*/ 136 h 388"/>
                <a:gd name="T64" fmla="*/ 10 w 279"/>
                <a:gd name="T65" fmla="*/ 114 h 388"/>
                <a:gd name="T66" fmla="*/ 19 w 279"/>
                <a:gd name="T67" fmla="*/ 91 h 388"/>
                <a:gd name="T68" fmla="*/ 49 w 279"/>
                <a:gd name="T69" fmla="*/ 66 h 388"/>
                <a:gd name="T70" fmla="*/ 54 w 279"/>
                <a:gd name="T71" fmla="*/ 81 h 388"/>
                <a:gd name="T72" fmla="*/ 55 w 279"/>
                <a:gd name="T73" fmla="*/ 102 h 388"/>
                <a:gd name="T74" fmla="*/ 59 w 279"/>
                <a:gd name="T75" fmla="*/ 59 h 388"/>
                <a:gd name="T76" fmla="*/ 76 w 279"/>
                <a:gd name="T77" fmla="*/ 41 h 388"/>
                <a:gd name="T78" fmla="*/ 75 w 279"/>
                <a:gd name="T79" fmla="*/ 30 h 388"/>
                <a:gd name="T80" fmla="*/ 77 w 279"/>
                <a:gd name="T81" fmla="*/ 5 h 388"/>
                <a:gd name="T82" fmla="*/ 98 w 279"/>
                <a:gd name="T83" fmla="*/ 2 h 388"/>
                <a:gd name="T84" fmla="*/ 137 w 279"/>
                <a:gd name="T85" fmla="*/ 20 h 388"/>
                <a:gd name="T86" fmla="*/ 177 w 279"/>
                <a:gd name="T87" fmla="*/ 29 h 388"/>
                <a:gd name="T88" fmla="*/ 188 w 279"/>
                <a:gd name="T89" fmla="*/ 54 h 388"/>
                <a:gd name="T90" fmla="*/ 195 w 279"/>
                <a:gd name="T91" fmla="*/ 70 h 388"/>
                <a:gd name="T92" fmla="*/ 199 w 279"/>
                <a:gd name="T93" fmla="*/ 104 h 388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279"/>
                <a:gd name="T142" fmla="*/ 0 h 388"/>
                <a:gd name="T143" fmla="*/ 279 w 279"/>
                <a:gd name="T144" fmla="*/ 388 h 388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279" h="388">
                  <a:moveTo>
                    <a:pt x="199" y="104"/>
                  </a:moveTo>
                  <a:lnTo>
                    <a:pt x="191" y="127"/>
                  </a:lnTo>
                  <a:lnTo>
                    <a:pt x="190" y="130"/>
                  </a:lnTo>
                  <a:lnTo>
                    <a:pt x="188" y="139"/>
                  </a:lnTo>
                  <a:lnTo>
                    <a:pt x="188" y="142"/>
                  </a:lnTo>
                  <a:lnTo>
                    <a:pt x="186" y="149"/>
                  </a:lnTo>
                  <a:lnTo>
                    <a:pt x="179" y="156"/>
                  </a:lnTo>
                  <a:lnTo>
                    <a:pt x="171" y="160"/>
                  </a:lnTo>
                  <a:lnTo>
                    <a:pt x="170" y="165"/>
                  </a:lnTo>
                  <a:lnTo>
                    <a:pt x="169" y="181"/>
                  </a:lnTo>
                  <a:lnTo>
                    <a:pt x="175" y="187"/>
                  </a:lnTo>
                  <a:lnTo>
                    <a:pt x="187" y="191"/>
                  </a:lnTo>
                  <a:lnTo>
                    <a:pt x="191" y="189"/>
                  </a:lnTo>
                  <a:lnTo>
                    <a:pt x="198" y="179"/>
                  </a:lnTo>
                  <a:lnTo>
                    <a:pt x="201" y="177"/>
                  </a:lnTo>
                  <a:lnTo>
                    <a:pt x="204" y="165"/>
                  </a:lnTo>
                  <a:lnTo>
                    <a:pt x="207" y="162"/>
                  </a:lnTo>
                  <a:lnTo>
                    <a:pt x="203" y="160"/>
                  </a:lnTo>
                  <a:lnTo>
                    <a:pt x="209" y="156"/>
                  </a:lnTo>
                  <a:lnTo>
                    <a:pt x="212" y="152"/>
                  </a:lnTo>
                  <a:lnTo>
                    <a:pt x="219" y="149"/>
                  </a:lnTo>
                  <a:lnTo>
                    <a:pt x="228" y="141"/>
                  </a:lnTo>
                  <a:lnTo>
                    <a:pt x="231" y="140"/>
                  </a:lnTo>
                  <a:lnTo>
                    <a:pt x="242" y="145"/>
                  </a:lnTo>
                  <a:lnTo>
                    <a:pt x="250" y="156"/>
                  </a:lnTo>
                  <a:lnTo>
                    <a:pt x="257" y="172"/>
                  </a:lnTo>
                  <a:lnTo>
                    <a:pt x="266" y="200"/>
                  </a:lnTo>
                  <a:lnTo>
                    <a:pt x="268" y="212"/>
                  </a:lnTo>
                  <a:lnTo>
                    <a:pt x="270" y="219"/>
                  </a:lnTo>
                  <a:lnTo>
                    <a:pt x="279" y="236"/>
                  </a:lnTo>
                  <a:lnTo>
                    <a:pt x="278" y="268"/>
                  </a:lnTo>
                  <a:lnTo>
                    <a:pt x="268" y="281"/>
                  </a:lnTo>
                  <a:lnTo>
                    <a:pt x="267" y="271"/>
                  </a:lnTo>
                  <a:lnTo>
                    <a:pt x="269" y="266"/>
                  </a:lnTo>
                  <a:lnTo>
                    <a:pt x="262" y="266"/>
                  </a:lnTo>
                  <a:lnTo>
                    <a:pt x="257" y="273"/>
                  </a:lnTo>
                  <a:lnTo>
                    <a:pt x="255" y="285"/>
                  </a:lnTo>
                  <a:lnTo>
                    <a:pt x="256" y="289"/>
                  </a:lnTo>
                  <a:lnTo>
                    <a:pt x="255" y="299"/>
                  </a:lnTo>
                  <a:lnTo>
                    <a:pt x="250" y="301"/>
                  </a:lnTo>
                  <a:lnTo>
                    <a:pt x="242" y="311"/>
                  </a:lnTo>
                  <a:lnTo>
                    <a:pt x="241" y="331"/>
                  </a:lnTo>
                  <a:lnTo>
                    <a:pt x="230" y="348"/>
                  </a:lnTo>
                  <a:lnTo>
                    <a:pt x="229" y="359"/>
                  </a:lnTo>
                  <a:lnTo>
                    <a:pt x="228" y="361"/>
                  </a:lnTo>
                  <a:lnTo>
                    <a:pt x="220" y="363"/>
                  </a:lnTo>
                  <a:lnTo>
                    <a:pt x="218" y="363"/>
                  </a:lnTo>
                  <a:lnTo>
                    <a:pt x="207" y="365"/>
                  </a:lnTo>
                  <a:lnTo>
                    <a:pt x="199" y="366"/>
                  </a:lnTo>
                  <a:lnTo>
                    <a:pt x="179" y="370"/>
                  </a:lnTo>
                  <a:lnTo>
                    <a:pt x="168" y="373"/>
                  </a:lnTo>
                  <a:lnTo>
                    <a:pt x="165" y="373"/>
                  </a:lnTo>
                  <a:lnTo>
                    <a:pt x="159" y="374"/>
                  </a:lnTo>
                  <a:lnTo>
                    <a:pt x="142" y="376"/>
                  </a:lnTo>
                  <a:lnTo>
                    <a:pt x="138" y="378"/>
                  </a:lnTo>
                  <a:lnTo>
                    <a:pt x="137" y="371"/>
                  </a:lnTo>
                  <a:lnTo>
                    <a:pt x="136" y="371"/>
                  </a:lnTo>
                  <a:lnTo>
                    <a:pt x="124" y="373"/>
                  </a:lnTo>
                  <a:lnTo>
                    <a:pt x="116" y="374"/>
                  </a:lnTo>
                  <a:lnTo>
                    <a:pt x="111" y="375"/>
                  </a:lnTo>
                  <a:lnTo>
                    <a:pt x="109" y="375"/>
                  </a:lnTo>
                  <a:lnTo>
                    <a:pt x="108" y="375"/>
                  </a:lnTo>
                  <a:lnTo>
                    <a:pt x="104" y="375"/>
                  </a:lnTo>
                  <a:lnTo>
                    <a:pt x="99" y="376"/>
                  </a:lnTo>
                  <a:lnTo>
                    <a:pt x="90" y="378"/>
                  </a:lnTo>
                  <a:lnTo>
                    <a:pt x="81" y="379"/>
                  </a:lnTo>
                  <a:lnTo>
                    <a:pt x="75" y="379"/>
                  </a:lnTo>
                  <a:lnTo>
                    <a:pt x="73" y="379"/>
                  </a:lnTo>
                  <a:lnTo>
                    <a:pt x="57" y="381"/>
                  </a:lnTo>
                  <a:lnTo>
                    <a:pt x="54" y="381"/>
                  </a:lnTo>
                  <a:lnTo>
                    <a:pt x="43" y="383"/>
                  </a:lnTo>
                  <a:lnTo>
                    <a:pt x="40" y="384"/>
                  </a:lnTo>
                  <a:lnTo>
                    <a:pt x="33" y="384"/>
                  </a:lnTo>
                  <a:lnTo>
                    <a:pt x="22" y="385"/>
                  </a:lnTo>
                  <a:lnTo>
                    <a:pt x="16" y="386"/>
                  </a:lnTo>
                  <a:lnTo>
                    <a:pt x="7" y="388"/>
                  </a:lnTo>
                  <a:lnTo>
                    <a:pt x="2" y="388"/>
                  </a:lnTo>
                  <a:lnTo>
                    <a:pt x="12" y="378"/>
                  </a:lnTo>
                  <a:lnTo>
                    <a:pt x="21" y="355"/>
                  </a:lnTo>
                  <a:lnTo>
                    <a:pt x="28" y="340"/>
                  </a:lnTo>
                  <a:lnTo>
                    <a:pt x="28" y="339"/>
                  </a:lnTo>
                  <a:lnTo>
                    <a:pt x="32" y="323"/>
                  </a:lnTo>
                  <a:lnTo>
                    <a:pt x="33" y="291"/>
                  </a:lnTo>
                  <a:lnTo>
                    <a:pt x="33" y="290"/>
                  </a:lnTo>
                  <a:lnTo>
                    <a:pt x="29" y="269"/>
                  </a:lnTo>
                  <a:lnTo>
                    <a:pt x="24" y="258"/>
                  </a:lnTo>
                  <a:lnTo>
                    <a:pt x="10" y="228"/>
                  </a:lnTo>
                  <a:lnTo>
                    <a:pt x="8" y="226"/>
                  </a:lnTo>
                  <a:lnTo>
                    <a:pt x="5" y="205"/>
                  </a:lnTo>
                  <a:lnTo>
                    <a:pt x="5" y="202"/>
                  </a:lnTo>
                  <a:lnTo>
                    <a:pt x="7" y="194"/>
                  </a:lnTo>
                  <a:lnTo>
                    <a:pt x="2" y="179"/>
                  </a:lnTo>
                  <a:lnTo>
                    <a:pt x="0" y="175"/>
                  </a:lnTo>
                  <a:lnTo>
                    <a:pt x="6" y="161"/>
                  </a:lnTo>
                  <a:lnTo>
                    <a:pt x="12" y="142"/>
                  </a:lnTo>
                  <a:lnTo>
                    <a:pt x="12" y="136"/>
                  </a:lnTo>
                  <a:lnTo>
                    <a:pt x="12" y="129"/>
                  </a:lnTo>
                  <a:lnTo>
                    <a:pt x="13" y="125"/>
                  </a:lnTo>
                  <a:lnTo>
                    <a:pt x="10" y="114"/>
                  </a:lnTo>
                  <a:lnTo>
                    <a:pt x="19" y="106"/>
                  </a:lnTo>
                  <a:lnTo>
                    <a:pt x="21" y="104"/>
                  </a:lnTo>
                  <a:lnTo>
                    <a:pt x="19" y="91"/>
                  </a:lnTo>
                  <a:lnTo>
                    <a:pt x="23" y="91"/>
                  </a:lnTo>
                  <a:lnTo>
                    <a:pt x="37" y="80"/>
                  </a:lnTo>
                  <a:lnTo>
                    <a:pt x="49" y="66"/>
                  </a:lnTo>
                  <a:lnTo>
                    <a:pt x="46" y="80"/>
                  </a:lnTo>
                  <a:lnTo>
                    <a:pt x="48" y="100"/>
                  </a:lnTo>
                  <a:lnTo>
                    <a:pt x="54" y="81"/>
                  </a:lnTo>
                  <a:lnTo>
                    <a:pt x="56" y="91"/>
                  </a:lnTo>
                  <a:lnTo>
                    <a:pt x="54" y="102"/>
                  </a:lnTo>
                  <a:lnTo>
                    <a:pt x="55" y="102"/>
                  </a:lnTo>
                  <a:lnTo>
                    <a:pt x="60" y="91"/>
                  </a:lnTo>
                  <a:lnTo>
                    <a:pt x="62" y="77"/>
                  </a:lnTo>
                  <a:lnTo>
                    <a:pt x="59" y="59"/>
                  </a:lnTo>
                  <a:lnTo>
                    <a:pt x="59" y="55"/>
                  </a:lnTo>
                  <a:lnTo>
                    <a:pt x="66" y="45"/>
                  </a:lnTo>
                  <a:lnTo>
                    <a:pt x="76" y="41"/>
                  </a:lnTo>
                  <a:lnTo>
                    <a:pt x="82" y="40"/>
                  </a:lnTo>
                  <a:lnTo>
                    <a:pt x="82" y="35"/>
                  </a:lnTo>
                  <a:lnTo>
                    <a:pt x="75" y="30"/>
                  </a:lnTo>
                  <a:lnTo>
                    <a:pt x="75" y="17"/>
                  </a:lnTo>
                  <a:lnTo>
                    <a:pt x="78" y="15"/>
                  </a:lnTo>
                  <a:lnTo>
                    <a:pt x="77" y="5"/>
                  </a:lnTo>
                  <a:lnTo>
                    <a:pt x="90" y="4"/>
                  </a:lnTo>
                  <a:lnTo>
                    <a:pt x="94" y="0"/>
                  </a:lnTo>
                  <a:lnTo>
                    <a:pt x="98" y="2"/>
                  </a:lnTo>
                  <a:lnTo>
                    <a:pt x="110" y="9"/>
                  </a:lnTo>
                  <a:lnTo>
                    <a:pt x="130" y="10"/>
                  </a:lnTo>
                  <a:lnTo>
                    <a:pt x="137" y="20"/>
                  </a:lnTo>
                  <a:lnTo>
                    <a:pt x="152" y="22"/>
                  </a:lnTo>
                  <a:lnTo>
                    <a:pt x="168" y="29"/>
                  </a:lnTo>
                  <a:lnTo>
                    <a:pt x="177" y="29"/>
                  </a:lnTo>
                  <a:lnTo>
                    <a:pt x="186" y="41"/>
                  </a:lnTo>
                  <a:lnTo>
                    <a:pt x="196" y="55"/>
                  </a:lnTo>
                  <a:lnTo>
                    <a:pt x="188" y="54"/>
                  </a:lnTo>
                  <a:lnTo>
                    <a:pt x="185" y="60"/>
                  </a:lnTo>
                  <a:lnTo>
                    <a:pt x="191" y="69"/>
                  </a:lnTo>
                  <a:lnTo>
                    <a:pt x="195" y="70"/>
                  </a:lnTo>
                  <a:lnTo>
                    <a:pt x="195" y="72"/>
                  </a:lnTo>
                  <a:lnTo>
                    <a:pt x="198" y="82"/>
                  </a:lnTo>
                  <a:lnTo>
                    <a:pt x="199" y="104"/>
                  </a:lnTo>
                  <a:close/>
                </a:path>
              </a:pathLst>
            </a:custGeom>
            <a:solidFill>
              <a:srgbClr val="3366FF"/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33" name="Freeform 46"/>
            <p:cNvSpPr>
              <a:spLocks/>
            </p:cNvSpPr>
            <p:nvPr/>
          </p:nvSpPr>
          <p:spPr bwMode="auto">
            <a:xfrm>
              <a:off x="3324" y="1227"/>
              <a:ext cx="440" cy="215"/>
            </a:xfrm>
            <a:custGeom>
              <a:avLst/>
              <a:gdLst>
                <a:gd name="T0" fmla="*/ 245 w 440"/>
                <a:gd name="T1" fmla="*/ 149 h 215"/>
                <a:gd name="T2" fmla="*/ 233 w 440"/>
                <a:gd name="T3" fmla="*/ 150 h 215"/>
                <a:gd name="T4" fmla="*/ 222 w 440"/>
                <a:gd name="T5" fmla="*/ 144 h 215"/>
                <a:gd name="T6" fmla="*/ 195 w 440"/>
                <a:gd name="T7" fmla="*/ 201 h 215"/>
                <a:gd name="T8" fmla="*/ 191 w 440"/>
                <a:gd name="T9" fmla="*/ 215 h 215"/>
                <a:gd name="T10" fmla="*/ 169 w 440"/>
                <a:gd name="T11" fmla="*/ 159 h 215"/>
                <a:gd name="T12" fmla="*/ 159 w 440"/>
                <a:gd name="T13" fmla="*/ 155 h 215"/>
                <a:gd name="T14" fmla="*/ 156 w 440"/>
                <a:gd name="T15" fmla="*/ 155 h 215"/>
                <a:gd name="T16" fmla="*/ 153 w 440"/>
                <a:gd name="T17" fmla="*/ 146 h 215"/>
                <a:gd name="T18" fmla="*/ 141 w 440"/>
                <a:gd name="T19" fmla="*/ 140 h 215"/>
                <a:gd name="T20" fmla="*/ 118 w 440"/>
                <a:gd name="T21" fmla="*/ 140 h 215"/>
                <a:gd name="T22" fmla="*/ 110 w 440"/>
                <a:gd name="T23" fmla="*/ 136 h 215"/>
                <a:gd name="T24" fmla="*/ 97 w 440"/>
                <a:gd name="T25" fmla="*/ 134 h 215"/>
                <a:gd name="T26" fmla="*/ 87 w 440"/>
                <a:gd name="T27" fmla="*/ 129 h 215"/>
                <a:gd name="T28" fmla="*/ 33 w 440"/>
                <a:gd name="T29" fmla="*/ 119 h 215"/>
                <a:gd name="T30" fmla="*/ 14 w 440"/>
                <a:gd name="T31" fmla="*/ 101 h 215"/>
                <a:gd name="T32" fmla="*/ 10 w 440"/>
                <a:gd name="T33" fmla="*/ 90 h 215"/>
                <a:gd name="T34" fmla="*/ 32 w 440"/>
                <a:gd name="T35" fmla="*/ 75 h 215"/>
                <a:gd name="T36" fmla="*/ 48 w 440"/>
                <a:gd name="T37" fmla="*/ 68 h 215"/>
                <a:gd name="T38" fmla="*/ 90 w 440"/>
                <a:gd name="T39" fmla="*/ 46 h 215"/>
                <a:gd name="T40" fmla="*/ 107 w 440"/>
                <a:gd name="T41" fmla="*/ 26 h 215"/>
                <a:gd name="T42" fmla="*/ 119 w 440"/>
                <a:gd name="T43" fmla="*/ 11 h 215"/>
                <a:gd name="T44" fmla="*/ 143 w 440"/>
                <a:gd name="T45" fmla="*/ 0 h 215"/>
                <a:gd name="T46" fmla="*/ 162 w 440"/>
                <a:gd name="T47" fmla="*/ 3 h 215"/>
                <a:gd name="T48" fmla="*/ 132 w 440"/>
                <a:gd name="T49" fmla="*/ 26 h 215"/>
                <a:gd name="T50" fmla="*/ 125 w 440"/>
                <a:gd name="T51" fmla="*/ 38 h 215"/>
                <a:gd name="T52" fmla="*/ 120 w 440"/>
                <a:gd name="T53" fmla="*/ 51 h 215"/>
                <a:gd name="T54" fmla="*/ 146 w 440"/>
                <a:gd name="T55" fmla="*/ 51 h 215"/>
                <a:gd name="T56" fmla="*/ 175 w 440"/>
                <a:gd name="T57" fmla="*/ 63 h 215"/>
                <a:gd name="T58" fmla="*/ 208 w 440"/>
                <a:gd name="T59" fmla="*/ 83 h 215"/>
                <a:gd name="T60" fmla="*/ 234 w 440"/>
                <a:gd name="T61" fmla="*/ 80 h 215"/>
                <a:gd name="T62" fmla="*/ 238 w 440"/>
                <a:gd name="T63" fmla="*/ 80 h 215"/>
                <a:gd name="T64" fmla="*/ 268 w 440"/>
                <a:gd name="T65" fmla="*/ 61 h 215"/>
                <a:gd name="T66" fmla="*/ 292 w 440"/>
                <a:gd name="T67" fmla="*/ 57 h 215"/>
                <a:gd name="T68" fmla="*/ 322 w 440"/>
                <a:gd name="T69" fmla="*/ 46 h 215"/>
                <a:gd name="T70" fmla="*/ 337 w 440"/>
                <a:gd name="T71" fmla="*/ 67 h 215"/>
                <a:gd name="T72" fmla="*/ 357 w 440"/>
                <a:gd name="T73" fmla="*/ 68 h 215"/>
                <a:gd name="T74" fmla="*/ 369 w 440"/>
                <a:gd name="T75" fmla="*/ 71 h 215"/>
                <a:gd name="T76" fmla="*/ 386 w 440"/>
                <a:gd name="T77" fmla="*/ 61 h 215"/>
                <a:gd name="T78" fmla="*/ 395 w 440"/>
                <a:gd name="T79" fmla="*/ 57 h 215"/>
                <a:gd name="T80" fmla="*/ 396 w 440"/>
                <a:gd name="T81" fmla="*/ 71 h 215"/>
                <a:gd name="T82" fmla="*/ 407 w 440"/>
                <a:gd name="T83" fmla="*/ 91 h 215"/>
                <a:gd name="T84" fmla="*/ 414 w 440"/>
                <a:gd name="T85" fmla="*/ 97 h 215"/>
                <a:gd name="T86" fmla="*/ 423 w 440"/>
                <a:gd name="T87" fmla="*/ 95 h 215"/>
                <a:gd name="T88" fmla="*/ 440 w 440"/>
                <a:gd name="T89" fmla="*/ 100 h 215"/>
                <a:gd name="T90" fmla="*/ 424 w 440"/>
                <a:gd name="T91" fmla="*/ 108 h 215"/>
                <a:gd name="T92" fmla="*/ 409 w 440"/>
                <a:gd name="T93" fmla="*/ 108 h 215"/>
                <a:gd name="T94" fmla="*/ 386 w 440"/>
                <a:gd name="T95" fmla="*/ 113 h 215"/>
                <a:gd name="T96" fmla="*/ 365 w 440"/>
                <a:gd name="T97" fmla="*/ 110 h 215"/>
                <a:gd name="T98" fmla="*/ 346 w 440"/>
                <a:gd name="T99" fmla="*/ 112 h 215"/>
                <a:gd name="T100" fmla="*/ 314 w 440"/>
                <a:gd name="T101" fmla="*/ 107 h 215"/>
                <a:gd name="T102" fmla="*/ 299 w 440"/>
                <a:gd name="T103" fmla="*/ 122 h 215"/>
                <a:gd name="T104" fmla="*/ 287 w 440"/>
                <a:gd name="T105" fmla="*/ 126 h 215"/>
                <a:gd name="T106" fmla="*/ 267 w 440"/>
                <a:gd name="T107" fmla="*/ 127 h 215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440"/>
                <a:gd name="T163" fmla="*/ 0 h 215"/>
                <a:gd name="T164" fmla="*/ 440 w 440"/>
                <a:gd name="T165" fmla="*/ 215 h 215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440" h="215">
                  <a:moveTo>
                    <a:pt x="256" y="146"/>
                  </a:moveTo>
                  <a:lnTo>
                    <a:pt x="245" y="149"/>
                  </a:lnTo>
                  <a:lnTo>
                    <a:pt x="237" y="139"/>
                  </a:lnTo>
                  <a:lnTo>
                    <a:pt x="233" y="150"/>
                  </a:lnTo>
                  <a:lnTo>
                    <a:pt x="224" y="151"/>
                  </a:lnTo>
                  <a:lnTo>
                    <a:pt x="222" y="144"/>
                  </a:lnTo>
                  <a:lnTo>
                    <a:pt x="207" y="171"/>
                  </a:lnTo>
                  <a:lnTo>
                    <a:pt x="195" y="201"/>
                  </a:lnTo>
                  <a:lnTo>
                    <a:pt x="190" y="212"/>
                  </a:lnTo>
                  <a:lnTo>
                    <a:pt x="191" y="215"/>
                  </a:lnTo>
                  <a:lnTo>
                    <a:pt x="185" y="212"/>
                  </a:lnTo>
                  <a:lnTo>
                    <a:pt x="169" y="159"/>
                  </a:lnTo>
                  <a:lnTo>
                    <a:pt x="168" y="157"/>
                  </a:lnTo>
                  <a:lnTo>
                    <a:pt x="159" y="155"/>
                  </a:lnTo>
                  <a:lnTo>
                    <a:pt x="159" y="154"/>
                  </a:lnTo>
                  <a:lnTo>
                    <a:pt x="156" y="155"/>
                  </a:lnTo>
                  <a:lnTo>
                    <a:pt x="151" y="154"/>
                  </a:lnTo>
                  <a:lnTo>
                    <a:pt x="153" y="146"/>
                  </a:lnTo>
                  <a:lnTo>
                    <a:pt x="151" y="142"/>
                  </a:lnTo>
                  <a:lnTo>
                    <a:pt x="141" y="140"/>
                  </a:lnTo>
                  <a:lnTo>
                    <a:pt x="125" y="139"/>
                  </a:lnTo>
                  <a:lnTo>
                    <a:pt x="118" y="140"/>
                  </a:lnTo>
                  <a:lnTo>
                    <a:pt x="114" y="137"/>
                  </a:lnTo>
                  <a:lnTo>
                    <a:pt x="110" y="136"/>
                  </a:lnTo>
                  <a:lnTo>
                    <a:pt x="103" y="136"/>
                  </a:lnTo>
                  <a:lnTo>
                    <a:pt x="97" y="134"/>
                  </a:lnTo>
                  <a:lnTo>
                    <a:pt x="93" y="131"/>
                  </a:lnTo>
                  <a:lnTo>
                    <a:pt x="87" y="129"/>
                  </a:lnTo>
                  <a:lnTo>
                    <a:pt x="38" y="119"/>
                  </a:lnTo>
                  <a:lnTo>
                    <a:pt x="33" y="119"/>
                  </a:lnTo>
                  <a:lnTo>
                    <a:pt x="20" y="113"/>
                  </a:lnTo>
                  <a:lnTo>
                    <a:pt x="14" y="101"/>
                  </a:lnTo>
                  <a:lnTo>
                    <a:pt x="0" y="96"/>
                  </a:lnTo>
                  <a:lnTo>
                    <a:pt x="10" y="90"/>
                  </a:lnTo>
                  <a:lnTo>
                    <a:pt x="26" y="82"/>
                  </a:lnTo>
                  <a:lnTo>
                    <a:pt x="32" y="75"/>
                  </a:lnTo>
                  <a:lnTo>
                    <a:pt x="41" y="68"/>
                  </a:lnTo>
                  <a:lnTo>
                    <a:pt x="48" y="68"/>
                  </a:lnTo>
                  <a:lnTo>
                    <a:pt x="71" y="60"/>
                  </a:lnTo>
                  <a:lnTo>
                    <a:pt x="90" y="46"/>
                  </a:lnTo>
                  <a:lnTo>
                    <a:pt x="93" y="38"/>
                  </a:lnTo>
                  <a:lnTo>
                    <a:pt x="107" y="26"/>
                  </a:lnTo>
                  <a:lnTo>
                    <a:pt x="114" y="20"/>
                  </a:lnTo>
                  <a:lnTo>
                    <a:pt x="119" y="11"/>
                  </a:lnTo>
                  <a:lnTo>
                    <a:pt x="136" y="1"/>
                  </a:lnTo>
                  <a:lnTo>
                    <a:pt x="143" y="0"/>
                  </a:lnTo>
                  <a:lnTo>
                    <a:pt x="159" y="0"/>
                  </a:lnTo>
                  <a:lnTo>
                    <a:pt x="162" y="3"/>
                  </a:lnTo>
                  <a:lnTo>
                    <a:pt x="145" y="15"/>
                  </a:lnTo>
                  <a:lnTo>
                    <a:pt x="132" y="26"/>
                  </a:lnTo>
                  <a:lnTo>
                    <a:pt x="131" y="32"/>
                  </a:lnTo>
                  <a:lnTo>
                    <a:pt x="125" y="38"/>
                  </a:lnTo>
                  <a:lnTo>
                    <a:pt x="125" y="45"/>
                  </a:lnTo>
                  <a:lnTo>
                    <a:pt x="120" y="51"/>
                  </a:lnTo>
                  <a:lnTo>
                    <a:pt x="134" y="51"/>
                  </a:lnTo>
                  <a:lnTo>
                    <a:pt x="146" y="51"/>
                  </a:lnTo>
                  <a:lnTo>
                    <a:pt x="164" y="53"/>
                  </a:lnTo>
                  <a:lnTo>
                    <a:pt x="175" y="63"/>
                  </a:lnTo>
                  <a:lnTo>
                    <a:pt x="194" y="85"/>
                  </a:lnTo>
                  <a:lnTo>
                    <a:pt x="208" y="83"/>
                  </a:lnTo>
                  <a:lnTo>
                    <a:pt x="230" y="82"/>
                  </a:lnTo>
                  <a:lnTo>
                    <a:pt x="234" y="80"/>
                  </a:lnTo>
                  <a:lnTo>
                    <a:pt x="233" y="76"/>
                  </a:lnTo>
                  <a:lnTo>
                    <a:pt x="238" y="80"/>
                  </a:lnTo>
                  <a:lnTo>
                    <a:pt x="244" y="78"/>
                  </a:lnTo>
                  <a:lnTo>
                    <a:pt x="268" y="61"/>
                  </a:lnTo>
                  <a:lnTo>
                    <a:pt x="284" y="56"/>
                  </a:lnTo>
                  <a:lnTo>
                    <a:pt x="292" y="57"/>
                  </a:lnTo>
                  <a:lnTo>
                    <a:pt x="306" y="55"/>
                  </a:lnTo>
                  <a:lnTo>
                    <a:pt x="322" y="46"/>
                  </a:lnTo>
                  <a:lnTo>
                    <a:pt x="337" y="42"/>
                  </a:lnTo>
                  <a:lnTo>
                    <a:pt x="337" y="67"/>
                  </a:lnTo>
                  <a:lnTo>
                    <a:pt x="341" y="68"/>
                  </a:lnTo>
                  <a:lnTo>
                    <a:pt x="357" y="68"/>
                  </a:lnTo>
                  <a:lnTo>
                    <a:pt x="364" y="66"/>
                  </a:lnTo>
                  <a:lnTo>
                    <a:pt x="369" y="71"/>
                  </a:lnTo>
                  <a:lnTo>
                    <a:pt x="376" y="62"/>
                  </a:lnTo>
                  <a:lnTo>
                    <a:pt x="386" y="61"/>
                  </a:lnTo>
                  <a:lnTo>
                    <a:pt x="390" y="56"/>
                  </a:lnTo>
                  <a:lnTo>
                    <a:pt x="395" y="57"/>
                  </a:lnTo>
                  <a:lnTo>
                    <a:pt x="396" y="58"/>
                  </a:lnTo>
                  <a:lnTo>
                    <a:pt x="396" y="71"/>
                  </a:lnTo>
                  <a:lnTo>
                    <a:pt x="402" y="87"/>
                  </a:lnTo>
                  <a:lnTo>
                    <a:pt x="407" y="91"/>
                  </a:lnTo>
                  <a:lnTo>
                    <a:pt x="410" y="98"/>
                  </a:lnTo>
                  <a:lnTo>
                    <a:pt x="414" y="97"/>
                  </a:lnTo>
                  <a:lnTo>
                    <a:pt x="418" y="92"/>
                  </a:lnTo>
                  <a:lnTo>
                    <a:pt x="423" y="95"/>
                  </a:lnTo>
                  <a:lnTo>
                    <a:pt x="431" y="91"/>
                  </a:lnTo>
                  <a:lnTo>
                    <a:pt x="440" y="100"/>
                  </a:lnTo>
                  <a:lnTo>
                    <a:pt x="432" y="107"/>
                  </a:lnTo>
                  <a:lnTo>
                    <a:pt x="424" y="108"/>
                  </a:lnTo>
                  <a:lnTo>
                    <a:pt x="417" y="106"/>
                  </a:lnTo>
                  <a:lnTo>
                    <a:pt x="409" y="108"/>
                  </a:lnTo>
                  <a:lnTo>
                    <a:pt x="402" y="107"/>
                  </a:lnTo>
                  <a:lnTo>
                    <a:pt x="386" y="113"/>
                  </a:lnTo>
                  <a:lnTo>
                    <a:pt x="369" y="106"/>
                  </a:lnTo>
                  <a:lnTo>
                    <a:pt x="365" y="110"/>
                  </a:lnTo>
                  <a:lnTo>
                    <a:pt x="364" y="126"/>
                  </a:lnTo>
                  <a:lnTo>
                    <a:pt x="346" y="112"/>
                  </a:lnTo>
                  <a:lnTo>
                    <a:pt x="337" y="110"/>
                  </a:lnTo>
                  <a:lnTo>
                    <a:pt x="314" y="107"/>
                  </a:lnTo>
                  <a:lnTo>
                    <a:pt x="306" y="119"/>
                  </a:lnTo>
                  <a:lnTo>
                    <a:pt x="299" y="122"/>
                  </a:lnTo>
                  <a:lnTo>
                    <a:pt x="292" y="122"/>
                  </a:lnTo>
                  <a:lnTo>
                    <a:pt x="287" y="126"/>
                  </a:lnTo>
                  <a:lnTo>
                    <a:pt x="276" y="125"/>
                  </a:lnTo>
                  <a:lnTo>
                    <a:pt x="267" y="127"/>
                  </a:lnTo>
                  <a:lnTo>
                    <a:pt x="256" y="146"/>
                  </a:lnTo>
                  <a:close/>
                </a:path>
              </a:pathLst>
            </a:custGeom>
            <a:solidFill>
              <a:srgbClr val="3366FF"/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34" name="Freeform 47"/>
            <p:cNvSpPr>
              <a:spLocks/>
            </p:cNvSpPr>
            <p:nvPr/>
          </p:nvSpPr>
          <p:spPr bwMode="auto">
            <a:xfrm>
              <a:off x="3695" y="1348"/>
              <a:ext cx="17" cy="13"/>
            </a:xfrm>
            <a:custGeom>
              <a:avLst/>
              <a:gdLst>
                <a:gd name="T0" fmla="*/ 0 w 17"/>
                <a:gd name="T1" fmla="*/ 3 h 13"/>
                <a:gd name="T2" fmla="*/ 0 w 17"/>
                <a:gd name="T3" fmla="*/ 0 h 13"/>
                <a:gd name="T4" fmla="*/ 17 w 17"/>
                <a:gd name="T5" fmla="*/ 9 h 13"/>
                <a:gd name="T6" fmla="*/ 10 w 17"/>
                <a:gd name="T7" fmla="*/ 13 h 13"/>
                <a:gd name="T8" fmla="*/ 0 w 17"/>
                <a:gd name="T9" fmla="*/ 3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3"/>
                <a:gd name="T17" fmla="*/ 17 w 17"/>
                <a:gd name="T18" fmla="*/ 13 h 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3">
                  <a:moveTo>
                    <a:pt x="0" y="3"/>
                  </a:moveTo>
                  <a:lnTo>
                    <a:pt x="0" y="0"/>
                  </a:lnTo>
                  <a:lnTo>
                    <a:pt x="17" y="9"/>
                  </a:lnTo>
                  <a:lnTo>
                    <a:pt x="10" y="1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3366FF"/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35" name="Freeform 48"/>
            <p:cNvSpPr>
              <a:spLocks/>
            </p:cNvSpPr>
            <p:nvPr/>
          </p:nvSpPr>
          <p:spPr bwMode="auto">
            <a:xfrm>
              <a:off x="3403" y="1183"/>
              <a:ext cx="17" cy="4"/>
            </a:xfrm>
            <a:custGeom>
              <a:avLst/>
              <a:gdLst>
                <a:gd name="T0" fmla="*/ 0 w 17"/>
                <a:gd name="T1" fmla="*/ 1 h 4"/>
                <a:gd name="T2" fmla="*/ 17 w 17"/>
                <a:gd name="T3" fmla="*/ 0 h 4"/>
                <a:gd name="T4" fmla="*/ 14 w 17"/>
                <a:gd name="T5" fmla="*/ 2 h 4"/>
                <a:gd name="T6" fmla="*/ 11 w 17"/>
                <a:gd name="T7" fmla="*/ 4 h 4"/>
                <a:gd name="T8" fmla="*/ 0 w 17"/>
                <a:gd name="T9" fmla="*/ 1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4"/>
                <a:gd name="T17" fmla="*/ 17 w 17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4">
                  <a:moveTo>
                    <a:pt x="0" y="1"/>
                  </a:moveTo>
                  <a:lnTo>
                    <a:pt x="17" y="0"/>
                  </a:lnTo>
                  <a:lnTo>
                    <a:pt x="14" y="2"/>
                  </a:lnTo>
                  <a:lnTo>
                    <a:pt x="11" y="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3366FF"/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36" name="Freeform 49"/>
            <p:cNvSpPr>
              <a:spLocks/>
            </p:cNvSpPr>
            <p:nvPr/>
          </p:nvSpPr>
          <p:spPr bwMode="auto">
            <a:xfrm>
              <a:off x="3733" y="1663"/>
              <a:ext cx="301" cy="353"/>
            </a:xfrm>
            <a:custGeom>
              <a:avLst/>
              <a:gdLst>
                <a:gd name="T0" fmla="*/ 101 w 301"/>
                <a:gd name="T1" fmla="*/ 336 h 353"/>
                <a:gd name="T2" fmla="*/ 87 w 301"/>
                <a:gd name="T3" fmla="*/ 336 h 353"/>
                <a:gd name="T4" fmla="*/ 72 w 301"/>
                <a:gd name="T5" fmla="*/ 327 h 353"/>
                <a:gd name="T6" fmla="*/ 65 w 301"/>
                <a:gd name="T7" fmla="*/ 314 h 353"/>
                <a:gd name="T8" fmla="*/ 52 w 301"/>
                <a:gd name="T9" fmla="*/ 309 h 353"/>
                <a:gd name="T10" fmla="*/ 32 w 301"/>
                <a:gd name="T11" fmla="*/ 309 h 353"/>
                <a:gd name="T12" fmla="*/ 28 w 301"/>
                <a:gd name="T13" fmla="*/ 304 h 353"/>
                <a:gd name="T14" fmla="*/ 25 w 301"/>
                <a:gd name="T15" fmla="*/ 274 h 353"/>
                <a:gd name="T16" fmla="*/ 23 w 301"/>
                <a:gd name="T17" fmla="*/ 266 h 353"/>
                <a:gd name="T18" fmla="*/ 21 w 301"/>
                <a:gd name="T19" fmla="*/ 244 h 353"/>
                <a:gd name="T20" fmla="*/ 20 w 301"/>
                <a:gd name="T21" fmla="*/ 228 h 353"/>
                <a:gd name="T22" fmla="*/ 16 w 301"/>
                <a:gd name="T23" fmla="*/ 199 h 353"/>
                <a:gd name="T24" fmla="*/ 14 w 301"/>
                <a:gd name="T25" fmla="*/ 182 h 353"/>
                <a:gd name="T26" fmla="*/ 11 w 301"/>
                <a:gd name="T27" fmla="*/ 161 h 353"/>
                <a:gd name="T28" fmla="*/ 9 w 301"/>
                <a:gd name="T29" fmla="*/ 143 h 353"/>
                <a:gd name="T30" fmla="*/ 6 w 301"/>
                <a:gd name="T31" fmla="*/ 124 h 353"/>
                <a:gd name="T32" fmla="*/ 4 w 301"/>
                <a:gd name="T33" fmla="*/ 102 h 353"/>
                <a:gd name="T34" fmla="*/ 1 w 301"/>
                <a:gd name="T35" fmla="*/ 87 h 353"/>
                <a:gd name="T36" fmla="*/ 21 w 301"/>
                <a:gd name="T37" fmla="*/ 68 h 353"/>
                <a:gd name="T38" fmla="*/ 41 w 301"/>
                <a:gd name="T39" fmla="*/ 64 h 353"/>
                <a:gd name="T40" fmla="*/ 80 w 301"/>
                <a:gd name="T41" fmla="*/ 57 h 353"/>
                <a:gd name="T42" fmla="*/ 94 w 301"/>
                <a:gd name="T43" fmla="*/ 59 h 353"/>
                <a:gd name="T44" fmla="*/ 121 w 301"/>
                <a:gd name="T45" fmla="*/ 68 h 353"/>
                <a:gd name="T46" fmla="*/ 148 w 301"/>
                <a:gd name="T47" fmla="*/ 74 h 353"/>
                <a:gd name="T48" fmla="*/ 173 w 301"/>
                <a:gd name="T49" fmla="*/ 70 h 353"/>
                <a:gd name="T50" fmla="*/ 197 w 301"/>
                <a:gd name="T51" fmla="*/ 62 h 353"/>
                <a:gd name="T52" fmla="*/ 226 w 301"/>
                <a:gd name="T53" fmla="*/ 37 h 353"/>
                <a:gd name="T54" fmla="*/ 281 w 301"/>
                <a:gd name="T55" fmla="*/ 0 h 353"/>
                <a:gd name="T56" fmla="*/ 284 w 301"/>
                <a:gd name="T57" fmla="*/ 25 h 353"/>
                <a:gd name="T58" fmla="*/ 289 w 301"/>
                <a:gd name="T59" fmla="*/ 57 h 353"/>
                <a:gd name="T60" fmla="*/ 295 w 301"/>
                <a:gd name="T61" fmla="*/ 90 h 353"/>
                <a:gd name="T62" fmla="*/ 298 w 301"/>
                <a:gd name="T63" fmla="*/ 103 h 353"/>
                <a:gd name="T64" fmla="*/ 300 w 301"/>
                <a:gd name="T65" fmla="*/ 115 h 353"/>
                <a:gd name="T66" fmla="*/ 294 w 301"/>
                <a:gd name="T67" fmla="*/ 127 h 353"/>
                <a:gd name="T68" fmla="*/ 298 w 301"/>
                <a:gd name="T69" fmla="*/ 148 h 353"/>
                <a:gd name="T70" fmla="*/ 298 w 301"/>
                <a:gd name="T71" fmla="*/ 168 h 353"/>
                <a:gd name="T72" fmla="*/ 297 w 301"/>
                <a:gd name="T73" fmla="*/ 183 h 353"/>
                <a:gd name="T74" fmla="*/ 293 w 301"/>
                <a:gd name="T75" fmla="*/ 201 h 353"/>
                <a:gd name="T76" fmla="*/ 293 w 301"/>
                <a:gd name="T77" fmla="*/ 222 h 353"/>
                <a:gd name="T78" fmla="*/ 283 w 301"/>
                <a:gd name="T79" fmla="*/ 232 h 353"/>
                <a:gd name="T80" fmla="*/ 271 w 301"/>
                <a:gd name="T81" fmla="*/ 248 h 353"/>
                <a:gd name="T82" fmla="*/ 254 w 301"/>
                <a:gd name="T83" fmla="*/ 252 h 353"/>
                <a:gd name="T84" fmla="*/ 240 w 301"/>
                <a:gd name="T85" fmla="*/ 269 h 353"/>
                <a:gd name="T86" fmla="*/ 240 w 301"/>
                <a:gd name="T87" fmla="*/ 274 h 353"/>
                <a:gd name="T88" fmla="*/ 239 w 301"/>
                <a:gd name="T89" fmla="*/ 296 h 353"/>
                <a:gd name="T90" fmla="*/ 224 w 301"/>
                <a:gd name="T91" fmla="*/ 291 h 353"/>
                <a:gd name="T92" fmla="*/ 216 w 301"/>
                <a:gd name="T93" fmla="*/ 318 h 353"/>
                <a:gd name="T94" fmla="*/ 213 w 301"/>
                <a:gd name="T95" fmla="*/ 332 h 353"/>
                <a:gd name="T96" fmla="*/ 207 w 301"/>
                <a:gd name="T97" fmla="*/ 349 h 353"/>
                <a:gd name="T98" fmla="*/ 189 w 301"/>
                <a:gd name="T99" fmla="*/ 347 h 353"/>
                <a:gd name="T100" fmla="*/ 175 w 301"/>
                <a:gd name="T101" fmla="*/ 341 h 353"/>
                <a:gd name="T102" fmla="*/ 158 w 301"/>
                <a:gd name="T103" fmla="*/ 329 h 353"/>
                <a:gd name="T104" fmla="*/ 143 w 301"/>
                <a:gd name="T105" fmla="*/ 342 h 353"/>
                <a:gd name="T106" fmla="*/ 124 w 301"/>
                <a:gd name="T107" fmla="*/ 337 h 353"/>
                <a:gd name="T108" fmla="*/ 114 w 301"/>
                <a:gd name="T109" fmla="*/ 344 h 35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301"/>
                <a:gd name="T166" fmla="*/ 0 h 353"/>
                <a:gd name="T167" fmla="*/ 301 w 301"/>
                <a:gd name="T168" fmla="*/ 353 h 353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301" h="353">
                  <a:moveTo>
                    <a:pt x="112" y="344"/>
                  </a:moveTo>
                  <a:lnTo>
                    <a:pt x="109" y="343"/>
                  </a:lnTo>
                  <a:lnTo>
                    <a:pt x="101" y="336"/>
                  </a:lnTo>
                  <a:lnTo>
                    <a:pt x="97" y="334"/>
                  </a:lnTo>
                  <a:lnTo>
                    <a:pt x="90" y="333"/>
                  </a:lnTo>
                  <a:lnTo>
                    <a:pt x="87" y="336"/>
                  </a:lnTo>
                  <a:lnTo>
                    <a:pt x="81" y="334"/>
                  </a:lnTo>
                  <a:lnTo>
                    <a:pt x="74" y="332"/>
                  </a:lnTo>
                  <a:lnTo>
                    <a:pt x="72" y="327"/>
                  </a:lnTo>
                  <a:lnTo>
                    <a:pt x="70" y="323"/>
                  </a:lnTo>
                  <a:lnTo>
                    <a:pt x="69" y="322"/>
                  </a:lnTo>
                  <a:lnTo>
                    <a:pt x="65" y="314"/>
                  </a:lnTo>
                  <a:lnTo>
                    <a:pt x="61" y="313"/>
                  </a:lnTo>
                  <a:lnTo>
                    <a:pt x="52" y="308"/>
                  </a:lnTo>
                  <a:lnTo>
                    <a:pt x="52" y="309"/>
                  </a:lnTo>
                  <a:lnTo>
                    <a:pt x="43" y="313"/>
                  </a:lnTo>
                  <a:lnTo>
                    <a:pt x="33" y="307"/>
                  </a:lnTo>
                  <a:lnTo>
                    <a:pt x="32" y="309"/>
                  </a:lnTo>
                  <a:lnTo>
                    <a:pt x="30" y="312"/>
                  </a:lnTo>
                  <a:lnTo>
                    <a:pt x="30" y="309"/>
                  </a:lnTo>
                  <a:lnTo>
                    <a:pt x="28" y="304"/>
                  </a:lnTo>
                  <a:lnTo>
                    <a:pt x="27" y="293"/>
                  </a:lnTo>
                  <a:lnTo>
                    <a:pt x="26" y="278"/>
                  </a:lnTo>
                  <a:lnTo>
                    <a:pt x="25" y="274"/>
                  </a:lnTo>
                  <a:lnTo>
                    <a:pt x="25" y="273"/>
                  </a:lnTo>
                  <a:lnTo>
                    <a:pt x="25" y="268"/>
                  </a:lnTo>
                  <a:lnTo>
                    <a:pt x="23" y="266"/>
                  </a:lnTo>
                  <a:lnTo>
                    <a:pt x="23" y="264"/>
                  </a:lnTo>
                  <a:lnTo>
                    <a:pt x="22" y="254"/>
                  </a:lnTo>
                  <a:lnTo>
                    <a:pt x="21" y="244"/>
                  </a:lnTo>
                  <a:lnTo>
                    <a:pt x="21" y="241"/>
                  </a:lnTo>
                  <a:lnTo>
                    <a:pt x="20" y="236"/>
                  </a:lnTo>
                  <a:lnTo>
                    <a:pt x="20" y="228"/>
                  </a:lnTo>
                  <a:lnTo>
                    <a:pt x="19" y="217"/>
                  </a:lnTo>
                  <a:lnTo>
                    <a:pt x="17" y="206"/>
                  </a:lnTo>
                  <a:lnTo>
                    <a:pt x="16" y="199"/>
                  </a:lnTo>
                  <a:lnTo>
                    <a:pt x="16" y="196"/>
                  </a:lnTo>
                  <a:lnTo>
                    <a:pt x="15" y="191"/>
                  </a:lnTo>
                  <a:lnTo>
                    <a:pt x="14" y="182"/>
                  </a:lnTo>
                  <a:lnTo>
                    <a:pt x="14" y="176"/>
                  </a:lnTo>
                  <a:lnTo>
                    <a:pt x="12" y="171"/>
                  </a:lnTo>
                  <a:lnTo>
                    <a:pt x="11" y="161"/>
                  </a:lnTo>
                  <a:lnTo>
                    <a:pt x="11" y="159"/>
                  </a:lnTo>
                  <a:lnTo>
                    <a:pt x="10" y="147"/>
                  </a:lnTo>
                  <a:lnTo>
                    <a:pt x="9" y="143"/>
                  </a:lnTo>
                  <a:lnTo>
                    <a:pt x="9" y="137"/>
                  </a:lnTo>
                  <a:lnTo>
                    <a:pt x="8" y="135"/>
                  </a:lnTo>
                  <a:lnTo>
                    <a:pt x="6" y="124"/>
                  </a:lnTo>
                  <a:lnTo>
                    <a:pt x="5" y="112"/>
                  </a:lnTo>
                  <a:lnTo>
                    <a:pt x="5" y="110"/>
                  </a:lnTo>
                  <a:lnTo>
                    <a:pt x="4" y="102"/>
                  </a:lnTo>
                  <a:lnTo>
                    <a:pt x="4" y="100"/>
                  </a:lnTo>
                  <a:lnTo>
                    <a:pt x="3" y="97"/>
                  </a:lnTo>
                  <a:lnTo>
                    <a:pt x="1" y="87"/>
                  </a:lnTo>
                  <a:lnTo>
                    <a:pt x="0" y="72"/>
                  </a:lnTo>
                  <a:lnTo>
                    <a:pt x="4" y="70"/>
                  </a:lnTo>
                  <a:lnTo>
                    <a:pt x="21" y="68"/>
                  </a:lnTo>
                  <a:lnTo>
                    <a:pt x="27" y="67"/>
                  </a:lnTo>
                  <a:lnTo>
                    <a:pt x="30" y="67"/>
                  </a:lnTo>
                  <a:lnTo>
                    <a:pt x="41" y="64"/>
                  </a:lnTo>
                  <a:lnTo>
                    <a:pt x="61" y="60"/>
                  </a:lnTo>
                  <a:lnTo>
                    <a:pt x="69" y="59"/>
                  </a:lnTo>
                  <a:lnTo>
                    <a:pt x="80" y="57"/>
                  </a:lnTo>
                  <a:lnTo>
                    <a:pt x="82" y="57"/>
                  </a:lnTo>
                  <a:lnTo>
                    <a:pt x="90" y="55"/>
                  </a:lnTo>
                  <a:lnTo>
                    <a:pt x="94" y="59"/>
                  </a:lnTo>
                  <a:lnTo>
                    <a:pt x="103" y="60"/>
                  </a:lnTo>
                  <a:lnTo>
                    <a:pt x="110" y="63"/>
                  </a:lnTo>
                  <a:lnTo>
                    <a:pt x="121" y="68"/>
                  </a:lnTo>
                  <a:lnTo>
                    <a:pt x="139" y="65"/>
                  </a:lnTo>
                  <a:lnTo>
                    <a:pt x="142" y="70"/>
                  </a:lnTo>
                  <a:lnTo>
                    <a:pt x="148" y="74"/>
                  </a:lnTo>
                  <a:lnTo>
                    <a:pt x="157" y="78"/>
                  </a:lnTo>
                  <a:lnTo>
                    <a:pt x="167" y="72"/>
                  </a:lnTo>
                  <a:lnTo>
                    <a:pt x="173" y="70"/>
                  </a:lnTo>
                  <a:lnTo>
                    <a:pt x="180" y="64"/>
                  </a:lnTo>
                  <a:lnTo>
                    <a:pt x="191" y="60"/>
                  </a:lnTo>
                  <a:lnTo>
                    <a:pt x="197" y="62"/>
                  </a:lnTo>
                  <a:lnTo>
                    <a:pt x="206" y="60"/>
                  </a:lnTo>
                  <a:lnTo>
                    <a:pt x="221" y="44"/>
                  </a:lnTo>
                  <a:lnTo>
                    <a:pt x="226" y="37"/>
                  </a:lnTo>
                  <a:lnTo>
                    <a:pt x="228" y="35"/>
                  </a:lnTo>
                  <a:lnTo>
                    <a:pt x="250" y="18"/>
                  </a:lnTo>
                  <a:lnTo>
                    <a:pt x="281" y="0"/>
                  </a:lnTo>
                  <a:lnTo>
                    <a:pt x="282" y="10"/>
                  </a:lnTo>
                  <a:lnTo>
                    <a:pt x="282" y="13"/>
                  </a:lnTo>
                  <a:lnTo>
                    <a:pt x="284" y="25"/>
                  </a:lnTo>
                  <a:lnTo>
                    <a:pt x="285" y="33"/>
                  </a:lnTo>
                  <a:lnTo>
                    <a:pt x="288" y="45"/>
                  </a:lnTo>
                  <a:lnTo>
                    <a:pt x="289" y="57"/>
                  </a:lnTo>
                  <a:lnTo>
                    <a:pt x="290" y="64"/>
                  </a:lnTo>
                  <a:lnTo>
                    <a:pt x="293" y="79"/>
                  </a:lnTo>
                  <a:lnTo>
                    <a:pt x="295" y="90"/>
                  </a:lnTo>
                  <a:lnTo>
                    <a:pt x="295" y="93"/>
                  </a:lnTo>
                  <a:lnTo>
                    <a:pt x="297" y="100"/>
                  </a:lnTo>
                  <a:lnTo>
                    <a:pt x="298" y="103"/>
                  </a:lnTo>
                  <a:lnTo>
                    <a:pt x="298" y="104"/>
                  </a:lnTo>
                  <a:lnTo>
                    <a:pt x="299" y="110"/>
                  </a:lnTo>
                  <a:lnTo>
                    <a:pt x="300" y="115"/>
                  </a:lnTo>
                  <a:lnTo>
                    <a:pt x="301" y="124"/>
                  </a:lnTo>
                  <a:lnTo>
                    <a:pt x="299" y="125"/>
                  </a:lnTo>
                  <a:lnTo>
                    <a:pt x="294" y="127"/>
                  </a:lnTo>
                  <a:lnTo>
                    <a:pt x="292" y="130"/>
                  </a:lnTo>
                  <a:lnTo>
                    <a:pt x="297" y="138"/>
                  </a:lnTo>
                  <a:lnTo>
                    <a:pt x="298" y="148"/>
                  </a:lnTo>
                  <a:lnTo>
                    <a:pt x="299" y="149"/>
                  </a:lnTo>
                  <a:lnTo>
                    <a:pt x="300" y="161"/>
                  </a:lnTo>
                  <a:lnTo>
                    <a:pt x="298" y="168"/>
                  </a:lnTo>
                  <a:lnTo>
                    <a:pt x="297" y="171"/>
                  </a:lnTo>
                  <a:lnTo>
                    <a:pt x="297" y="174"/>
                  </a:lnTo>
                  <a:lnTo>
                    <a:pt x="297" y="183"/>
                  </a:lnTo>
                  <a:lnTo>
                    <a:pt x="297" y="188"/>
                  </a:lnTo>
                  <a:lnTo>
                    <a:pt x="293" y="194"/>
                  </a:lnTo>
                  <a:lnTo>
                    <a:pt x="293" y="201"/>
                  </a:lnTo>
                  <a:lnTo>
                    <a:pt x="292" y="211"/>
                  </a:lnTo>
                  <a:lnTo>
                    <a:pt x="294" y="213"/>
                  </a:lnTo>
                  <a:lnTo>
                    <a:pt x="293" y="222"/>
                  </a:lnTo>
                  <a:lnTo>
                    <a:pt x="288" y="224"/>
                  </a:lnTo>
                  <a:lnTo>
                    <a:pt x="285" y="228"/>
                  </a:lnTo>
                  <a:lnTo>
                    <a:pt x="283" y="232"/>
                  </a:lnTo>
                  <a:lnTo>
                    <a:pt x="281" y="236"/>
                  </a:lnTo>
                  <a:lnTo>
                    <a:pt x="278" y="241"/>
                  </a:lnTo>
                  <a:lnTo>
                    <a:pt x="271" y="248"/>
                  </a:lnTo>
                  <a:lnTo>
                    <a:pt x="268" y="249"/>
                  </a:lnTo>
                  <a:lnTo>
                    <a:pt x="263" y="253"/>
                  </a:lnTo>
                  <a:lnTo>
                    <a:pt x="254" y="252"/>
                  </a:lnTo>
                  <a:lnTo>
                    <a:pt x="251" y="263"/>
                  </a:lnTo>
                  <a:lnTo>
                    <a:pt x="243" y="266"/>
                  </a:lnTo>
                  <a:lnTo>
                    <a:pt x="240" y="269"/>
                  </a:lnTo>
                  <a:lnTo>
                    <a:pt x="239" y="272"/>
                  </a:lnTo>
                  <a:lnTo>
                    <a:pt x="239" y="273"/>
                  </a:lnTo>
                  <a:lnTo>
                    <a:pt x="240" y="274"/>
                  </a:lnTo>
                  <a:lnTo>
                    <a:pt x="241" y="278"/>
                  </a:lnTo>
                  <a:lnTo>
                    <a:pt x="241" y="281"/>
                  </a:lnTo>
                  <a:lnTo>
                    <a:pt x="239" y="296"/>
                  </a:lnTo>
                  <a:lnTo>
                    <a:pt x="235" y="302"/>
                  </a:lnTo>
                  <a:lnTo>
                    <a:pt x="233" y="303"/>
                  </a:lnTo>
                  <a:lnTo>
                    <a:pt x="224" y="291"/>
                  </a:lnTo>
                  <a:lnTo>
                    <a:pt x="222" y="293"/>
                  </a:lnTo>
                  <a:lnTo>
                    <a:pt x="219" y="297"/>
                  </a:lnTo>
                  <a:lnTo>
                    <a:pt x="216" y="318"/>
                  </a:lnTo>
                  <a:lnTo>
                    <a:pt x="218" y="329"/>
                  </a:lnTo>
                  <a:lnTo>
                    <a:pt x="216" y="333"/>
                  </a:lnTo>
                  <a:lnTo>
                    <a:pt x="213" y="332"/>
                  </a:lnTo>
                  <a:lnTo>
                    <a:pt x="211" y="334"/>
                  </a:lnTo>
                  <a:lnTo>
                    <a:pt x="211" y="342"/>
                  </a:lnTo>
                  <a:lnTo>
                    <a:pt x="207" y="349"/>
                  </a:lnTo>
                  <a:lnTo>
                    <a:pt x="199" y="352"/>
                  </a:lnTo>
                  <a:lnTo>
                    <a:pt x="192" y="353"/>
                  </a:lnTo>
                  <a:lnTo>
                    <a:pt x="189" y="347"/>
                  </a:lnTo>
                  <a:lnTo>
                    <a:pt x="186" y="346"/>
                  </a:lnTo>
                  <a:lnTo>
                    <a:pt x="179" y="342"/>
                  </a:lnTo>
                  <a:lnTo>
                    <a:pt x="175" y="341"/>
                  </a:lnTo>
                  <a:lnTo>
                    <a:pt x="172" y="337"/>
                  </a:lnTo>
                  <a:lnTo>
                    <a:pt x="168" y="326"/>
                  </a:lnTo>
                  <a:lnTo>
                    <a:pt x="158" y="329"/>
                  </a:lnTo>
                  <a:lnTo>
                    <a:pt x="152" y="339"/>
                  </a:lnTo>
                  <a:lnTo>
                    <a:pt x="145" y="341"/>
                  </a:lnTo>
                  <a:lnTo>
                    <a:pt x="143" y="342"/>
                  </a:lnTo>
                  <a:lnTo>
                    <a:pt x="142" y="343"/>
                  </a:lnTo>
                  <a:lnTo>
                    <a:pt x="135" y="338"/>
                  </a:lnTo>
                  <a:lnTo>
                    <a:pt x="124" y="337"/>
                  </a:lnTo>
                  <a:lnTo>
                    <a:pt x="118" y="339"/>
                  </a:lnTo>
                  <a:lnTo>
                    <a:pt x="117" y="343"/>
                  </a:lnTo>
                  <a:lnTo>
                    <a:pt x="114" y="344"/>
                  </a:lnTo>
                  <a:lnTo>
                    <a:pt x="113" y="344"/>
                  </a:lnTo>
                  <a:lnTo>
                    <a:pt x="112" y="344"/>
                  </a:lnTo>
                  <a:close/>
                </a:path>
              </a:pathLst>
            </a:custGeom>
            <a:solidFill>
              <a:srgbClr val="3366FF"/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37" name="Freeform 50"/>
            <p:cNvSpPr>
              <a:spLocks/>
            </p:cNvSpPr>
            <p:nvPr/>
          </p:nvSpPr>
          <p:spPr bwMode="auto">
            <a:xfrm>
              <a:off x="3411" y="2173"/>
              <a:ext cx="606" cy="226"/>
            </a:xfrm>
            <a:custGeom>
              <a:avLst/>
              <a:gdLst>
                <a:gd name="T0" fmla="*/ 59 w 606"/>
                <a:gd name="T1" fmla="*/ 80 h 226"/>
                <a:gd name="T2" fmla="*/ 48 w 606"/>
                <a:gd name="T3" fmla="*/ 92 h 226"/>
                <a:gd name="T4" fmla="*/ 41 w 606"/>
                <a:gd name="T5" fmla="*/ 111 h 226"/>
                <a:gd name="T6" fmla="*/ 42 w 606"/>
                <a:gd name="T7" fmla="*/ 137 h 226"/>
                <a:gd name="T8" fmla="*/ 19 w 606"/>
                <a:gd name="T9" fmla="*/ 171 h 226"/>
                <a:gd name="T10" fmla="*/ 10 w 606"/>
                <a:gd name="T11" fmla="*/ 190 h 226"/>
                <a:gd name="T12" fmla="*/ 11 w 606"/>
                <a:gd name="T13" fmla="*/ 212 h 226"/>
                <a:gd name="T14" fmla="*/ 43 w 606"/>
                <a:gd name="T15" fmla="*/ 222 h 226"/>
                <a:gd name="T16" fmla="*/ 70 w 606"/>
                <a:gd name="T17" fmla="*/ 220 h 226"/>
                <a:gd name="T18" fmla="*/ 88 w 606"/>
                <a:gd name="T19" fmla="*/ 219 h 226"/>
                <a:gd name="T20" fmla="*/ 102 w 606"/>
                <a:gd name="T21" fmla="*/ 217 h 226"/>
                <a:gd name="T22" fmla="*/ 125 w 606"/>
                <a:gd name="T23" fmla="*/ 215 h 226"/>
                <a:gd name="T24" fmla="*/ 154 w 606"/>
                <a:gd name="T25" fmla="*/ 212 h 226"/>
                <a:gd name="T26" fmla="*/ 192 w 606"/>
                <a:gd name="T27" fmla="*/ 207 h 226"/>
                <a:gd name="T28" fmla="*/ 225 w 606"/>
                <a:gd name="T29" fmla="*/ 205 h 226"/>
                <a:gd name="T30" fmla="*/ 254 w 606"/>
                <a:gd name="T31" fmla="*/ 202 h 226"/>
                <a:gd name="T32" fmla="*/ 292 w 606"/>
                <a:gd name="T33" fmla="*/ 197 h 226"/>
                <a:gd name="T34" fmla="*/ 326 w 606"/>
                <a:gd name="T35" fmla="*/ 194 h 226"/>
                <a:gd name="T36" fmla="*/ 353 w 606"/>
                <a:gd name="T37" fmla="*/ 191 h 226"/>
                <a:gd name="T38" fmla="*/ 369 w 606"/>
                <a:gd name="T39" fmla="*/ 189 h 226"/>
                <a:gd name="T40" fmla="*/ 393 w 606"/>
                <a:gd name="T41" fmla="*/ 185 h 226"/>
                <a:gd name="T42" fmla="*/ 405 w 606"/>
                <a:gd name="T43" fmla="*/ 184 h 226"/>
                <a:gd name="T44" fmla="*/ 432 w 606"/>
                <a:gd name="T45" fmla="*/ 180 h 226"/>
                <a:gd name="T46" fmla="*/ 436 w 606"/>
                <a:gd name="T47" fmla="*/ 159 h 226"/>
                <a:gd name="T48" fmla="*/ 454 w 606"/>
                <a:gd name="T49" fmla="*/ 141 h 226"/>
                <a:gd name="T50" fmla="*/ 462 w 606"/>
                <a:gd name="T51" fmla="*/ 126 h 226"/>
                <a:gd name="T52" fmla="*/ 489 w 606"/>
                <a:gd name="T53" fmla="*/ 117 h 226"/>
                <a:gd name="T54" fmla="*/ 522 w 606"/>
                <a:gd name="T55" fmla="*/ 92 h 226"/>
                <a:gd name="T56" fmla="*/ 527 w 606"/>
                <a:gd name="T57" fmla="*/ 76 h 226"/>
                <a:gd name="T58" fmla="*/ 546 w 606"/>
                <a:gd name="T59" fmla="*/ 67 h 226"/>
                <a:gd name="T60" fmla="*/ 560 w 606"/>
                <a:gd name="T61" fmla="*/ 58 h 226"/>
                <a:gd name="T62" fmla="*/ 579 w 606"/>
                <a:gd name="T63" fmla="*/ 51 h 226"/>
                <a:gd name="T64" fmla="*/ 587 w 606"/>
                <a:gd name="T65" fmla="*/ 50 h 226"/>
                <a:gd name="T66" fmla="*/ 603 w 606"/>
                <a:gd name="T67" fmla="*/ 26 h 226"/>
                <a:gd name="T68" fmla="*/ 606 w 606"/>
                <a:gd name="T69" fmla="*/ 0 h 226"/>
                <a:gd name="T70" fmla="*/ 587 w 606"/>
                <a:gd name="T71" fmla="*/ 5 h 226"/>
                <a:gd name="T72" fmla="*/ 565 w 606"/>
                <a:gd name="T73" fmla="*/ 8 h 226"/>
                <a:gd name="T74" fmla="*/ 546 w 606"/>
                <a:gd name="T75" fmla="*/ 11 h 226"/>
                <a:gd name="T76" fmla="*/ 523 w 606"/>
                <a:gd name="T77" fmla="*/ 15 h 226"/>
                <a:gd name="T78" fmla="*/ 491 w 606"/>
                <a:gd name="T79" fmla="*/ 20 h 226"/>
                <a:gd name="T80" fmla="*/ 463 w 606"/>
                <a:gd name="T81" fmla="*/ 23 h 226"/>
                <a:gd name="T82" fmla="*/ 440 w 606"/>
                <a:gd name="T83" fmla="*/ 27 h 226"/>
                <a:gd name="T84" fmla="*/ 424 w 606"/>
                <a:gd name="T85" fmla="*/ 30 h 226"/>
                <a:gd name="T86" fmla="*/ 401 w 606"/>
                <a:gd name="T87" fmla="*/ 32 h 226"/>
                <a:gd name="T88" fmla="*/ 372 w 606"/>
                <a:gd name="T89" fmla="*/ 35 h 226"/>
                <a:gd name="T90" fmla="*/ 348 w 606"/>
                <a:gd name="T91" fmla="*/ 36 h 226"/>
                <a:gd name="T92" fmla="*/ 337 w 606"/>
                <a:gd name="T93" fmla="*/ 38 h 226"/>
                <a:gd name="T94" fmla="*/ 309 w 606"/>
                <a:gd name="T95" fmla="*/ 42 h 226"/>
                <a:gd name="T96" fmla="*/ 288 w 606"/>
                <a:gd name="T97" fmla="*/ 43 h 226"/>
                <a:gd name="T98" fmla="*/ 267 w 606"/>
                <a:gd name="T99" fmla="*/ 43 h 226"/>
                <a:gd name="T100" fmla="*/ 255 w 606"/>
                <a:gd name="T101" fmla="*/ 45 h 226"/>
                <a:gd name="T102" fmla="*/ 234 w 606"/>
                <a:gd name="T103" fmla="*/ 48 h 226"/>
                <a:gd name="T104" fmla="*/ 201 w 606"/>
                <a:gd name="T105" fmla="*/ 52 h 226"/>
                <a:gd name="T106" fmla="*/ 176 w 606"/>
                <a:gd name="T107" fmla="*/ 56 h 226"/>
                <a:gd name="T108" fmla="*/ 150 w 606"/>
                <a:gd name="T109" fmla="*/ 56 h 226"/>
                <a:gd name="T110" fmla="*/ 129 w 606"/>
                <a:gd name="T111" fmla="*/ 73 h 226"/>
                <a:gd name="T112" fmla="*/ 116 w 606"/>
                <a:gd name="T113" fmla="*/ 73 h 22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606"/>
                <a:gd name="T172" fmla="*/ 0 h 226"/>
                <a:gd name="T173" fmla="*/ 606 w 606"/>
                <a:gd name="T174" fmla="*/ 226 h 22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606" h="226">
                  <a:moveTo>
                    <a:pt x="96" y="76"/>
                  </a:moveTo>
                  <a:lnTo>
                    <a:pt x="86" y="77"/>
                  </a:lnTo>
                  <a:lnTo>
                    <a:pt x="63" y="78"/>
                  </a:lnTo>
                  <a:lnTo>
                    <a:pt x="59" y="80"/>
                  </a:lnTo>
                  <a:lnTo>
                    <a:pt x="54" y="80"/>
                  </a:lnTo>
                  <a:lnTo>
                    <a:pt x="49" y="81"/>
                  </a:lnTo>
                  <a:lnTo>
                    <a:pt x="45" y="81"/>
                  </a:lnTo>
                  <a:lnTo>
                    <a:pt x="48" y="92"/>
                  </a:lnTo>
                  <a:lnTo>
                    <a:pt x="45" y="96"/>
                  </a:lnTo>
                  <a:lnTo>
                    <a:pt x="47" y="103"/>
                  </a:lnTo>
                  <a:lnTo>
                    <a:pt x="36" y="105"/>
                  </a:lnTo>
                  <a:lnTo>
                    <a:pt x="41" y="111"/>
                  </a:lnTo>
                  <a:lnTo>
                    <a:pt x="44" y="116"/>
                  </a:lnTo>
                  <a:lnTo>
                    <a:pt x="42" y="117"/>
                  </a:lnTo>
                  <a:lnTo>
                    <a:pt x="34" y="129"/>
                  </a:lnTo>
                  <a:lnTo>
                    <a:pt x="42" y="137"/>
                  </a:lnTo>
                  <a:lnTo>
                    <a:pt x="34" y="137"/>
                  </a:lnTo>
                  <a:lnTo>
                    <a:pt x="26" y="152"/>
                  </a:lnTo>
                  <a:lnTo>
                    <a:pt x="26" y="172"/>
                  </a:lnTo>
                  <a:lnTo>
                    <a:pt x="19" y="171"/>
                  </a:lnTo>
                  <a:lnTo>
                    <a:pt x="16" y="177"/>
                  </a:lnTo>
                  <a:lnTo>
                    <a:pt x="10" y="184"/>
                  </a:lnTo>
                  <a:lnTo>
                    <a:pt x="8" y="189"/>
                  </a:lnTo>
                  <a:lnTo>
                    <a:pt x="10" y="190"/>
                  </a:lnTo>
                  <a:lnTo>
                    <a:pt x="11" y="186"/>
                  </a:lnTo>
                  <a:lnTo>
                    <a:pt x="14" y="191"/>
                  </a:lnTo>
                  <a:lnTo>
                    <a:pt x="16" y="212"/>
                  </a:lnTo>
                  <a:lnTo>
                    <a:pt x="11" y="212"/>
                  </a:lnTo>
                  <a:lnTo>
                    <a:pt x="0" y="226"/>
                  </a:lnTo>
                  <a:lnTo>
                    <a:pt x="23" y="224"/>
                  </a:lnTo>
                  <a:lnTo>
                    <a:pt x="33" y="224"/>
                  </a:lnTo>
                  <a:lnTo>
                    <a:pt x="43" y="222"/>
                  </a:lnTo>
                  <a:lnTo>
                    <a:pt x="49" y="222"/>
                  </a:lnTo>
                  <a:lnTo>
                    <a:pt x="56" y="221"/>
                  </a:lnTo>
                  <a:lnTo>
                    <a:pt x="63" y="221"/>
                  </a:lnTo>
                  <a:lnTo>
                    <a:pt x="70" y="220"/>
                  </a:lnTo>
                  <a:lnTo>
                    <a:pt x="74" y="220"/>
                  </a:lnTo>
                  <a:lnTo>
                    <a:pt x="77" y="220"/>
                  </a:lnTo>
                  <a:lnTo>
                    <a:pt x="81" y="220"/>
                  </a:lnTo>
                  <a:lnTo>
                    <a:pt x="88" y="219"/>
                  </a:lnTo>
                  <a:lnTo>
                    <a:pt x="92" y="219"/>
                  </a:lnTo>
                  <a:lnTo>
                    <a:pt x="94" y="219"/>
                  </a:lnTo>
                  <a:lnTo>
                    <a:pt x="96" y="219"/>
                  </a:lnTo>
                  <a:lnTo>
                    <a:pt x="102" y="217"/>
                  </a:lnTo>
                  <a:lnTo>
                    <a:pt x="109" y="216"/>
                  </a:lnTo>
                  <a:lnTo>
                    <a:pt x="112" y="216"/>
                  </a:lnTo>
                  <a:lnTo>
                    <a:pt x="118" y="216"/>
                  </a:lnTo>
                  <a:lnTo>
                    <a:pt x="125" y="215"/>
                  </a:lnTo>
                  <a:lnTo>
                    <a:pt x="141" y="214"/>
                  </a:lnTo>
                  <a:lnTo>
                    <a:pt x="142" y="214"/>
                  </a:lnTo>
                  <a:lnTo>
                    <a:pt x="151" y="212"/>
                  </a:lnTo>
                  <a:lnTo>
                    <a:pt x="154" y="212"/>
                  </a:lnTo>
                  <a:lnTo>
                    <a:pt x="154" y="211"/>
                  </a:lnTo>
                  <a:lnTo>
                    <a:pt x="170" y="210"/>
                  </a:lnTo>
                  <a:lnTo>
                    <a:pt x="175" y="209"/>
                  </a:lnTo>
                  <a:lnTo>
                    <a:pt x="192" y="207"/>
                  </a:lnTo>
                  <a:lnTo>
                    <a:pt x="197" y="207"/>
                  </a:lnTo>
                  <a:lnTo>
                    <a:pt x="214" y="206"/>
                  </a:lnTo>
                  <a:lnTo>
                    <a:pt x="223" y="205"/>
                  </a:lnTo>
                  <a:lnTo>
                    <a:pt x="225" y="205"/>
                  </a:lnTo>
                  <a:lnTo>
                    <a:pt x="227" y="205"/>
                  </a:lnTo>
                  <a:lnTo>
                    <a:pt x="248" y="202"/>
                  </a:lnTo>
                  <a:lnTo>
                    <a:pt x="252" y="202"/>
                  </a:lnTo>
                  <a:lnTo>
                    <a:pt x="254" y="202"/>
                  </a:lnTo>
                  <a:lnTo>
                    <a:pt x="257" y="201"/>
                  </a:lnTo>
                  <a:lnTo>
                    <a:pt x="278" y="200"/>
                  </a:lnTo>
                  <a:lnTo>
                    <a:pt x="288" y="199"/>
                  </a:lnTo>
                  <a:lnTo>
                    <a:pt x="292" y="197"/>
                  </a:lnTo>
                  <a:lnTo>
                    <a:pt x="295" y="197"/>
                  </a:lnTo>
                  <a:lnTo>
                    <a:pt x="310" y="196"/>
                  </a:lnTo>
                  <a:lnTo>
                    <a:pt x="323" y="194"/>
                  </a:lnTo>
                  <a:lnTo>
                    <a:pt x="326" y="194"/>
                  </a:lnTo>
                  <a:lnTo>
                    <a:pt x="342" y="192"/>
                  </a:lnTo>
                  <a:lnTo>
                    <a:pt x="343" y="192"/>
                  </a:lnTo>
                  <a:lnTo>
                    <a:pt x="352" y="191"/>
                  </a:lnTo>
                  <a:lnTo>
                    <a:pt x="353" y="191"/>
                  </a:lnTo>
                  <a:lnTo>
                    <a:pt x="360" y="190"/>
                  </a:lnTo>
                  <a:lnTo>
                    <a:pt x="361" y="190"/>
                  </a:lnTo>
                  <a:lnTo>
                    <a:pt x="365" y="190"/>
                  </a:lnTo>
                  <a:lnTo>
                    <a:pt x="369" y="189"/>
                  </a:lnTo>
                  <a:lnTo>
                    <a:pt x="370" y="189"/>
                  </a:lnTo>
                  <a:lnTo>
                    <a:pt x="388" y="186"/>
                  </a:lnTo>
                  <a:lnTo>
                    <a:pt x="390" y="186"/>
                  </a:lnTo>
                  <a:lnTo>
                    <a:pt x="393" y="185"/>
                  </a:lnTo>
                  <a:lnTo>
                    <a:pt x="399" y="185"/>
                  </a:lnTo>
                  <a:lnTo>
                    <a:pt x="401" y="185"/>
                  </a:lnTo>
                  <a:lnTo>
                    <a:pt x="403" y="184"/>
                  </a:lnTo>
                  <a:lnTo>
                    <a:pt x="405" y="184"/>
                  </a:lnTo>
                  <a:lnTo>
                    <a:pt x="408" y="184"/>
                  </a:lnTo>
                  <a:lnTo>
                    <a:pt x="415" y="182"/>
                  </a:lnTo>
                  <a:lnTo>
                    <a:pt x="425" y="181"/>
                  </a:lnTo>
                  <a:lnTo>
                    <a:pt x="432" y="180"/>
                  </a:lnTo>
                  <a:lnTo>
                    <a:pt x="436" y="180"/>
                  </a:lnTo>
                  <a:lnTo>
                    <a:pt x="436" y="179"/>
                  </a:lnTo>
                  <a:lnTo>
                    <a:pt x="436" y="166"/>
                  </a:lnTo>
                  <a:lnTo>
                    <a:pt x="436" y="159"/>
                  </a:lnTo>
                  <a:lnTo>
                    <a:pt x="439" y="155"/>
                  </a:lnTo>
                  <a:lnTo>
                    <a:pt x="450" y="152"/>
                  </a:lnTo>
                  <a:lnTo>
                    <a:pt x="454" y="149"/>
                  </a:lnTo>
                  <a:lnTo>
                    <a:pt x="454" y="141"/>
                  </a:lnTo>
                  <a:lnTo>
                    <a:pt x="454" y="136"/>
                  </a:lnTo>
                  <a:lnTo>
                    <a:pt x="457" y="131"/>
                  </a:lnTo>
                  <a:lnTo>
                    <a:pt x="457" y="132"/>
                  </a:lnTo>
                  <a:lnTo>
                    <a:pt x="462" y="126"/>
                  </a:lnTo>
                  <a:lnTo>
                    <a:pt x="470" y="120"/>
                  </a:lnTo>
                  <a:lnTo>
                    <a:pt x="476" y="118"/>
                  </a:lnTo>
                  <a:lnTo>
                    <a:pt x="479" y="118"/>
                  </a:lnTo>
                  <a:lnTo>
                    <a:pt x="489" y="117"/>
                  </a:lnTo>
                  <a:lnTo>
                    <a:pt x="505" y="102"/>
                  </a:lnTo>
                  <a:lnTo>
                    <a:pt x="505" y="101"/>
                  </a:lnTo>
                  <a:lnTo>
                    <a:pt x="513" y="95"/>
                  </a:lnTo>
                  <a:lnTo>
                    <a:pt x="522" y="92"/>
                  </a:lnTo>
                  <a:lnTo>
                    <a:pt x="524" y="91"/>
                  </a:lnTo>
                  <a:lnTo>
                    <a:pt x="527" y="82"/>
                  </a:lnTo>
                  <a:lnTo>
                    <a:pt x="527" y="81"/>
                  </a:lnTo>
                  <a:lnTo>
                    <a:pt x="527" y="76"/>
                  </a:lnTo>
                  <a:lnTo>
                    <a:pt x="535" y="70"/>
                  </a:lnTo>
                  <a:lnTo>
                    <a:pt x="545" y="62"/>
                  </a:lnTo>
                  <a:lnTo>
                    <a:pt x="546" y="63"/>
                  </a:lnTo>
                  <a:lnTo>
                    <a:pt x="546" y="67"/>
                  </a:lnTo>
                  <a:lnTo>
                    <a:pt x="555" y="68"/>
                  </a:lnTo>
                  <a:lnTo>
                    <a:pt x="555" y="67"/>
                  </a:lnTo>
                  <a:lnTo>
                    <a:pt x="557" y="65"/>
                  </a:lnTo>
                  <a:lnTo>
                    <a:pt x="560" y="58"/>
                  </a:lnTo>
                  <a:lnTo>
                    <a:pt x="562" y="55"/>
                  </a:lnTo>
                  <a:lnTo>
                    <a:pt x="571" y="51"/>
                  </a:lnTo>
                  <a:lnTo>
                    <a:pt x="572" y="48"/>
                  </a:lnTo>
                  <a:lnTo>
                    <a:pt x="579" y="51"/>
                  </a:lnTo>
                  <a:lnTo>
                    <a:pt x="579" y="52"/>
                  </a:lnTo>
                  <a:lnTo>
                    <a:pt x="583" y="52"/>
                  </a:lnTo>
                  <a:lnTo>
                    <a:pt x="584" y="50"/>
                  </a:lnTo>
                  <a:lnTo>
                    <a:pt x="587" y="50"/>
                  </a:lnTo>
                  <a:lnTo>
                    <a:pt x="592" y="35"/>
                  </a:lnTo>
                  <a:lnTo>
                    <a:pt x="592" y="33"/>
                  </a:lnTo>
                  <a:lnTo>
                    <a:pt x="594" y="30"/>
                  </a:lnTo>
                  <a:lnTo>
                    <a:pt x="603" y="26"/>
                  </a:lnTo>
                  <a:lnTo>
                    <a:pt x="604" y="21"/>
                  </a:lnTo>
                  <a:lnTo>
                    <a:pt x="604" y="11"/>
                  </a:lnTo>
                  <a:lnTo>
                    <a:pt x="605" y="2"/>
                  </a:lnTo>
                  <a:lnTo>
                    <a:pt x="606" y="0"/>
                  </a:lnTo>
                  <a:lnTo>
                    <a:pt x="599" y="1"/>
                  </a:lnTo>
                  <a:lnTo>
                    <a:pt x="594" y="1"/>
                  </a:lnTo>
                  <a:lnTo>
                    <a:pt x="587" y="2"/>
                  </a:lnTo>
                  <a:lnTo>
                    <a:pt x="587" y="5"/>
                  </a:lnTo>
                  <a:lnTo>
                    <a:pt x="571" y="7"/>
                  </a:lnTo>
                  <a:lnTo>
                    <a:pt x="570" y="7"/>
                  </a:lnTo>
                  <a:lnTo>
                    <a:pt x="567" y="7"/>
                  </a:lnTo>
                  <a:lnTo>
                    <a:pt x="565" y="8"/>
                  </a:lnTo>
                  <a:lnTo>
                    <a:pt x="563" y="8"/>
                  </a:lnTo>
                  <a:lnTo>
                    <a:pt x="561" y="8"/>
                  </a:lnTo>
                  <a:lnTo>
                    <a:pt x="555" y="10"/>
                  </a:lnTo>
                  <a:lnTo>
                    <a:pt x="546" y="11"/>
                  </a:lnTo>
                  <a:lnTo>
                    <a:pt x="539" y="12"/>
                  </a:lnTo>
                  <a:lnTo>
                    <a:pt x="538" y="12"/>
                  </a:lnTo>
                  <a:lnTo>
                    <a:pt x="535" y="13"/>
                  </a:lnTo>
                  <a:lnTo>
                    <a:pt x="523" y="15"/>
                  </a:lnTo>
                  <a:lnTo>
                    <a:pt x="519" y="15"/>
                  </a:lnTo>
                  <a:lnTo>
                    <a:pt x="512" y="16"/>
                  </a:lnTo>
                  <a:lnTo>
                    <a:pt x="492" y="20"/>
                  </a:lnTo>
                  <a:lnTo>
                    <a:pt x="491" y="20"/>
                  </a:lnTo>
                  <a:lnTo>
                    <a:pt x="478" y="21"/>
                  </a:lnTo>
                  <a:lnTo>
                    <a:pt x="467" y="22"/>
                  </a:lnTo>
                  <a:lnTo>
                    <a:pt x="464" y="22"/>
                  </a:lnTo>
                  <a:lnTo>
                    <a:pt x="463" y="23"/>
                  </a:lnTo>
                  <a:lnTo>
                    <a:pt x="462" y="25"/>
                  </a:lnTo>
                  <a:lnTo>
                    <a:pt x="454" y="26"/>
                  </a:lnTo>
                  <a:lnTo>
                    <a:pt x="445" y="27"/>
                  </a:lnTo>
                  <a:lnTo>
                    <a:pt x="440" y="27"/>
                  </a:lnTo>
                  <a:lnTo>
                    <a:pt x="439" y="27"/>
                  </a:lnTo>
                  <a:lnTo>
                    <a:pt x="434" y="28"/>
                  </a:lnTo>
                  <a:lnTo>
                    <a:pt x="425" y="30"/>
                  </a:lnTo>
                  <a:lnTo>
                    <a:pt x="424" y="30"/>
                  </a:lnTo>
                  <a:lnTo>
                    <a:pt x="423" y="30"/>
                  </a:lnTo>
                  <a:lnTo>
                    <a:pt x="421" y="30"/>
                  </a:lnTo>
                  <a:lnTo>
                    <a:pt x="408" y="31"/>
                  </a:lnTo>
                  <a:lnTo>
                    <a:pt x="401" y="32"/>
                  </a:lnTo>
                  <a:lnTo>
                    <a:pt x="385" y="33"/>
                  </a:lnTo>
                  <a:lnTo>
                    <a:pt x="383" y="33"/>
                  </a:lnTo>
                  <a:lnTo>
                    <a:pt x="377" y="35"/>
                  </a:lnTo>
                  <a:lnTo>
                    <a:pt x="372" y="35"/>
                  </a:lnTo>
                  <a:lnTo>
                    <a:pt x="370" y="35"/>
                  </a:lnTo>
                  <a:lnTo>
                    <a:pt x="369" y="35"/>
                  </a:lnTo>
                  <a:lnTo>
                    <a:pt x="359" y="35"/>
                  </a:lnTo>
                  <a:lnTo>
                    <a:pt x="348" y="36"/>
                  </a:lnTo>
                  <a:lnTo>
                    <a:pt x="347" y="36"/>
                  </a:lnTo>
                  <a:lnTo>
                    <a:pt x="347" y="37"/>
                  </a:lnTo>
                  <a:lnTo>
                    <a:pt x="344" y="37"/>
                  </a:lnTo>
                  <a:lnTo>
                    <a:pt x="337" y="38"/>
                  </a:lnTo>
                  <a:lnTo>
                    <a:pt x="333" y="40"/>
                  </a:lnTo>
                  <a:lnTo>
                    <a:pt x="323" y="40"/>
                  </a:lnTo>
                  <a:lnTo>
                    <a:pt x="312" y="41"/>
                  </a:lnTo>
                  <a:lnTo>
                    <a:pt x="309" y="42"/>
                  </a:lnTo>
                  <a:lnTo>
                    <a:pt x="304" y="42"/>
                  </a:lnTo>
                  <a:lnTo>
                    <a:pt x="299" y="42"/>
                  </a:lnTo>
                  <a:lnTo>
                    <a:pt x="296" y="42"/>
                  </a:lnTo>
                  <a:lnTo>
                    <a:pt x="288" y="43"/>
                  </a:lnTo>
                  <a:lnTo>
                    <a:pt x="282" y="43"/>
                  </a:lnTo>
                  <a:lnTo>
                    <a:pt x="276" y="43"/>
                  </a:lnTo>
                  <a:lnTo>
                    <a:pt x="273" y="43"/>
                  </a:lnTo>
                  <a:lnTo>
                    <a:pt x="267" y="43"/>
                  </a:lnTo>
                  <a:lnTo>
                    <a:pt x="261" y="45"/>
                  </a:lnTo>
                  <a:lnTo>
                    <a:pt x="257" y="46"/>
                  </a:lnTo>
                  <a:lnTo>
                    <a:pt x="256" y="47"/>
                  </a:lnTo>
                  <a:lnTo>
                    <a:pt x="255" y="45"/>
                  </a:lnTo>
                  <a:lnTo>
                    <a:pt x="246" y="46"/>
                  </a:lnTo>
                  <a:lnTo>
                    <a:pt x="243" y="47"/>
                  </a:lnTo>
                  <a:lnTo>
                    <a:pt x="238" y="47"/>
                  </a:lnTo>
                  <a:lnTo>
                    <a:pt x="234" y="48"/>
                  </a:lnTo>
                  <a:lnTo>
                    <a:pt x="221" y="50"/>
                  </a:lnTo>
                  <a:lnTo>
                    <a:pt x="217" y="51"/>
                  </a:lnTo>
                  <a:lnTo>
                    <a:pt x="207" y="51"/>
                  </a:lnTo>
                  <a:lnTo>
                    <a:pt x="201" y="52"/>
                  </a:lnTo>
                  <a:lnTo>
                    <a:pt x="192" y="53"/>
                  </a:lnTo>
                  <a:lnTo>
                    <a:pt x="185" y="55"/>
                  </a:lnTo>
                  <a:lnTo>
                    <a:pt x="180" y="55"/>
                  </a:lnTo>
                  <a:lnTo>
                    <a:pt x="176" y="56"/>
                  </a:lnTo>
                  <a:lnTo>
                    <a:pt x="164" y="57"/>
                  </a:lnTo>
                  <a:lnTo>
                    <a:pt x="164" y="53"/>
                  </a:lnTo>
                  <a:lnTo>
                    <a:pt x="148" y="55"/>
                  </a:lnTo>
                  <a:lnTo>
                    <a:pt x="150" y="56"/>
                  </a:lnTo>
                  <a:lnTo>
                    <a:pt x="151" y="58"/>
                  </a:lnTo>
                  <a:lnTo>
                    <a:pt x="152" y="71"/>
                  </a:lnTo>
                  <a:lnTo>
                    <a:pt x="135" y="72"/>
                  </a:lnTo>
                  <a:lnTo>
                    <a:pt x="129" y="73"/>
                  </a:lnTo>
                  <a:lnTo>
                    <a:pt x="120" y="73"/>
                  </a:lnTo>
                  <a:lnTo>
                    <a:pt x="119" y="73"/>
                  </a:lnTo>
                  <a:lnTo>
                    <a:pt x="118" y="73"/>
                  </a:lnTo>
                  <a:lnTo>
                    <a:pt x="116" y="73"/>
                  </a:lnTo>
                  <a:lnTo>
                    <a:pt x="101" y="76"/>
                  </a:lnTo>
                  <a:lnTo>
                    <a:pt x="97" y="76"/>
                  </a:lnTo>
                  <a:lnTo>
                    <a:pt x="96" y="76"/>
                  </a:lnTo>
                  <a:close/>
                </a:path>
              </a:pathLst>
            </a:custGeom>
            <a:solidFill>
              <a:srgbClr val="3366FF"/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38" name="Freeform 51"/>
            <p:cNvSpPr>
              <a:spLocks/>
            </p:cNvSpPr>
            <p:nvPr/>
          </p:nvSpPr>
          <p:spPr bwMode="auto">
            <a:xfrm>
              <a:off x="3174" y="1289"/>
              <a:ext cx="379" cy="411"/>
            </a:xfrm>
            <a:custGeom>
              <a:avLst/>
              <a:gdLst>
                <a:gd name="T0" fmla="*/ 280 w 379"/>
                <a:gd name="T1" fmla="*/ 402 h 411"/>
                <a:gd name="T2" fmla="*/ 256 w 379"/>
                <a:gd name="T3" fmla="*/ 403 h 411"/>
                <a:gd name="T4" fmla="*/ 246 w 379"/>
                <a:gd name="T5" fmla="*/ 404 h 411"/>
                <a:gd name="T6" fmla="*/ 216 w 379"/>
                <a:gd name="T7" fmla="*/ 406 h 411"/>
                <a:gd name="T8" fmla="*/ 203 w 379"/>
                <a:gd name="T9" fmla="*/ 407 h 411"/>
                <a:gd name="T10" fmla="*/ 175 w 379"/>
                <a:gd name="T11" fmla="*/ 409 h 411"/>
                <a:gd name="T12" fmla="*/ 159 w 379"/>
                <a:gd name="T13" fmla="*/ 399 h 411"/>
                <a:gd name="T14" fmla="*/ 134 w 379"/>
                <a:gd name="T15" fmla="*/ 389 h 411"/>
                <a:gd name="T16" fmla="*/ 126 w 379"/>
                <a:gd name="T17" fmla="*/ 367 h 411"/>
                <a:gd name="T18" fmla="*/ 121 w 379"/>
                <a:gd name="T19" fmla="*/ 329 h 411"/>
                <a:gd name="T20" fmla="*/ 117 w 379"/>
                <a:gd name="T21" fmla="*/ 313 h 411"/>
                <a:gd name="T22" fmla="*/ 115 w 379"/>
                <a:gd name="T23" fmla="*/ 297 h 411"/>
                <a:gd name="T24" fmla="*/ 112 w 379"/>
                <a:gd name="T25" fmla="*/ 288 h 411"/>
                <a:gd name="T26" fmla="*/ 101 w 379"/>
                <a:gd name="T27" fmla="*/ 275 h 411"/>
                <a:gd name="T28" fmla="*/ 89 w 379"/>
                <a:gd name="T29" fmla="*/ 272 h 411"/>
                <a:gd name="T30" fmla="*/ 71 w 379"/>
                <a:gd name="T31" fmla="*/ 254 h 411"/>
                <a:gd name="T32" fmla="*/ 55 w 379"/>
                <a:gd name="T33" fmla="*/ 239 h 411"/>
                <a:gd name="T34" fmla="*/ 42 w 379"/>
                <a:gd name="T35" fmla="*/ 233 h 411"/>
                <a:gd name="T36" fmla="*/ 30 w 379"/>
                <a:gd name="T37" fmla="*/ 227 h 411"/>
                <a:gd name="T38" fmla="*/ 9 w 379"/>
                <a:gd name="T39" fmla="*/ 212 h 411"/>
                <a:gd name="T40" fmla="*/ 11 w 379"/>
                <a:gd name="T41" fmla="*/ 177 h 411"/>
                <a:gd name="T42" fmla="*/ 9 w 379"/>
                <a:gd name="T43" fmla="*/ 165 h 411"/>
                <a:gd name="T44" fmla="*/ 9 w 379"/>
                <a:gd name="T45" fmla="*/ 137 h 411"/>
                <a:gd name="T46" fmla="*/ 2 w 379"/>
                <a:gd name="T47" fmla="*/ 120 h 411"/>
                <a:gd name="T48" fmla="*/ 35 w 379"/>
                <a:gd name="T49" fmla="*/ 79 h 411"/>
                <a:gd name="T50" fmla="*/ 33 w 379"/>
                <a:gd name="T51" fmla="*/ 36 h 411"/>
                <a:gd name="T52" fmla="*/ 45 w 379"/>
                <a:gd name="T53" fmla="*/ 24 h 411"/>
                <a:gd name="T54" fmla="*/ 63 w 379"/>
                <a:gd name="T55" fmla="*/ 29 h 411"/>
                <a:gd name="T56" fmla="*/ 100 w 379"/>
                <a:gd name="T57" fmla="*/ 9 h 411"/>
                <a:gd name="T58" fmla="*/ 127 w 379"/>
                <a:gd name="T59" fmla="*/ 8 h 411"/>
                <a:gd name="T60" fmla="*/ 118 w 379"/>
                <a:gd name="T61" fmla="*/ 31 h 411"/>
                <a:gd name="T62" fmla="*/ 129 w 379"/>
                <a:gd name="T63" fmla="*/ 24 h 411"/>
                <a:gd name="T64" fmla="*/ 149 w 379"/>
                <a:gd name="T65" fmla="*/ 34 h 411"/>
                <a:gd name="T66" fmla="*/ 170 w 379"/>
                <a:gd name="T67" fmla="*/ 51 h 411"/>
                <a:gd name="T68" fmla="*/ 237 w 379"/>
                <a:gd name="T69" fmla="*/ 67 h 411"/>
                <a:gd name="T70" fmla="*/ 253 w 379"/>
                <a:gd name="T71" fmla="*/ 74 h 411"/>
                <a:gd name="T72" fmla="*/ 268 w 379"/>
                <a:gd name="T73" fmla="*/ 78 h 411"/>
                <a:gd name="T74" fmla="*/ 301 w 379"/>
                <a:gd name="T75" fmla="*/ 80 h 411"/>
                <a:gd name="T76" fmla="*/ 306 w 379"/>
                <a:gd name="T77" fmla="*/ 93 h 411"/>
                <a:gd name="T78" fmla="*/ 318 w 379"/>
                <a:gd name="T79" fmla="*/ 95 h 411"/>
                <a:gd name="T80" fmla="*/ 341 w 379"/>
                <a:gd name="T81" fmla="*/ 153 h 411"/>
                <a:gd name="T82" fmla="*/ 331 w 379"/>
                <a:gd name="T83" fmla="*/ 167 h 411"/>
                <a:gd name="T84" fmla="*/ 319 w 379"/>
                <a:gd name="T85" fmla="*/ 200 h 411"/>
                <a:gd name="T86" fmla="*/ 335 w 379"/>
                <a:gd name="T87" fmla="*/ 194 h 411"/>
                <a:gd name="T88" fmla="*/ 349 w 379"/>
                <a:gd name="T89" fmla="*/ 174 h 411"/>
                <a:gd name="T90" fmla="*/ 369 w 379"/>
                <a:gd name="T91" fmla="*/ 139 h 411"/>
                <a:gd name="T92" fmla="*/ 379 w 379"/>
                <a:gd name="T93" fmla="*/ 135 h 411"/>
                <a:gd name="T94" fmla="*/ 351 w 379"/>
                <a:gd name="T95" fmla="*/ 223 h 411"/>
                <a:gd name="T96" fmla="*/ 344 w 379"/>
                <a:gd name="T97" fmla="*/ 265 h 411"/>
                <a:gd name="T98" fmla="*/ 342 w 379"/>
                <a:gd name="T99" fmla="*/ 298 h 411"/>
                <a:gd name="T100" fmla="*/ 338 w 379"/>
                <a:gd name="T101" fmla="*/ 326 h 411"/>
                <a:gd name="T102" fmla="*/ 341 w 379"/>
                <a:gd name="T103" fmla="*/ 348 h 411"/>
                <a:gd name="T104" fmla="*/ 350 w 379"/>
                <a:gd name="T105" fmla="*/ 378 h 411"/>
                <a:gd name="T106" fmla="*/ 339 w 379"/>
                <a:gd name="T107" fmla="*/ 396 h 411"/>
                <a:gd name="T108" fmla="*/ 322 w 379"/>
                <a:gd name="T109" fmla="*/ 398 h 411"/>
                <a:gd name="T110" fmla="*/ 297 w 379"/>
                <a:gd name="T111" fmla="*/ 401 h 411"/>
                <a:gd name="T112" fmla="*/ 289 w 379"/>
                <a:gd name="T113" fmla="*/ 401 h 41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379"/>
                <a:gd name="T172" fmla="*/ 0 h 411"/>
                <a:gd name="T173" fmla="*/ 379 w 379"/>
                <a:gd name="T174" fmla="*/ 411 h 411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379" h="411">
                  <a:moveTo>
                    <a:pt x="287" y="402"/>
                  </a:moveTo>
                  <a:lnTo>
                    <a:pt x="285" y="402"/>
                  </a:lnTo>
                  <a:lnTo>
                    <a:pt x="280" y="402"/>
                  </a:lnTo>
                  <a:lnTo>
                    <a:pt x="276" y="402"/>
                  </a:lnTo>
                  <a:lnTo>
                    <a:pt x="269" y="402"/>
                  </a:lnTo>
                  <a:lnTo>
                    <a:pt x="256" y="403"/>
                  </a:lnTo>
                  <a:lnTo>
                    <a:pt x="248" y="404"/>
                  </a:lnTo>
                  <a:lnTo>
                    <a:pt x="247" y="404"/>
                  </a:lnTo>
                  <a:lnTo>
                    <a:pt x="246" y="404"/>
                  </a:lnTo>
                  <a:lnTo>
                    <a:pt x="238" y="404"/>
                  </a:lnTo>
                  <a:lnTo>
                    <a:pt x="231" y="406"/>
                  </a:lnTo>
                  <a:lnTo>
                    <a:pt x="216" y="406"/>
                  </a:lnTo>
                  <a:lnTo>
                    <a:pt x="214" y="407"/>
                  </a:lnTo>
                  <a:lnTo>
                    <a:pt x="210" y="407"/>
                  </a:lnTo>
                  <a:lnTo>
                    <a:pt x="203" y="407"/>
                  </a:lnTo>
                  <a:lnTo>
                    <a:pt x="197" y="408"/>
                  </a:lnTo>
                  <a:lnTo>
                    <a:pt x="177" y="409"/>
                  </a:lnTo>
                  <a:lnTo>
                    <a:pt x="175" y="409"/>
                  </a:lnTo>
                  <a:lnTo>
                    <a:pt x="167" y="409"/>
                  </a:lnTo>
                  <a:lnTo>
                    <a:pt x="164" y="411"/>
                  </a:lnTo>
                  <a:lnTo>
                    <a:pt x="159" y="399"/>
                  </a:lnTo>
                  <a:lnTo>
                    <a:pt x="155" y="398"/>
                  </a:lnTo>
                  <a:lnTo>
                    <a:pt x="145" y="396"/>
                  </a:lnTo>
                  <a:lnTo>
                    <a:pt x="134" y="389"/>
                  </a:lnTo>
                  <a:lnTo>
                    <a:pt x="132" y="378"/>
                  </a:lnTo>
                  <a:lnTo>
                    <a:pt x="126" y="368"/>
                  </a:lnTo>
                  <a:lnTo>
                    <a:pt x="126" y="367"/>
                  </a:lnTo>
                  <a:lnTo>
                    <a:pt x="125" y="359"/>
                  </a:lnTo>
                  <a:lnTo>
                    <a:pt x="131" y="343"/>
                  </a:lnTo>
                  <a:lnTo>
                    <a:pt x="121" y="329"/>
                  </a:lnTo>
                  <a:lnTo>
                    <a:pt x="120" y="328"/>
                  </a:lnTo>
                  <a:lnTo>
                    <a:pt x="118" y="321"/>
                  </a:lnTo>
                  <a:lnTo>
                    <a:pt x="117" y="313"/>
                  </a:lnTo>
                  <a:lnTo>
                    <a:pt x="115" y="311"/>
                  </a:lnTo>
                  <a:lnTo>
                    <a:pt x="115" y="301"/>
                  </a:lnTo>
                  <a:lnTo>
                    <a:pt x="115" y="297"/>
                  </a:lnTo>
                  <a:lnTo>
                    <a:pt x="115" y="296"/>
                  </a:lnTo>
                  <a:lnTo>
                    <a:pt x="112" y="289"/>
                  </a:lnTo>
                  <a:lnTo>
                    <a:pt x="112" y="288"/>
                  </a:lnTo>
                  <a:lnTo>
                    <a:pt x="106" y="280"/>
                  </a:lnTo>
                  <a:lnTo>
                    <a:pt x="102" y="277"/>
                  </a:lnTo>
                  <a:lnTo>
                    <a:pt x="101" y="275"/>
                  </a:lnTo>
                  <a:lnTo>
                    <a:pt x="98" y="274"/>
                  </a:lnTo>
                  <a:lnTo>
                    <a:pt x="94" y="273"/>
                  </a:lnTo>
                  <a:lnTo>
                    <a:pt x="89" y="272"/>
                  </a:lnTo>
                  <a:lnTo>
                    <a:pt x="83" y="265"/>
                  </a:lnTo>
                  <a:lnTo>
                    <a:pt x="73" y="259"/>
                  </a:lnTo>
                  <a:lnTo>
                    <a:pt x="71" y="254"/>
                  </a:lnTo>
                  <a:lnTo>
                    <a:pt x="63" y="243"/>
                  </a:lnTo>
                  <a:lnTo>
                    <a:pt x="57" y="240"/>
                  </a:lnTo>
                  <a:lnTo>
                    <a:pt x="55" y="239"/>
                  </a:lnTo>
                  <a:lnTo>
                    <a:pt x="49" y="238"/>
                  </a:lnTo>
                  <a:lnTo>
                    <a:pt x="47" y="237"/>
                  </a:lnTo>
                  <a:lnTo>
                    <a:pt x="42" y="233"/>
                  </a:lnTo>
                  <a:lnTo>
                    <a:pt x="42" y="229"/>
                  </a:lnTo>
                  <a:lnTo>
                    <a:pt x="41" y="229"/>
                  </a:lnTo>
                  <a:lnTo>
                    <a:pt x="30" y="227"/>
                  </a:lnTo>
                  <a:lnTo>
                    <a:pt x="17" y="217"/>
                  </a:lnTo>
                  <a:lnTo>
                    <a:pt x="14" y="214"/>
                  </a:lnTo>
                  <a:lnTo>
                    <a:pt x="9" y="212"/>
                  </a:lnTo>
                  <a:lnTo>
                    <a:pt x="11" y="200"/>
                  </a:lnTo>
                  <a:lnTo>
                    <a:pt x="11" y="188"/>
                  </a:lnTo>
                  <a:lnTo>
                    <a:pt x="11" y="177"/>
                  </a:lnTo>
                  <a:lnTo>
                    <a:pt x="11" y="169"/>
                  </a:lnTo>
                  <a:lnTo>
                    <a:pt x="11" y="168"/>
                  </a:lnTo>
                  <a:lnTo>
                    <a:pt x="9" y="165"/>
                  </a:lnTo>
                  <a:lnTo>
                    <a:pt x="11" y="160"/>
                  </a:lnTo>
                  <a:lnTo>
                    <a:pt x="12" y="142"/>
                  </a:lnTo>
                  <a:lnTo>
                    <a:pt x="9" y="137"/>
                  </a:lnTo>
                  <a:lnTo>
                    <a:pt x="0" y="129"/>
                  </a:lnTo>
                  <a:lnTo>
                    <a:pt x="2" y="122"/>
                  </a:lnTo>
                  <a:lnTo>
                    <a:pt x="2" y="120"/>
                  </a:lnTo>
                  <a:lnTo>
                    <a:pt x="8" y="110"/>
                  </a:lnTo>
                  <a:lnTo>
                    <a:pt x="35" y="88"/>
                  </a:lnTo>
                  <a:lnTo>
                    <a:pt x="35" y="79"/>
                  </a:lnTo>
                  <a:lnTo>
                    <a:pt x="34" y="55"/>
                  </a:lnTo>
                  <a:lnTo>
                    <a:pt x="34" y="48"/>
                  </a:lnTo>
                  <a:lnTo>
                    <a:pt x="33" y="36"/>
                  </a:lnTo>
                  <a:lnTo>
                    <a:pt x="33" y="33"/>
                  </a:lnTo>
                  <a:lnTo>
                    <a:pt x="35" y="34"/>
                  </a:lnTo>
                  <a:lnTo>
                    <a:pt x="45" y="24"/>
                  </a:lnTo>
                  <a:lnTo>
                    <a:pt x="50" y="28"/>
                  </a:lnTo>
                  <a:lnTo>
                    <a:pt x="51" y="29"/>
                  </a:lnTo>
                  <a:lnTo>
                    <a:pt x="63" y="29"/>
                  </a:lnTo>
                  <a:lnTo>
                    <a:pt x="78" y="21"/>
                  </a:lnTo>
                  <a:lnTo>
                    <a:pt x="89" y="18"/>
                  </a:lnTo>
                  <a:lnTo>
                    <a:pt x="100" y="9"/>
                  </a:lnTo>
                  <a:lnTo>
                    <a:pt x="105" y="10"/>
                  </a:lnTo>
                  <a:lnTo>
                    <a:pt x="120" y="0"/>
                  </a:lnTo>
                  <a:lnTo>
                    <a:pt x="127" y="8"/>
                  </a:lnTo>
                  <a:lnTo>
                    <a:pt x="120" y="19"/>
                  </a:lnTo>
                  <a:lnTo>
                    <a:pt x="121" y="26"/>
                  </a:lnTo>
                  <a:lnTo>
                    <a:pt x="118" y="31"/>
                  </a:lnTo>
                  <a:lnTo>
                    <a:pt x="118" y="35"/>
                  </a:lnTo>
                  <a:lnTo>
                    <a:pt x="127" y="30"/>
                  </a:lnTo>
                  <a:lnTo>
                    <a:pt x="129" y="24"/>
                  </a:lnTo>
                  <a:lnTo>
                    <a:pt x="142" y="33"/>
                  </a:lnTo>
                  <a:lnTo>
                    <a:pt x="145" y="33"/>
                  </a:lnTo>
                  <a:lnTo>
                    <a:pt x="149" y="34"/>
                  </a:lnTo>
                  <a:lnTo>
                    <a:pt x="150" y="34"/>
                  </a:lnTo>
                  <a:lnTo>
                    <a:pt x="164" y="39"/>
                  </a:lnTo>
                  <a:lnTo>
                    <a:pt x="170" y="51"/>
                  </a:lnTo>
                  <a:lnTo>
                    <a:pt x="183" y="57"/>
                  </a:lnTo>
                  <a:lnTo>
                    <a:pt x="188" y="57"/>
                  </a:lnTo>
                  <a:lnTo>
                    <a:pt x="237" y="67"/>
                  </a:lnTo>
                  <a:lnTo>
                    <a:pt x="243" y="69"/>
                  </a:lnTo>
                  <a:lnTo>
                    <a:pt x="247" y="72"/>
                  </a:lnTo>
                  <a:lnTo>
                    <a:pt x="253" y="74"/>
                  </a:lnTo>
                  <a:lnTo>
                    <a:pt x="260" y="74"/>
                  </a:lnTo>
                  <a:lnTo>
                    <a:pt x="264" y="75"/>
                  </a:lnTo>
                  <a:lnTo>
                    <a:pt x="268" y="78"/>
                  </a:lnTo>
                  <a:lnTo>
                    <a:pt x="275" y="77"/>
                  </a:lnTo>
                  <a:lnTo>
                    <a:pt x="291" y="78"/>
                  </a:lnTo>
                  <a:lnTo>
                    <a:pt x="301" y="80"/>
                  </a:lnTo>
                  <a:lnTo>
                    <a:pt x="303" y="84"/>
                  </a:lnTo>
                  <a:lnTo>
                    <a:pt x="301" y="92"/>
                  </a:lnTo>
                  <a:lnTo>
                    <a:pt x="306" y="93"/>
                  </a:lnTo>
                  <a:lnTo>
                    <a:pt x="309" y="92"/>
                  </a:lnTo>
                  <a:lnTo>
                    <a:pt x="309" y="93"/>
                  </a:lnTo>
                  <a:lnTo>
                    <a:pt x="318" y="95"/>
                  </a:lnTo>
                  <a:lnTo>
                    <a:pt x="319" y="97"/>
                  </a:lnTo>
                  <a:lnTo>
                    <a:pt x="335" y="150"/>
                  </a:lnTo>
                  <a:lnTo>
                    <a:pt x="341" y="153"/>
                  </a:lnTo>
                  <a:lnTo>
                    <a:pt x="340" y="160"/>
                  </a:lnTo>
                  <a:lnTo>
                    <a:pt x="340" y="162"/>
                  </a:lnTo>
                  <a:lnTo>
                    <a:pt x="331" y="167"/>
                  </a:lnTo>
                  <a:lnTo>
                    <a:pt x="320" y="189"/>
                  </a:lnTo>
                  <a:lnTo>
                    <a:pt x="319" y="194"/>
                  </a:lnTo>
                  <a:lnTo>
                    <a:pt x="319" y="200"/>
                  </a:lnTo>
                  <a:lnTo>
                    <a:pt x="327" y="200"/>
                  </a:lnTo>
                  <a:lnTo>
                    <a:pt x="334" y="195"/>
                  </a:lnTo>
                  <a:lnTo>
                    <a:pt x="335" y="194"/>
                  </a:lnTo>
                  <a:lnTo>
                    <a:pt x="335" y="193"/>
                  </a:lnTo>
                  <a:lnTo>
                    <a:pt x="338" y="185"/>
                  </a:lnTo>
                  <a:lnTo>
                    <a:pt x="349" y="174"/>
                  </a:lnTo>
                  <a:lnTo>
                    <a:pt x="361" y="154"/>
                  </a:lnTo>
                  <a:lnTo>
                    <a:pt x="362" y="148"/>
                  </a:lnTo>
                  <a:lnTo>
                    <a:pt x="369" y="139"/>
                  </a:lnTo>
                  <a:lnTo>
                    <a:pt x="371" y="135"/>
                  </a:lnTo>
                  <a:lnTo>
                    <a:pt x="377" y="130"/>
                  </a:lnTo>
                  <a:lnTo>
                    <a:pt x="379" y="135"/>
                  </a:lnTo>
                  <a:lnTo>
                    <a:pt x="358" y="190"/>
                  </a:lnTo>
                  <a:lnTo>
                    <a:pt x="353" y="207"/>
                  </a:lnTo>
                  <a:lnTo>
                    <a:pt x="351" y="223"/>
                  </a:lnTo>
                  <a:lnTo>
                    <a:pt x="353" y="230"/>
                  </a:lnTo>
                  <a:lnTo>
                    <a:pt x="345" y="254"/>
                  </a:lnTo>
                  <a:lnTo>
                    <a:pt x="344" y="265"/>
                  </a:lnTo>
                  <a:lnTo>
                    <a:pt x="346" y="278"/>
                  </a:lnTo>
                  <a:lnTo>
                    <a:pt x="345" y="290"/>
                  </a:lnTo>
                  <a:lnTo>
                    <a:pt x="342" y="298"/>
                  </a:lnTo>
                  <a:lnTo>
                    <a:pt x="342" y="302"/>
                  </a:lnTo>
                  <a:lnTo>
                    <a:pt x="339" y="314"/>
                  </a:lnTo>
                  <a:lnTo>
                    <a:pt x="338" y="326"/>
                  </a:lnTo>
                  <a:lnTo>
                    <a:pt x="339" y="331"/>
                  </a:lnTo>
                  <a:lnTo>
                    <a:pt x="339" y="337"/>
                  </a:lnTo>
                  <a:lnTo>
                    <a:pt x="341" y="348"/>
                  </a:lnTo>
                  <a:lnTo>
                    <a:pt x="346" y="363"/>
                  </a:lnTo>
                  <a:lnTo>
                    <a:pt x="350" y="371"/>
                  </a:lnTo>
                  <a:lnTo>
                    <a:pt x="350" y="378"/>
                  </a:lnTo>
                  <a:lnTo>
                    <a:pt x="349" y="383"/>
                  </a:lnTo>
                  <a:lnTo>
                    <a:pt x="351" y="394"/>
                  </a:lnTo>
                  <a:lnTo>
                    <a:pt x="339" y="396"/>
                  </a:lnTo>
                  <a:lnTo>
                    <a:pt x="330" y="397"/>
                  </a:lnTo>
                  <a:lnTo>
                    <a:pt x="325" y="397"/>
                  </a:lnTo>
                  <a:lnTo>
                    <a:pt x="322" y="398"/>
                  </a:lnTo>
                  <a:lnTo>
                    <a:pt x="320" y="398"/>
                  </a:lnTo>
                  <a:lnTo>
                    <a:pt x="318" y="398"/>
                  </a:lnTo>
                  <a:lnTo>
                    <a:pt x="297" y="401"/>
                  </a:lnTo>
                  <a:lnTo>
                    <a:pt x="293" y="401"/>
                  </a:lnTo>
                  <a:lnTo>
                    <a:pt x="291" y="401"/>
                  </a:lnTo>
                  <a:lnTo>
                    <a:pt x="289" y="401"/>
                  </a:lnTo>
                  <a:lnTo>
                    <a:pt x="287" y="401"/>
                  </a:lnTo>
                  <a:lnTo>
                    <a:pt x="287" y="402"/>
                  </a:lnTo>
                  <a:close/>
                </a:path>
              </a:pathLst>
            </a:custGeom>
            <a:solidFill>
              <a:srgbClr val="3366FF"/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39" name="Freeform 52"/>
            <p:cNvSpPr>
              <a:spLocks/>
            </p:cNvSpPr>
            <p:nvPr/>
          </p:nvSpPr>
          <p:spPr bwMode="auto">
            <a:xfrm>
              <a:off x="3294" y="1683"/>
              <a:ext cx="287" cy="522"/>
            </a:xfrm>
            <a:custGeom>
              <a:avLst/>
              <a:gdLst>
                <a:gd name="T0" fmla="*/ 3 w 287"/>
                <a:gd name="T1" fmla="*/ 219 h 522"/>
                <a:gd name="T2" fmla="*/ 18 w 287"/>
                <a:gd name="T3" fmla="*/ 193 h 522"/>
                <a:gd name="T4" fmla="*/ 23 w 287"/>
                <a:gd name="T5" fmla="*/ 182 h 522"/>
                <a:gd name="T6" fmla="*/ 19 w 287"/>
                <a:gd name="T7" fmla="*/ 136 h 522"/>
                <a:gd name="T8" fmla="*/ 40 w 287"/>
                <a:gd name="T9" fmla="*/ 115 h 522"/>
                <a:gd name="T10" fmla="*/ 71 w 287"/>
                <a:gd name="T11" fmla="*/ 85 h 522"/>
                <a:gd name="T12" fmla="*/ 80 w 287"/>
                <a:gd name="T13" fmla="*/ 60 h 522"/>
                <a:gd name="T14" fmla="*/ 67 w 287"/>
                <a:gd name="T15" fmla="*/ 44 h 522"/>
                <a:gd name="T16" fmla="*/ 45 w 287"/>
                <a:gd name="T17" fmla="*/ 20 h 522"/>
                <a:gd name="T18" fmla="*/ 55 w 287"/>
                <a:gd name="T19" fmla="*/ 15 h 522"/>
                <a:gd name="T20" fmla="*/ 90 w 287"/>
                <a:gd name="T21" fmla="*/ 13 h 522"/>
                <a:gd name="T22" fmla="*/ 118 w 287"/>
                <a:gd name="T23" fmla="*/ 10 h 522"/>
                <a:gd name="T24" fmla="*/ 136 w 287"/>
                <a:gd name="T25" fmla="*/ 9 h 522"/>
                <a:gd name="T26" fmla="*/ 165 w 287"/>
                <a:gd name="T27" fmla="*/ 8 h 522"/>
                <a:gd name="T28" fmla="*/ 171 w 287"/>
                <a:gd name="T29" fmla="*/ 7 h 522"/>
                <a:gd name="T30" fmla="*/ 200 w 287"/>
                <a:gd name="T31" fmla="*/ 4 h 522"/>
                <a:gd name="T32" fmla="*/ 219 w 287"/>
                <a:gd name="T33" fmla="*/ 2 h 522"/>
                <a:gd name="T34" fmla="*/ 237 w 287"/>
                <a:gd name="T35" fmla="*/ 32 h 522"/>
                <a:gd name="T36" fmla="*/ 258 w 287"/>
                <a:gd name="T37" fmla="*/ 85 h 522"/>
                <a:gd name="T38" fmla="*/ 260 w 287"/>
                <a:gd name="T39" fmla="*/ 107 h 522"/>
                <a:gd name="T40" fmla="*/ 262 w 287"/>
                <a:gd name="T41" fmla="*/ 122 h 522"/>
                <a:gd name="T42" fmla="*/ 264 w 287"/>
                <a:gd name="T43" fmla="*/ 138 h 522"/>
                <a:gd name="T44" fmla="*/ 268 w 287"/>
                <a:gd name="T45" fmla="*/ 178 h 522"/>
                <a:gd name="T46" fmla="*/ 270 w 287"/>
                <a:gd name="T47" fmla="*/ 202 h 522"/>
                <a:gd name="T48" fmla="*/ 274 w 287"/>
                <a:gd name="T49" fmla="*/ 242 h 522"/>
                <a:gd name="T50" fmla="*/ 278 w 287"/>
                <a:gd name="T51" fmla="*/ 277 h 522"/>
                <a:gd name="T52" fmla="*/ 275 w 287"/>
                <a:gd name="T53" fmla="*/ 301 h 522"/>
                <a:gd name="T54" fmla="*/ 279 w 287"/>
                <a:gd name="T55" fmla="*/ 324 h 522"/>
                <a:gd name="T56" fmla="*/ 284 w 287"/>
                <a:gd name="T57" fmla="*/ 337 h 522"/>
                <a:gd name="T58" fmla="*/ 276 w 287"/>
                <a:gd name="T59" fmla="*/ 372 h 522"/>
                <a:gd name="T60" fmla="*/ 259 w 287"/>
                <a:gd name="T61" fmla="*/ 397 h 522"/>
                <a:gd name="T62" fmla="*/ 259 w 287"/>
                <a:gd name="T63" fmla="*/ 408 h 522"/>
                <a:gd name="T64" fmla="*/ 258 w 287"/>
                <a:gd name="T65" fmla="*/ 440 h 522"/>
                <a:gd name="T66" fmla="*/ 254 w 287"/>
                <a:gd name="T67" fmla="*/ 461 h 522"/>
                <a:gd name="T68" fmla="*/ 238 w 287"/>
                <a:gd name="T69" fmla="*/ 478 h 522"/>
                <a:gd name="T70" fmla="*/ 236 w 287"/>
                <a:gd name="T71" fmla="*/ 505 h 522"/>
                <a:gd name="T72" fmla="*/ 222 w 287"/>
                <a:gd name="T73" fmla="*/ 507 h 522"/>
                <a:gd name="T74" fmla="*/ 194 w 287"/>
                <a:gd name="T75" fmla="*/ 500 h 522"/>
                <a:gd name="T76" fmla="*/ 186 w 287"/>
                <a:gd name="T77" fmla="*/ 522 h 522"/>
                <a:gd name="T78" fmla="*/ 170 w 287"/>
                <a:gd name="T79" fmla="*/ 520 h 522"/>
                <a:gd name="T80" fmla="*/ 158 w 287"/>
                <a:gd name="T81" fmla="*/ 495 h 522"/>
                <a:gd name="T82" fmla="*/ 155 w 287"/>
                <a:gd name="T83" fmla="*/ 471 h 522"/>
                <a:gd name="T84" fmla="*/ 133 w 287"/>
                <a:gd name="T85" fmla="*/ 443 h 522"/>
                <a:gd name="T86" fmla="*/ 109 w 287"/>
                <a:gd name="T87" fmla="*/ 428 h 522"/>
                <a:gd name="T88" fmla="*/ 91 w 287"/>
                <a:gd name="T89" fmla="*/ 415 h 522"/>
                <a:gd name="T90" fmla="*/ 96 w 287"/>
                <a:gd name="T91" fmla="*/ 386 h 522"/>
                <a:gd name="T92" fmla="*/ 101 w 287"/>
                <a:gd name="T93" fmla="*/ 372 h 522"/>
                <a:gd name="T94" fmla="*/ 104 w 287"/>
                <a:gd name="T95" fmla="*/ 358 h 522"/>
                <a:gd name="T96" fmla="*/ 88 w 287"/>
                <a:gd name="T97" fmla="*/ 348 h 522"/>
                <a:gd name="T98" fmla="*/ 72 w 287"/>
                <a:gd name="T99" fmla="*/ 354 h 522"/>
                <a:gd name="T100" fmla="*/ 60 w 287"/>
                <a:gd name="T101" fmla="*/ 323 h 522"/>
                <a:gd name="T102" fmla="*/ 39 w 287"/>
                <a:gd name="T103" fmla="*/ 306 h 522"/>
                <a:gd name="T104" fmla="*/ 19 w 287"/>
                <a:gd name="T105" fmla="*/ 286 h 522"/>
                <a:gd name="T106" fmla="*/ 12 w 287"/>
                <a:gd name="T107" fmla="*/ 276 h 522"/>
                <a:gd name="T108" fmla="*/ 3 w 287"/>
                <a:gd name="T109" fmla="*/ 254 h 52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87"/>
                <a:gd name="T166" fmla="*/ 0 h 522"/>
                <a:gd name="T167" fmla="*/ 287 w 287"/>
                <a:gd name="T168" fmla="*/ 522 h 522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87" h="522">
                  <a:moveTo>
                    <a:pt x="0" y="236"/>
                  </a:moveTo>
                  <a:lnTo>
                    <a:pt x="0" y="231"/>
                  </a:lnTo>
                  <a:lnTo>
                    <a:pt x="2" y="219"/>
                  </a:lnTo>
                  <a:lnTo>
                    <a:pt x="3" y="219"/>
                  </a:lnTo>
                  <a:lnTo>
                    <a:pt x="5" y="218"/>
                  </a:lnTo>
                  <a:lnTo>
                    <a:pt x="7" y="217"/>
                  </a:lnTo>
                  <a:lnTo>
                    <a:pt x="6" y="199"/>
                  </a:lnTo>
                  <a:lnTo>
                    <a:pt x="18" y="193"/>
                  </a:lnTo>
                  <a:lnTo>
                    <a:pt x="22" y="191"/>
                  </a:lnTo>
                  <a:lnTo>
                    <a:pt x="23" y="189"/>
                  </a:lnTo>
                  <a:lnTo>
                    <a:pt x="23" y="187"/>
                  </a:lnTo>
                  <a:lnTo>
                    <a:pt x="23" y="182"/>
                  </a:lnTo>
                  <a:lnTo>
                    <a:pt x="33" y="158"/>
                  </a:lnTo>
                  <a:lnTo>
                    <a:pt x="31" y="152"/>
                  </a:lnTo>
                  <a:lnTo>
                    <a:pt x="28" y="143"/>
                  </a:lnTo>
                  <a:lnTo>
                    <a:pt x="19" y="136"/>
                  </a:lnTo>
                  <a:lnTo>
                    <a:pt x="22" y="128"/>
                  </a:lnTo>
                  <a:lnTo>
                    <a:pt x="23" y="123"/>
                  </a:lnTo>
                  <a:lnTo>
                    <a:pt x="27" y="118"/>
                  </a:lnTo>
                  <a:lnTo>
                    <a:pt x="40" y="115"/>
                  </a:lnTo>
                  <a:lnTo>
                    <a:pt x="60" y="108"/>
                  </a:lnTo>
                  <a:lnTo>
                    <a:pt x="67" y="102"/>
                  </a:lnTo>
                  <a:lnTo>
                    <a:pt x="71" y="87"/>
                  </a:lnTo>
                  <a:lnTo>
                    <a:pt x="71" y="85"/>
                  </a:lnTo>
                  <a:lnTo>
                    <a:pt x="74" y="82"/>
                  </a:lnTo>
                  <a:lnTo>
                    <a:pt x="79" y="73"/>
                  </a:lnTo>
                  <a:lnTo>
                    <a:pt x="79" y="68"/>
                  </a:lnTo>
                  <a:lnTo>
                    <a:pt x="80" y="60"/>
                  </a:lnTo>
                  <a:lnTo>
                    <a:pt x="79" y="58"/>
                  </a:lnTo>
                  <a:lnTo>
                    <a:pt x="77" y="49"/>
                  </a:lnTo>
                  <a:lnTo>
                    <a:pt x="69" y="45"/>
                  </a:lnTo>
                  <a:lnTo>
                    <a:pt x="67" y="44"/>
                  </a:lnTo>
                  <a:lnTo>
                    <a:pt x="62" y="42"/>
                  </a:lnTo>
                  <a:lnTo>
                    <a:pt x="60" y="39"/>
                  </a:lnTo>
                  <a:lnTo>
                    <a:pt x="55" y="27"/>
                  </a:lnTo>
                  <a:lnTo>
                    <a:pt x="45" y="20"/>
                  </a:lnTo>
                  <a:lnTo>
                    <a:pt x="42" y="17"/>
                  </a:lnTo>
                  <a:lnTo>
                    <a:pt x="44" y="17"/>
                  </a:lnTo>
                  <a:lnTo>
                    <a:pt x="47" y="15"/>
                  </a:lnTo>
                  <a:lnTo>
                    <a:pt x="55" y="15"/>
                  </a:lnTo>
                  <a:lnTo>
                    <a:pt x="57" y="15"/>
                  </a:lnTo>
                  <a:lnTo>
                    <a:pt x="77" y="14"/>
                  </a:lnTo>
                  <a:lnTo>
                    <a:pt x="83" y="13"/>
                  </a:lnTo>
                  <a:lnTo>
                    <a:pt x="90" y="13"/>
                  </a:lnTo>
                  <a:lnTo>
                    <a:pt x="94" y="13"/>
                  </a:lnTo>
                  <a:lnTo>
                    <a:pt x="96" y="12"/>
                  </a:lnTo>
                  <a:lnTo>
                    <a:pt x="111" y="12"/>
                  </a:lnTo>
                  <a:lnTo>
                    <a:pt x="118" y="10"/>
                  </a:lnTo>
                  <a:lnTo>
                    <a:pt x="126" y="10"/>
                  </a:lnTo>
                  <a:lnTo>
                    <a:pt x="127" y="10"/>
                  </a:lnTo>
                  <a:lnTo>
                    <a:pt x="128" y="10"/>
                  </a:lnTo>
                  <a:lnTo>
                    <a:pt x="136" y="9"/>
                  </a:lnTo>
                  <a:lnTo>
                    <a:pt x="149" y="8"/>
                  </a:lnTo>
                  <a:lnTo>
                    <a:pt x="156" y="8"/>
                  </a:lnTo>
                  <a:lnTo>
                    <a:pt x="160" y="8"/>
                  </a:lnTo>
                  <a:lnTo>
                    <a:pt x="165" y="8"/>
                  </a:lnTo>
                  <a:lnTo>
                    <a:pt x="167" y="8"/>
                  </a:lnTo>
                  <a:lnTo>
                    <a:pt x="167" y="7"/>
                  </a:lnTo>
                  <a:lnTo>
                    <a:pt x="169" y="7"/>
                  </a:lnTo>
                  <a:lnTo>
                    <a:pt x="171" y="7"/>
                  </a:lnTo>
                  <a:lnTo>
                    <a:pt x="173" y="7"/>
                  </a:lnTo>
                  <a:lnTo>
                    <a:pt x="177" y="7"/>
                  </a:lnTo>
                  <a:lnTo>
                    <a:pt x="198" y="4"/>
                  </a:lnTo>
                  <a:lnTo>
                    <a:pt x="200" y="4"/>
                  </a:lnTo>
                  <a:lnTo>
                    <a:pt x="202" y="4"/>
                  </a:lnTo>
                  <a:lnTo>
                    <a:pt x="205" y="3"/>
                  </a:lnTo>
                  <a:lnTo>
                    <a:pt x="210" y="3"/>
                  </a:lnTo>
                  <a:lnTo>
                    <a:pt x="219" y="2"/>
                  </a:lnTo>
                  <a:lnTo>
                    <a:pt x="231" y="0"/>
                  </a:lnTo>
                  <a:lnTo>
                    <a:pt x="232" y="12"/>
                  </a:lnTo>
                  <a:lnTo>
                    <a:pt x="232" y="23"/>
                  </a:lnTo>
                  <a:lnTo>
                    <a:pt x="237" y="32"/>
                  </a:lnTo>
                  <a:lnTo>
                    <a:pt x="246" y="45"/>
                  </a:lnTo>
                  <a:lnTo>
                    <a:pt x="251" y="57"/>
                  </a:lnTo>
                  <a:lnTo>
                    <a:pt x="257" y="72"/>
                  </a:lnTo>
                  <a:lnTo>
                    <a:pt x="258" y="85"/>
                  </a:lnTo>
                  <a:lnTo>
                    <a:pt x="259" y="88"/>
                  </a:lnTo>
                  <a:lnTo>
                    <a:pt x="259" y="94"/>
                  </a:lnTo>
                  <a:lnTo>
                    <a:pt x="260" y="103"/>
                  </a:lnTo>
                  <a:lnTo>
                    <a:pt x="260" y="107"/>
                  </a:lnTo>
                  <a:lnTo>
                    <a:pt x="260" y="109"/>
                  </a:lnTo>
                  <a:lnTo>
                    <a:pt x="260" y="112"/>
                  </a:lnTo>
                  <a:lnTo>
                    <a:pt x="262" y="114"/>
                  </a:lnTo>
                  <a:lnTo>
                    <a:pt x="262" y="122"/>
                  </a:lnTo>
                  <a:lnTo>
                    <a:pt x="263" y="125"/>
                  </a:lnTo>
                  <a:lnTo>
                    <a:pt x="263" y="129"/>
                  </a:lnTo>
                  <a:lnTo>
                    <a:pt x="264" y="137"/>
                  </a:lnTo>
                  <a:lnTo>
                    <a:pt x="264" y="138"/>
                  </a:lnTo>
                  <a:lnTo>
                    <a:pt x="264" y="143"/>
                  </a:lnTo>
                  <a:lnTo>
                    <a:pt x="267" y="162"/>
                  </a:lnTo>
                  <a:lnTo>
                    <a:pt x="268" y="172"/>
                  </a:lnTo>
                  <a:lnTo>
                    <a:pt x="268" y="178"/>
                  </a:lnTo>
                  <a:lnTo>
                    <a:pt x="269" y="184"/>
                  </a:lnTo>
                  <a:lnTo>
                    <a:pt x="269" y="187"/>
                  </a:lnTo>
                  <a:lnTo>
                    <a:pt x="269" y="193"/>
                  </a:lnTo>
                  <a:lnTo>
                    <a:pt x="270" y="202"/>
                  </a:lnTo>
                  <a:lnTo>
                    <a:pt x="271" y="217"/>
                  </a:lnTo>
                  <a:lnTo>
                    <a:pt x="271" y="219"/>
                  </a:lnTo>
                  <a:lnTo>
                    <a:pt x="273" y="224"/>
                  </a:lnTo>
                  <a:lnTo>
                    <a:pt x="274" y="242"/>
                  </a:lnTo>
                  <a:lnTo>
                    <a:pt x="274" y="248"/>
                  </a:lnTo>
                  <a:lnTo>
                    <a:pt x="275" y="259"/>
                  </a:lnTo>
                  <a:lnTo>
                    <a:pt x="276" y="267"/>
                  </a:lnTo>
                  <a:lnTo>
                    <a:pt x="278" y="277"/>
                  </a:lnTo>
                  <a:lnTo>
                    <a:pt x="278" y="279"/>
                  </a:lnTo>
                  <a:lnTo>
                    <a:pt x="279" y="292"/>
                  </a:lnTo>
                  <a:lnTo>
                    <a:pt x="279" y="291"/>
                  </a:lnTo>
                  <a:lnTo>
                    <a:pt x="275" y="301"/>
                  </a:lnTo>
                  <a:lnTo>
                    <a:pt x="276" y="301"/>
                  </a:lnTo>
                  <a:lnTo>
                    <a:pt x="274" y="309"/>
                  </a:lnTo>
                  <a:lnTo>
                    <a:pt x="275" y="314"/>
                  </a:lnTo>
                  <a:lnTo>
                    <a:pt x="279" y="324"/>
                  </a:lnTo>
                  <a:lnTo>
                    <a:pt x="284" y="333"/>
                  </a:lnTo>
                  <a:lnTo>
                    <a:pt x="282" y="334"/>
                  </a:lnTo>
                  <a:lnTo>
                    <a:pt x="282" y="336"/>
                  </a:lnTo>
                  <a:lnTo>
                    <a:pt x="284" y="337"/>
                  </a:lnTo>
                  <a:lnTo>
                    <a:pt x="287" y="348"/>
                  </a:lnTo>
                  <a:lnTo>
                    <a:pt x="280" y="363"/>
                  </a:lnTo>
                  <a:lnTo>
                    <a:pt x="278" y="364"/>
                  </a:lnTo>
                  <a:lnTo>
                    <a:pt x="276" y="372"/>
                  </a:lnTo>
                  <a:lnTo>
                    <a:pt x="271" y="375"/>
                  </a:lnTo>
                  <a:lnTo>
                    <a:pt x="273" y="380"/>
                  </a:lnTo>
                  <a:lnTo>
                    <a:pt x="270" y="385"/>
                  </a:lnTo>
                  <a:lnTo>
                    <a:pt x="259" y="397"/>
                  </a:lnTo>
                  <a:lnTo>
                    <a:pt x="257" y="396"/>
                  </a:lnTo>
                  <a:lnTo>
                    <a:pt x="258" y="397"/>
                  </a:lnTo>
                  <a:lnTo>
                    <a:pt x="258" y="398"/>
                  </a:lnTo>
                  <a:lnTo>
                    <a:pt x="259" y="408"/>
                  </a:lnTo>
                  <a:lnTo>
                    <a:pt x="258" y="416"/>
                  </a:lnTo>
                  <a:lnTo>
                    <a:pt x="253" y="431"/>
                  </a:lnTo>
                  <a:lnTo>
                    <a:pt x="254" y="432"/>
                  </a:lnTo>
                  <a:lnTo>
                    <a:pt x="258" y="440"/>
                  </a:lnTo>
                  <a:lnTo>
                    <a:pt x="253" y="448"/>
                  </a:lnTo>
                  <a:lnTo>
                    <a:pt x="252" y="456"/>
                  </a:lnTo>
                  <a:lnTo>
                    <a:pt x="253" y="461"/>
                  </a:lnTo>
                  <a:lnTo>
                    <a:pt x="254" y="461"/>
                  </a:lnTo>
                  <a:lnTo>
                    <a:pt x="259" y="467"/>
                  </a:lnTo>
                  <a:lnTo>
                    <a:pt x="254" y="471"/>
                  </a:lnTo>
                  <a:lnTo>
                    <a:pt x="246" y="473"/>
                  </a:lnTo>
                  <a:lnTo>
                    <a:pt x="238" y="478"/>
                  </a:lnTo>
                  <a:lnTo>
                    <a:pt x="237" y="478"/>
                  </a:lnTo>
                  <a:lnTo>
                    <a:pt x="235" y="477"/>
                  </a:lnTo>
                  <a:lnTo>
                    <a:pt x="230" y="493"/>
                  </a:lnTo>
                  <a:lnTo>
                    <a:pt x="236" y="505"/>
                  </a:lnTo>
                  <a:lnTo>
                    <a:pt x="232" y="511"/>
                  </a:lnTo>
                  <a:lnTo>
                    <a:pt x="231" y="511"/>
                  </a:lnTo>
                  <a:lnTo>
                    <a:pt x="227" y="511"/>
                  </a:lnTo>
                  <a:lnTo>
                    <a:pt x="222" y="507"/>
                  </a:lnTo>
                  <a:lnTo>
                    <a:pt x="213" y="505"/>
                  </a:lnTo>
                  <a:lnTo>
                    <a:pt x="200" y="498"/>
                  </a:lnTo>
                  <a:lnTo>
                    <a:pt x="199" y="500"/>
                  </a:lnTo>
                  <a:lnTo>
                    <a:pt x="194" y="500"/>
                  </a:lnTo>
                  <a:lnTo>
                    <a:pt x="186" y="512"/>
                  </a:lnTo>
                  <a:lnTo>
                    <a:pt x="183" y="516"/>
                  </a:lnTo>
                  <a:lnTo>
                    <a:pt x="183" y="517"/>
                  </a:lnTo>
                  <a:lnTo>
                    <a:pt x="186" y="522"/>
                  </a:lnTo>
                  <a:lnTo>
                    <a:pt x="178" y="516"/>
                  </a:lnTo>
                  <a:lnTo>
                    <a:pt x="178" y="522"/>
                  </a:lnTo>
                  <a:lnTo>
                    <a:pt x="175" y="522"/>
                  </a:lnTo>
                  <a:lnTo>
                    <a:pt x="170" y="520"/>
                  </a:lnTo>
                  <a:lnTo>
                    <a:pt x="162" y="500"/>
                  </a:lnTo>
                  <a:lnTo>
                    <a:pt x="160" y="500"/>
                  </a:lnTo>
                  <a:lnTo>
                    <a:pt x="159" y="500"/>
                  </a:lnTo>
                  <a:lnTo>
                    <a:pt x="158" y="495"/>
                  </a:lnTo>
                  <a:lnTo>
                    <a:pt x="160" y="492"/>
                  </a:lnTo>
                  <a:lnTo>
                    <a:pt x="161" y="492"/>
                  </a:lnTo>
                  <a:lnTo>
                    <a:pt x="164" y="488"/>
                  </a:lnTo>
                  <a:lnTo>
                    <a:pt x="155" y="471"/>
                  </a:lnTo>
                  <a:lnTo>
                    <a:pt x="156" y="466"/>
                  </a:lnTo>
                  <a:lnTo>
                    <a:pt x="144" y="455"/>
                  </a:lnTo>
                  <a:lnTo>
                    <a:pt x="143" y="450"/>
                  </a:lnTo>
                  <a:lnTo>
                    <a:pt x="133" y="443"/>
                  </a:lnTo>
                  <a:lnTo>
                    <a:pt x="128" y="443"/>
                  </a:lnTo>
                  <a:lnTo>
                    <a:pt x="123" y="445"/>
                  </a:lnTo>
                  <a:lnTo>
                    <a:pt x="118" y="437"/>
                  </a:lnTo>
                  <a:lnTo>
                    <a:pt x="109" y="428"/>
                  </a:lnTo>
                  <a:lnTo>
                    <a:pt x="102" y="426"/>
                  </a:lnTo>
                  <a:lnTo>
                    <a:pt x="100" y="423"/>
                  </a:lnTo>
                  <a:lnTo>
                    <a:pt x="100" y="422"/>
                  </a:lnTo>
                  <a:lnTo>
                    <a:pt x="91" y="415"/>
                  </a:lnTo>
                  <a:lnTo>
                    <a:pt x="90" y="412"/>
                  </a:lnTo>
                  <a:lnTo>
                    <a:pt x="91" y="400"/>
                  </a:lnTo>
                  <a:lnTo>
                    <a:pt x="95" y="388"/>
                  </a:lnTo>
                  <a:lnTo>
                    <a:pt x="96" y="386"/>
                  </a:lnTo>
                  <a:lnTo>
                    <a:pt x="96" y="385"/>
                  </a:lnTo>
                  <a:lnTo>
                    <a:pt x="96" y="383"/>
                  </a:lnTo>
                  <a:lnTo>
                    <a:pt x="101" y="376"/>
                  </a:lnTo>
                  <a:lnTo>
                    <a:pt x="101" y="372"/>
                  </a:lnTo>
                  <a:lnTo>
                    <a:pt x="100" y="364"/>
                  </a:lnTo>
                  <a:lnTo>
                    <a:pt x="101" y="362"/>
                  </a:lnTo>
                  <a:lnTo>
                    <a:pt x="104" y="359"/>
                  </a:lnTo>
                  <a:lnTo>
                    <a:pt x="104" y="358"/>
                  </a:lnTo>
                  <a:lnTo>
                    <a:pt x="104" y="354"/>
                  </a:lnTo>
                  <a:lnTo>
                    <a:pt x="94" y="348"/>
                  </a:lnTo>
                  <a:lnTo>
                    <a:pt x="93" y="348"/>
                  </a:lnTo>
                  <a:lnTo>
                    <a:pt x="88" y="348"/>
                  </a:lnTo>
                  <a:lnTo>
                    <a:pt x="85" y="346"/>
                  </a:lnTo>
                  <a:lnTo>
                    <a:pt x="80" y="346"/>
                  </a:lnTo>
                  <a:lnTo>
                    <a:pt x="74" y="354"/>
                  </a:lnTo>
                  <a:lnTo>
                    <a:pt x="72" y="354"/>
                  </a:lnTo>
                  <a:lnTo>
                    <a:pt x="66" y="349"/>
                  </a:lnTo>
                  <a:lnTo>
                    <a:pt x="63" y="343"/>
                  </a:lnTo>
                  <a:lnTo>
                    <a:pt x="62" y="332"/>
                  </a:lnTo>
                  <a:lnTo>
                    <a:pt x="60" y="323"/>
                  </a:lnTo>
                  <a:lnTo>
                    <a:pt x="57" y="319"/>
                  </a:lnTo>
                  <a:lnTo>
                    <a:pt x="50" y="312"/>
                  </a:lnTo>
                  <a:lnTo>
                    <a:pt x="44" y="307"/>
                  </a:lnTo>
                  <a:lnTo>
                    <a:pt x="39" y="306"/>
                  </a:lnTo>
                  <a:lnTo>
                    <a:pt x="30" y="296"/>
                  </a:lnTo>
                  <a:lnTo>
                    <a:pt x="28" y="294"/>
                  </a:lnTo>
                  <a:lnTo>
                    <a:pt x="25" y="289"/>
                  </a:lnTo>
                  <a:lnTo>
                    <a:pt x="19" y="286"/>
                  </a:lnTo>
                  <a:lnTo>
                    <a:pt x="18" y="284"/>
                  </a:lnTo>
                  <a:lnTo>
                    <a:pt x="16" y="282"/>
                  </a:lnTo>
                  <a:lnTo>
                    <a:pt x="12" y="277"/>
                  </a:lnTo>
                  <a:lnTo>
                    <a:pt x="12" y="276"/>
                  </a:lnTo>
                  <a:lnTo>
                    <a:pt x="11" y="271"/>
                  </a:lnTo>
                  <a:lnTo>
                    <a:pt x="6" y="266"/>
                  </a:lnTo>
                  <a:lnTo>
                    <a:pt x="6" y="258"/>
                  </a:lnTo>
                  <a:lnTo>
                    <a:pt x="3" y="254"/>
                  </a:lnTo>
                  <a:lnTo>
                    <a:pt x="0" y="242"/>
                  </a:lnTo>
                  <a:lnTo>
                    <a:pt x="0" y="236"/>
                  </a:lnTo>
                  <a:close/>
                </a:path>
              </a:pathLst>
            </a:custGeom>
            <a:solidFill>
              <a:srgbClr val="3366FF"/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40" name="Freeform 53"/>
            <p:cNvSpPr>
              <a:spLocks/>
            </p:cNvSpPr>
            <p:nvPr/>
          </p:nvSpPr>
          <p:spPr bwMode="auto">
            <a:xfrm>
              <a:off x="2940" y="1610"/>
              <a:ext cx="434" cy="291"/>
            </a:xfrm>
            <a:custGeom>
              <a:avLst/>
              <a:gdLst>
                <a:gd name="T0" fmla="*/ 181 w 434"/>
                <a:gd name="T1" fmla="*/ 10 h 291"/>
                <a:gd name="T2" fmla="*/ 171 w 434"/>
                <a:gd name="T3" fmla="*/ 10 h 291"/>
                <a:gd name="T4" fmla="*/ 142 w 434"/>
                <a:gd name="T5" fmla="*/ 11 h 291"/>
                <a:gd name="T6" fmla="*/ 115 w 434"/>
                <a:gd name="T7" fmla="*/ 12 h 291"/>
                <a:gd name="T8" fmla="*/ 96 w 434"/>
                <a:gd name="T9" fmla="*/ 12 h 291"/>
                <a:gd name="T10" fmla="*/ 76 w 434"/>
                <a:gd name="T11" fmla="*/ 13 h 291"/>
                <a:gd name="T12" fmla="*/ 49 w 434"/>
                <a:gd name="T13" fmla="*/ 13 h 291"/>
                <a:gd name="T14" fmla="*/ 36 w 434"/>
                <a:gd name="T15" fmla="*/ 13 h 291"/>
                <a:gd name="T16" fmla="*/ 10 w 434"/>
                <a:gd name="T17" fmla="*/ 15 h 291"/>
                <a:gd name="T18" fmla="*/ 6 w 434"/>
                <a:gd name="T19" fmla="*/ 26 h 291"/>
                <a:gd name="T20" fmla="*/ 11 w 434"/>
                <a:gd name="T21" fmla="*/ 50 h 291"/>
                <a:gd name="T22" fmla="*/ 7 w 434"/>
                <a:gd name="T23" fmla="*/ 65 h 291"/>
                <a:gd name="T24" fmla="*/ 8 w 434"/>
                <a:gd name="T25" fmla="*/ 98 h 291"/>
                <a:gd name="T26" fmla="*/ 12 w 434"/>
                <a:gd name="T27" fmla="*/ 108 h 291"/>
                <a:gd name="T28" fmla="*/ 19 w 434"/>
                <a:gd name="T29" fmla="*/ 131 h 291"/>
                <a:gd name="T30" fmla="*/ 24 w 434"/>
                <a:gd name="T31" fmla="*/ 150 h 291"/>
                <a:gd name="T32" fmla="*/ 33 w 434"/>
                <a:gd name="T33" fmla="*/ 166 h 291"/>
                <a:gd name="T34" fmla="*/ 35 w 434"/>
                <a:gd name="T35" fmla="*/ 183 h 291"/>
                <a:gd name="T36" fmla="*/ 44 w 434"/>
                <a:gd name="T37" fmla="*/ 200 h 291"/>
                <a:gd name="T38" fmla="*/ 48 w 434"/>
                <a:gd name="T39" fmla="*/ 210 h 291"/>
                <a:gd name="T40" fmla="*/ 49 w 434"/>
                <a:gd name="T41" fmla="*/ 229 h 291"/>
                <a:gd name="T42" fmla="*/ 52 w 434"/>
                <a:gd name="T43" fmla="*/ 235 h 291"/>
                <a:gd name="T44" fmla="*/ 54 w 434"/>
                <a:gd name="T45" fmla="*/ 246 h 291"/>
                <a:gd name="T46" fmla="*/ 56 w 434"/>
                <a:gd name="T47" fmla="*/ 266 h 291"/>
                <a:gd name="T48" fmla="*/ 61 w 434"/>
                <a:gd name="T49" fmla="*/ 285 h 291"/>
                <a:gd name="T50" fmla="*/ 88 w 434"/>
                <a:gd name="T51" fmla="*/ 285 h 291"/>
                <a:gd name="T52" fmla="*/ 114 w 434"/>
                <a:gd name="T53" fmla="*/ 285 h 291"/>
                <a:gd name="T54" fmla="*/ 138 w 434"/>
                <a:gd name="T55" fmla="*/ 284 h 291"/>
                <a:gd name="T56" fmla="*/ 164 w 434"/>
                <a:gd name="T57" fmla="*/ 284 h 291"/>
                <a:gd name="T58" fmla="*/ 181 w 434"/>
                <a:gd name="T59" fmla="*/ 282 h 291"/>
                <a:gd name="T60" fmla="*/ 212 w 434"/>
                <a:gd name="T61" fmla="*/ 280 h 291"/>
                <a:gd name="T62" fmla="*/ 224 w 434"/>
                <a:gd name="T63" fmla="*/ 280 h 291"/>
                <a:gd name="T64" fmla="*/ 250 w 434"/>
                <a:gd name="T65" fmla="*/ 279 h 291"/>
                <a:gd name="T66" fmla="*/ 274 w 434"/>
                <a:gd name="T67" fmla="*/ 276 h 291"/>
                <a:gd name="T68" fmla="*/ 300 w 434"/>
                <a:gd name="T69" fmla="*/ 274 h 291"/>
                <a:gd name="T70" fmla="*/ 313 w 434"/>
                <a:gd name="T71" fmla="*/ 274 h 291"/>
                <a:gd name="T72" fmla="*/ 335 w 434"/>
                <a:gd name="T73" fmla="*/ 271 h 291"/>
                <a:gd name="T74" fmla="*/ 344 w 434"/>
                <a:gd name="T75" fmla="*/ 277 h 291"/>
                <a:gd name="T76" fmla="*/ 361 w 434"/>
                <a:gd name="T77" fmla="*/ 290 h 291"/>
                <a:gd name="T78" fmla="*/ 376 w 434"/>
                <a:gd name="T79" fmla="*/ 264 h 291"/>
                <a:gd name="T80" fmla="*/ 377 w 434"/>
                <a:gd name="T81" fmla="*/ 255 h 291"/>
                <a:gd name="T82" fmla="*/ 382 w 434"/>
                <a:gd name="T83" fmla="*/ 216 h 291"/>
                <a:gd name="T84" fmla="*/ 377 w 434"/>
                <a:gd name="T85" fmla="*/ 196 h 291"/>
                <a:gd name="T86" fmla="*/ 414 w 434"/>
                <a:gd name="T87" fmla="*/ 181 h 291"/>
                <a:gd name="T88" fmla="*/ 425 w 434"/>
                <a:gd name="T89" fmla="*/ 158 h 291"/>
                <a:gd name="T90" fmla="*/ 433 w 434"/>
                <a:gd name="T91" fmla="*/ 141 h 291"/>
                <a:gd name="T92" fmla="*/ 431 w 434"/>
                <a:gd name="T93" fmla="*/ 122 h 291"/>
                <a:gd name="T94" fmla="*/ 416 w 434"/>
                <a:gd name="T95" fmla="*/ 115 h 291"/>
                <a:gd name="T96" fmla="*/ 399 w 434"/>
                <a:gd name="T97" fmla="*/ 93 h 291"/>
                <a:gd name="T98" fmla="*/ 393 w 434"/>
                <a:gd name="T99" fmla="*/ 78 h 291"/>
                <a:gd name="T100" fmla="*/ 368 w 434"/>
                <a:gd name="T101" fmla="*/ 68 h 291"/>
                <a:gd name="T102" fmla="*/ 360 w 434"/>
                <a:gd name="T103" fmla="*/ 46 h 291"/>
                <a:gd name="T104" fmla="*/ 355 w 434"/>
                <a:gd name="T105" fmla="*/ 8 h 291"/>
                <a:gd name="T106" fmla="*/ 351 w 434"/>
                <a:gd name="T107" fmla="*/ 0 h 291"/>
                <a:gd name="T108" fmla="*/ 319 w 434"/>
                <a:gd name="T109" fmla="*/ 2 h 291"/>
                <a:gd name="T110" fmla="*/ 265 w 434"/>
                <a:gd name="T111" fmla="*/ 5 h 291"/>
                <a:gd name="T112" fmla="*/ 232 w 434"/>
                <a:gd name="T113" fmla="*/ 7 h 291"/>
                <a:gd name="T114" fmla="*/ 204 w 434"/>
                <a:gd name="T115" fmla="*/ 8 h 29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434"/>
                <a:gd name="T175" fmla="*/ 0 h 291"/>
                <a:gd name="T176" fmla="*/ 434 w 434"/>
                <a:gd name="T177" fmla="*/ 291 h 291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434" h="291">
                  <a:moveTo>
                    <a:pt x="204" y="8"/>
                  </a:moveTo>
                  <a:lnTo>
                    <a:pt x="193" y="8"/>
                  </a:lnTo>
                  <a:lnTo>
                    <a:pt x="181" y="10"/>
                  </a:lnTo>
                  <a:lnTo>
                    <a:pt x="179" y="10"/>
                  </a:lnTo>
                  <a:lnTo>
                    <a:pt x="172" y="10"/>
                  </a:lnTo>
                  <a:lnTo>
                    <a:pt x="171" y="10"/>
                  </a:lnTo>
                  <a:lnTo>
                    <a:pt x="154" y="11"/>
                  </a:lnTo>
                  <a:lnTo>
                    <a:pt x="147" y="11"/>
                  </a:lnTo>
                  <a:lnTo>
                    <a:pt x="142" y="11"/>
                  </a:lnTo>
                  <a:lnTo>
                    <a:pt x="128" y="11"/>
                  </a:lnTo>
                  <a:lnTo>
                    <a:pt x="121" y="11"/>
                  </a:lnTo>
                  <a:lnTo>
                    <a:pt x="115" y="12"/>
                  </a:lnTo>
                  <a:lnTo>
                    <a:pt x="114" y="12"/>
                  </a:lnTo>
                  <a:lnTo>
                    <a:pt x="111" y="12"/>
                  </a:lnTo>
                  <a:lnTo>
                    <a:pt x="96" y="12"/>
                  </a:lnTo>
                  <a:lnTo>
                    <a:pt x="89" y="12"/>
                  </a:lnTo>
                  <a:lnTo>
                    <a:pt x="79" y="13"/>
                  </a:lnTo>
                  <a:lnTo>
                    <a:pt x="76" y="13"/>
                  </a:lnTo>
                  <a:lnTo>
                    <a:pt x="59" y="13"/>
                  </a:lnTo>
                  <a:lnTo>
                    <a:pt x="56" y="13"/>
                  </a:lnTo>
                  <a:lnTo>
                    <a:pt x="49" y="13"/>
                  </a:lnTo>
                  <a:lnTo>
                    <a:pt x="44" y="13"/>
                  </a:lnTo>
                  <a:lnTo>
                    <a:pt x="40" y="13"/>
                  </a:lnTo>
                  <a:lnTo>
                    <a:pt x="36" y="13"/>
                  </a:lnTo>
                  <a:lnTo>
                    <a:pt x="23" y="13"/>
                  </a:lnTo>
                  <a:lnTo>
                    <a:pt x="14" y="15"/>
                  </a:lnTo>
                  <a:lnTo>
                    <a:pt x="10" y="15"/>
                  </a:lnTo>
                  <a:lnTo>
                    <a:pt x="7" y="15"/>
                  </a:lnTo>
                  <a:lnTo>
                    <a:pt x="0" y="15"/>
                  </a:lnTo>
                  <a:lnTo>
                    <a:pt x="6" y="26"/>
                  </a:lnTo>
                  <a:lnTo>
                    <a:pt x="3" y="37"/>
                  </a:lnTo>
                  <a:lnTo>
                    <a:pt x="7" y="40"/>
                  </a:lnTo>
                  <a:lnTo>
                    <a:pt x="11" y="50"/>
                  </a:lnTo>
                  <a:lnTo>
                    <a:pt x="11" y="53"/>
                  </a:lnTo>
                  <a:lnTo>
                    <a:pt x="7" y="56"/>
                  </a:lnTo>
                  <a:lnTo>
                    <a:pt x="7" y="65"/>
                  </a:lnTo>
                  <a:lnTo>
                    <a:pt x="5" y="70"/>
                  </a:lnTo>
                  <a:lnTo>
                    <a:pt x="0" y="88"/>
                  </a:lnTo>
                  <a:lnTo>
                    <a:pt x="8" y="98"/>
                  </a:lnTo>
                  <a:lnTo>
                    <a:pt x="8" y="102"/>
                  </a:lnTo>
                  <a:lnTo>
                    <a:pt x="10" y="107"/>
                  </a:lnTo>
                  <a:lnTo>
                    <a:pt x="12" y="108"/>
                  </a:lnTo>
                  <a:lnTo>
                    <a:pt x="18" y="128"/>
                  </a:lnTo>
                  <a:lnTo>
                    <a:pt x="21" y="131"/>
                  </a:lnTo>
                  <a:lnTo>
                    <a:pt x="19" y="131"/>
                  </a:lnTo>
                  <a:lnTo>
                    <a:pt x="18" y="133"/>
                  </a:lnTo>
                  <a:lnTo>
                    <a:pt x="23" y="142"/>
                  </a:lnTo>
                  <a:lnTo>
                    <a:pt x="24" y="150"/>
                  </a:lnTo>
                  <a:lnTo>
                    <a:pt x="27" y="153"/>
                  </a:lnTo>
                  <a:lnTo>
                    <a:pt x="30" y="153"/>
                  </a:lnTo>
                  <a:lnTo>
                    <a:pt x="33" y="166"/>
                  </a:lnTo>
                  <a:lnTo>
                    <a:pt x="34" y="167"/>
                  </a:lnTo>
                  <a:lnTo>
                    <a:pt x="36" y="177"/>
                  </a:lnTo>
                  <a:lnTo>
                    <a:pt x="35" y="183"/>
                  </a:lnTo>
                  <a:lnTo>
                    <a:pt x="35" y="188"/>
                  </a:lnTo>
                  <a:lnTo>
                    <a:pt x="43" y="196"/>
                  </a:lnTo>
                  <a:lnTo>
                    <a:pt x="44" y="200"/>
                  </a:lnTo>
                  <a:lnTo>
                    <a:pt x="43" y="200"/>
                  </a:lnTo>
                  <a:lnTo>
                    <a:pt x="43" y="202"/>
                  </a:lnTo>
                  <a:lnTo>
                    <a:pt x="48" y="210"/>
                  </a:lnTo>
                  <a:lnTo>
                    <a:pt x="52" y="220"/>
                  </a:lnTo>
                  <a:lnTo>
                    <a:pt x="49" y="224"/>
                  </a:lnTo>
                  <a:lnTo>
                    <a:pt x="49" y="229"/>
                  </a:lnTo>
                  <a:lnTo>
                    <a:pt x="52" y="229"/>
                  </a:lnTo>
                  <a:lnTo>
                    <a:pt x="52" y="231"/>
                  </a:lnTo>
                  <a:lnTo>
                    <a:pt x="52" y="235"/>
                  </a:lnTo>
                  <a:lnTo>
                    <a:pt x="52" y="241"/>
                  </a:lnTo>
                  <a:lnTo>
                    <a:pt x="52" y="242"/>
                  </a:lnTo>
                  <a:lnTo>
                    <a:pt x="54" y="246"/>
                  </a:lnTo>
                  <a:lnTo>
                    <a:pt x="57" y="256"/>
                  </a:lnTo>
                  <a:lnTo>
                    <a:pt x="56" y="259"/>
                  </a:lnTo>
                  <a:lnTo>
                    <a:pt x="56" y="266"/>
                  </a:lnTo>
                  <a:lnTo>
                    <a:pt x="52" y="270"/>
                  </a:lnTo>
                  <a:lnTo>
                    <a:pt x="62" y="282"/>
                  </a:lnTo>
                  <a:lnTo>
                    <a:pt x="61" y="285"/>
                  </a:lnTo>
                  <a:lnTo>
                    <a:pt x="62" y="285"/>
                  </a:lnTo>
                  <a:lnTo>
                    <a:pt x="79" y="285"/>
                  </a:lnTo>
                  <a:lnTo>
                    <a:pt x="88" y="285"/>
                  </a:lnTo>
                  <a:lnTo>
                    <a:pt x="96" y="285"/>
                  </a:lnTo>
                  <a:lnTo>
                    <a:pt x="99" y="285"/>
                  </a:lnTo>
                  <a:lnTo>
                    <a:pt x="114" y="285"/>
                  </a:lnTo>
                  <a:lnTo>
                    <a:pt x="119" y="285"/>
                  </a:lnTo>
                  <a:lnTo>
                    <a:pt x="130" y="285"/>
                  </a:lnTo>
                  <a:lnTo>
                    <a:pt x="138" y="284"/>
                  </a:lnTo>
                  <a:lnTo>
                    <a:pt x="147" y="284"/>
                  </a:lnTo>
                  <a:lnTo>
                    <a:pt x="149" y="284"/>
                  </a:lnTo>
                  <a:lnTo>
                    <a:pt x="164" y="284"/>
                  </a:lnTo>
                  <a:lnTo>
                    <a:pt x="165" y="284"/>
                  </a:lnTo>
                  <a:lnTo>
                    <a:pt x="180" y="282"/>
                  </a:lnTo>
                  <a:lnTo>
                    <a:pt x="181" y="282"/>
                  </a:lnTo>
                  <a:lnTo>
                    <a:pt x="197" y="281"/>
                  </a:lnTo>
                  <a:lnTo>
                    <a:pt x="198" y="281"/>
                  </a:lnTo>
                  <a:lnTo>
                    <a:pt x="212" y="280"/>
                  </a:lnTo>
                  <a:lnTo>
                    <a:pt x="215" y="280"/>
                  </a:lnTo>
                  <a:lnTo>
                    <a:pt x="219" y="280"/>
                  </a:lnTo>
                  <a:lnTo>
                    <a:pt x="224" y="280"/>
                  </a:lnTo>
                  <a:lnTo>
                    <a:pt x="232" y="280"/>
                  </a:lnTo>
                  <a:lnTo>
                    <a:pt x="242" y="279"/>
                  </a:lnTo>
                  <a:lnTo>
                    <a:pt x="250" y="279"/>
                  </a:lnTo>
                  <a:lnTo>
                    <a:pt x="267" y="277"/>
                  </a:lnTo>
                  <a:lnTo>
                    <a:pt x="269" y="276"/>
                  </a:lnTo>
                  <a:lnTo>
                    <a:pt x="274" y="276"/>
                  </a:lnTo>
                  <a:lnTo>
                    <a:pt x="284" y="276"/>
                  </a:lnTo>
                  <a:lnTo>
                    <a:pt x="294" y="275"/>
                  </a:lnTo>
                  <a:lnTo>
                    <a:pt x="300" y="274"/>
                  </a:lnTo>
                  <a:lnTo>
                    <a:pt x="301" y="274"/>
                  </a:lnTo>
                  <a:lnTo>
                    <a:pt x="305" y="274"/>
                  </a:lnTo>
                  <a:lnTo>
                    <a:pt x="313" y="274"/>
                  </a:lnTo>
                  <a:lnTo>
                    <a:pt x="316" y="272"/>
                  </a:lnTo>
                  <a:lnTo>
                    <a:pt x="322" y="272"/>
                  </a:lnTo>
                  <a:lnTo>
                    <a:pt x="335" y="271"/>
                  </a:lnTo>
                  <a:lnTo>
                    <a:pt x="336" y="271"/>
                  </a:lnTo>
                  <a:lnTo>
                    <a:pt x="336" y="272"/>
                  </a:lnTo>
                  <a:lnTo>
                    <a:pt x="344" y="277"/>
                  </a:lnTo>
                  <a:lnTo>
                    <a:pt x="352" y="290"/>
                  </a:lnTo>
                  <a:lnTo>
                    <a:pt x="359" y="291"/>
                  </a:lnTo>
                  <a:lnTo>
                    <a:pt x="361" y="290"/>
                  </a:lnTo>
                  <a:lnTo>
                    <a:pt x="360" y="272"/>
                  </a:lnTo>
                  <a:lnTo>
                    <a:pt x="372" y="266"/>
                  </a:lnTo>
                  <a:lnTo>
                    <a:pt x="376" y="264"/>
                  </a:lnTo>
                  <a:lnTo>
                    <a:pt x="377" y="262"/>
                  </a:lnTo>
                  <a:lnTo>
                    <a:pt x="377" y="260"/>
                  </a:lnTo>
                  <a:lnTo>
                    <a:pt x="377" y="255"/>
                  </a:lnTo>
                  <a:lnTo>
                    <a:pt x="387" y="231"/>
                  </a:lnTo>
                  <a:lnTo>
                    <a:pt x="385" y="225"/>
                  </a:lnTo>
                  <a:lnTo>
                    <a:pt x="382" y="216"/>
                  </a:lnTo>
                  <a:lnTo>
                    <a:pt x="373" y="209"/>
                  </a:lnTo>
                  <a:lnTo>
                    <a:pt x="376" y="201"/>
                  </a:lnTo>
                  <a:lnTo>
                    <a:pt x="377" y="196"/>
                  </a:lnTo>
                  <a:lnTo>
                    <a:pt x="381" y="191"/>
                  </a:lnTo>
                  <a:lnTo>
                    <a:pt x="394" y="188"/>
                  </a:lnTo>
                  <a:lnTo>
                    <a:pt x="414" y="181"/>
                  </a:lnTo>
                  <a:lnTo>
                    <a:pt x="421" y="175"/>
                  </a:lnTo>
                  <a:lnTo>
                    <a:pt x="425" y="160"/>
                  </a:lnTo>
                  <a:lnTo>
                    <a:pt x="425" y="158"/>
                  </a:lnTo>
                  <a:lnTo>
                    <a:pt x="428" y="155"/>
                  </a:lnTo>
                  <a:lnTo>
                    <a:pt x="433" y="146"/>
                  </a:lnTo>
                  <a:lnTo>
                    <a:pt x="433" y="141"/>
                  </a:lnTo>
                  <a:lnTo>
                    <a:pt x="434" y="133"/>
                  </a:lnTo>
                  <a:lnTo>
                    <a:pt x="433" y="131"/>
                  </a:lnTo>
                  <a:lnTo>
                    <a:pt x="431" y="122"/>
                  </a:lnTo>
                  <a:lnTo>
                    <a:pt x="423" y="118"/>
                  </a:lnTo>
                  <a:lnTo>
                    <a:pt x="421" y="117"/>
                  </a:lnTo>
                  <a:lnTo>
                    <a:pt x="416" y="115"/>
                  </a:lnTo>
                  <a:lnTo>
                    <a:pt x="414" y="112"/>
                  </a:lnTo>
                  <a:lnTo>
                    <a:pt x="409" y="100"/>
                  </a:lnTo>
                  <a:lnTo>
                    <a:pt x="399" y="93"/>
                  </a:lnTo>
                  <a:lnTo>
                    <a:pt x="396" y="90"/>
                  </a:lnTo>
                  <a:lnTo>
                    <a:pt x="398" y="90"/>
                  </a:lnTo>
                  <a:lnTo>
                    <a:pt x="393" y="78"/>
                  </a:lnTo>
                  <a:lnTo>
                    <a:pt x="389" y="77"/>
                  </a:lnTo>
                  <a:lnTo>
                    <a:pt x="379" y="75"/>
                  </a:lnTo>
                  <a:lnTo>
                    <a:pt x="368" y="68"/>
                  </a:lnTo>
                  <a:lnTo>
                    <a:pt x="366" y="57"/>
                  </a:lnTo>
                  <a:lnTo>
                    <a:pt x="360" y="47"/>
                  </a:lnTo>
                  <a:lnTo>
                    <a:pt x="360" y="46"/>
                  </a:lnTo>
                  <a:lnTo>
                    <a:pt x="359" y="38"/>
                  </a:lnTo>
                  <a:lnTo>
                    <a:pt x="365" y="22"/>
                  </a:lnTo>
                  <a:lnTo>
                    <a:pt x="355" y="8"/>
                  </a:lnTo>
                  <a:lnTo>
                    <a:pt x="354" y="7"/>
                  </a:lnTo>
                  <a:lnTo>
                    <a:pt x="352" y="0"/>
                  </a:lnTo>
                  <a:lnTo>
                    <a:pt x="351" y="0"/>
                  </a:lnTo>
                  <a:lnTo>
                    <a:pt x="346" y="0"/>
                  </a:lnTo>
                  <a:lnTo>
                    <a:pt x="327" y="2"/>
                  </a:lnTo>
                  <a:lnTo>
                    <a:pt x="319" y="2"/>
                  </a:lnTo>
                  <a:lnTo>
                    <a:pt x="296" y="3"/>
                  </a:lnTo>
                  <a:lnTo>
                    <a:pt x="273" y="5"/>
                  </a:lnTo>
                  <a:lnTo>
                    <a:pt x="265" y="5"/>
                  </a:lnTo>
                  <a:lnTo>
                    <a:pt x="236" y="7"/>
                  </a:lnTo>
                  <a:lnTo>
                    <a:pt x="235" y="7"/>
                  </a:lnTo>
                  <a:lnTo>
                    <a:pt x="232" y="7"/>
                  </a:lnTo>
                  <a:lnTo>
                    <a:pt x="212" y="8"/>
                  </a:lnTo>
                  <a:lnTo>
                    <a:pt x="210" y="8"/>
                  </a:lnTo>
                  <a:lnTo>
                    <a:pt x="204" y="8"/>
                  </a:lnTo>
                  <a:close/>
                </a:path>
              </a:pathLst>
            </a:custGeom>
            <a:solidFill>
              <a:srgbClr val="3366FF"/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41" name="Freeform 54"/>
            <p:cNvSpPr>
              <a:spLocks/>
            </p:cNvSpPr>
            <p:nvPr/>
          </p:nvSpPr>
          <p:spPr bwMode="auto">
            <a:xfrm>
              <a:off x="3754" y="2339"/>
              <a:ext cx="392" cy="417"/>
            </a:xfrm>
            <a:custGeom>
              <a:avLst/>
              <a:gdLst>
                <a:gd name="T0" fmla="*/ 65 w 392"/>
                <a:gd name="T1" fmla="*/ 18 h 417"/>
                <a:gd name="T2" fmla="*/ 93 w 392"/>
                <a:gd name="T3" fmla="*/ 14 h 417"/>
                <a:gd name="T4" fmla="*/ 120 w 392"/>
                <a:gd name="T5" fmla="*/ 10 h 417"/>
                <a:gd name="T6" fmla="*/ 153 w 392"/>
                <a:gd name="T7" fmla="*/ 5 h 417"/>
                <a:gd name="T8" fmla="*/ 181 w 392"/>
                <a:gd name="T9" fmla="*/ 0 h 417"/>
                <a:gd name="T10" fmla="*/ 169 w 392"/>
                <a:gd name="T11" fmla="*/ 31 h 417"/>
                <a:gd name="T12" fmla="*/ 192 w 392"/>
                <a:gd name="T13" fmla="*/ 45 h 417"/>
                <a:gd name="T14" fmla="*/ 197 w 392"/>
                <a:gd name="T15" fmla="*/ 46 h 417"/>
                <a:gd name="T16" fmla="*/ 218 w 392"/>
                <a:gd name="T17" fmla="*/ 63 h 417"/>
                <a:gd name="T18" fmla="*/ 229 w 392"/>
                <a:gd name="T19" fmla="*/ 81 h 417"/>
                <a:gd name="T20" fmla="*/ 251 w 392"/>
                <a:gd name="T21" fmla="*/ 98 h 417"/>
                <a:gd name="T22" fmla="*/ 273 w 392"/>
                <a:gd name="T23" fmla="*/ 119 h 417"/>
                <a:gd name="T24" fmla="*/ 290 w 392"/>
                <a:gd name="T25" fmla="*/ 136 h 417"/>
                <a:gd name="T26" fmla="*/ 307 w 392"/>
                <a:gd name="T27" fmla="*/ 155 h 417"/>
                <a:gd name="T28" fmla="*/ 328 w 392"/>
                <a:gd name="T29" fmla="*/ 165 h 417"/>
                <a:gd name="T30" fmla="*/ 342 w 392"/>
                <a:gd name="T31" fmla="*/ 202 h 417"/>
                <a:gd name="T32" fmla="*/ 365 w 392"/>
                <a:gd name="T33" fmla="*/ 230 h 417"/>
                <a:gd name="T34" fmla="*/ 387 w 392"/>
                <a:gd name="T35" fmla="*/ 247 h 417"/>
                <a:gd name="T36" fmla="*/ 377 w 392"/>
                <a:gd name="T37" fmla="*/ 264 h 417"/>
                <a:gd name="T38" fmla="*/ 371 w 392"/>
                <a:gd name="T39" fmla="*/ 279 h 417"/>
                <a:gd name="T40" fmla="*/ 373 w 392"/>
                <a:gd name="T41" fmla="*/ 295 h 417"/>
                <a:gd name="T42" fmla="*/ 373 w 392"/>
                <a:gd name="T43" fmla="*/ 299 h 417"/>
                <a:gd name="T44" fmla="*/ 371 w 392"/>
                <a:gd name="T45" fmla="*/ 323 h 417"/>
                <a:gd name="T46" fmla="*/ 361 w 392"/>
                <a:gd name="T47" fmla="*/ 349 h 417"/>
                <a:gd name="T48" fmla="*/ 343 w 392"/>
                <a:gd name="T49" fmla="*/ 377 h 417"/>
                <a:gd name="T50" fmla="*/ 326 w 392"/>
                <a:gd name="T51" fmla="*/ 403 h 417"/>
                <a:gd name="T52" fmla="*/ 309 w 392"/>
                <a:gd name="T53" fmla="*/ 399 h 417"/>
                <a:gd name="T54" fmla="*/ 290 w 392"/>
                <a:gd name="T55" fmla="*/ 400 h 417"/>
                <a:gd name="T56" fmla="*/ 273 w 392"/>
                <a:gd name="T57" fmla="*/ 403 h 417"/>
                <a:gd name="T58" fmla="*/ 234 w 392"/>
                <a:gd name="T59" fmla="*/ 405 h 417"/>
                <a:gd name="T60" fmla="*/ 220 w 392"/>
                <a:gd name="T61" fmla="*/ 407 h 417"/>
                <a:gd name="T62" fmla="*/ 198 w 392"/>
                <a:gd name="T63" fmla="*/ 408 h 417"/>
                <a:gd name="T64" fmla="*/ 175 w 392"/>
                <a:gd name="T65" fmla="*/ 410 h 417"/>
                <a:gd name="T66" fmla="*/ 157 w 392"/>
                <a:gd name="T67" fmla="*/ 412 h 417"/>
                <a:gd name="T68" fmla="*/ 142 w 392"/>
                <a:gd name="T69" fmla="*/ 413 h 417"/>
                <a:gd name="T70" fmla="*/ 104 w 392"/>
                <a:gd name="T71" fmla="*/ 414 h 417"/>
                <a:gd name="T72" fmla="*/ 88 w 392"/>
                <a:gd name="T73" fmla="*/ 384 h 417"/>
                <a:gd name="T74" fmla="*/ 80 w 392"/>
                <a:gd name="T75" fmla="*/ 357 h 417"/>
                <a:gd name="T76" fmla="*/ 73 w 392"/>
                <a:gd name="T77" fmla="*/ 328 h 417"/>
                <a:gd name="T78" fmla="*/ 71 w 392"/>
                <a:gd name="T79" fmla="*/ 310 h 417"/>
                <a:gd name="T80" fmla="*/ 75 w 392"/>
                <a:gd name="T81" fmla="*/ 293 h 417"/>
                <a:gd name="T82" fmla="*/ 83 w 392"/>
                <a:gd name="T83" fmla="*/ 274 h 417"/>
                <a:gd name="T84" fmla="*/ 73 w 392"/>
                <a:gd name="T85" fmla="*/ 250 h 417"/>
                <a:gd name="T86" fmla="*/ 60 w 392"/>
                <a:gd name="T87" fmla="*/ 230 h 417"/>
                <a:gd name="T88" fmla="*/ 53 w 392"/>
                <a:gd name="T89" fmla="*/ 210 h 417"/>
                <a:gd name="T90" fmla="*/ 47 w 392"/>
                <a:gd name="T91" fmla="*/ 188 h 417"/>
                <a:gd name="T92" fmla="*/ 39 w 392"/>
                <a:gd name="T93" fmla="*/ 161 h 417"/>
                <a:gd name="T94" fmla="*/ 29 w 392"/>
                <a:gd name="T95" fmla="*/ 129 h 417"/>
                <a:gd name="T96" fmla="*/ 26 w 392"/>
                <a:gd name="T97" fmla="*/ 113 h 417"/>
                <a:gd name="T98" fmla="*/ 18 w 392"/>
                <a:gd name="T99" fmla="*/ 90 h 417"/>
                <a:gd name="T100" fmla="*/ 11 w 392"/>
                <a:gd name="T101" fmla="*/ 63 h 417"/>
                <a:gd name="T102" fmla="*/ 4 w 392"/>
                <a:gd name="T103" fmla="*/ 38 h 417"/>
                <a:gd name="T104" fmla="*/ 10 w 392"/>
                <a:gd name="T105" fmla="*/ 25 h 417"/>
                <a:gd name="T106" fmla="*/ 26 w 392"/>
                <a:gd name="T107" fmla="*/ 23 h 417"/>
                <a:gd name="T108" fmla="*/ 50 w 392"/>
                <a:gd name="T109" fmla="*/ 19 h 417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392"/>
                <a:gd name="T166" fmla="*/ 0 h 417"/>
                <a:gd name="T167" fmla="*/ 392 w 392"/>
                <a:gd name="T168" fmla="*/ 417 h 417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392" h="417">
                  <a:moveTo>
                    <a:pt x="58" y="19"/>
                  </a:moveTo>
                  <a:lnTo>
                    <a:pt x="60" y="18"/>
                  </a:lnTo>
                  <a:lnTo>
                    <a:pt x="62" y="18"/>
                  </a:lnTo>
                  <a:lnTo>
                    <a:pt x="65" y="18"/>
                  </a:lnTo>
                  <a:lnTo>
                    <a:pt x="72" y="16"/>
                  </a:lnTo>
                  <a:lnTo>
                    <a:pt x="82" y="15"/>
                  </a:lnTo>
                  <a:lnTo>
                    <a:pt x="89" y="14"/>
                  </a:lnTo>
                  <a:lnTo>
                    <a:pt x="93" y="14"/>
                  </a:lnTo>
                  <a:lnTo>
                    <a:pt x="99" y="13"/>
                  </a:lnTo>
                  <a:lnTo>
                    <a:pt x="108" y="11"/>
                  </a:lnTo>
                  <a:lnTo>
                    <a:pt x="116" y="10"/>
                  </a:lnTo>
                  <a:lnTo>
                    <a:pt x="120" y="10"/>
                  </a:lnTo>
                  <a:lnTo>
                    <a:pt x="121" y="10"/>
                  </a:lnTo>
                  <a:lnTo>
                    <a:pt x="145" y="6"/>
                  </a:lnTo>
                  <a:lnTo>
                    <a:pt x="149" y="5"/>
                  </a:lnTo>
                  <a:lnTo>
                    <a:pt x="153" y="5"/>
                  </a:lnTo>
                  <a:lnTo>
                    <a:pt x="154" y="4"/>
                  </a:lnTo>
                  <a:lnTo>
                    <a:pt x="167" y="3"/>
                  </a:lnTo>
                  <a:lnTo>
                    <a:pt x="176" y="0"/>
                  </a:lnTo>
                  <a:lnTo>
                    <a:pt x="181" y="0"/>
                  </a:lnTo>
                  <a:lnTo>
                    <a:pt x="181" y="5"/>
                  </a:lnTo>
                  <a:lnTo>
                    <a:pt x="173" y="15"/>
                  </a:lnTo>
                  <a:lnTo>
                    <a:pt x="168" y="29"/>
                  </a:lnTo>
                  <a:lnTo>
                    <a:pt x="169" y="31"/>
                  </a:lnTo>
                  <a:lnTo>
                    <a:pt x="176" y="36"/>
                  </a:lnTo>
                  <a:lnTo>
                    <a:pt x="186" y="40"/>
                  </a:lnTo>
                  <a:lnTo>
                    <a:pt x="189" y="43"/>
                  </a:lnTo>
                  <a:lnTo>
                    <a:pt x="192" y="45"/>
                  </a:lnTo>
                  <a:lnTo>
                    <a:pt x="192" y="46"/>
                  </a:lnTo>
                  <a:lnTo>
                    <a:pt x="193" y="46"/>
                  </a:lnTo>
                  <a:lnTo>
                    <a:pt x="197" y="48"/>
                  </a:lnTo>
                  <a:lnTo>
                    <a:pt x="197" y="46"/>
                  </a:lnTo>
                  <a:lnTo>
                    <a:pt x="206" y="46"/>
                  </a:lnTo>
                  <a:lnTo>
                    <a:pt x="209" y="55"/>
                  </a:lnTo>
                  <a:lnTo>
                    <a:pt x="216" y="61"/>
                  </a:lnTo>
                  <a:lnTo>
                    <a:pt x="218" y="63"/>
                  </a:lnTo>
                  <a:lnTo>
                    <a:pt x="218" y="65"/>
                  </a:lnTo>
                  <a:lnTo>
                    <a:pt x="219" y="69"/>
                  </a:lnTo>
                  <a:lnTo>
                    <a:pt x="225" y="76"/>
                  </a:lnTo>
                  <a:lnTo>
                    <a:pt x="229" y="81"/>
                  </a:lnTo>
                  <a:lnTo>
                    <a:pt x="233" y="85"/>
                  </a:lnTo>
                  <a:lnTo>
                    <a:pt x="233" y="86"/>
                  </a:lnTo>
                  <a:lnTo>
                    <a:pt x="235" y="90"/>
                  </a:lnTo>
                  <a:lnTo>
                    <a:pt x="251" y="98"/>
                  </a:lnTo>
                  <a:lnTo>
                    <a:pt x="261" y="105"/>
                  </a:lnTo>
                  <a:lnTo>
                    <a:pt x="264" y="111"/>
                  </a:lnTo>
                  <a:lnTo>
                    <a:pt x="267" y="116"/>
                  </a:lnTo>
                  <a:lnTo>
                    <a:pt x="273" y="119"/>
                  </a:lnTo>
                  <a:lnTo>
                    <a:pt x="273" y="118"/>
                  </a:lnTo>
                  <a:lnTo>
                    <a:pt x="280" y="121"/>
                  </a:lnTo>
                  <a:lnTo>
                    <a:pt x="280" y="123"/>
                  </a:lnTo>
                  <a:lnTo>
                    <a:pt x="290" y="136"/>
                  </a:lnTo>
                  <a:lnTo>
                    <a:pt x="295" y="141"/>
                  </a:lnTo>
                  <a:lnTo>
                    <a:pt x="298" y="148"/>
                  </a:lnTo>
                  <a:lnTo>
                    <a:pt x="306" y="151"/>
                  </a:lnTo>
                  <a:lnTo>
                    <a:pt x="307" y="155"/>
                  </a:lnTo>
                  <a:lnTo>
                    <a:pt x="310" y="158"/>
                  </a:lnTo>
                  <a:lnTo>
                    <a:pt x="317" y="159"/>
                  </a:lnTo>
                  <a:lnTo>
                    <a:pt x="323" y="163"/>
                  </a:lnTo>
                  <a:lnTo>
                    <a:pt x="328" y="165"/>
                  </a:lnTo>
                  <a:lnTo>
                    <a:pt x="328" y="173"/>
                  </a:lnTo>
                  <a:lnTo>
                    <a:pt x="338" y="189"/>
                  </a:lnTo>
                  <a:lnTo>
                    <a:pt x="339" y="199"/>
                  </a:lnTo>
                  <a:lnTo>
                    <a:pt x="342" y="202"/>
                  </a:lnTo>
                  <a:lnTo>
                    <a:pt x="343" y="203"/>
                  </a:lnTo>
                  <a:lnTo>
                    <a:pt x="350" y="204"/>
                  </a:lnTo>
                  <a:lnTo>
                    <a:pt x="366" y="225"/>
                  </a:lnTo>
                  <a:lnTo>
                    <a:pt x="365" y="230"/>
                  </a:lnTo>
                  <a:lnTo>
                    <a:pt x="366" y="233"/>
                  </a:lnTo>
                  <a:lnTo>
                    <a:pt x="370" y="243"/>
                  </a:lnTo>
                  <a:lnTo>
                    <a:pt x="378" y="243"/>
                  </a:lnTo>
                  <a:lnTo>
                    <a:pt x="387" y="247"/>
                  </a:lnTo>
                  <a:lnTo>
                    <a:pt x="391" y="247"/>
                  </a:lnTo>
                  <a:lnTo>
                    <a:pt x="392" y="250"/>
                  </a:lnTo>
                  <a:lnTo>
                    <a:pt x="382" y="265"/>
                  </a:lnTo>
                  <a:lnTo>
                    <a:pt x="377" y="264"/>
                  </a:lnTo>
                  <a:lnTo>
                    <a:pt x="380" y="269"/>
                  </a:lnTo>
                  <a:lnTo>
                    <a:pt x="375" y="279"/>
                  </a:lnTo>
                  <a:lnTo>
                    <a:pt x="372" y="279"/>
                  </a:lnTo>
                  <a:lnTo>
                    <a:pt x="371" y="279"/>
                  </a:lnTo>
                  <a:lnTo>
                    <a:pt x="370" y="280"/>
                  </a:lnTo>
                  <a:lnTo>
                    <a:pt x="375" y="282"/>
                  </a:lnTo>
                  <a:lnTo>
                    <a:pt x="376" y="288"/>
                  </a:lnTo>
                  <a:lnTo>
                    <a:pt x="373" y="295"/>
                  </a:lnTo>
                  <a:lnTo>
                    <a:pt x="372" y="294"/>
                  </a:lnTo>
                  <a:lnTo>
                    <a:pt x="367" y="297"/>
                  </a:lnTo>
                  <a:lnTo>
                    <a:pt x="369" y="299"/>
                  </a:lnTo>
                  <a:lnTo>
                    <a:pt x="373" y="299"/>
                  </a:lnTo>
                  <a:lnTo>
                    <a:pt x="369" y="313"/>
                  </a:lnTo>
                  <a:lnTo>
                    <a:pt x="367" y="313"/>
                  </a:lnTo>
                  <a:lnTo>
                    <a:pt x="370" y="320"/>
                  </a:lnTo>
                  <a:lnTo>
                    <a:pt x="371" y="323"/>
                  </a:lnTo>
                  <a:lnTo>
                    <a:pt x="365" y="335"/>
                  </a:lnTo>
                  <a:lnTo>
                    <a:pt x="360" y="339"/>
                  </a:lnTo>
                  <a:lnTo>
                    <a:pt x="362" y="338"/>
                  </a:lnTo>
                  <a:lnTo>
                    <a:pt x="361" y="349"/>
                  </a:lnTo>
                  <a:lnTo>
                    <a:pt x="360" y="350"/>
                  </a:lnTo>
                  <a:lnTo>
                    <a:pt x="365" y="352"/>
                  </a:lnTo>
                  <a:lnTo>
                    <a:pt x="365" y="377"/>
                  </a:lnTo>
                  <a:lnTo>
                    <a:pt x="343" y="377"/>
                  </a:lnTo>
                  <a:lnTo>
                    <a:pt x="332" y="374"/>
                  </a:lnTo>
                  <a:lnTo>
                    <a:pt x="329" y="372"/>
                  </a:lnTo>
                  <a:lnTo>
                    <a:pt x="320" y="380"/>
                  </a:lnTo>
                  <a:lnTo>
                    <a:pt x="326" y="403"/>
                  </a:lnTo>
                  <a:lnTo>
                    <a:pt x="324" y="417"/>
                  </a:lnTo>
                  <a:lnTo>
                    <a:pt x="315" y="417"/>
                  </a:lnTo>
                  <a:lnTo>
                    <a:pt x="310" y="405"/>
                  </a:lnTo>
                  <a:lnTo>
                    <a:pt x="309" y="399"/>
                  </a:lnTo>
                  <a:lnTo>
                    <a:pt x="306" y="399"/>
                  </a:lnTo>
                  <a:lnTo>
                    <a:pt x="296" y="400"/>
                  </a:lnTo>
                  <a:lnTo>
                    <a:pt x="294" y="400"/>
                  </a:lnTo>
                  <a:lnTo>
                    <a:pt x="290" y="400"/>
                  </a:lnTo>
                  <a:lnTo>
                    <a:pt x="287" y="402"/>
                  </a:lnTo>
                  <a:lnTo>
                    <a:pt x="280" y="402"/>
                  </a:lnTo>
                  <a:lnTo>
                    <a:pt x="274" y="402"/>
                  </a:lnTo>
                  <a:lnTo>
                    <a:pt x="273" y="403"/>
                  </a:lnTo>
                  <a:lnTo>
                    <a:pt x="268" y="403"/>
                  </a:lnTo>
                  <a:lnTo>
                    <a:pt x="258" y="403"/>
                  </a:lnTo>
                  <a:lnTo>
                    <a:pt x="238" y="405"/>
                  </a:lnTo>
                  <a:lnTo>
                    <a:pt x="234" y="405"/>
                  </a:lnTo>
                  <a:lnTo>
                    <a:pt x="229" y="405"/>
                  </a:lnTo>
                  <a:lnTo>
                    <a:pt x="224" y="407"/>
                  </a:lnTo>
                  <a:lnTo>
                    <a:pt x="222" y="407"/>
                  </a:lnTo>
                  <a:lnTo>
                    <a:pt x="220" y="407"/>
                  </a:lnTo>
                  <a:lnTo>
                    <a:pt x="218" y="407"/>
                  </a:lnTo>
                  <a:lnTo>
                    <a:pt x="209" y="408"/>
                  </a:lnTo>
                  <a:lnTo>
                    <a:pt x="201" y="408"/>
                  </a:lnTo>
                  <a:lnTo>
                    <a:pt x="198" y="408"/>
                  </a:lnTo>
                  <a:lnTo>
                    <a:pt x="196" y="408"/>
                  </a:lnTo>
                  <a:lnTo>
                    <a:pt x="191" y="409"/>
                  </a:lnTo>
                  <a:lnTo>
                    <a:pt x="181" y="409"/>
                  </a:lnTo>
                  <a:lnTo>
                    <a:pt x="175" y="410"/>
                  </a:lnTo>
                  <a:lnTo>
                    <a:pt x="170" y="410"/>
                  </a:lnTo>
                  <a:lnTo>
                    <a:pt x="168" y="410"/>
                  </a:lnTo>
                  <a:lnTo>
                    <a:pt x="165" y="410"/>
                  </a:lnTo>
                  <a:lnTo>
                    <a:pt x="157" y="412"/>
                  </a:lnTo>
                  <a:lnTo>
                    <a:pt x="152" y="412"/>
                  </a:lnTo>
                  <a:lnTo>
                    <a:pt x="149" y="412"/>
                  </a:lnTo>
                  <a:lnTo>
                    <a:pt x="147" y="413"/>
                  </a:lnTo>
                  <a:lnTo>
                    <a:pt x="142" y="413"/>
                  </a:lnTo>
                  <a:lnTo>
                    <a:pt x="135" y="413"/>
                  </a:lnTo>
                  <a:lnTo>
                    <a:pt x="121" y="414"/>
                  </a:lnTo>
                  <a:lnTo>
                    <a:pt x="105" y="415"/>
                  </a:lnTo>
                  <a:lnTo>
                    <a:pt x="104" y="414"/>
                  </a:lnTo>
                  <a:lnTo>
                    <a:pt x="92" y="393"/>
                  </a:lnTo>
                  <a:lnTo>
                    <a:pt x="91" y="390"/>
                  </a:lnTo>
                  <a:lnTo>
                    <a:pt x="91" y="389"/>
                  </a:lnTo>
                  <a:lnTo>
                    <a:pt x="88" y="384"/>
                  </a:lnTo>
                  <a:lnTo>
                    <a:pt x="86" y="379"/>
                  </a:lnTo>
                  <a:lnTo>
                    <a:pt x="80" y="368"/>
                  </a:lnTo>
                  <a:lnTo>
                    <a:pt x="81" y="363"/>
                  </a:lnTo>
                  <a:lnTo>
                    <a:pt x="80" y="357"/>
                  </a:lnTo>
                  <a:lnTo>
                    <a:pt x="81" y="344"/>
                  </a:lnTo>
                  <a:lnTo>
                    <a:pt x="82" y="343"/>
                  </a:lnTo>
                  <a:lnTo>
                    <a:pt x="78" y="333"/>
                  </a:lnTo>
                  <a:lnTo>
                    <a:pt x="73" y="328"/>
                  </a:lnTo>
                  <a:lnTo>
                    <a:pt x="72" y="322"/>
                  </a:lnTo>
                  <a:lnTo>
                    <a:pt x="72" y="320"/>
                  </a:lnTo>
                  <a:lnTo>
                    <a:pt x="71" y="319"/>
                  </a:lnTo>
                  <a:lnTo>
                    <a:pt x="71" y="310"/>
                  </a:lnTo>
                  <a:lnTo>
                    <a:pt x="71" y="309"/>
                  </a:lnTo>
                  <a:lnTo>
                    <a:pt x="75" y="299"/>
                  </a:lnTo>
                  <a:lnTo>
                    <a:pt x="75" y="298"/>
                  </a:lnTo>
                  <a:lnTo>
                    <a:pt x="75" y="293"/>
                  </a:lnTo>
                  <a:lnTo>
                    <a:pt x="73" y="287"/>
                  </a:lnTo>
                  <a:lnTo>
                    <a:pt x="77" y="280"/>
                  </a:lnTo>
                  <a:lnTo>
                    <a:pt x="82" y="275"/>
                  </a:lnTo>
                  <a:lnTo>
                    <a:pt x="83" y="274"/>
                  </a:lnTo>
                  <a:lnTo>
                    <a:pt x="76" y="268"/>
                  </a:lnTo>
                  <a:lnTo>
                    <a:pt x="77" y="263"/>
                  </a:lnTo>
                  <a:lnTo>
                    <a:pt x="73" y="252"/>
                  </a:lnTo>
                  <a:lnTo>
                    <a:pt x="73" y="250"/>
                  </a:lnTo>
                  <a:lnTo>
                    <a:pt x="66" y="242"/>
                  </a:lnTo>
                  <a:lnTo>
                    <a:pt x="65" y="240"/>
                  </a:lnTo>
                  <a:lnTo>
                    <a:pt x="61" y="230"/>
                  </a:lnTo>
                  <a:lnTo>
                    <a:pt x="60" y="230"/>
                  </a:lnTo>
                  <a:lnTo>
                    <a:pt x="60" y="229"/>
                  </a:lnTo>
                  <a:lnTo>
                    <a:pt x="61" y="227"/>
                  </a:lnTo>
                  <a:lnTo>
                    <a:pt x="55" y="219"/>
                  </a:lnTo>
                  <a:lnTo>
                    <a:pt x="53" y="210"/>
                  </a:lnTo>
                  <a:lnTo>
                    <a:pt x="53" y="208"/>
                  </a:lnTo>
                  <a:lnTo>
                    <a:pt x="49" y="198"/>
                  </a:lnTo>
                  <a:lnTo>
                    <a:pt x="49" y="195"/>
                  </a:lnTo>
                  <a:lnTo>
                    <a:pt x="47" y="188"/>
                  </a:lnTo>
                  <a:lnTo>
                    <a:pt x="42" y="173"/>
                  </a:lnTo>
                  <a:lnTo>
                    <a:pt x="40" y="168"/>
                  </a:lnTo>
                  <a:lnTo>
                    <a:pt x="39" y="163"/>
                  </a:lnTo>
                  <a:lnTo>
                    <a:pt x="39" y="161"/>
                  </a:lnTo>
                  <a:lnTo>
                    <a:pt x="36" y="150"/>
                  </a:lnTo>
                  <a:lnTo>
                    <a:pt x="36" y="148"/>
                  </a:lnTo>
                  <a:lnTo>
                    <a:pt x="31" y="130"/>
                  </a:lnTo>
                  <a:lnTo>
                    <a:pt x="29" y="129"/>
                  </a:lnTo>
                  <a:lnTo>
                    <a:pt x="28" y="125"/>
                  </a:lnTo>
                  <a:lnTo>
                    <a:pt x="27" y="119"/>
                  </a:lnTo>
                  <a:lnTo>
                    <a:pt x="26" y="116"/>
                  </a:lnTo>
                  <a:lnTo>
                    <a:pt x="26" y="113"/>
                  </a:lnTo>
                  <a:lnTo>
                    <a:pt x="25" y="109"/>
                  </a:lnTo>
                  <a:lnTo>
                    <a:pt x="22" y="101"/>
                  </a:lnTo>
                  <a:lnTo>
                    <a:pt x="21" y="95"/>
                  </a:lnTo>
                  <a:lnTo>
                    <a:pt x="18" y="90"/>
                  </a:lnTo>
                  <a:lnTo>
                    <a:pt x="16" y="79"/>
                  </a:lnTo>
                  <a:lnTo>
                    <a:pt x="13" y="74"/>
                  </a:lnTo>
                  <a:lnTo>
                    <a:pt x="12" y="68"/>
                  </a:lnTo>
                  <a:lnTo>
                    <a:pt x="11" y="63"/>
                  </a:lnTo>
                  <a:lnTo>
                    <a:pt x="10" y="59"/>
                  </a:lnTo>
                  <a:lnTo>
                    <a:pt x="6" y="48"/>
                  </a:lnTo>
                  <a:lnTo>
                    <a:pt x="4" y="41"/>
                  </a:lnTo>
                  <a:lnTo>
                    <a:pt x="4" y="38"/>
                  </a:lnTo>
                  <a:lnTo>
                    <a:pt x="2" y="36"/>
                  </a:lnTo>
                  <a:lnTo>
                    <a:pt x="0" y="26"/>
                  </a:lnTo>
                  <a:lnTo>
                    <a:pt x="9" y="25"/>
                  </a:lnTo>
                  <a:lnTo>
                    <a:pt x="10" y="25"/>
                  </a:lnTo>
                  <a:lnTo>
                    <a:pt x="17" y="24"/>
                  </a:lnTo>
                  <a:lnTo>
                    <a:pt x="18" y="24"/>
                  </a:lnTo>
                  <a:lnTo>
                    <a:pt x="22" y="24"/>
                  </a:lnTo>
                  <a:lnTo>
                    <a:pt x="26" y="23"/>
                  </a:lnTo>
                  <a:lnTo>
                    <a:pt x="27" y="23"/>
                  </a:lnTo>
                  <a:lnTo>
                    <a:pt x="45" y="20"/>
                  </a:lnTo>
                  <a:lnTo>
                    <a:pt x="47" y="20"/>
                  </a:lnTo>
                  <a:lnTo>
                    <a:pt x="50" y="19"/>
                  </a:lnTo>
                  <a:lnTo>
                    <a:pt x="56" y="19"/>
                  </a:lnTo>
                  <a:lnTo>
                    <a:pt x="58" y="19"/>
                  </a:lnTo>
                  <a:close/>
                </a:path>
              </a:pathLst>
            </a:custGeom>
            <a:solidFill>
              <a:srgbClr val="3366FF"/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42" name="Freeform 55"/>
            <p:cNvSpPr>
              <a:spLocks/>
            </p:cNvSpPr>
            <p:nvPr/>
          </p:nvSpPr>
          <p:spPr bwMode="auto">
            <a:xfrm>
              <a:off x="3922" y="2300"/>
              <a:ext cx="363" cy="286"/>
            </a:xfrm>
            <a:custGeom>
              <a:avLst/>
              <a:gdLst>
                <a:gd name="T0" fmla="*/ 67 w 363"/>
                <a:gd name="T1" fmla="*/ 129 h 286"/>
                <a:gd name="T2" fmla="*/ 96 w 363"/>
                <a:gd name="T3" fmla="*/ 150 h 286"/>
                <a:gd name="T4" fmla="*/ 105 w 363"/>
                <a:gd name="T5" fmla="*/ 157 h 286"/>
                <a:gd name="T6" fmla="*/ 122 w 363"/>
                <a:gd name="T7" fmla="*/ 175 h 286"/>
                <a:gd name="T8" fmla="*/ 138 w 363"/>
                <a:gd name="T9" fmla="*/ 190 h 286"/>
                <a:gd name="T10" fmla="*/ 149 w 363"/>
                <a:gd name="T11" fmla="*/ 198 h 286"/>
                <a:gd name="T12" fmla="*/ 160 w 363"/>
                <a:gd name="T13" fmla="*/ 212 h 286"/>
                <a:gd name="T14" fmla="*/ 174 w 363"/>
                <a:gd name="T15" fmla="*/ 241 h 286"/>
                <a:gd name="T16" fmla="*/ 198 w 363"/>
                <a:gd name="T17" fmla="*/ 264 h 286"/>
                <a:gd name="T18" fmla="*/ 202 w 363"/>
                <a:gd name="T19" fmla="*/ 282 h 286"/>
                <a:gd name="T20" fmla="*/ 219 w 363"/>
                <a:gd name="T21" fmla="*/ 282 h 286"/>
                <a:gd name="T22" fmla="*/ 234 w 363"/>
                <a:gd name="T23" fmla="*/ 267 h 286"/>
                <a:gd name="T24" fmla="*/ 236 w 363"/>
                <a:gd name="T25" fmla="*/ 262 h 286"/>
                <a:gd name="T26" fmla="*/ 241 w 363"/>
                <a:gd name="T27" fmla="*/ 237 h 286"/>
                <a:gd name="T28" fmla="*/ 252 w 363"/>
                <a:gd name="T29" fmla="*/ 237 h 286"/>
                <a:gd name="T30" fmla="*/ 257 w 363"/>
                <a:gd name="T31" fmla="*/ 236 h 286"/>
                <a:gd name="T32" fmla="*/ 284 w 363"/>
                <a:gd name="T33" fmla="*/ 207 h 286"/>
                <a:gd name="T34" fmla="*/ 301 w 363"/>
                <a:gd name="T35" fmla="*/ 179 h 286"/>
                <a:gd name="T36" fmla="*/ 324 w 363"/>
                <a:gd name="T37" fmla="*/ 164 h 286"/>
                <a:gd name="T38" fmla="*/ 346 w 363"/>
                <a:gd name="T39" fmla="*/ 100 h 286"/>
                <a:gd name="T40" fmla="*/ 361 w 363"/>
                <a:gd name="T41" fmla="*/ 85 h 286"/>
                <a:gd name="T42" fmla="*/ 334 w 363"/>
                <a:gd name="T43" fmla="*/ 65 h 286"/>
                <a:gd name="T44" fmla="*/ 300 w 363"/>
                <a:gd name="T45" fmla="*/ 40 h 286"/>
                <a:gd name="T46" fmla="*/ 284 w 363"/>
                <a:gd name="T47" fmla="*/ 28 h 286"/>
                <a:gd name="T48" fmla="*/ 264 w 363"/>
                <a:gd name="T49" fmla="*/ 15 h 286"/>
                <a:gd name="T50" fmla="*/ 247 w 363"/>
                <a:gd name="T51" fmla="*/ 18 h 286"/>
                <a:gd name="T52" fmla="*/ 218 w 363"/>
                <a:gd name="T53" fmla="*/ 23 h 286"/>
                <a:gd name="T54" fmla="*/ 183 w 363"/>
                <a:gd name="T55" fmla="*/ 28 h 286"/>
                <a:gd name="T56" fmla="*/ 176 w 363"/>
                <a:gd name="T57" fmla="*/ 10 h 286"/>
                <a:gd name="T58" fmla="*/ 165 w 363"/>
                <a:gd name="T59" fmla="*/ 8 h 286"/>
                <a:gd name="T60" fmla="*/ 153 w 363"/>
                <a:gd name="T61" fmla="*/ 2 h 286"/>
                <a:gd name="T62" fmla="*/ 137 w 363"/>
                <a:gd name="T63" fmla="*/ 3 h 286"/>
                <a:gd name="T64" fmla="*/ 108 w 363"/>
                <a:gd name="T65" fmla="*/ 7 h 286"/>
                <a:gd name="T66" fmla="*/ 87 w 363"/>
                <a:gd name="T67" fmla="*/ 9 h 286"/>
                <a:gd name="T68" fmla="*/ 73 w 363"/>
                <a:gd name="T69" fmla="*/ 10 h 286"/>
                <a:gd name="T70" fmla="*/ 50 w 363"/>
                <a:gd name="T71" fmla="*/ 19 h 286"/>
                <a:gd name="T72" fmla="*/ 38 w 363"/>
                <a:gd name="T73" fmla="*/ 29 h 286"/>
                <a:gd name="T74" fmla="*/ 21 w 363"/>
                <a:gd name="T75" fmla="*/ 34 h 286"/>
                <a:gd name="T76" fmla="*/ 13 w 363"/>
                <a:gd name="T77" fmla="*/ 44 h 286"/>
                <a:gd name="T78" fmla="*/ 1 w 363"/>
                <a:gd name="T79" fmla="*/ 70 h 286"/>
                <a:gd name="T80" fmla="*/ 21 w 363"/>
                <a:gd name="T81" fmla="*/ 82 h 286"/>
                <a:gd name="T82" fmla="*/ 25 w 363"/>
                <a:gd name="T83" fmla="*/ 85 h 286"/>
                <a:gd name="T84" fmla="*/ 38 w 363"/>
                <a:gd name="T85" fmla="*/ 85 h 286"/>
                <a:gd name="T86" fmla="*/ 50 w 363"/>
                <a:gd name="T87" fmla="*/ 102 h 286"/>
                <a:gd name="T88" fmla="*/ 57 w 363"/>
                <a:gd name="T89" fmla="*/ 115 h 28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363"/>
                <a:gd name="T136" fmla="*/ 0 h 286"/>
                <a:gd name="T137" fmla="*/ 363 w 363"/>
                <a:gd name="T138" fmla="*/ 286 h 28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363" h="286">
                  <a:moveTo>
                    <a:pt x="65" y="124"/>
                  </a:moveTo>
                  <a:lnTo>
                    <a:pt x="65" y="125"/>
                  </a:lnTo>
                  <a:lnTo>
                    <a:pt x="67" y="129"/>
                  </a:lnTo>
                  <a:lnTo>
                    <a:pt x="83" y="137"/>
                  </a:lnTo>
                  <a:lnTo>
                    <a:pt x="93" y="144"/>
                  </a:lnTo>
                  <a:lnTo>
                    <a:pt x="96" y="150"/>
                  </a:lnTo>
                  <a:lnTo>
                    <a:pt x="99" y="155"/>
                  </a:lnTo>
                  <a:lnTo>
                    <a:pt x="105" y="158"/>
                  </a:lnTo>
                  <a:lnTo>
                    <a:pt x="105" y="157"/>
                  </a:lnTo>
                  <a:lnTo>
                    <a:pt x="112" y="160"/>
                  </a:lnTo>
                  <a:lnTo>
                    <a:pt x="112" y="162"/>
                  </a:lnTo>
                  <a:lnTo>
                    <a:pt x="122" y="175"/>
                  </a:lnTo>
                  <a:lnTo>
                    <a:pt x="127" y="180"/>
                  </a:lnTo>
                  <a:lnTo>
                    <a:pt x="130" y="187"/>
                  </a:lnTo>
                  <a:lnTo>
                    <a:pt x="138" y="190"/>
                  </a:lnTo>
                  <a:lnTo>
                    <a:pt x="139" y="194"/>
                  </a:lnTo>
                  <a:lnTo>
                    <a:pt x="142" y="197"/>
                  </a:lnTo>
                  <a:lnTo>
                    <a:pt x="149" y="198"/>
                  </a:lnTo>
                  <a:lnTo>
                    <a:pt x="155" y="202"/>
                  </a:lnTo>
                  <a:lnTo>
                    <a:pt x="160" y="204"/>
                  </a:lnTo>
                  <a:lnTo>
                    <a:pt x="160" y="212"/>
                  </a:lnTo>
                  <a:lnTo>
                    <a:pt x="170" y="228"/>
                  </a:lnTo>
                  <a:lnTo>
                    <a:pt x="171" y="238"/>
                  </a:lnTo>
                  <a:lnTo>
                    <a:pt x="174" y="241"/>
                  </a:lnTo>
                  <a:lnTo>
                    <a:pt x="175" y="242"/>
                  </a:lnTo>
                  <a:lnTo>
                    <a:pt x="182" y="243"/>
                  </a:lnTo>
                  <a:lnTo>
                    <a:pt x="198" y="264"/>
                  </a:lnTo>
                  <a:lnTo>
                    <a:pt x="197" y="269"/>
                  </a:lnTo>
                  <a:lnTo>
                    <a:pt x="198" y="272"/>
                  </a:lnTo>
                  <a:lnTo>
                    <a:pt x="202" y="282"/>
                  </a:lnTo>
                  <a:lnTo>
                    <a:pt x="210" y="282"/>
                  </a:lnTo>
                  <a:lnTo>
                    <a:pt x="219" y="286"/>
                  </a:lnTo>
                  <a:lnTo>
                    <a:pt x="219" y="282"/>
                  </a:lnTo>
                  <a:lnTo>
                    <a:pt x="220" y="282"/>
                  </a:lnTo>
                  <a:lnTo>
                    <a:pt x="229" y="274"/>
                  </a:lnTo>
                  <a:lnTo>
                    <a:pt x="234" y="267"/>
                  </a:lnTo>
                  <a:lnTo>
                    <a:pt x="226" y="263"/>
                  </a:lnTo>
                  <a:lnTo>
                    <a:pt x="221" y="254"/>
                  </a:lnTo>
                  <a:lnTo>
                    <a:pt x="236" y="262"/>
                  </a:lnTo>
                  <a:lnTo>
                    <a:pt x="245" y="257"/>
                  </a:lnTo>
                  <a:lnTo>
                    <a:pt x="248" y="247"/>
                  </a:lnTo>
                  <a:lnTo>
                    <a:pt x="241" y="237"/>
                  </a:lnTo>
                  <a:lnTo>
                    <a:pt x="247" y="238"/>
                  </a:lnTo>
                  <a:lnTo>
                    <a:pt x="250" y="239"/>
                  </a:lnTo>
                  <a:lnTo>
                    <a:pt x="252" y="237"/>
                  </a:lnTo>
                  <a:lnTo>
                    <a:pt x="253" y="237"/>
                  </a:lnTo>
                  <a:lnTo>
                    <a:pt x="254" y="238"/>
                  </a:lnTo>
                  <a:lnTo>
                    <a:pt x="257" y="236"/>
                  </a:lnTo>
                  <a:lnTo>
                    <a:pt x="267" y="225"/>
                  </a:lnTo>
                  <a:lnTo>
                    <a:pt x="278" y="220"/>
                  </a:lnTo>
                  <a:lnTo>
                    <a:pt x="284" y="207"/>
                  </a:lnTo>
                  <a:lnTo>
                    <a:pt x="294" y="200"/>
                  </a:lnTo>
                  <a:lnTo>
                    <a:pt x="303" y="187"/>
                  </a:lnTo>
                  <a:lnTo>
                    <a:pt x="301" y="179"/>
                  </a:lnTo>
                  <a:lnTo>
                    <a:pt x="317" y="177"/>
                  </a:lnTo>
                  <a:lnTo>
                    <a:pt x="322" y="164"/>
                  </a:lnTo>
                  <a:lnTo>
                    <a:pt x="324" y="164"/>
                  </a:lnTo>
                  <a:lnTo>
                    <a:pt x="327" y="140"/>
                  </a:lnTo>
                  <a:lnTo>
                    <a:pt x="334" y="119"/>
                  </a:lnTo>
                  <a:lnTo>
                    <a:pt x="346" y="100"/>
                  </a:lnTo>
                  <a:lnTo>
                    <a:pt x="350" y="95"/>
                  </a:lnTo>
                  <a:lnTo>
                    <a:pt x="363" y="87"/>
                  </a:lnTo>
                  <a:lnTo>
                    <a:pt x="361" y="85"/>
                  </a:lnTo>
                  <a:lnTo>
                    <a:pt x="355" y="80"/>
                  </a:lnTo>
                  <a:lnTo>
                    <a:pt x="354" y="79"/>
                  </a:lnTo>
                  <a:lnTo>
                    <a:pt x="334" y="65"/>
                  </a:lnTo>
                  <a:lnTo>
                    <a:pt x="322" y="57"/>
                  </a:lnTo>
                  <a:lnTo>
                    <a:pt x="317" y="53"/>
                  </a:lnTo>
                  <a:lnTo>
                    <a:pt x="300" y="40"/>
                  </a:lnTo>
                  <a:lnTo>
                    <a:pt x="294" y="35"/>
                  </a:lnTo>
                  <a:lnTo>
                    <a:pt x="284" y="29"/>
                  </a:lnTo>
                  <a:lnTo>
                    <a:pt x="284" y="28"/>
                  </a:lnTo>
                  <a:lnTo>
                    <a:pt x="283" y="28"/>
                  </a:lnTo>
                  <a:lnTo>
                    <a:pt x="270" y="19"/>
                  </a:lnTo>
                  <a:lnTo>
                    <a:pt x="264" y="15"/>
                  </a:lnTo>
                  <a:lnTo>
                    <a:pt x="259" y="15"/>
                  </a:lnTo>
                  <a:lnTo>
                    <a:pt x="251" y="18"/>
                  </a:lnTo>
                  <a:lnTo>
                    <a:pt x="247" y="18"/>
                  </a:lnTo>
                  <a:lnTo>
                    <a:pt x="241" y="19"/>
                  </a:lnTo>
                  <a:lnTo>
                    <a:pt x="221" y="22"/>
                  </a:lnTo>
                  <a:lnTo>
                    <a:pt x="218" y="23"/>
                  </a:lnTo>
                  <a:lnTo>
                    <a:pt x="208" y="24"/>
                  </a:lnTo>
                  <a:lnTo>
                    <a:pt x="201" y="25"/>
                  </a:lnTo>
                  <a:lnTo>
                    <a:pt x="183" y="28"/>
                  </a:lnTo>
                  <a:lnTo>
                    <a:pt x="182" y="17"/>
                  </a:lnTo>
                  <a:lnTo>
                    <a:pt x="177" y="12"/>
                  </a:lnTo>
                  <a:lnTo>
                    <a:pt x="176" y="10"/>
                  </a:lnTo>
                  <a:lnTo>
                    <a:pt x="175" y="9"/>
                  </a:lnTo>
                  <a:lnTo>
                    <a:pt x="171" y="5"/>
                  </a:lnTo>
                  <a:lnTo>
                    <a:pt x="165" y="8"/>
                  </a:lnTo>
                  <a:lnTo>
                    <a:pt x="160" y="2"/>
                  </a:lnTo>
                  <a:lnTo>
                    <a:pt x="161" y="0"/>
                  </a:lnTo>
                  <a:lnTo>
                    <a:pt x="153" y="2"/>
                  </a:lnTo>
                  <a:lnTo>
                    <a:pt x="145" y="2"/>
                  </a:lnTo>
                  <a:lnTo>
                    <a:pt x="139" y="3"/>
                  </a:lnTo>
                  <a:lnTo>
                    <a:pt x="137" y="3"/>
                  </a:lnTo>
                  <a:lnTo>
                    <a:pt x="127" y="4"/>
                  </a:lnTo>
                  <a:lnTo>
                    <a:pt x="109" y="7"/>
                  </a:lnTo>
                  <a:lnTo>
                    <a:pt x="108" y="7"/>
                  </a:lnTo>
                  <a:lnTo>
                    <a:pt x="100" y="8"/>
                  </a:lnTo>
                  <a:lnTo>
                    <a:pt x="93" y="8"/>
                  </a:lnTo>
                  <a:lnTo>
                    <a:pt x="87" y="9"/>
                  </a:lnTo>
                  <a:lnTo>
                    <a:pt x="81" y="10"/>
                  </a:lnTo>
                  <a:lnTo>
                    <a:pt x="76" y="10"/>
                  </a:lnTo>
                  <a:lnTo>
                    <a:pt x="73" y="10"/>
                  </a:lnTo>
                  <a:lnTo>
                    <a:pt x="66" y="13"/>
                  </a:lnTo>
                  <a:lnTo>
                    <a:pt x="55" y="17"/>
                  </a:lnTo>
                  <a:lnTo>
                    <a:pt x="50" y="19"/>
                  </a:lnTo>
                  <a:lnTo>
                    <a:pt x="45" y="22"/>
                  </a:lnTo>
                  <a:lnTo>
                    <a:pt x="43" y="23"/>
                  </a:lnTo>
                  <a:lnTo>
                    <a:pt x="38" y="29"/>
                  </a:lnTo>
                  <a:lnTo>
                    <a:pt x="29" y="30"/>
                  </a:lnTo>
                  <a:lnTo>
                    <a:pt x="28" y="32"/>
                  </a:lnTo>
                  <a:lnTo>
                    <a:pt x="21" y="34"/>
                  </a:lnTo>
                  <a:lnTo>
                    <a:pt x="21" y="35"/>
                  </a:lnTo>
                  <a:lnTo>
                    <a:pt x="13" y="39"/>
                  </a:lnTo>
                  <a:lnTo>
                    <a:pt x="13" y="44"/>
                  </a:lnTo>
                  <a:lnTo>
                    <a:pt x="5" y="54"/>
                  </a:lnTo>
                  <a:lnTo>
                    <a:pt x="0" y="68"/>
                  </a:lnTo>
                  <a:lnTo>
                    <a:pt x="1" y="70"/>
                  </a:lnTo>
                  <a:lnTo>
                    <a:pt x="8" y="75"/>
                  </a:lnTo>
                  <a:lnTo>
                    <a:pt x="18" y="79"/>
                  </a:lnTo>
                  <a:lnTo>
                    <a:pt x="21" y="82"/>
                  </a:lnTo>
                  <a:lnTo>
                    <a:pt x="24" y="84"/>
                  </a:lnTo>
                  <a:lnTo>
                    <a:pt x="24" y="85"/>
                  </a:lnTo>
                  <a:lnTo>
                    <a:pt x="25" y="85"/>
                  </a:lnTo>
                  <a:lnTo>
                    <a:pt x="29" y="87"/>
                  </a:lnTo>
                  <a:lnTo>
                    <a:pt x="29" y="85"/>
                  </a:lnTo>
                  <a:lnTo>
                    <a:pt x="38" y="85"/>
                  </a:lnTo>
                  <a:lnTo>
                    <a:pt x="41" y="94"/>
                  </a:lnTo>
                  <a:lnTo>
                    <a:pt x="48" y="100"/>
                  </a:lnTo>
                  <a:lnTo>
                    <a:pt x="50" y="102"/>
                  </a:lnTo>
                  <a:lnTo>
                    <a:pt x="50" y="104"/>
                  </a:lnTo>
                  <a:lnTo>
                    <a:pt x="51" y="108"/>
                  </a:lnTo>
                  <a:lnTo>
                    <a:pt x="57" y="115"/>
                  </a:lnTo>
                  <a:lnTo>
                    <a:pt x="61" y="120"/>
                  </a:lnTo>
                  <a:lnTo>
                    <a:pt x="65" y="124"/>
                  </a:lnTo>
                  <a:close/>
                </a:path>
              </a:pathLst>
            </a:custGeom>
            <a:solidFill>
              <a:srgbClr val="3366FF"/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43" name="Freeform 56"/>
            <p:cNvSpPr>
              <a:spLocks/>
            </p:cNvSpPr>
            <p:nvPr/>
          </p:nvSpPr>
          <p:spPr bwMode="auto">
            <a:xfrm>
              <a:off x="1966" y="1431"/>
              <a:ext cx="494" cy="414"/>
            </a:xfrm>
            <a:custGeom>
              <a:avLst/>
              <a:gdLst>
                <a:gd name="T0" fmla="*/ 315 w 494"/>
                <a:gd name="T1" fmla="*/ 403 h 414"/>
                <a:gd name="T2" fmla="*/ 282 w 494"/>
                <a:gd name="T3" fmla="*/ 400 h 414"/>
                <a:gd name="T4" fmla="*/ 279 w 494"/>
                <a:gd name="T5" fmla="*/ 400 h 414"/>
                <a:gd name="T6" fmla="*/ 248 w 494"/>
                <a:gd name="T7" fmla="*/ 396 h 414"/>
                <a:gd name="T8" fmla="*/ 211 w 494"/>
                <a:gd name="T9" fmla="*/ 394 h 414"/>
                <a:gd name="T10" fmla="*/ 151 w 494"/>
                <a:gd name="T11" fmla="*/ 388 h 414"/>
                <a:gd name="T12" fmla="*/ 104 w 494"/>
                <a:gd name="T13" fmla="*/ 382 h 414"/>
                <a:gd name="T14" fmla="*/ 70 w 494"/>
                <a:gd name="T15" fmla="*/ 377 h 414"/>
                <a:gd name="T16" fmla="*/ 52 w 494"/>
                <a:gd name="T17" fmla="*/ 376 h 414"/>
                <a:gd name="T18" fmla="*/ 3 w 494"/>
                <a:gd name="T19" fmla="*/ 346 h 414"/>
                <a:gd name="T20" fmla="*/ 5 w 494"/>
                <a:gd name="T21" fmla="*/ 322 h 414"/>
                <a:gd name="T22" fmla="*/ 9 w 494"/>
                <a:gd name="T23" fmla="*/ 300 h 414"/>
                <a:gd name="T24" fmla="*/ 11 w 494"/>
                <a:gd name="T25" fmla="*/ 276 h 414"/>
                <a:gd name="T26" fmla="*/ 17 w 494"/>
                <a:gd name="T27" fmla="*/ 232 h 414"/>
                <a:gd name="T28" fmla="*/ 21 w 494"/>
                <a:gd name="T29" fmla="*/ 207 h 414"/>
                <a:gd name="T30" fmla="*/ 24 w 494"/>
                <a:gd name="T31" fmla="*/ 182 h 414"/>
                <a:gd name="T32" fmla="*/ 26 w 494"/>
                <a:gd name="T33" fmla="*/ 161 h 414"/>
                <a:gd name="T34" fmla="*/ 28 w 494"/>
                <a:gd name="T35" fmla="*/ 142 h 414"/>
                <a:gd name="T36" fmla="*/ 32 w 494"/>
                <a:gd name="T37" fmla="*/ 115 h 414"/>
                <a:gd name="T38" fmla="*/ 35 w 494"/>
                <a:gd name="T39" fmla="*/ 93 h 414"/>
                <a:gd name="T40" fmla="*/ 38 w 494"/>
                <a:gd name="T41" fmla="*/ 68 h 414"/>
                <a:gd name="T42" fmla="*/ 41 w 494"/>
                <a:gd name="T43" fmla="*/ 46 h 414"/>
                <a:gd name="T44" fmla="*/ 46 w 494"/>
                <a:gd name="T45" fmla="*/ 0 h 414"/>
                <a:gd name="T46" fmla="*/ 113 w 494"/>
                <a:gd name="T47" fmla="*/ 8 h 414"/>
                <a:gd name="T48" fmla="*/ 126 w 494"/>
                <a:gd name="T49" fmla="*/ 10 h 414"/>
                <a:gd name="T50" fmla="*/ 177 w 494"/>
                <a:gd name="T51" fmla="*/ 16 h 414"/>
                <a:gd name="T52" fmla="*/ 208 w 494"/>
                <a:gd name="T53" fmla="*/ 20 h 414"/>
                <a:gd name="T54" fmla="*/ 224 w 494"/>
                <a:gd name="T55" fmla="*/ 21 h 414"/>
                <a:gd name="T56" fmla="*/ 297 w 494"/>
                <a:gd name="T57" fmla="*/ 28 h 414"/>
                <a:gd name="T58" fmla="*/ 352 w 494"/>
                <a:gd name="T59" fmla="*/ 33 h 414"/>
                <a:gd name="T60" fmla="*/ 362 w 494"/>
                <a:gd name="T61" fmla="*/ 35 h 414"/>
                <a:gd name="T62" fmla="*/ 369 w 494"/>
                <a:gd name="T63" fmla="*/ 35 h 414"/>
                <a:gd name="T64" fmla="*/ 428 w 494"/>
                <a:gd name="T65" fmla="*/ 38 h 414"/>
                <a:gd name="T66" fmla="*/ 444 w 494"/>
                <a:gd name="T67" fmla="*/ 40 h 414"/>
                <a:gd name="T68" fmla="*/ 494 w 494"/>
                <a:gd name="T69" fmla="*/ 43 h 414"/>
                <a:gd name="T70" fmla="*/ 491 w 494"/>
                <a:gd name="T71" fmla="*/ 82 h 414"/>
                <a:gd name="T72" fmla="*/ 490 w 494"/>
                <a:gd name="T73" fmla="*/ 112 h 414"/>
                <a:gd name="T74" fmla="*/ 489 w 494"/>
                <a:gd name="T75" fmla="*/ 122 h 414"/>
                <a:gd name="T76" fmla="*/ 488 w 494"/>
                <a:gd name="T77" fmla="*/ 148 h 414"/>
                <a:gd name="T78" fmla="*/ 486 w 494"/>
                <a:gd name="T79" fmla="*/ 170 h 414"/>
                <a:gd name="T80" fmla="*/ 485 w 494"/>
                <a:gd name="T81" fmla="*/ 182 h 414"/>
                <a:gd name="T82" fmla="*/ 485 w 494"/>
                <a:gd name="T83" fmla="*/ 194 h 414"/>
                <a:gd name="T84" fmla="*/ 483 w 494"/>
                <a:gd name="T85" fmla="*/ 229 h 414"/>
                <a:gd name="T86" fmla="*/ 482 w 494"/>
                <a:gd name="T87" fmla="*/ 245 h 414"/>
                <a:gd name="T88" fmla="*/ 479 w 494"/>
                <a:gd name="T89" fmla="*/ 297 h 414"/>
                <a:gd name="T90" fmla="*/ 478 w 494"/>
                <a:gd name="T91" fmla="*/ 321 h 414"/>
                <a:gd name="T92" fmla="*/ 477 w 494"/>
                <a:gd name="T93" fmla="*/ 345 h 414"/>
                <a:gd name="T94" fmla="*/ 475 w 494"/>
                <a:gd name="T95" fmla="*/ 356 h 414"/>
                <a:gd name="T96" fmla="*/ 475 w 494"/>
                <a:gd name="T97" fmla="*/ 367 h 414"/>
                <a:gd name="T98" fmla="*/ 474 w 494"/>
                <a:gd name="T99" fmla="*/ 386 h 414"/>
                <a:gd name="T100" fmla="*/ 472 w 494"/>
                <a:gd name="T101" fmla="*/ 414 h 414"/>
                <a:gd name="T102" fmla="*/ 417 w 494"/>
                <a:gd name="T103" fmla="*/ 411 h 414"/>
                <a:gd name="T104" fmla="*/ 399 w 494"/>
                <a:gd name="T105" fmla="*/ 410 h 414"/>
                <a:gd name="T106" fmla="*/ 390 w 494"/>
                <a:gd name="T107" fmla="*/ 409 h 414"/>
                <a:gd name="T108" fmla="*/ 336 w 494"/>
                <a:gd name="T109" fmla="*/ 405 h 414"/>
                <a:gd name="T110" fmla="*/ 326 w 494"/>
                <a:gd name="T111" fmla="*/ 404 h 414"/>
                <a:gd name="T112" fmla="*/ 319 w 494"/>
                <a:gd name="T113" fmla="*/ 404 h 414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494"/>
                <a:gd name="T172" fmla="*/ 0 h 414"/>
                <a:gd name="T173" fmla="*/ 494 w 494"/>
                <a:gd name="T174" fmla="*/ 414 h 414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494" h="414">
                  <a:moveTo>
                    <a:pt x="319" y="404"/>
                  </a:moveTo>
                  <a:lnTo>
                    <a:pt x="315" y="403"/>
                  </a:lnTo>
                  <a:lnTo>
                    <a:pt x="306" y="403"/>
                  </a:lnTo>
                  <a:lnTo>
                    <a:pt x="282" y="400"/>
                  </a:lnTo>
                  <a:lnTo>
                    <a:pt x="281" y="400"/>
                  </a:lnTo>
                  <a:lnTo>
                    <a:pt x="279" y="400"/>
                  </a:lnTo>
                  <a:lnTo>
                    <a:pt x="251" y="398"/>
                  </a:lnTo>
                  <a:lnTo>
                    <a:pt x="248" y="396"/>
                  </a:lnTo>
                  <a:lnTo>
                    <a:pt x="231" y="395"/>
                  </a:lnTo>
                  <a:lnTo>
                    <a:pt x="211" y="394"/>
                  </a:lnTo>
                  <a:lnTo>
                    <a:pt x="193" y="391"/>
                  </a:lnTo>
                  <a:lnTo>
                    <a:pt x="151" y="388"/>
                  </a:lnTo>
                  <a:lnTo>
                    <a:pt x="134" y="385"/>
                  </a:lnTo>
                  <a:lnTo>
                    <a:pt x="104" y="382"/>
                  </a:lnTo>
                  <a:lnTo>
                    <a:pt x="102" y="381"/>
                  </a:lnTo>
                  <a:lnTo>
                    <a:pt x="70" y="377"/>
                  </a:lnTo>
                  <a:lnTo>
                    <a:pt x="66" y="377"/>
                  </a:lnTo>
                  <a:lnTo>
                    <a:pt x="52" y="376"/>
                  </a:lnTo>
                  <a:lnTo>
                    <a:pt x="0" y="369"/>
                  </a:lnTo>
                  <a:lnTo>
                    <a:pt x="3" y="346"/>
                  </a:lnTo>
                  <a:lnTo>
                    <a:pt x="5" y="327"/>
                  </a:lnTo>
                  <a:lnTo>
                    <a:pt x="5" y="322"/>
                  </a:lnTo>
                  <a:lnTo>
                    <a:pt x="6" y="315"/>
                  </a:lnTo>
                  <a:lnTo>
                    <a:pt x="9" y="300"/>
                  </a:lnTo>
                  <a:lnTo>
                    <a:pt x="10" y="291"/>
                  </a:lnTo>
                  <a:lnTo>
                    <a:pt x="11" y="276"/>
                  </a:lnTo>
                  <a:lnTo>
                    <a:pt x="13" y="265"/>
                  </a:lnTo>
                  <a:lnTo>
                    <a:pt x="17" y="232"/>
                  </a:lnTo>
                  <a:lnTo>
                    <a:pt x="17" y="229"/>
                  </a:lnTo>
                  <a:lnTo>
                    <a:pt x="21" y="207"/>
                  </a:lnTo>
                  <a:lnTo>
                    <a:pt x="24" y="184"/>
                  </a:lnTo>
                  <a:lnTo>
                    <a:pt x="24" y="182"/>
                  </a:lnTo>
                  <a:lnTo>
                    <a:pt x="25" y="179"/>
                  </a:lnTo>
                  <a:lnTo>
                    <a:pt x="26" y="161"/>
                  </a:lnTo>
                  <a:lnTo>
                    <a:pt x="27" y="155"/>
                  </a:lnTo>
                  <a:lnTo>
                    <a:pt x="28" y="142"/>
                  </a:lnTo>
                  <a:lnTo>
                    <a:pt x="30" y="137"/>
                  </a:lnTo>
                  <a:lnTo>
                    <a:pt x="32" y="115"/>
                  </a:lnTo>
                  <a:lnTo>
                    <a:pt x="33" y="103"/>
                  </a:lnTo>
                  <a:lnTo>
                    <a:pt x="35" y="93"/>
                  </a:lnTo>
                  <a:lnTo>
                    <a:pt x="36" y="80"/>
                  </a:lnTo>
                  <a:lnTo>
                    <a:pt x="38" y="68"/>
                  </a:lnTo>
                  <a:lnTo>
                    <a:pt x="40" y="48"/>
                  </a:lnTo>
                  <a:lnTo>
                    <a:pt x="41" y="46"/>
                  </a:lnTo>
                  <a:lnTo>
                    <a:pt x="42" y="31"/>
                  </a:lnTo>
                  <a:lnTo>
                    <a:pt x="46" y="0"/>
                  </a:lnTo>
                  <a:lnTo>
                    <a:pt x="87" y="6"/>
                  </a:lnTo>
                  <a:lnTo>
                    <a:pt x="113" y="8"/>
                  </a:lnTo>
                  <a:lnTo>
                    <a:pt x="123" y="10"/>
                  </a:lnTo>
                  <a:lnTo>
                    <a:pt x="126" y="10"/>
                  </a:lnTo>
                  <a:lnTo>
                    <a:pt x="169" y="15"/>
                  </a:lnTo>
                  <a:lnTo>
                    <a:pt x="177" y="16"/>
                  </a:lnTo>
                  <a:lnTo>
                    <a:pt x="201" y="18"/>
                  </a:lnTo>
                  <a:lnTo>
                    <a:pt x="208" y="20"/>
                  </a:lnTo>
                  <a:lnTo>
                    <a:pt x="217" y="20"/>
                  </a:lnTo>
                  <a:lnTo>
                    <a:pt x="224" y="21"/>
                  </a:lnTo>
                  <a:lnTo>
                    <a:pt x="246" y="23"/>
                  </a:lnTo>
                  <a:lnTo>
                    <a:pt x="297" y="28"/>
                  </a:lnTo>
                  <a:lnTo>
                    <a:pt x="305" y="28"/>
                  </a:lnTo>
                  <a:lnTo>
                    <a:pt x="352" y="33"/>
                  </a:lnTo>
                  <a:lnTo>
                    <a:pt x="353" y="33"/>
                  </a:lnTo>
                  <a:lnTo>
                    <a:pt x="362" y="35"/>
                  </a:lnTo>
                  <a:lnTo>
                    <a:pt x="368" y="35"/>
                  </a:lnTo>
                  <a:lnTo>
                    <a:pt x="369" y="35"/>
                  </a:lnTo>
                  <a:lnTo>
                    <a:pt x="375" y="35"/>
                  </a:lnTo>
                  <a:lnTo>
                    <a:pt x="428" y="38"/>
                  </a:lnTo>
                  <a:lnTo>
                    <a:pt x="430" y="38"/>
                  </a:lnTo>
                  <a:lnTo>
                    <a:pt x="444" y="40"/>
                  </a:lnTo>
                  <a:lnTo>
                    <a:pt x="451" y="41"/>
                  </a:lnTo>
                  <a:lnTo>
                    <a:pt x="494" y="43"/>
                  </a:lnTo>
                  <a:lnTo>
                    <a:pt x="493" y="66"/>
                  </a:lnTo>
                  <a:lnTo>
                    <a:pt x="491" y="82"/>
                  </a:lnTo>
                  <a:lnTo>
                    <a:pt x="491" y="90"/>
                  </a:lnTo>
                  <a:lnTo>
                    <a:pt x="490" y="112"/>
                  </a:lnTo>
                  <a:lnTo>
                    <a:pt x="489" y="118"/>
                  </a:lnTo>
                  <a:lnTo>
                    <a:pt x="489" y="122"/>
                  </a:lnTo>
                  <a:lnTo>
                    <a:pt x="488" y="136"/>
                  </a:lnTo>
                  <a:lnTo>
                    <a:pt x="488" y="148"/>
                  </a:lnTo>
                  <a:lnTo>
                    <a:pt x="486" y="159"/>
                  </a:lnTo>
                  <a:lnTo>
                    <a:pt x="486" y="170"/>
                  </a:lnTo>
                  <a:lnTo>
                    <a:pt x="485" y="181"/>
                  </a:lnTo>
                  <a:lnTo>
                    <a:pt x="485" y="182"/>
                  </a:lnTo>
                  <a:lnTo>
                    <a:pt x="485" y="184"/>
                  </a:lnTo>
                  <a:lnTo>
                    <a:pt x="485" y="194"/>
                  </a:lnTo>
                  <a:lnTo>
                    <a:pt x="484" y="216"/>
                  </a:lnTo>
                  <a:lnTo>
                    <a:pt x="483" y="229"/>
                  </a:lnTo>
                  <a:lnTo>
                    <a:pt x="483" y="232"/>
                  </a:lnTo>
                  <a:lnTo>
                    <a:pt x="482" y="245"/>
                  </a:lnTo>
                  <a:lnTo>
                    <a:pt x="480" y="266"/>
                  </a:lnTo>
                  <a:lnTo>
                    <a:pt x="479" y="297"/>
                  </a:lnTo>
                  <a:lnTo>
                    <a:pt x="478" y="310"/>
                  </a:lnTo>
                  <a:lnTo>
                    <a:pt x="478" y="321"/>
                  </a:lnTo>
                  <a:lnTo>
                    <a:pt x="477" y="332"/>
                  </a:lnTo>
                  <a:lnTo>
                    <a:pt x="477" y="345"/>
                  </a:lnTo>
                  <a:lnTo>
                    <a:pt x="475" y="350"/>
                  </a:lnTo>
                  <a:lnTo>
                    <a:pt x="475" y="356"/>
                  </a:lnTo>
                  <a:lnTo>
                    <a:pt x="475" y="362"/>
                  </a:lnTo>
                  <a:lnTo>
                    <a:pt x="475" y="367"/>
                  </a:lnTo>
                  <a:lnTo>
                    <a:pt x="474" y="377"/>
                  </a:lnTo>
                  <a:lnTo>
                    <a:pt x="474" y="386"/>
                  </a:lnTo>
                  <a:lnTo>
                    <a:pt x="473" y="403"/>
                  </a:lnTo>
                  <a:lnTo>
                    <a:pt x="472" y="414"/>
                  </a:lnTo>
                  <a:lnTo>
                    <a:pt x="433" y="411"/>
                  </a:lnTo>
                  <a:lnTo>
                    <a:pt x="417" y="411"/>
                  </a:lnTo>
                  <a:lnTo>
                    <a:pt x="412" y="411"/>
                  </a:lnTo>
                  <a:lnTo>
                    <a:pt x="399" y="410"/>
                  </a:lnTo>
                  <a:lnTo>
                    <a:pt x="391" y="409"/>
                  </a:lnTo>
                  <a:lnTo>
                    <a:pt x="390" y="409"/>
                  </a:lnTo>
                  <a:lnTo>
                    <a:pt x="377" y="409"/>
                  </a:lnTo>
                  <a:lnTo>
                    <a:pt x="336" y="405"/>
                  </a:lnTo>
                  <a:lnTo>
                    <a:pt x="327" y="404"/>
                  </a:lnTo>
                  <a:lnTo>
                    <a:pt x="326" y="404"/>
                  </a:lnTo>
                  <a:lnTo>
                    <a:pt x="321" y="404"/>
                  </a:lnTo>
                  <a:lnTo>
                    <a:pt x="319" y="404"/>
                  </a:lnTo>
                  <a:close/>
                </a:path>
              </a:pathLst>
            </a:custGeom>
            <a:solidFill>
              <a:srgbClr val="3366FF"/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44" name="Freeform 57"/>
            <p:cNvSpPr>
              <a:spLocks/>
            </p:cNvSpPr>
            <p:nvPr/>
          </p:nvSpPr>
          <p:spPr bwMode="auto">
            <a:xfrm>
              <a:off x="1582" y="1008"/>
              <a:ext cx="424" cy="699"/>
            </a:xfrm>
            <a:custGeom>
              <a:avLst/>
              <a:gdLst>
                <a:gd name="T0" fmla="*/ 43 w 424"/>
                <a:gd name="T1" fmla="*/ 443 h 699"/>
                <a:gd name="T2" fmla="*/ 32 w 424"/>
                <a:gd name="T3" fmla="*/ 470 h 699"/>
                <a:gd name="T4" fmla="*/ 21 w 424"/>
                <a:gd name="T5" fmla="*/ 529 h 699"/>
                <a:gd name="T6" fmla="*/ 65 w 424"/>
                <a:gd name="T7" fmla="*/ 648 h 699"/>
                <a:gd name="T8" fmla="*/ 160 w 424"/>
                <a:gd name="T9" fmla="*/ 664 h 699"/>
                <a:gd name="T10" fmla="*/ 185 w 424"/>
                <a:gd name="T11" fmla="*/ 669 h 699"/>
                <a:gd name="T12" fmla="*/ 250 w 424"/>
                <a:gd name="T13" fmla="*/ 679 h 699"/>
                <a:gd name="T14" fmla="*/ 321 w 424"/>
                <a:gd name="T15" fmla="*/ 689 h 699"/>
                <a:gd name="T16" fmla="*/ 326 w 424"/>
                <a:gd name="T17" fmla="*/ 690 h 699"/>
                <a:gd name="T18" fmla="*/ 365 w 424"/>
                <a:gd name="T19" fmla="*/ 695 h 699"/>
                <a:gd name="T20" fmla="*/ 395 w 424"/>
                <a:gd name="T21" fmla="*/ 699 h 699"/>
                <a:gd name="T22" fmla="*/ 401 w 424"/>
                <a:gd name="T23" fmla="*/ 652 h 699"/>
                <a:gd name="T24" fmla="*/ 408 w 424"/>
                <a:gd name="T25" fmla="*/ 605 h 699"/>
                <a:gd name="T26" fmla="*/ 411 w 424"/>
                <a:gd name="T27" fmla="*/ 578 h 699"/>
                <a:gd name="T28" fmla="*/ 416 w 424"/>
                <a:gd name="T29" fmla="*/ 538 h 699"/>
                <a:gd name="T30" fmla="*/ 420 w 424"/>
                <a:gd name="T31" fmla="*/ 503 h 699"/>
                <a:gd name="T32" fmla="*/ 421 w 424"/>
                <a:gd name="T33" fmla="*/ 470 h 699"/>
                <a:gd name="T34" fmla="*/ 406 w 424"/>
                <a:gd name="T35" fmla="*/ 443 h 699"/>
                <a:gd name="T36" fmla="*/ 397 w 424"/>
                <a:gd name="T37" fmla="*/ 451 h 699"/>
                <a:gd name="T38" fmla="*/ 356 w 424"/>
                <a:gd name="T39" fmla="*/ 456 h 699"/>
                <a:gd name="T40" fmla="*/ 332 w 424"/>
                <a:gd name="T41" fmla="*/ 459 h 699"/>
                <a:gd name="T42" fmla="*/ 310 w 424"/>
                <a:gd name="T43" fmla="*/ 464 h 699"/>
                <a:gd name="T44" fmla="*/ 295 w 424"/>
                <a:gd name="T45" fmla="*/ 426 h 699"/>
                <a:gd name="T46" fmla="*/ 257 w 424"/>
                <a:gd name="T47" fmla="*/ 332 h 699"/>
                <a:gd name="T48" fmla="*/ 215 w 424"/>
                <a:gd name="T49" fmla="*/ 339 h 699"/>
                <a:gd name="T50" fmla="*/ 246 w 424"/>
                <a:gd name="T51" fmla="*/ 244 h 699"/>
                <a:gd name="T52" fmla="*/ 235 w 424"/>
                <a:gd name="T53" fmla="*/ 240 h 699"/>
                <a:gd name="T54" fmla="*/ 229 w 424"/>
                <a:gd name="T55" fmla="*/ 232 h 699"/>
                <a:gd name="T56" fmla="*/ 218 w 424"/>
                <a:gd name="T57" fmla="*/ 231 h 699"/>
                <a:gd name="T58" fmla="*/ 206 w 424"/>
                <a:gd name="T59" fmla="*/ 202 h 699"/>
                <a:gd name="T60" fmla="*/ 170 w 424"/>
                <a:gd name="T61" fmla="*/ 155 h 699"/>
                <a:gd name="T62" fmla="*/ 175 w 424"/>
                <a:gd name="T63" fmla="*/ 130 h 699"/>
                <a:gd name="T64" fmla="*/ 164 w 424"/>
                <a:gd name="T65" fmla="*/ 82 h 699"/>
                <a:gd name="T66" fmla="*/ 175 w 424"/>
                <a:gd name="T67" fmla="*/ 22 h 699"/>
                <a:gd name="T68" fmla="*/ 117 w 424"/>
                <a:gd name="T69" fmla="*/ 0 h 699"/>
                <a:gd name="T70" fmla="*/ 115 w 424"/>
                <a:gd name="T71" fmla="*/ 13 h 699"/>
                <a:gd name="T72" fmla="*/ 101 w 424"/>
                <a:gd name="T73" fmla="*/ 86 h 699"/>
                <a:gd name="T74" fmla="*/ 100 w 424"/>
                <a:gd name="T75" fmla="*/ 92 h 699"/>
                <a:gd name="T76" fmla="*/ 90 w 424"/>
                <a:gd name="T77" fmla="*/ 146 h 699"/>
                <a:gd name="T78" fmla="*/ 87 w 424"/>
                <a:gd name="T79" fmla="*/ 169 h 699"/>
                <a:gd name="T80" fmla="*/ 77 w 424"/>
                <a:gd name="T81" fmla="*/ 221 h 699"/>
                <a:gd name="T82" fmla="*/ 73 w 424"/>
                <a:gd name="T83" fmla="*/ 236 h 699"/>
                <a:gd name="T84" fmla="*/ 77 w 424"/>
                <a:gd name="T85" fmla="*/ 276 h 699"/>
                <a:gd name="T86" fmla="*/ 94 w 424"/>
                <a:gd name="T87" fmla="*/ 299 h 699"/>
                <a:gd name="T88" fmla="*/ 71 w 424"/>
                <a:gd name="T89" fmla="*/ 354 h 699"/>
                <a:gd name="T90" fmla="*/ 56 w 424"/>
                <a:gd name="T91" fmla="*/ 378 h 699"/>
                <a:gd name="T92" fmla="*/ 27 w 424"/>
                <a:gd name="T93" fmla="*/ 423 h 699"/>
                <a:gd name="T94" fmla="*/ 45 w 424"/>
                <a:gd name="T95" fmla="*/ 440 h 699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424"/>
                <a:gd name="T145" fmla="*/ 0 h 699"/>
                <a:gd name="T146" fmla="*/ 424 w 424"/>
                <a:gd name="T147" fmla="*/ 699 h 699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424" h="699">
                  <a:moveTo>
                    <a:pt x="45" y="440"/>
                  </a:moveTo>
                  <a:lnTo>
                    <a:pt x="44" y="443"/>
                  </a:lnTo>
                  <a:lnTo>
                    <a:pt x="43" y="443"/>
                  </a:lnTo>
                  <a:lnTo>
                    <a:pt x="35" y="464"/>
                  </a:lnTo>
                  <a:lnTo>
                    <a:pt x="34" y="465"/>
                  </a:lnTo>
                  <a:lnTo>
                    <a:pt x="32" y="470"/>
                  </a:lnTo>
                  <a:lnTo>
                    <a:pt x="29" y="481"/>
                  </a:lnTo>
                  <a:lnTo>
                    <a:pt x="27" y="490"/>
                  </a:lnTo>
                  <a:lnTo>
                    <a:pt x="21" y="529"/>
                  </a:lnTo>
                  <a:lnTo>
                    <a:pt x="0" y="635"/>
                  </a:lnTo>
                  <a:lnTo>
                    <a:pt x="5" y="635"/>
                  </a:lnTo>
                  <a:lnTo>
                    <a:pt x="65" y="648"/>
                  </a:lnTo>
                  <a:lnTo>
                    <a:pt x="132" y="659"/>
                  </a:lnTo>
                  <a:lnTo>
                    <a:pt x="150" y="663"/>
                  </a:lnTo>
                  <a:lnTo>
                    <a:pt x="160" y="664"/>
                  </a:lnTo>
                  <a:lnTo>
                    <a:pt x="181" y="668"/>
                  </a:lnTo>
                  <a:lnTo>
                    <a:pt x="184" y="668"/>
                  </a:lnTo>
                  <a:lnTo>
                    <a:pt x="185" y="669"/>
                  </a:lnTo>
                  <a:lnTo>
                    <a:pt x="197" y="670"/>
                  </a:lnTo>
                  <a:lnTo>
                    <a:pt x="217" y="674"/>
                  </a:lnTo>
                  <a:lnTo>
                    <a:pt x="250" y="679"/>
                  </a:lnTo>
                  <a:lnTo>
                    <a:pt x="266" y="682"/>
                  </a:lnTo>
                  <a:lnTo>
                    <a:pt x="319" y="689"/>
                  </a:lnTo>
                  <a:lnTo>
                    <a:pt x="321" y="689"/>
                  </a:lnTo>
                  <a:lnTo>
                    <a:pt x="322" y="689"/>
                  </a:lnTo>
                  <a:lnTo>
                    <a:pt x="324" y="689"/>
                  </a:lnTo>
                  <a:lnTo>
                    <a:pt x="326" y="690"/>
                  </a:lnTo>
                  <a:lnTo>
                    <a:pt x="332" y="690"/>
                  </a:lnTo>
                  <a:lnTo>
                    <a:pt x="349" y="693"/>
                  </a:lnTo>
                  <a:lnTo>
                    <a:pt x="365" y="695"/>
                  </a:lnTo>
                  <a:lnTo>
                    <a:pt x="368" y="695"/>
                  </a:lnTo>
                  <a:lnTo>
                    <a:pt x="371" y="695"/>
                  </a:lnTo>
                  <a:lnTo>
                    <a:pt x="395" y="699"/>
                  </a:lnTo>
                  <a:lnTo>
                    <a:pt x="397" y="688"/>
                  </a:lnTo>
                  <a:lnTo>
                    <a:pt x="401" y="655"/>
                  </a:lnTo>
                  <a:lnTo>
                    <a:pt x="401" y="652"/>
                  </a:lnTo>
                  <a:lnTo>
                    <a:pt x="405" y="630"/>
                  </a:lnTo>
                  <a:lnTo>
                    <a:pt x="408" y="607"/>
                  </a:lnTo>
                  <a:lnTo>
                    <a:pt x="408" y="605"/>
                  </a:lnTo>
                  <a:lnTo>
                    <a:pt x="409" y="602"/>
                  </a:lnTo>
                  <a:lnTo>
                    <a:pt x="410" y="584"/>
                  </a:lnTo>
                  <a:lnTo>
                    <a:pt x="411" y="578"/>
                  </a:lnTo>
                  <a:lnTo>
                    <a:pt x="412" y="565"/>
                  </a:lnTo>
                  <a:lnTo>
                    <a:pt x="414" y="560"/>
                  </a:lnTo>
                  <a:lnTo>
                    <a:pt x="416" y="538"/>
                  </a:lnTo>
                  <a:lnTo>
                    <a:pt x="417" y="526"/>
                  </a:lnTo>
                  <a:lnTo>
                    <a:pt x="419" y="516"/>
                  </a:lnTo>
                  <a:lnTo>
                    <a:pt x="420" y="503"/>
                  </a:lnTo>
                  <a:lnTo>
                    <a:pt x="422" y="491"/>
                  </a:lnTo>
                  <a:lnTo>
                    <a:pt x="424" y="471"/>
                  </a:lnTo>
                  <a:lnTo>
                    <a:pt x="421" y="470"/>
                  </a:lnTo>
                  <a:lnTo>
                    <a:pt x="420" y="468"/>
                  </a:lnTo>
                  <a:lnTo>
                    <a:pt x="414" y="454"/>
                  </a:lnTo>
                  <a:lnTo>
                    <a:pt x="406" y="443"/>
                  </a:lnTo>
                  <a:lnTo>
                    <a:pt x="405" y="443"/>
                  </a:lnTo>
                  <a:lnTo>
                    <a:pt x="400" y="446"/>
                  </a:lnTo>
                  <a:lnTo>
                    <a:pt x="397" y="451"/>
                  </a:lnTo>
                  <a:lnTo>
                    <a:pt x="397" y="461"/>
                  </a:lnTo>
                  <a:lnTo>
                    <a:pt x="389" y="459"/>
                  </a:lnTo>
                  <a:lnTo>
                    <a:pt x="356" y="456"/>
                  </a:lnTo>
                  <a:lnTo>
                    <a:pt x="349" y="451"/>
                  </a:lnTo>
                  <a:lnTo>
                    <a:pt x="340" y="458"/>
                  </a:lnTo>
                  <a:lnTo>
                    <a:pt x="332" y="459"/>
                  </a:lnTo>
                  <a:lnTo>
                    <a:pt x="317" y="454"/>
                  </a:lnTo>
                  <a:lnTo>
                    <a:pt x="308" y="459"/>
                  </a:lnTo>
                  <a:lnTo>
                    <a:pt x="310" y="464"/>
                  </a:lnTo>
                  <a:lnTo>
                    <a:pt x="307" y="465"/>
                  </a:lnTo>
                  <a:lnTo>
                    <a:pt x="299" y="455"/>
                  </a:lnTo>
                  <a:lnTo>
                    <a:pt x="295" y="426"/>
                  </a:lnTo>
                  <a:lnTo>
                    <a:pt x="275" y="413"/>
                  </a:lnTo>
                  <a:lnTo>
                    <a:pt x="278" y="401"/>
                  </a:lnTo>
                  <a:lnTo>
                    <a:pt x="257" y="332"/>
                  </a:lnTo>
                  <a:lnTo>
                    <a:pt x="235" y="345"/>
                  </a:lnTo>
                  <a:lnTo>
                    <a:pt x="225" y="345"/>
                  </a:lnTo>
                  <a:lnTo>
                    <a:pt x="215" y="339"/>
                  </a:lnTo>
                  <a:lnTo>
                    <a:pt x="239" y="255"/>
                  </a:lnTo>
                  <a:lnTo>
                    <a:pt x="241" y="255"/>
                  </a:lnTo>
                  <a:lnTo>
                    <a:pt x="246" y="244"/>
                  </a:lnTo>
                  <a:lnTo>
                    <a:pt x="246" y="240"/>
                  </a:lnTo>
                  <a:lnTo>
                    <a:pt x="244" y="240"/>
                  </a:lnTo>
                  <a:lnTo>
                    <a:pt x="235" y="240"/>
                  </a:lnTo>
                  <a:lnTo>
                    <a:pt x="229" y="240"/>
                  </a:lnTo>
                  <a:lnTo>
                    <a:pt x="228" y="237"/>
                  </a:lnTo>
                  <a:lnTo>
                    <a:pt x="229" y="232"/>
                  </a:lnTo>
                  <a:lnTo>
                    <a:pt x="225" y="230"/>
                  </a:lnTo>
                  <a:lnTo>
                    <a:pt x="219" y="232"/>
                  </a:lnTo>
                  <a:lnTo>
                    <a:pt x="218" y="231"/>
                  </a:lnTo>
                  <a:lnTo>
                    <a:pt x="220" y="227"/>
                  </a:lnTo>
                  <a:lnTo>
                    <a:pt x="210" y="209"/>
                  </a:lnTo>
                  <a:lnTo>
                    <a:pt x="206" y="202"/>
                  </a:lnTo>
                  <a:lnTo>
                    <a:pt x="193" y="177"/>
                  </a:lnTo>
                  <a:lnTo>
                    <a:pt x="185" y="172"/>
                  </a:lnTo>
                  <a:lnTo>
                    <a:pt x="170" y="155"/>
                  </a:lnTo>
                  <a:lnTo>
                    <a:pt x="179" y="152"/>
                  </a:lnTo>
                  <a:lnTo>
                    <a:pt x="171" y="146"/>
                  </a:lnTo>
                  <a:lnTo>
                    <a:pt x="175" y="130"/>
                  </a:lnTo>
                  <a:lnTo>
                    <a:pt x="160" y="104"/>
                  </a:lnTo>
                  <a:lnTo>
                    <a:pt x="160" y="101"/>
                  </a:lnTo>
                  <a:lnTo>
                    <a:pt x="164" y="82"/>
                  </a:lnTo>
                  <a:lnTo>
                    <a:pt x="169" y="60"/>
                  </a:lnTo>
                  <a:lnTo>
                    <a:pt x="169" y="56"/>
                  </a:lnTo>
                  <a:lnTo>
                    <a:pt x="175" y="22"/>
                  </a:lnTo>
                  <a:lnTo>
                    <a:pt x="176" y="13"/>
                  </a:lnTo>
                  <a:lnTo>
                    <a:pt x="176" y="11"/>
                  </a:lnTo>
                  <a:lnTo>
                    <a:pt x="117" y="0"/>
                  </a:lnTo>
                  <a:lnTo>
                    <a:pt x="117" y="3"/>
                  </a:lnTo>
                  <a:lnTo>
                    <a:pt x="116" y="7"/>
                  </a:lnTo>
                  <a:lnTo>
                    <a:pt x="115" y="13"/>
                  </a:lnTo>
                  <a:lnTo>
                    <a:pt x="105" y="65"/>
                  </a:lnTo>
                  <a:lnTo>
                    <a:pt x="103" y="78"/>
                  </a:lnTo>
                  <a:lnTo>
                    <a:pt x="101" y="86"/>
                  </a:lnTo>
                  <a:lnTo>
                    <a:pt x="101" y="88"/>
                  </a:lnTo>
                  <a:lnTo>
                    <a:pt x="100" y="90"/>
                  </a:lnTo>
                  <a:lnTo>
                    <a:pt x="100" y="92"/>
                  </a:lnTo>
                  <a:lnTo>
                    <a:pt x="97" y="112"/>
                  </a:lnTo>
                  <a:lnTo>
                    <a:pt x="94" y="124"/>
                  </a:lnTo>
                  <a:lnTo>
                    <a:pt x="90" y="146"/>
                  </a:lnTo>
                  <a:lnTo>
                    <a:pt x="88" y="156"/>
                  </a:lnTo>
                  <a:lnTo>
                    <a:pt x="88" y="157"/>
                  </a:lnTo>
                  <a:lnTo>
                    <a:pt x="87" y="169"/>
                  </a:lnTo>
                  <a:lnTo>
                    <a:pt x="79" y="202"/>
                  </a:lnTo>
                  <a:lnTo>
                    <a:pt x="79" y="207"/>
                  </a:lnTo>
                  <a:lnTo>
                    <a:pt x="77" y="221"/>
                  </a:lnTo>
                  <a:lnTo>
                    <a:pt x="76" y="225"/>
                  </a:lnTo>
                  <a:lnTo>
                    <a:pt x="75" y="231"/>
                  </a:lnTo>
                  <a:lnTo>
                    <a:pt x="73" y="236"/>
                  </a:lnTo>
                  <a:lnTo>
                    <a:pt x="76" y="249"/>
                  </a:lnTo>
                  <a:lnTo>
                    <a:pt x="75" y="272"/>
                  </a:lnTo>
                  <a:lnTo>
                    <a:pt x="77" y="276"/>
                  </a:lnTo>
                  <a:lnTo>
                    <a:pt x="79" y="284"/>
                  </a:lnTo>
                  <a:lnTo>
                    <a:pt x="81" y="286"/>
                  </a:lnTo>
                  <a:lnTo>
                    <a:pt x="94" y="299"/>
                  </a:lnTo>
                  <a:lnTo>
                    <a:pt x="97" y="311"/>
                  </a:lnTo>
                  <a:lnTo>
                    <a:pt x="77" y="341"/>
                  </a:lnTo>
                  <a:lnTo>
                    <a:pt x="71" y="354"/>
                  </a:lnTo>
                  <a:lnTo>
                    <a:pt x="68" y="356"/>
                  </a:lnTo>
                  <a:lnTo>
                    <a:pt x="62" y="364"/>
                  </a:lnTo>
                  <a:lnTo>
                    <a:pt x="56" y="378"/>
                  </a:lnTo>
                  <a:lnTo>
                    <a:pt x="46" y="384"/>
                  </a:lnTo>
                  <a:lnTo>
                    <a:pt x="28" y="415"/>
                  </a:lnTo>
                  <a:lnTo>
                    <a:pt x="27" y="423"/>
                  </a:lnTo>
                  <a:lnTo>
                    <a:pt x="35" y="429"/>
                  </a:lnTo>
                  <a:lnTo>
                    <a:pt x="40" y="430"/>
                  </a:lnTo>
                  <a:lnTo>
                    <a:pt x="45" y="440"/>
                  </a:lnTo>
                  <a:close/>
                </a:path>
              </a:pathLst>
            </a:custGeom>
            <a:solidFill>
              <a:srgbClr val="3366FF"/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45" name="Freeform 58"/>
            <p:cNvSpPr>
              <a:spLocks/>
            </p:cNvSpPr>
            <p:nvPr/>
          </p:nvSpPr>
          <p:spPr bwMode="auto">
            <a:xfrm>
              <a:off x="1060" y="1534"/>
              <a:ext cx="601" cy="994"/>
            </a:xfrm>
            <a:custGeom>
              <a:avLst/>
              <a:gdLst>
                <a:gd name="T0" fmla="*/ 549 w 601"/>
                <a:gd name="T1" fmla="*/ 994 h 994"/>
                <a:gd name="T2" fmla="*/ 541 w 601"/>
                <a:gd name="T3" fmla="*/ 959 h 994"/>
                <a:gd name="T4" fmla="*/ 566 w 601"/>
                <a:gd name="T5" fmla="*/ 906 h 994"/>
                <a:gd name="T6" fmla="*/ 576 w 601"/>
                <a:gd name="T7" fmla="*/ 871 h 994"/>
                <a:gd name="T8" fmla="*/ 601 w 601"/>
                <a:gd name="T9" fmla="*/ 855 h 994"/>
                <a:gd name="T10" fmla="*/ 581 w 601"/>
                <a:gd name="T11" fmla="*/ 811 h 994"/>
                <a:gd name="T12" fmla="*/ 559 w 601"/>
                <a:gd name="T13" fmla="*/ 759 h 994"/>
                <a:gd name="T14" fmla="*/ 508 w 601"/>
                <a:gd name="T15" fmla="*/ 689 h 994"/>
                <a:gd name="T16" fmla="*/ 479 w 601"/>
                <a:gd name="T17" fmla="*/ 646 h 994"/>
                <a:gd name="T18" fmla="*/ 406 w 601"/>
                <a:gd name="T19" fmla="*/ 539 h 994"/>
                <a:gd name="T20" fmla="*/ 386 w 601"/>
                <a:gd name="T21" fmla="*/ 511 h 994"/>
                <a:gd name="T22" fmla="*/ 337 w 601"/>
                <a:gd name="T23" fmla="*/ 441 h 994"/>
                <a:gd name="T24" fmla="*/ 309 w 601"/>
                <a:gd name="T25" fmla="*/ 401 h 994"/>
                <a:gd name="T26" fmla="*/ 295 w 601"/>
                <a:gd name="T27" fmla="*/ 381 h 994"/>
                <a:gd name="T28" fmla="*/ 277 w 601"/>
                <a:gd name="T29" fmla="*/ 355 h 994"/>
                <a:gd name="T30" fmla="*/ 268 w 601"/>
                <a:gd name="T31" fmla="*/ 342 h 994"/>
                <a:gd name="T32" fmla="*/ 271 w 601"/>
                <a:gd name="T33" fmla="*/ 331 h 994"/>
                <a:gd name="T34" fmla="*/ 275 w 601"/>
                <a:gd name="T35" fmla="*/ 313 h 994"/>
                <a:gd name="T36" fmla="*/ 278 w 601"/>
                <a:gd name="T37" fmla="*/ 296 h 994"/>
                <a:gd name="T38" fmla="*/ 288 w 601"/>
                <a:gd name="T39" fmla="*/ 254 h 994"/>
                <a:gd name="T40" fmla="*/ 315 w 601"/>
                <a:gd name="T41" fmla="*/ 127 h 994"/>
                <a:gd name="T42" fmla="*/ 314 w 601"/>
                <a:gd name="T43" fmla="*/ 66 h 994"/>
                <a:gd name="T44" fmla="*/ 257 w 601"/>
                <a:gd name="T45" fmla="*/ 52 h 994"/>
                <a:gd name="T46" fmla="*/ 197 w 601"/>
                <a:gd name="T47" fmla="*/ 37 h 994"/>
                <a:gd name="T48" fmla="*/ 129 w 601"/>
                <a:gd name="T49" fmla="*/ 20 h 994"/>
                <a:gd name="T50" fmla="*/ 109 w 601"/>
                <a:gd name="T51" fmla="*/ 15 h 994"/>
                <a:gd name="T52" fmla="*/ 92 w 601"/>
                <a:gd name="T53" fmla="*/ 10 h 994"/>
                <a:gd name="T54" fmla="*/ 68 w 601"/>
                <a:gd name="T55" fmla="*/ 4 h 994"/>
                <a:gd name="T56" fmla="*/ 46 w 601"/>
                <a:gd name="T57" fmla="*/ 20 h 994"/>
                <a:gd name="T58" fmla="*/ 48 w 601"/>
                <a:gd name="T59" fmla="*/ 59 h 994"/>
                <a:gd name="T60" fmla="*/ 35 w 601"/>
                <a:gd name="T61" fmla="*/ 88 h 994"/>
                <a:gd name="T62" fmla="*/ 31 w 601"/>
                <a:gd name="T63" fmla="*/ 103 h 994"/>
                <a:gd name="T64" fmla="*/ 0 w 601"/>
                <a:gd name="T65" fmla="*/ 153 h 994"/>
                <a:gd name="T66" fmla="*/ 26 w 601"/>
                <a:gd name="T67" fmla="*/ 211 h 994"/>
                <a:gd name="T68" fmla="*/ 17 w 601"/>
                <a:gd name="T69" fmla="*/ 293 h 994"/>
                <a:gd name="T70" fmla="*/ 43 w 601"/>
                <a:gd name="T71" fmla="*/ 342 h 994"/>
                <a:gd name="T72" fmla="*/ 50 w 601"/>
                <a:gd name="T73" fmla="*/ 362 h 994"/>
                <a:gd name="T74" fmla="*/ 44 w 601"/>
                <a:gd name="T75" fmla="*/ 386 h 994"/>
                <a:gd name="T76" fmla="*/ 58 w 601"/>
                <a:gd name="T77" fmla="*/ 395 h 994"/>
                <a:gd name="T78" fmla="*/ 74 w 601"/>
                <a:gd name="T79" fmla="*/ 408 h 994"/>
                <a:gd name="T80" fmla="*/ 70 w 601"/>
                <a:gd name="T81" fmla="*/ 420 h 994"/>
                <a:gd name="T82" fmla="*/ 70 w 601"/>
                <a:gd name="T83" fmla="*/ 451 h 994"/>
                <a:gd name="T84" fmla="*/ 71 w 601"/>
                <a:gd name="T85" fmla="*/ 477 h 994"/>
                <a:gd name="T86" fmla="*/ 96 w 601"/>
                <a:gd name="T87" fmla="*/ 497 h 994"/>
                <a:gd name="T88" fmla="*/ 90 w 601"/>
                <a:gd name="T89" fmla="*/ 531 h 994"/>
                <a:gd name="T90" fmla="*/ 85 w 601"/>
                <a:gd name="T91" fmla="*/ 564 h 994"/>
                <a:gd name="T92" fmla="*/ 104 w 601"/>
                <a:gd name="T93" fmla="*/ 605 h 994"/>
                <a:gd name="T94" fmla="*/ 119 w 601"/>
                <a:gd name="T95" fmla="*/ 632 h 994"/>
                <a:gd name="T96" fmla="*/ 135 w 601"/>
                <a:gd name="T97" fmla="*/ 660 h 994"/>
                <a:gd name="T98" fmla="*/ 146 w 601"/>
                <a:gd name="T99" fmla="*/ 686 h 994"/>
                <a:gd name="T100" fmla="*/ 135 w 601"/>
                <a:gd name="T101" fmla="*/ 739 h 994"/>
                <a:gd name="T102" fmla="*/ 186 w 601"/>
                <a:gd name="T103" fmla="*/ 765 h 994"/>
                <a:gd name="T104" fmla="*/ 227 w 601"/>
                <a:gd name="T105" fmla="*/ 789 h 994"/>
                <a:gd name="T106" fmla="*/ 270 w 601"/>
                <a:gd name="T107" fmla="*/ 819 h 994"/>
                <a:gd name="T108" fmla="*/ 283 w 601"/>
                <a:gd name="T109" fmla="*/ 849 h 994"/>
                <a:gd name="T110" fmla="*/ 309 w 601"/>
                <a:gd name="T111" fmla="*/ 863 h 994"/>
                <a:gd name="T112" fmla="*/ 339 w 601"/>
                <a:gd name="T113" fmla="*/ 900 h 994"/>
                <a:gd name="T114" fmla="*/ 354 w 601"/>
                <a:gd name="T115" fmla="*/ 970 h 994"/>
                <a:gd name="T116" fmla="*/ 533 w 601"/>
                <a:gd name="T117" fmla="*/ 994 h 99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601"/>
                <a:gd name="T178" fmla="*/ 0 h 994"/>
                <a:gd name="T179" fmla="*/ 601 w 601"/>
                <a:gd name="T180" fmla="*/ 994 h 994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601" h="994">
                  <a:moveTo>
                    <a:pt x="533" y="994"/>
                  </a:moveTo>
                  <a:lnTo>
                    <a:pt x="535" y="994"/>
                  </a:lnTo>
                  <a:lnTo>
                    <a:pt x="549" y="994"/>
                  </a:lnTo>
                  <a:lnTo>
                    <a:pt x="555" y="970"/>
                  </a:lnTo>
                  <a:lnTo>
                    <a:pt x="549" y="968"/>
                  </a:lnTo>
                  <a:lnTo>
                    <a:pt x="541" y="959"/>
                  </a:lnTo>
                  <a:lnTo>
                    <a:pt x="545" y="934"/>
                  </a:lnTo>
                  <a:lnTo>
                    <a:pt x="552" y="929"/>
                  </a:lnTo>
                  <a:lnTo>
                    <a:pt x="566" y="906"/>
                  </a:lnTo>
                  <a:lnTo>
                    <a:pt x="570" y="883"/>
                  </a:lnTo>
                  <a:lnTo>
                    <a:pt x="573" y="880"/>
                  </a:lnTo>
                  <a:lnTo>
                    <a:pt x="576" y="871"/>
                  </a:lnTo>
                  <a:lnTo>
                    <a:pt x="590" y="865"/>
                  </a:lnTo>
                  <a:lnTo>
                    <a:pt x="598" y="859"/>
                  </a:lnTo>
                  <a:lnTo>
                    <a:pt x="601" y="855"/>
                  </a:lnTo>
                  <a:lnTo>
                    <a:pt x="586" y="839"/>
                  </a:lnTo>
                  <a:lnTo>
                    <a:pt x="587" y="834"/>
                  </a:lnTo>
                  <a:lnTo>
                    <a:pt x="581" y="811"/>
                  </a:lnTo>
                  <a:lnTo>
                    <a:pt x="573" y="798"/>
                  </a:lnTo>
                  <a:lnTo>
                    <a:pt x="576" y="784"/>
                  </a:lnTo>
                  <a:lnTo>
                    <a:pt x="559" y="759"/>
                  </a:lnTo>
                  <a:lnTo>
                    <a:pt x="539" y="731"/>
                  </a:lnTo>
                  <a:lnTo>
                    <a:pt x="516" y="699"/>
                  </a:lnTo>
                  <a:lnTo>
                    <a:pt x="508" y="689"/>
                  </a:lnTo>
                  <a:lnTo>
                    <a:pt x="501" y="676"/>
                  </a:lnTo>
                  <a:lnTo>
                    <a:pt x="500" y="676"/>
                  </a:lnTo>
                  <a:lnTo>
                    <a:pt x="479" y="646"/>
                  </a:lnTo>
                  <a:lnTo>
                    <a:pt x="463" y="621"/>
                  </a:lnTo>
                  <a:lnTo>
                    <a:pt x="426" y="570"/>
                  </a:lnTo>
                  <a:lnTo>
                    <a:pt x="406" y="539"/>
                  </a:lnTo>
                  <a:lnTo>
                    <a:pt x="402" y="534"/>
                  </a:lnTo>
                  <a:lnTo>
                    <a:pt x="388" y="515"/>
                  </a:lnTo>
                  <a:lnTo>
                    <a:pt x="386" y="511"/>
                  </a:lnTo>
                  <a:lnTo>
                    <a:pt x="376" y="497"/>
                  </a:lnTo>
                  <a:lnTo>
                    <a:pt x="355" y="467"/>
                  </a:lnTo>
                  <a:lnTo>
                    <a:pt x="337" y="441"/>
                  </a:lnTo>
                  <a:lnTo>
                    <a:pt x="327" y="427"/>
                  </a:lnTo>
                  <a:lnTo>
                    <a:pt x="315" y="408"/>
                  </a:lnTo>
                  <a:lnTo>
                    <a:pt x="309" y="401"/>
                  </a:lnTo>
                  <a:lnTo>
                    <a:pt x="308" y="398"/>
                  </a:lnTo>
                  <a:lnTo>
                    <a:pt x="305" y="395"/>
                  </a:lnTo>
                  <a:lnTo>
                    <a:pt x="295" y="381"/>
                  </a:lnTo>
                  <a:lnTo>
                    <a:pt x="290" y="375"/>
                  </a:lnTo>
                  <a:lnTo>
                    <a:pt x="288" y="371"/>
                  </a:lnTo>
                  <a:lnTo>
                    <a:pt x="277" y="355"/>
                  </a:lnTo>
                  <a:lnTo>
                    <a:pt x="273" y="350"/>
                  </a:lnTo>
                  <a:lnTo>
                    <a:pt x="272" y="347"/>
                  </a:lnTo>
                  <a:lnTo>
                    <a:pt x="268" y="342"/>
                  </a:lnTo>
                  <a:lnTo>
                    <a:pt x="270" y="336"/>
                  </a:lnTo>
                  <a:lnTo>
                    <a:pt x="271" y="332"/>
                  </a:lnTo>
                  <a:lnTo>
                    <a:pt x="271" y="331"/>
                  </a:lnTo>
                  <a:lnTo>
                    <a:pt x="271" y="327"/>
                  </a:lnTo>
                  <a:lnTo>
                    <a:pt x="273" y="320"/>
                  </a:lnTo>
                  <a:lnTo>
                    <a:pt x="275" y="313"/>
                  </a:lnTo>
                  <a:lnTo>
                    <a:pt x="276" y="307"/>
                  </a:lnTo>
                  <a:lnTo>
                    <a:pt x="277" y="301"/>
                  </a:lnTo>
                  <a:lnTo>
                    <a:pt x="278" y="296"/>
                  </a:lnTo>
                  <a:lnTo>
                    <a:pt x="281" y="285"/>
                  </a:lnTo>
                  <a:lnTo>
                    <a:pt x="283" y="276"/>
                  </a:lnTo>
                  <a:lnTo>
                    <a:pt x="288" y="254"/>
                  </a:lnTo>
                  <a:lnTo>
                    <a:pt x="298" y="204"/>
                  </a:lnTo>
                  <a:lnTo>
                    <a:pt x="311" y="142"/>
                  </a:lnTo>
                  <a:lnTo>
                    <a:pt x="315" y="127"/>
                  </a:lnTo>
                  <a:lnTo>
                    <a:pt x="323" y="89"/>
                  </a:lnTo>
                  <a:lnTo>
                    <a:pt x="327" y="68"/>
                  </a:lnTo>
                  <a:lnTo>
                    <a:pt x="314" y="66"/>
                  </a:lnTo>
                  <a:lnTo>
                    <a:pt x="311" y="66"/>
                  </a:lnTo>
                  <a:lnTo>
                    <a:pt x="270" y="56"/>
                  </a:lnTo>
                  <a:lnTo>
                    <a:pt x="257" y="52"/>
                  </a:lnTo>
                  <a:lnTo>
                    <a:pt x="243" y="48"/>
                  </a:lnTo>
                  <a:lnTo>
                    <a:pt x="233" y="47"/>
                  </a:lnTo>
                  <a:lnTo>
                    <a:pt x="197" y="37"/>
                  </a:lnTo>
                  <a:lnTo>
                    <a:pt x="186" y="34"/>
                  </a:lnTo>
                  <a:lnTo>
                    <a:pt x="178" y="32"/>
                  </a:lnTo>
                  <a:lnTo>
                    <a:pt x="129" y="20"/>
                  </a:lnTo>
                  <a:lnTo>
                    <a:pt x="123" y="18"/>
                  </a:lnTo>
                  <a:lnTo>
                    <a:pt x="117" y="17"/>
                  </a:lnTo>
                  <a:lnTo>
                    <a:pt x="109" y="15"/>
                  </a:lnTo>
                  <a:lnTo>
                    <a:pt x="104" y="13"/>
                  </a:lnTo>
                  <a:lnTo>
                    <a:pt x="98" y="12"/>
                  </a:lnTo>
                  <a:lnTo>
                    <a:pt x="92" y="10"/>
                  </a:lnTo>
                  <a:lnTo>
                    <a:pt x="90" y="10"/>
                  </a:lnTo>
                  <a:lnTo>
                    <a:pt x="79" y="8"/>
                  </a:lnTo>
                  <a:lnTo>
                    <a:pt x="68" y="4"/>
                  </a:lnTo>
                  <a:lnTo>
                    <a:pt x="59" y="2"/>
                  </a:lnTo>
                  <a:lnTo>
                    <a:pt x="53" y="0"/>
                  </a:lnTo>
                  <a:lnTo>
                    <a:pt x="46" y="20"/>
                  </a:lnTo>
                  <a:lnTo>
                    <a:pt x="50" y="28"/>
                  </a:lnTo>
                  <a:lnTo>
                    <a:pt x="50" y="51"/>
                  </a:lnTo>
                  <a:lnTo>
                    <a:pt x="48" y="59"/>
                  </a:lnTo>
                  <a:lnTo>
                    <a:pt x="38" y="79"/>
                  </a:lnTo>
                  <a:lnTo>
                    <a:pt x="35" y="79"/>
                  </a:lnTo>
                  <a:lnTo>
                    <a:pt x="35" y="88"/>
                  </a:lnTo>
                  <a:lnTo>
                    <a:pt x="37" y="87"/>
                  </a:lnTo>
                  <a:lnTo>
                    <a:pt x="37" y="92"/>
                  </a:lnTo>
                  <a:lnTo>
                    <a:pt x="31" y="103"/>
                  </a:lnTo>
                  <a:lnTo>
                    <a:pt x="6" y="133"/>
                  </a:lnTo>
                  <a:lnTo>
                    <a:pt x="5" y="144"/>
                  </a:lnTo>
                  <a:lnTo>
                    <a:pt x="0" y="153"/>
                  </a:lnTo>
                  <a:lnTo>
                    <a:pt x="15" y="172"/>
                  </a:lnTo>
                  <a:lnTo>
                    <a:pt x="20" y="184"/>
                  </a:lnTo>
                  <a:lnTo>
                    <a:pt x="26" y="211"/>
                  </a:lnTo>
                  <a:lnTo>
                    <a:pt x="26" y="222"/>
                  </a:lnTo>
                  <a:lnTo>
                    <a:pt x="17" y="244"/>
                  </a:lnTo>
                  <a:lnTo>
                    <a:pt x="17" y="293"/>
                  </a:lnTo>
                  <a:lnTo>
                    <a:pt x="23" y="305"/>
                  </a:lnTo>
                  <a:lnTo>
                    <a:pt x="37" y="333"/>
                  </a:lnTo>
                  <a:lnTo>
                    <a:pt x="43" y="342"/>
                  </a:lnTo>
                  <a:lnTo>
                    <a:pt x="46" y="356"/>
                  </a:lnTo>
                  <a:lnTo>
                    <a:pt x="49" y="357"/>
                  </a:lnTo>
                  <a:lnTo>
                    <a:pt x="50" y="362"/>
                  </a:lnTo>
                  <a:lnTo>
                    <a:pt x="48" y="362"/>
                  </a:lnTo>
                  <a:lnTo>
                    <a:pt x="48" y="373"/>
                  </a:lnTo>
                  <a:lnTo>
                    <a:pt x="44" y="386"/>
                  </a:lnTo>
                  <a:lnTo>
                    <a:pt x="48" y="382"/>
                  </a:lnTo>
                  <a:lnTo>
                    <a:pt x="52" y="385"/>
                  </a:lnTo>
                  <a:lnTo>
                    <a:pt x="58" y="395"/>
                  </a:lnTo>
                  <a:lnTo>
                    <a:pt x="65" y="400"/>
                  </a:lnTo>
                  <a:lnTo>
                    <a:pt x="71" y="408"/>
                  </a:lnTo>
                  <a:lnTo>
                    <a:pt x="74" y="408"/>
                  </a:lnTo>
                  <a:lnTo>
                    <a:pt x="72" y="412"/>
                  </a:lnTo>
                  <a:lnTo>
                    <a:pt x="71" y="412"/>
                  </a:lnTo>
                  <a:lnTo>
                    <a:pt x="70" y="420"/>
                  </a:lnTo>
                  <a:lnTo>
                    <a:pt x="66" y="438"/>
                  </a:lnTo>
                  <a:lnTo>
                    <a:pt x="68" y="438"/>
                  </a:lnTo>
                  <a:lnTo>
                    <a:pt x="70" y="451"/>
                  </a:lnTo>
                  <a:lnTo>
                    <a:pt x="66" y="462"/>
                  </a:lnTo>
                  <a:lnTo>
                    <a:pt x="69" y="475"/>
                  </a:lnTo>
                  <a:lnTo>
                    <a:pt x="71" y="477"/>
                  </a:lnTo>
                  <a:lnTo>
                    <a:pt x="76" y="488"/>
                  </a:lnTo>
                  <a:lnTo>
                    <a:pt x="85" y="496"/>
                  </a:lnTo>
                  <a:lnTo>
                    <a:pt x="96" y="497"/>
                  </a:lnTo>
                  <a:lnTo>
                    <a:pt x="99" y="510"/>
                  </a:lnTo>
                  <a:lnTo>
                    <a:pt x="95" y="526"/>
                  </a:lnTo>
                  <a:lnTo>
                    <a:pt x="90" y="531"/>
                  </a:lnTo>
                  <a:lnTo>
                    <a:pt x="87" y="526"/>
                  </a:lnTo>
                  <a:lnTo>
                    <a:pt x="82" y="531"/>
                  </a:lnTo>
                  <a:lnTo>
                    <a:pt x="85" y="564"/>
                  </a:lnTo>
                  <a:lnTo>
                    <a:pt x="90" y="569"/>
                  </a:lnTo>
                  <a:lnTo>
                    <a:pt x="103" y="592"/>
                  </a:lnTo>
                  <a:lnTo>
                    <a:pt x="104" y="605"/>
                  </a:lnTo>
                  <a:lnTo>
                    <a:pt x="109" y="614"/>
                  </a:lnTo>
                  <a:lnTo>
                    <a:pt x="110" y="622"/>
                  </a:lnTo>
                  <a:lnTo>
                    <a:pt x="119" y="632"/>
                  </a:lnTo>
                  <a:lnTo>
                    <a:pt x="125" y="645"/>
                  </a:lnTo>
                  <a:lnTo>
                    <a:pt x="135" y="654"/>
                  </a:lnTo>
                  <a:lnTo>
                    <a:pt x="135" y="660"/>
                  </a:lnTo>
                  <a:lnTo>
                    <a:pt x="130" y="671"/>
                  </a:lnTo>
                  <a:lnTo>
                    <a:pt x="139" y="681"/>
                  </a:lnTo>
                  <a:lnTo>
                    <a:pt x="146" y="686"/>
                  </a:lnTo>
                  <a:lnTo>
                    <a:pt x="142" y="700"/>
                  </a:lnTo>
                  <a:lnTo>
                    <a:pt x="142" y="710"/>
                  </a:lnTo>
                  <a:lnTo>
                    <a:pt x="135" y="739"/>
                  </a:lnTo>
                  <a:lnTo>
                    <a:pt x="152" y="752"/>
                  </a:lnTo>
                  <a:lnTo>
                    <a:pt x="179" y="757"/>
                  </a:lnTo>
                  <a:lnTo>
                    <a:pt x="186" y="765"/>
                  </a:lnTo>
                  <a:lnTo>
                    <a:pt x="205" y="768"/>
                  </a:lnTo>
                  <a:lnTo>
                    <a:pt x="215" y="774"/>
                  </a:lnTo>
                  <a:lnTo>
                    <a:pt x="227" y="789"/>
                  </a:lnTo>
                  <a:lnTo>
                    <a:pt x="232" y="801"/>
                  </a:lnTo>
                  <a:lnTo>
                    <a:pt x="246" y="813"/>
                  </a:lnTo>
                  <a:lnTo>
                    <a:pt x="270" y="819"/>
                  </a:lnTo>
                  <a:lnTo>
                    <a:pt x="278" y="823"/>
                  </a:lnTo>
                  <a:lnTo>
                    <a:pt x="282" y="834"/>
                  </a:lnTo>
                  <a:lnTo>
                    <a:pt x="283" y="849"/>
                  </a:lnTo>
                  <a:lnTo>
                    <a:pt x="289" y="854"/>
                  </a:lnTo>
                  <a:lnTo>
                    <a:pt x="301" y="854"/>
                  </a:lnTo>
                  <a:lnTo>
                    <a:pt x="309" y="863"/>
                  </a:lnTo>
                  <a:lnTo>
                    <a:pt x="316" y="871"/>
                  </a:lnTo>
                  <a:lnTo>
                    <a:pt x="333" y="894"/>
                  </a:lnTo>
                  <a:lnTo>
                    <a:pt x="339" y="900"/>
                  </a:lnTo>
                  <a:lnTo>
                    <a:pt x="348" y="921"/>
                  </a:lnTo>
                  <a:lnTo>
                    <a:pt x="348" y="956"/>
                  </a:lnTo>
                  <a:lnTo>
                    <a:pt x="354" y="970"/>
                  </a:lnTo>
                  <a:lnTo>
                    <a:pt x="353" y="979"/>
                  </a:lnTo>
                  <a:lnTo>
                    <a:pt x="430" y="985"/>
                  </a:lnTo>
                  <a:lnTo>
                    <a:pt x="533" y="994"/>
                  </a:lnTo>
                  <a:close/>
                </a:path>
              </a:pathLst>
            </a:custGeom>
            <a:solidFill>
              <a:srgbClr val="3366FF"/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46" name="Freeform 59"/>
            <p:cNvSpPr>
              <a:spLocks/>
            </p:cNvSpPr>
            <p:nvPr/>
          </p:nvSpPr>
          <p:spPr bwMode="auto">
            <a:xfrm>
              <a:off x="1237" y="2328"/>
              <a:ext cx="26" cy="14"/>
            </a:xfrm>
            <a:custGeom>
              <a:avLst/>
              <a:gdLst>
                <a:gd name="T0" fmla="*/ 0 w 26"/>
                <a:gd name="T1" fmla="*/ 0 h 14"/>
                <a:gd name="T2" fmla="*/ 19 w 26"/>
                <a:gd name="T3" fmla="*/ 11 h 14"/>
                <a:gd name="T4" fmla="*/ 24 w 26"/>
                <a:gd name="T5" fmla="*/ 7 h 14"/>
                <a:gd name="T6" fmla="*/ 26 w 26"/>
                <a:gd name="T7" fmla="*/ 11 h 14"/>
                <a:gd name="T8" fmla="*/ 23 w 26"/>
                <a:gd name="T9" fmla="*/ 14 h 14"/>
                <a:gd name="T10" fmla="*/ 3 w 26"/>
                <a:gd name="T11" fmla="*/ 11 h 14"/>
                <a:gd name="T12" fmla="*/ 0 w 26"/>
                <a:gd name="T13" fmla="*/ 0 h 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6"/>
                <a:gd name="T22" fmla="*/ 0 h 14"/>
                <a:gd name="T23" fmla="*/ 26 w 26"/>
                <a:gd name="T24" fmla="*/ 14 h 1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6" h="14">
                  <a:moveTo>
                    <a:pt x="0" y="0"/>
                  </a:moveTo>
                  <a:lnTo>
                    <a:pt x="19" y="11"/>
                  </a:lnTo>
                  <a:lnTo>
                    <a:pt x="24" y="7"/>
                  </a:lnTo>
                  <a:lnTo>
                    <a:pt x="26" y="11"/>
                  </a:lnTo>
                  <a:lnTo>
                    <a:pt x="23" y="14"/>
                  </a:lnTo>
                  <a:lnTo>
                    <a:pt x="3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66FF"/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47" name="Freeform 60"/>
            <p:cNvSpPr>
              <a:spLocks/>
            </p:cNvSpPr>
            <p:nvPr/>
          </p:nvSpPr>
          <p:spPr bwMode="auto">
            <a:xfrm>
              <a:off x="1213" y="2330"/>
              <a:ext cx="17" cy="10"/>
            </a:xfrm>
            <a:custGeom>
              <a:avLst/>
              <a:gdLst>
                <a:gd name="T0" fmla="*/ 0 w 17"/>
                <a:gd name="T1" fmla="*/ 3 h 10"/>
                <a:gd name="T2" fmla="*/ 3 w 17"/>
                <a:gd name="T3" fmla="*/ 9 h 10"/>
                <a:gd name="T4" fmla="*/ 17 w 17"/>
                <a:gd name="T5" fmla="*/ 10 h 10"/>
                <a:gd name="T6" fmla="*/ 14 w 17"/>
                <a:gd name="T7" fmla="*/ 4 h 10"/>
                <a:gd name="T8" fmla="*/ 14 w 17"/>
                <a:gd name="T9" fmla="*/ 0 h 10"/>
                <a:gd name="T10" fmla="*/ 0 w 17"/>
                <a:gd name="T11" fmla="*/ 3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"/>
                <a:gd name="T19" fmla="*/ 0 h 10"/>
                <a:gd name="T20" fmla="*/ 17 w 17"/>
                <a:gd name="T21" fmla="*/ 10 h 1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" h="10">
                  <a:moveTo>
                    <a:pt x="0" y="3"/>
                  </a:moveTo>
                  <a:lnTo>
                    <a:pt x="3" y="9"/>
                  </a:lnTo>
                  <a:lnTo>
                    <a:pt x="17" y="10"/>
                  </a:lnTo>
                  <a:lnTo>
                    <a:pt x="14" y="4"/>
                  </a:lnTo>
                  <a:lnTo>
                    <a:pt x="14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3366FF"/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48" name="Freeform 61"/>
            <p:cNvSpPr>
              <a:spLocks/>
            </p:cNvSpPr>
            <p:nvPr/>
          </p:nvSpPr>
          <p:spPr bwMode="auto">
            <a:xfrm>
              <a:off x="1323" y="2404"/>
              <a:ext cx="16" cy="18"/>
            </a:xfrm>
            <a:custGeom>
              <a:avLst/>
              <a:gdLst>
                <a:gd name="T0" fmla="*/ 0 w 16"/>
                <a:gd name="T1" fmla="*/ 0 h 18"/>
                <a:gd name="T2" fmla="*/ 0 w 16"/>
                <a:gd name="T3" fmla="*/ 4 h 18"/>
                <a:gd name="T4" fmla="*/ 4 w 16"/>
                <a:gd name="T5" fmla="*/ 6 h 18"/>
                <a:gd name="T6" fmla="*/ 8 w 16"/>
                <a:gd name="T7" fmla="*/ 18 h 18"/>
                <a:gd name="T8" fmla="*/ 16 w 16"/>
                <a:gd name="T9" fmla="*/ 16 h 18"/>
                <a:gd name="T10" fmla="*/ 14 w 16"/>
                <a:gd name="T11" fmla="*/ 10 h 18"/>
                <a:gd name="T12" fmla="*/ 0 w 16"/>
                <a:gd name="T13" fmla="*/ 0 h 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"/>
                <a:gd name="T22" fmla="*/ 0 h 18"/>
                <a:gd name="T23" fmla="*/ 16 w 16"/>
                <a:gd name="T24" fmla="*/ 18 h 1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" h="18">
                  <a:moveTo>
                    <a:pt x="0" y="0"/>
                  </a:moveTo>
                  <a:lnTo>
                    <a:pt x="0" y="4"/>
                  </a:lnTo>
                  <a:lnTo>
                    <a:pt x="4" y="6"/>
                  </a:lnTo>
                  <a:lnTo>
                    <a:pt x="8" y="18"/>
                  </a:lnTo>
                  <a:lnTo>
                    <a:pt x="16" y="16"/>
                  </a:lnTo>
                  <a:lnTo>
                    <a:pt x="14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66FF"/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49" name="Freeform 62"/>
            <p:cNvSpPr>
              <a:spLocks/>
            </p:cNvSpPr>
            <p:nvPr/>
          </p:nvSpPr>
          <p:spPr bwMode="auto">
            <a:xfrm>
              <a:off x="1314" y="2444"/>
              <a:ext cx="13" cy="23"/>
            </a:xfrm>
            <a:custGeom>
              <a:avLst/>
              <a:gdLst>
                <a:gd name="T0" fmla="*/ 0 w 13"/>
                <a:gd name="T1" fmla="*/ 0 h 23"/>
                <a:gd name="T2" fmla="*/ 6 w 13"/>
                <a:gd name="T3" fmla="*/ 21 h 23"/>
                <a:gd name="T4" fmla="*/ 13 w 13"/>
                <a:gd name="T5" fmla="*/ 23 h 23"/>
                <a:gd name="T6" fmla="*/ 0 w 13"/>
                <a:gd name="T7" fmla="*/ 0 h 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"/>
                <a:gd name="T13" fmla="*/ 0 h 23"/>
                <a:gd name="T14" fmla="*/ 13 w 13"/>
                <a:gd name="T15" fmla="*/ 23 h 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" h="23">
                  <a:moveTo>
                    <a:pt x="0" y="0"/>
                  </a:moveTo>
                  <a:lnTo>
                    <a:pt x="6" y="21"/>
                  </a:lnTo>
                  <a:lnTo>
                    <a:pt x="13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66FF"/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50" name="Freeform 63"/>
            <p:cNvSpPr>
              <a:spLocks/>
            </p:cNvSpPr>
            <p:nvPr/>
          </p:nvSpPr>
          <p:spPr bwMode="auto">
            <a:xfrm>
              <a:off x="2061" y="1816"/>
              <a:ext cx="513" cy="412"/>
            </a:xfrm>
            <a:custGeom>
              <a:avLst/>
              <a:gdLst>
                <a:gd name="T0" fmla="*/ 508 w 513"/>
                <a:gd name="T1" fmla="*/ 176 h 412"/>
                <a:gd name="T2" fmla="*/ 507 w 513"/>
                <a:gd name="T3" fmla="*/ 211 h 412"/>
                <a:gd name="T4" fmla="*/ 505 w 513"/>
                <a:gd name="T5" fmla="*/ 219 h 412"/>
                <a:gd name="T6" fmla="*/ 505 w 513"/>
                <a:gd name="T7" fmla="*/ 243 h 412"/>
                <a:gd name="T8" fmla="*/ 504 w 513"/>
                <a:gd name="T9" fmla="*/ 259 h 412"/>
                <a:gd name="T10" fmla="*/ 504 w 513"/>
                <a:gd name="T11" fmla="*/ 282 h 412"/>
                <a:gd name="T12" fmla="*/ 503 w 513"/>
                <a:gd name="T13" fmla="*/ 293 h 412"/>
                <a:gd name="T14" fmla="*/ 502 w 513"/>
                <a:gd name="T15" fmla="*/ 317 h 412"/>
                <a:gd name="T16" fmla="*/ 502 w 513"/>
                <a:gd name="T17" fmla="*/ 350 h 412"/>
                <a:gd name="T18" fmla="*/ 500 w 513"/>
                <a:gd name="T19" fmla="*/ 364 h 412"/>
                <a:gd name="T20" fmla="*/ 499 w 513"/>
                <a:gd name="T21" fmla="*/ 388 h 412"/>
                <a:gd name="T22" fmla="*/ 499 w 513"/>
                <a:gd name="T23" fmla="*/ 412 h 412"/>
                <a:gd name="T24" fmla="*/ 448 w 513"/>
                <a:gd name="T25" fmla="*/ 408 h 412"/>
                <a:gd name="T26" fmla="*/ 424 w 513"/>
                <a:gd name="T27" fmla="*/ 408 h 412"/>
                <a:gd name="T28" fmla="*/ 404 w 513"/>
                <a:gd name="T29" fmla="*/ 407 h 412"/>
                <a:gd name="T30" fmla="*/ 333 w 513"/>
                <a:gd name="T31" fmla="*/ 403 h 412"/>
                <a:gd name="T32" fmla="*/ 276 w 513"/>
                <a:gd name="T33" fmla="*/ 399 h 412"/>
                <a:gd name="T34" fmla="*/ 236 w 513"/>
                <a:gd name="T35" fmla="*/ 395 h 412"/>
                <a:gd name="T36" fmla="*/ 225 w 513"/>
                <a:gd name="T37" fmla="*/ 394 h 412"/>
                <a:gd name="T38" fmla="*/ 182 w 513"/>
                <a:gd name="T39" fmla="*/ 392 h 412"/>
                <a:gd name="T40" fmla="*/ 113 w 513"/>
                <a:gd name="T41" fmla="*/ 384 h 412"/>
                <a:gd name="T42" fmla="*/ 110 w 513"/>
                <a:gd name="T43" fmla="*/ 384 h 412"/>
                <a:gd name="T44" fmla="*/ 47 w 513"/>
                <a:gd name="T45" fmla="*/ 378 h 412"/>
                <a:gd name="T46" fmla="*/ 20 w 513"/>
                <a:gd name="T47" fmla="*/ 375 h 412"/>
                <a:gd name="T48" fmla="*/ 5 w 513"/>
                <a:gd name="T49" fmla="*/ 328 h 412"/>
                <a:gd name="T50" fmla="*/ 7 w 513"/>
                <a:gd name="T51" fmla="*/ 303 h 412"/>
                <a:gd name="T52" fmla="*/ 9 w 513"/>
                <a:gd name="T53" fmla="*/ 279 h 412"/>
                <a:gd name="T54" fmla="*/ 12 w 513"/>
                <a:gd name="T55" fmla="*/ 264 h 412"/>
                <a:gd name="T56" fmla="*/ 14 w 513"/>
                <a:gd name="T57" fmla="*/ 233 h 412"/>
                <a:gd name="T58" fmla="*/ 19 w 513"/>
                <a:gd name="T59" fmla="*/ 186 h 412"/>
                <a:gd name="T60" fmla="*/ 23 w 513"/>
                <a:gd name="T61" fmla="*/ 151 h 412"/>
                <a:gd name="T62" fmla="*/ 25 w 513"/>
                <a:gd name="T63" fmla="*/ 128 h 412"/>
                <a:gd name="T64" fmla="*/ 28 w 513"/>
                <a:gd name="T65" fmla="*/ 105 h 412"/>
                <a:gd name="T66" fmla="*/ 31 w 513"/>
                <a:gd name="T67" fmla="*/ 73 h 412"/>
                <a:gd name="T68" fmla="*/ 36 w 513"/>
                <a:gd name="T69" fmla="*/ 35 h 412"/>
                <a:gd name="T70" fmla="*/ 36 w 513"/>
                <a:gd name="T71" fmla="*/ 24 h 412"/>
                <a:gd name="T72" fmla="*/ 39 w 513"/>
                <a:gd name="T73" fmla="*/ 0 h 412"/>
                <a:gd name="T74" fmla="*/ 98 w 513"/>
                <a:gd name="T75" fmla="*/ 6 h 412"/>
                <a:gd name="T76" fmla="*/ 136 w 513"/>
                <a:gd name="T77" fmla="*/ 10 h 412"/>
                <a:gd name="T78" fmla="*/ 156 w 513"/>
                <a:gd name="T79" fmla="*/ 13 h 412"/>
                <a:gd name="T80" fmla="*/ 186 w 513"/>
                <a:gd name="T81" fmla="*/ 15 h 412"/>
                <a:gd name="T82" fmla="*/ 211 w 513"/>
                <a:gd name="T83" fmla="*/ 18 h 412"/>
                <a:gd name="T84" fmla="*/ 224 w 513"/>
                <a:gd name="T85" fmla="*/ 19 h 412"/>
                <a:gd name="T86" fmla="*/ 231 w 513"/>
                <a:gd name="T87" fmla="*/ 19 h 412"/>
                <a:gd name="T88" fmla="*/ 241 w 513"/>
                <a:gd name="T89" fmla="*/ 20 h 412"/>
                <a:gd name="T90" fmla="*/ 295 w 513"/>
                <a:gd name="T91" fmla="*/ 24 h 412"/>
                <a:gd name="T92" fmla="*/ 304 w 513"/>
                <a:gd name="T93" fmla="*/ 25 h 412"/>
                <a:gd name="T94" fmla="*/ 322 w 513"/>
                <a:gd name="T95" fmla="*/ 26 h 412"/>
                <a:gd name="T96" fmla="*/ 377 w 513"/>
                <a:gd name="T97" fmla="*/ 29 h 412"/>
                <a:gd name="T98" fmla="*/ 410 w 513"/>
                <a:gd name="T99" fmla="*/ 31 h 412"/>
                <a:gd name="T100" fmla="*/ 472 w 513"/>
                <a:gd name="T101" fmla="*/ 34 h 412"/>
                <a:gd name="T102" fmla="*/ 513 w 513"/>
                <a:gd name="T103" fmla="*/ 36 h 412"/>
                <a:gd name="T104" fmla="*/ 511 w 513"/>
                <a:gd name="T105" fmla="*/ 65 h 412"/>
                <a:gd name="T106" fmla="*/ 511 w 513"/>
                <a:gd name="T107" fmla="*/ 83 h 412"/>
                <a:gd name="T108" fmla="*/ 510 w 513"/>
                <a:gd name="T109" fmla="*/ 98 h 412"/>
                <a:gd name="T110" fmla="*/ 508 w 513"/>
                <a:gd name="T111" fmla="*/ 170 h 41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513"/>
                <a:gd name="T169" fmla="*/ 0 h 412"/>
                <a:gd name="T170" fmla="*/ 513 w 513"/>
                <a:gd name="T171" fmla="*/ 412 h 412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513" h="412">
                  <a:moveTo>
                    <a:pt x="508" y="170"/>
                  </a:moveTo>
                  <a:lnTo>
                    <a:pt x="508" y="176"/>
                  </a:lnTo>
                  <a:lnTo>
                    <a:pt x="507" y="188"/>
                  </a:lnTo>
                  <a:lnTo>
                    <a:pt x="507" y="211"/>
                  </a:lnTo>
                  <a:lnTo>
                    <a:pt x="507" y="216"/>
                  </a:lnTo>
                  <a:lnTo>
                    <a:pt x="505" y="219"/>
                  </a:lnTo>
                  <a:lnTo>
                    <a:pt x="505" y="224"/>
                  </a:lnTo>
                  <a:lnTo>
                    <a:pt x="505" y="243"/>
                  </a:lnTo>
                  <a:lnTo>
                    <a:pt x="505" y="252"/>
                  </a:lnTo>
                  <a:lnTo>
                    <a:pt x="504" y="259"/>
                  </a:lnTo>
                  <a:lnTo>
                    <a:pt x="504" y="275"/>
                  </a:lnTo>
                  <a:lnTo>
                    <a:pt x="504" y="282"/>
                  </a:lnTo>
                  <a:lnTo>
                    <a:pt x="503" y="292"/>
                  </a:lnTo>
                  <a:lnTo>
                    <a:pt x="503" y="293"/>
                  </a:lnTo>
                  <a:lnTo>
                    <a:pt x="503" y="305"/>
                  </a:lnTo>
                  <a:lnTo>
                    <a:pt x="502" y="317"/>
                  </a:lnTo>
                  <a:lnTo>
                    <a:pt x="502" y="342"/>
                  </a:lnTo>
                  <a:lnTo>
                    <a:pt x="502" y="350"/>
                  </a:lnTo>
                  <a:lnTo>
                    <a:pt x="502" y="352"/>
                  </a:lnTo>
                  <a:lnTo>
                    <a:pt x="500" y="364"/>
                  </a:lnTo>
                  <a:lnTo>
                    <a:pt x="500" y="374"/>
                  </a:lnTo>
                  <a:lnTo>
                    <a:pt x="499" y="388"/>
                  </a:lnTo>
                  <a:lnTo>
                    <a:pt x="499" y="399"/>
                  </a:lnTo>
                  <a:lnTo>
                    <a:pt x="499" y="412"/>
                  </a:lnTo>
                  <a:lnTo>
                    <a:pt x="458" y="409"/>
                  </a:lnTo>
                  <a:lnTo>
                    <a:pt x="448" y="408"/>
                  </a:lnTo>
                  <a:lnTo>
                    <a:pt x="431" y="408"/>
                  </a:lnTo>
                  <a:lnTo>
                    <a:pt x="424" y="408"/>
                  </a:lnTo>
                  <a:lnTo>
                    <a:pt x="407" y="407"/>
                  </a:lnTo>
                  <a:lnTo>
                    <a:pt x="404" y="407"/>
                  </a:lnTo>
                  <a:lnTo>
                    <a:pt x="358" y="404"/>
                  </a:lnTo>
                  <a:lnTo>
                    <a:pt x="333" y="403"/>
                  </a:lnTo>
                  <a:lnTo>
                    <a:pt x="292" y="400"/>
                  </a:lnTo>
                  <a:lnTo>
                    <a:pt x="276" y="399"/>
                  </a:lnTo>
                  <a:lnTo>
                    <a:pt x="271" y="398"/>
                  </a:lnTo>
                  <a:lnTo>
                    <a:pt x="236" y="395"/>
                  </a:lnTo>
                  <a:lnTo>
                    <a:pt x="235" y="395"/>
                  </a:lnTo>
                  <a:lnTo>
                    <a:pt x="225" y="394"/>
                  </a:lnTo>
                  <a:lnTo>
                    <a:pt x="216" y="394"/>
                  </a:lnTo>
                  <a:lnTo>
                    <a:pt x="182" y="392"/>
                  </a:lnTo>
                  <a:lnTo>
                    <a:pt x="115" y="384"/>
                  </a:lnTo>
                  <a:lnTo>
                    <a:pt x="113" y="384"/>
                  </a:lnTo>
                  <a:lnTo>
                    <a:pt x="111" y="384"/>
                  </a:lnTo>
                  <a:lnTo>
                    <a:pt x="110" y="384"/>
                  </a:lnTo>
                  <a:lnTo>
                    <a:pt x="66" y="380"/>
                  </a:lnTo>
                  <a:lnTo>
                    <a:pt x="47" y="378"/>
                  </a:lnTo>
                  <a:lnTo>
                    <a:pt x="27" y="375"/>
                  </a:lnTo>
                  <a:lnTo>
                    <a:pt x="20" y="375"/>
                  </a:lnTo>
                  <a:lnTo>
                    <a:pt x="0" y="373"/>
                  </a:lnTo>
                  <a:lnTo>
                    <a:pt x="5" y="328"/>
                  </a:lnTo>
                  <a:lnTo>
                    <a:pt x="5" y="327"/>
                  </a:lnTo>
                  <a:lnTo>
                    <a:pt x="7" y="303"/>
                  </a:lnTo>
                  <a:lnTo>
                    <a:pt x="9" y="290"/>
                  </a:lnTo>
                  <a:lnTo>
                    <a:pt x="9" y="279"/>
                  </a:lnTo>
                  <a:lnTo>
                    <a:pt x="12" y="265"/>
                  </a:lnTo>
                  <a:lnTo>
                    <a:pt x="12" y="264"/>
                  </a:lnTo>
                  <a:lnTo>
                    <a:pt x="12" y="254"/>
                  </a:lnTo>
                  <a:lnTo>
                    <a:pt x="14" y="233"/>
                  </a:lnTo>
                  <a:lnTo>
                    <a:pt x="17" y="209"/>
                  </a:lnTo>
                  <a:lnTo>
                    <a:pt x="19" y="186"/>
                  </a:lnTo>
                  <a:lnTo>
                    <a:pt x="23" y="153"/>
                  </a:lnTo>
                  <a:lnTo>
                    <a:pt x="23" y="151"/>
                  </a:lnTo>
                  <a:lnTo>
                    <a:pt x="24" y="140"/>
                  </a:lnTo>
                  <a:lnTo>
                    <a:pt x="25" y="128"/>
                  </a:lnTo>
                  <a:lnTo>
                    <a:pt x="25" y="125"/>
                  </a:lnTo>
                  <a:lnTo>
                    <a:pt x="28" y="105"/>
                  </a:lnTo>
                  <a:lnTo>
                    <a:pt x="29" y="94"/>
                  </a:lnTo>
                  <a:lnTo>
                    <a:pt x="31" y="73"/>
                  </a:lnTo>
                  <a:lnTo>
                    <a:pt x="34" y="53"/>
                  </a:lnTo>
                  <a:lnTo>
                    <a:pt x="36" y="35"/>
                  </a:lnTo>
                  <a:lnTo>
                    <a:pt x="36" y="33"/>
                  </a:lnTo>
                  <a:lnTo>
                    <a:pt x="36" y="24"/>
                  </a:lnTo>
                  <a:lnTo>
                    <a:pt x="39" y="13"/>
                  </a:lnTo>
                  <a:lnTo>
                    <a:pt x="39" y="0"/>
                  </a:lnTo>
                  <a:lnTo>
                    <a:pt x="56" y="3"/>
                  </a:lnTo>
                  <a:lnTo>
                    <a:pt x="98" y="6"/>
                  </a:lnTo>
                  <a:lnTo>
                    <a:pt x="116" y="9"/>
                  </a:lnTo>
                  <a:lnTo>
                    <a:pt x="136" y="10"/>
                  </a:lnTo>
                  <a:lnTo>
                    <a:pt x="153" y="11"/>
                  </a:lnTo>
                  <a:lnTo>
                    <a:pt x="156" y="13"/>
                  </a:lnTo>
                  <a:lnTo>
                    <a:pt x="184" y="15"/>
                  </a:lnTo>
                  <a:lnTo>
                    <a:pt x="186" y="15"/>
                  </a:lnTo>
                  <a:lnTo>
                    <a:pt x="187" y="15"/>
                  </a:lnTo>
                  <a:lnTo>
                    <a:pt x="211" y="18"/>
                  </a:lnTo>
                  <a:lnTo>
                    <a:pt x="220" y="18"/>
                  </a:lnTo>
                  <a:lnTo>
                    <a:pt x="224" y="19"/>
                  </a:lnTo>
                  <a:lnTo>
                    <a:pt x="226" y="19"/>
                  </a:lnTo>
                  <a:lnTo>
                    <a:pt x="231" y="19"/>
                  </a:lnTo>
                  <a:lnTo>
                    <a:pt x="232" y="19"/>
                  </a:lnTo>
                  <a:lnTo>
                    <a:pt x="241" y="20"/>
                  </a:lnTo>
                  <a:lnTo>
                    <a:pt x="282" y="24"/>
                  </a:lnTo>
                  <a:lnTo>
                    <a:pt x="295" y="24"/>
                  </a:lnTo>
                  <a:lnTo>
                    <a:pt x="296" y="24"/>
                  </a:lnTo>
                  <a:lnTo>
                    <a:pt x="304" y="25"/>
                  </a:lnTo>
                  <a:lnTo>
                    <a:pt x="317" y="26"/>
                  </a:lnTo>
                  <a:lnTo>
                    <a:pt x="322" y="26"/>
                  </a:lnTo>
                  <a:lnTo>
                    <a:pt x="338" y="26"/>
                  </a:lnTo>
                  <a:lnTo>
                    <a:pt x="377" y="29"/>
                  </a:lnTo>
                  <a:lnTo>
                    <a:pt x="406" y="31"/>
                  </a:lnTo>
                  <a:lnTo>
                    <a:pt x="410" y="31"/>
                  </a:lnTo>
                  <a:lnTo>
                    <a:pt x="422" y="33"/>
                  </a:lnTo>
                  <a:lnTo>
                    <a:pt x="472" y="34"/>
                  </a:lnTo>
                  <a:lnTo>
                    <a:pt x="473" y="35"/>
                  </a:lnTo>
                  <a:lnTo>
                    <a:pt x="513" y="36"/>
                  </a:lnTo>
                  <a:lnTo>
                    <a:pt x="511" y="60"/>
                  </a:lnTo>
                  <a:lnTo>
                    <a:pt x="511" y="65"/>
                  </a:lnTo>
                  <a:lnTo>
                    <a:pt x="511" y="71"/>
                  </a:lnTo>
                  <a:lnTo>
                    <a:pt x="511" y="83"/>
                  </a:lnTo>
                  <a:lnTo>
                    <a:pt x="510" y="89"/>
                  </a:lnTo>
                  <a:lnTo>
                    <a:pt x="510" y="98"/>
                  </a:lnTo>
                  <a:lnTo>
                    <a:pt x="509" y="130"/>
                  </a:lnTo>
                  <a:lnTo>
                    <a:pt x="508" y="170"/>
                  </a:lnTo>
                  <a:close/>
                </a:path>
              </a:pathLst>
            </a:custGeom>
            <a:solidFill>
              <a:srgbClr val="3366FF"/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51" name="Freeform 64"/>
            <p:cNvSpPr>
              <a:spLocks/>
            </p:cNvSpPr>
            <p:nvPr/>
          </p:nvSpPr>
          <p:spPr bwMode="auto">
            <a:xfrm>
              <a:off x="1742" y="1019"/>
              <a:ext cx="740" cy="460"/>
            </a:xfrm>
            <a:custGeom>
              <a:avLst/>
              <a:gdLst>
                <a:gd name="T0" fmla="*/ 75 w 740"/>
                <a:gd name="T1" fmla="*/ 334 h 460"/>
                <a:gd name="T2" fmla="*/ 55 w 740"/>
                <a:gd name="T3" fmla="*/ 328 h 460"/>
                <a:gd name="T4" fmla="*/ 81 w 740"/>
                <a:gd name="T5" fmla="*/ 244 h 460"/>
                <a:gd name="T6" fmla="*/ 86 w 740"/>
                <a:gd name="T7" fmla="*/ 229 h 460"/>
                <a:gd name="T8" fmla="*/ 75 w 740"/>
                <a:gd name="T9" fmla="*/ 229 h 460"/>
                <a:gd name="T10" fmla="*/ 68 w 740"/>
                <a:gd name="T11" fmla="*/ 226 h 460"/>
                <a:gd name="T12" fmla="*/ 65 w 740"/>
                <a:gd name="T13" fmla="*/ 219 h 460"/>
                <a:gd name="T14" fmla="*/ 58 w 740"/>
                <a:gd name="T15" fmla="*/ 220 h 460"/>
                <a:gd name="T16" fmla="*/ 50 w 740"/>
                <a:gd name="T17" fmla="*/ 198 h 460"/>
                <a:gd name="T18" fmla="*/ 33 w 740"/>
                <a:gd name="T19" fmla="*/ 166 h 460"/>
                <a:gd name="T20" fmla="*/ 10 w 740"/>
                <a:gd name="T21" fmla="*/ 144 h 460"/>
                <a:gd name="T22" fmla="*/ 11 w 740"/>
                <a:gd name="T23" fmla="*/ 135 h 460"/>
                <a:gd name="T24" fmla="*/ 0 w 740"/>
                <a:gd name="T25" fmla="*/ 93 h 460"/>
                <a:gd name="T26" fmla="*/ 4 w 740"/>
                <a:gd name="T27" fmla="*/ 71 h 460"/>
                <a:gd name="T28" fmla="*/ 9 w 740"/>
                <a:gd name="T29" fmla="*/ 45 h 460"/>
                <a:gd name="T30" fmla="*/ 16 w 740"/>
                <a:gd name="T31" fmla="*/ 2 h 460"/>
                <a:gd name="T32" fmla="*/ 96 w 740"/>
                <a:gd name="T33" fmla="*/ 14 h 460"/>
                <a:gd name="T34" fmla="*/ 248 w 740"/>
                <a:gd name="T35" fmla="*/ 39 h 460"/>
                <a:gd name="T36" fmla="*/ 335 w 740"/>
                <a:gd name="T37" fmla="*/ 50 h 460"/>
                <a:gd name="T38" fmla="*/ 410 w 740"/>
                <a:gd name="T39" fmla="*/ 59 h 460"/>
                <a:gd name="T40" fmla="*/ 550 w 740"/>
                <a:gd name="T41" fmla="*/ 74 h 460"/>
                <a:gd name="T42" fmla="*/ 679 w 740"/>
                <a:gd name="T43" fmla="*/ 85 h 460"/>
                <a:gd name="T44" fmla="*/ 739 w 740"/>
                <a:gd name="T45" fmla="*/ 111 h 460"/>
                <a:gd name="T46" fmla="*/ 737 w 740"/>
                <a:gd name="T47" fmla="*/ 121 h 460"/>
                <a:gd name="T48" fmla="*/ 737 w 740"/>
                <a:gd name="T49" fmla="*/ 134 h 460"/>
                <a:gd name="T50" fmla="*/ 735 w 740"/>
                <a:gd name="T51" fmla="*/ 168 h 460"/>
                <a:gd name="T52" fmla="*/ 735 w 740"/>
                <a:gd name="T53" fmla="*/ 180 h 460"/>
                <a:gd name="T54" fmla="*/ 734 w 740"/>
                <a:gd name="T55" fmla="*/ 203 h 460"/>
                <a:gd name="T56" fmla="*/ 731 w 740"/>
                <a:gd name="T57" fmla="*/ 236 h 460"/>
                <a:gd name="T58" fmla="*/ 730 w 740"/>
                <a:gd name="T59" fmla="*/ 259 h 460"/>
                <a:gd name="T60" fmla="*/ 728 w 740"/>
                <a:gd name="T61" fmla="*/ 304 h 460"/>
                <a:gd name="T62" fmla="*/ 726 w 740"/>
                <a:gd name="T63" fmla="*/ 316 h 460"/>
                <a:gd name="T64" fmla="*/ 725 w 740"/>
                <a:gd name="T65" fmla="*/ 340 h 460"/>
                <a:gd name="T66" fmla="*/ 724 w 740"/>
                <a:gd name="T67" fmla="*/ 368 h 460"/>
                <a:gd name="T68" fmla="*/ 723 w 740"/>
                <a:gd name="T69" fmla="*/ 385 h 460"/>
                <a:gd name="T70" fmla="*/ 720 w 740"/>
                <a:gd name="T71" fmla="*/ 435 h 460"/>
                <a:gd name="T72" fmla="*/ 718 w 740"/>
                <a:gd name="T73" fmla="*/ 455 h 460"/>
                <a:gd name="T74" fmla="*/ 668 w 740"/>
                <a:gd name="T75" fmla="*/ 452 h 460"/>
                <a:gd name="T76" fmla="*/ 652 w 740"/>
                <a:gd name="T77" fmla="*/ 450 h 460"/>
                <a:gd name="T78" fmla="*/ 593 w 740"/>
                <a:gd name="T79" fmla="*/ 447 h 460"/>
                <a:gd name="T80" fmla="*/ 586 w 740"/>
                <a:gd name="T81" fmla="*/ 447 h 460"/>
                <a:gd name="T82" fmla="*/ 576 w 740"/>
                <a:gd name="T83" fmla="*/ 445 h 460"/>
                <a:gd name="T84" fmla="*/ 521 w 740"/>
                <a:gd name="T85" fmla="*/ 440 h 460"/>
                <a:gd name="T86" fmla="*/ 448 w 740"/>
                <a:gd name="T87" fmla="*/ 433 h 460"/>
                <a:gd name="T88" fmla="*/ 432 w 740"/>
                <a:gd name="T89" fmla="*/ 432 h 460"/>
                <a:gd name="T90" fmla="*/ 401 w 740"/>
                <a:gd name="T91" fmla="*/ 428 h 460"/>
                <a:gd name="T92" fmla="*/ 350 w 740"/>
                <a:gd name="T93" fmla="*/ 422 h 460"/>
                <a:gd name="T94" fmla="*/ 337 w 740"/>
                <a:gd name="T95" fmla="*/ 420 h 460"/>
                <a:gd name="T96" fmla="*/ 270 w 740"/>
                <a:gd name="T97" fmla="*/ 412 h 460"/>
                <a:gd name="T98" fmla="*/ 265 w 740"/>
                <a:gd name="T99" fmla="*/ 458 h 460"/>
                <a:gd name="T100" fmla="*/ 261 w 740"/>
                <a:gd name="T101" fmla="*/ 459 h 460"/>
                <a:gd name="T102" fmla="*/ 254 w 740"/>
                <a:gd name="T103" fmla="*/ 443 h 460"/>
                <a:gd name="T104" fmla="*/ 245 w 740"/>
                <a:gd name="T105" fmla="*/ 432 h 460"/>
                <a:gd name="T106" fmla="*/ 237 w 740"/>
                <a:gd name="T107" fmla="*/ 440 h 460"/>
                <a:gd name="T108" fmla="*/ 229 w 740"/>
                <a:gd name="T109" fmla="*/ 448 h 460"/>
                <a:gd name="T110" fmla="*/ 189 w 740"/>
                <a:gd name="T111" fmla="*/ 440 h 460"/>
                <a:gd name="T112" fmla="*/ 172 w 740"/>
                <a:gd name="T113" fmla="*/ 448 h 460"/>
                <a:gd name="T114" fmla="*/ 148 w 740"/>
                <a:gd name="T115" fmla="*/ 448 h 460"/>
                <a:gd name="T116" fmla="*/ 147 w 740"/>
                <a:gd name="T117" fmla="*/ 454 h 460"/>
                <a:gd name="T118" fmla="*/ 135 w 740"/>
                <a:gd name="T119" fmla="*/ 415 h 460"/>
                <a:gd name="T120" fmla="*/ 118 w 740"/>
                <a:gd name="T121" fmla="*/ 390 h 46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740"/>
                <a:gd name="T184" fmla="*/ 0 h 460"/>
                <a:gd name="T185" fmla="*/ 740 w 740"/>
                <a:gd name="T186" fmla="*/ 460 h 460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740" h="460">
                  <a:moveTo>
                    <a:pt x="97" y="321"/>
                  </a:moveTo>
                  <a:lnTo>
                    <a:pt x="75" y="334"/>
                  </a:lnTo>
                  <a:lnTo>
                    <a:pt x="65" y="334"/>
                  </a:lnTo>
                  <a:lnTo>
                    <a:pt x="55" y="328"/>
                  </a:lnTo>
                  <a:lnTo>
                    <a:pt x="79" y="244"/>
                  </a:lnTo>
                  <a:lnTo>
                    <a:pt x="81" y="244"/>
                  </a:lnTo>
                  <a:lnTo>
                    <a:pt x="86" y="233"/>
                  </a:lnTo>
                  <a:lnTo>
                    <a:pt x="86" y="229"/>
                  </a:lnTo>
                  <a:lnTo>
                    <a:pt x="84" y="229"/>
                  </a:lnTo>
                  <a:lnTo>
                    <a:pt x="75" y="229"/>
                  </a:lnTo>
                  <a:lnTo>
                    <a:pt x="69" y="229"/>
                  </a:lnTo>
                  <a:lnTo>
                    <a:pt x="68" y="226"/>
                  </a:lnTo>
                  <a:lnTo>
                    <a:pt x="69" y="221"/>
                  </a:lnTo>
                  <a:lnTo>
                    <a:pt x="65" y="219"/>
                  </a:lnTo>
                  <a:lnTo>
                    <a:pt x="59" y="221"/>
                  </a:lnTo>
                  <a:lnTo>
                    <a:pt x="58" y="220"/>
                  </a:lnTo>
                  <a:lnTo>
                    <a:pt x="60" y="216"/>
                  </a:lnTo>
                  <a:lnTo>
                    <a:pt x="50" y="198"/>
                  </a:lnTo>
                  <a:lnTo>
                    <a:pt x="46" y="191"/>
                  </a:lnTo>
                  <a:lnTo>
                    <a:pt x="33" y="166"/>
                  </a:lnTo>
                  <a:lnTo>
                    <a:pt x="25" y="161"/>
                  </a:lnTo>
                  <a:lnTo>
                    <a:pt x="10" y="144"/>
                  </a:lnTo>
                  <a:lnTo>
                    <a:pt x="19" y="141"/>
                  </a:lnTo>
                  <a:lnTo>
                    <a:pt x="11" y="135"/>
                  </a:lnTo>
                  <a:lnTo>
                    <a:pt x="15" y="119"/>
                  </a:lnTo>
                  <a:lnTo>
                    <a:pt x="0" y="93"/>
                  </a:lnTo>
                  <a:lnTo>
                    <a:pt x="0" y="90"/>
                  </a:lnTo>
                  <a:lnTo>
                    <a:pt x="4" y="71"/>
                  </a:lnTo>
                  <a:lnTo>
                    <a:pt x="9" y="49"/>
                  </a:lnTo>
                  <a:lnTo>
                    <a:pt x="9" y="45"/>
                  </a:lnTo>
                  <a:lnTo>
                    <a:pt x="15" y="11"/>
                  </a:lnTo>
                  <a:lnTo>
                    <a:pt x="16" y="2"/>
                  </a:lnTo>
                  <a:lnTo>
                    <a:pt x="16" y="0"/>
                  </a:lnTo>
                  <a:lnTo>
                    <a:pt x="96" y="14"/>
                  </a:lnTo>
                  <a:lnTo>
                    <a:pt x="135" y="21"/>
                  </a:lnTo>
                  <a:lnTo>
                    <a:pt x="248" y="39"/>
                  </a:lnTo>
                  <a:lnTo>
                    <a:pt x="303" y="46"/>
                  </a:lnTo>
                  <a:lnTo>
                    <a:pt x="335" y="50"/>
                  </a:lnTo>
                  <a:lnTo>
                    <a:pt x="381" y="56"/>
                  </a:lnTo>
                  <a:lnTo>
                    <a:pt x="410" y="59"/>
                  </a:lnTo>
                  <a:lnTo>
                    <a:pt x="486" y="67"/>
                  </a:lnTo>
                  <a:lnTo>
                    <a:pt x="550" y="74"/>
                  </a:lnTo>
                  <a:lnTo>
                    <a:pt x="615" y="80"/>
                  </a:lnTo>
                  <a:lnTo>
                    <a:pt x="679" y="85"/>
                  </a:lnTo>
                  <a:lnTo>
                    <a:pt x="740" y="89"/>
                  </a:lnTo>
                  <a:lnTo>
                    <a:pt x="739" y="111"/>
                  </a:lnTo>
                  <a:lnTo>
                    <a:pt x="737" y="119"/>
                  </a:lnTo>
                  <a:lnTo>
                    <a:pt x="737" y="121"/>
                  </a:lnTo>
                  <a:lnTo>
                    <a:pt x="737" y="123"/>
                  </a:lnTo>
                  <a:lnTo>
                    <a:pt x="737" y="134"/>
                  </a:lnTo>
                  <a:lnTo>
                    <a:pt x="736" y="144"/>
                  </a:lnTo>
                  <a:lnTo>
                    <a:pt x="735" y="168"/>
                  </a:lnTo>
                  <a:lnTo>
                    <a:pt x="735" y="179"/>
                  </a:lnTo>
                  <a:lnTo>
                    <a:pt x="735" y="180"/>
                  </a:lnTo>
                  <a:lnTo>
                    <a:pt x="734" y="191"/>
                  </a:lnTo>
                  <a:lnTo>
                    <a:pt x="734" y="203"/>
                  </a:lnTo>
                  <a:lnTo>
                    <a:pt x="731" y="235"/>
                  </a:lnTo>
                  <a:lnTo>
                    <a:pt x="731" y="236"/>
                  </a:lnTo>
                  <a:lnTo>
                    <a:pt x="731" y="240"/>
                  </a:lnTo>
                  <a:lnTo>
                    <a:pt x="730" y="259"/>
                  </a:lnTo>
                  <a:lnTo>
                    <a:pt x="728" y="294"/>
                  </a:lnTo>
                  <a:lnTo>
                    <a:pt x="728" y="304"/>
                  </a:lnTo>
                  <a:lnTo>
                    <a:pt x="726" y="313"/>
                  </a:lnTo>
                  <a:lnTo>
                    <a:pt x="726" y="316"/>
                  </a:lnTo>
                  <a:lnTo>
                    <a:pt x="725" y="337"/>
                  </a:lnTo>
                  <a:lnTo>
                    <a:pt x="725" y="340"/>
                  </a:lnTo>
                  <a:lnTo>
                    <a:pt x="724" y="354"/>
                  </a:lnTo>
                  <a:lnTo>
                    <a:pt x="724" y="368"/>
                  </a:lnTo>
                  <a:lnTo>
                    <a:pt x="723" y="374"/>
                  </a:lnTo>
                  <a:lnTo>
                    <a:pt x="723" y="385"/>
                  </a:lnTo>
                  <a:lnTo>
                    <a:pt x="720" y="432"/>
                  </a:lnTo>
                  <a:lnTo>
                    <a:pt x="720" y="435"/>
                  </a:lnTo>
                  <a:lnTo>
                    <a:pt x="719" y="455"/>
                  </a:lnTo>
                  <a:lnTo>
                    <a:pt x="718" y="455"/>
                  </a:lnTo>
                  <a:lnTo>
                    <a:pt x="675" y="453"/>
                  </a:lnTo>
                  <a:lnTo>
                    <a:pt x="668" y="452"/>
                  </a:lnTo>
                  <a:lnTo>
                    <a:pt x="654" y="450"/>
                  </a:lnTo>
                  <a:lnTo>
                    <a:pt x="652" y="450"/>
                  </a:lnTo>
                  <a:lnTo>
                    <a:pt x="599" y="447"/>
                  </a:lnTo>
                  <a:lnTo>
                    <a:pt x="593" y="447"/>
                  </a:lnTo>
                  <a:lnTo>
                    <a:pt x="592" y="447"/>
                  </a:lnTo>
                  <a:lnTo>
                    <a:pt x="586" y="447"/>
                  </a:lnTo>
                  <a:lnTo>
                    <a:pt x="577" y="445"/>
                  </a:lnTo>
                  <a:lnTo>
                    <a:pt x="576" y="445"/>
                  </a:lnTo>
                  <a:lnTo>
                    <a:pt x="529" y="440"/>
                  </a:lnTo>
                  <a:lnTo>
                    <a:pt x="521" y="440"/>
                  </a:lnTo>
                  <a:lnTo>
                    <a:pt x="470" y="435"/>
                  </a:lnTo>
                  <a:lnTo>
                    <a:pt x="448" y="433"/>
                  </a:lnTo>
                  <a:lnTo>
                    <a:pt x="441" y="432"/>
                  </a:lnTo>
                  <a:lnTo>
                    <a:pt x="432" y="432"/>
                  </a:lnTo>
                  <a:lnTo>
                    <a:pt x="425" y="430"/>
                  </a:lnTo>
                  <a:lnTo>
                    <a:pt x="401" y="428"/>
                  </a:lnTo>
                  <a:lnTo>
                    <a:pt x="393" y="427"/>
                  </a:lnTo>
                  <a:lnTo>
                    <a:pt x="350" y="422"/>
                  </a:lnTo>
                  <a:lnTo>
                    <a:pt x="347" y="422"/>
                  </a:lnTo>
                  <a:lnTo>
                    <a:pt x="337" y="420"/>
                  </a:lnTo>
                  <a:lnTo>
                    <a:pt x="311" y="418"/>
                  </a:lnTo>
                  <a:lnTo>
                    <a:pt x="270" y="412"/>
                  </a:lnTo>
                  <a:lnTo>
                    <a:pt x="266" y="443"/>
                  </a:lnTo>
                  <a:lnTo>
                    <a:pt x="265" y="458"/>
                  </a:lnTo>
                  <a:lnTo>
                    <a:pt x="264" y="460"/>
                  </a:lnTo>
                  <a:lnTo>
                    <a:pt x="261" y="459"/>
                  </a:lnTo>
                  <a:lnTo>
                    <a:pt x="260" y="457"/>
                  </a:lnTo>
                  <a:lnTo>
                    <a:pt x="254" y="443"/>
                  </a:lnTo>
                  <a:lnTo>
                    <a:pt x="246" y="432"/>
                  </a:lnTo>
                  <a:lnTo>
                    <a:pt x="245" y="432"/>
                  </a:lnTo>
                  <a:lnTo>
                    <a:pt x="240" y="435"/>
                  </a:lnTo>
                  <a:lnTo>
                    <a:pt x="237" y="440"/>
                  </a:lnTo>
                  <a:lnTo>
                    <a:pt x="237" y="450"/>
                  </a:lnTo>
                  <a:lnTo>
                    <a:pt x="229" y="448"/>
                  </a:lnTo>
                  <a:lnTo>
                    <a:pt x="196" y="445"/>
                  </a:lnTo>
                  <a:lnTo>
                    <a:pt x="189" y="440"/>
                  </a:lnTo>
                  <a:lnTo>
                    <a:pt x="180" y="447"/>
                  </a:lnTo>
                  <a:lnTo>
                    <a:pt x="172" y="448"/>
                  </a:lnTo>
                  <a:lnTo>
                    <a:pt x="157" y="443"/>
                  </a:lnTo>
                  <a:lnTo>
                    <a:pt x="148" y="448"/>
                  </a:lnTo>
                  <a:lnTo>
                    <a:pt x="150" y="453"/>
                  </a:lnTo>
                  <a:lnTo>
                    <a:pt x="147" y="454"/>
                  </a:lnTo>
                  <a:lnTo>
                    <a:pt x="139" y="444"/>
                  </a:lnTo>
                  <a:lnTo>
                    <a:pt x="135" y="415"/>
                  </a:lnTo>
                  <a:lnTo>
                    <a:pt x="115" y="402"/>
                  </a:lnTo>
                  <a:lnTo>
                    <a:pt x="118" y="390"/>
                  </a:lnTo>
                  <a:lnTo>
                    <a:pt x="97" y="321"/>
                  </a:lnTo>
                  <a:close/>
                </a:path>
              </a:pathLst>
            </a:custGeom>
            <a:solidFill>
              <a:srgbClr val="3366FF"/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52" name="Freeform 65"/>
            <p:cNvSpPr>
              <a:spLocks/>
            </p:cNvSpPr>
            <p:nvPr/>
          </p:nvSpPr>
          <p:spPr bwMode="auto">
            <a:xfrm>
              <a:off x="1328" y="1602"/>
              <a:ext cx="451" cy="716"/>
            </a:xfrm>
            <a:custGeom>
              <a:avLst/>
              <a:gdLst>
                <a:gd name="T0" fmla="*/ 2 w 451"/>
                <a:gd name="T1" fmla="*/ 268 h 716"/>
                <a:gd name="T2" fmla="*/ 4 w 451"/>
                <a:gd name="T3" fmla="*/ 279 h 716"/>
                <a:gd name="T4" fmla="*/ 9 w 451"/>
                <a:gd name="T5" fmla="*/ 287 h 716"/>
                <a:gd name="T6" fmla="*/ 22 w 451"/>
                <a:gd name="T7" fmla="*/ 307 h 716"/>
                <a:gd name="T8" fmla="*/ 37 w 451"/>
                <a:gd name="T9" fmla="*/ 327 h 716"/>
                <a:gd name="T10" fmla="*/ 41 w 451"/>
                <a:gd name="T11" fmla="*/ 333 h 716"/>
                <a:gd name="T12" fmla="*/ 59 w 451"/>
                <a:gd name="T13" fmla="*/ 359 h 716"/>
                <a:gd name="T14" fmla="*/ 87 w 451"/>
                <a:gd name="T15" fmla="*/ 399 h 716"/>
                <a:gd name="T16" fmla="*/ 118 w 451"/>
                <a:gd name="T17" fmla="*/ 443 h 716"/>
                <a:gd name="T18" fmla="*/ 134 w 451"/>
                <a:gd name="T19" fmla="*/ 466 h 716"/>
                <a:gd name="T20" fmla="*/ 158 w 451"/>
                <a:gd name="T21" fmla="*/ 502 h 716"/>
                <a:gd name="T22" fmla="*/ 211 w 451"/>
                <a:gd name="T23" fmla="*/ 578 h 716"/>
                <a:gd name="T24" fmla="*/ 233 w 451"/>
                <a:gd name="T25" fmla="*/ 608 h 716"/>
                <a:gd name="T26" fmla="*/ 248 w 451"/>
                <a:gd name="T27" fmla="*/ 631 h 716"/>
                <a:gd name="T28" fmla="*/ 291 w 451"/>
                <a:gd name="T29" fmla="*/ 691 h 716"/>
                <a:gd name="T30" fmla="*/ 315 w 451"/>
                <a:gd name="T31" fmla="*/ 693 h 716"/>
                <a:gd name="T32" fmla="*/ 318 w 451"/>
                <a:gd name="T33" fmla="*/ 634 h 716"/>
                <a:gd name="T34" fmla="*/ 333 w 451"/>
                <a:gd name="T35" fmla="*/ 612 h 716"/>
                <a:gd name="T36" fmla="*/ 366 w 451"/>
                <a:gd name="T37" fmla="*/ 613 h 716"/>
                <a:gd name="T38" fmla="*/ 379 w 451"/>
                <a:gd name="T39" fmla="*/ 538 h 716"/>
                <a:gd name="T40" fmla="*/ 385 w 451"/>
                <a:gd name="T41" fmla="*/ 498 h 716"/>
                <a:gd name="T42" fmla="*/ 390 w 451"/>
                <a:gd name="T43" fmla="*/ 469 h 716"/>
                <a:gd name="T44" fmla="*/ 395 w 451"/>
                <a:gd name="T45" fmla="*/ 432 h 716"/>
                <a:gd name="T46" fmla="*/ 400 w 451"/>
                <a:gd name="T47" fmla="*/ 399 h 716"/>
                <a:gd name="T48" fmla="*/ 402 w 451"/>
                <a:gd name="T49" fmla="*/ 388 h 716"/>
                <a:gd name="T50" fmla="*/ 406 w 451"/>
                <a:gd name="T51" fmla="*/ 365 h 716"/>
                <a:gd name="T52" fmla="*/ 415 w 451"/>
                <a:gd name="T53" fmla="*/ 303 h 716"/>
                <a:gd name="T54" fmla="*/ 420 w 451"/>
                <a:gd name="T55" fmla="*/ 269 h 716"/>
                <a:gd name="T56" fmla="*/ 424 w 451"/>
                <a:gd name="T57" fmla="*/ 250 h 716"/>
                <a:gd name="T58" fmla="*/ 431 w 451"/>
                <a:gd name="T59" fmla="*/ 203 h 716"/>
                <a:gd name="T60" fmla="*/ 441 w 451"/>
                <a:gd name="T61" fmla="*/ 138 h 716"/>
                <a:gd name="T62" fmla="*/ 451 w 451"/>
                <a:gd name="T63" fmla="*/ 76 h 716"/>
                <a:gd name="T64" fmla="*/ 438 w 451"/>
                <a:gd name="T65" fmla="*/ 74 h 716"/>
                <a:gd name="T66" fmla="*/ 414 w 451"/>
                <a:gd name="T67" fmla="*/ 70 h 716"/>
                <a:gd name="T68" fmla="*/ 386 w 451"/>
                <a:gd name="T69" fmla="*/ 65 h 716"/>
                <a:gd name="T70" fmla="*/ 259 w 451"/>
                <a:gd name="T71" fmla="*/ 41 h 716"/>
                <a:gd name="T72" fmla="*/ 239 w 451"/>
                <a:gd name="T73" fmla="*/ 38 h 716"/>
                <a:gd name="T74" fmla="*/ 178 w 451"/>
                <a:gd name="T75" fmla="*/ 26 h 716"/>
                <a:gd name="T76" fmla="*/ 145 w 451"/>
                <a:gd name="T77" fmla="*/ 20 h 716"/>
                <a:gd name="T78" fmla="*/ 101 w 451"/>
                <a:gd name="T79" fmla="*/ 10 h 716"/>
                <a:gd name="T80" fmla="*/ 68 w 451"/>
                <a:gd name="T81" fmla="*/ 3 h 716"/>
                <a:gd name="T82" fmla="*/ 55 w 451"/>
                <a:gd name="T83" fmla="*/ 21 h 716"/>
                <a:gd name="T84" fmla="*/ 43 w 451"/>
                <a:gd name="T85" fmla="*/ 74 h 716"/>
                <a:gd name="T86" fmla="*/ 20 w 451"/>
                <a:gd name="T87" fmla="*/ 186 h 716"/>
                <a:gd name="T88" fmla="*/ 13 w 451"/>
                <a:gd name="T89" fmla="*/ 217 h 716"/>
                <a:gd name="T90" fmla="*/ 9 w 451"/>
                <a:gd name="T91" fmla="*/ 233 h 716"/>
                <a:gd name="T92" fmla="*/ 7 w 451"/>
                <a:gd name="T93" fmla="*/ 245 h 716"/>
                <a:gd name="T94" fmla="*/ 3 w 451"/>
                <a:gd name="T95" fmla="*/ 259 h 716"/>
                <a:gd name="T96" fmla="*/ 3 w 451"/>
                <a:gd name="T97" fmla="*/ 264 h 71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51"/>
                <a:gd name="T148" fmla="*/ 0 h 716"/>
                <a:gd name="T149" fmla="*/ 451 w 451"/>
                <a:gd name="T150" fmla="*/ 716 h 71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51" h="716">
                  <a:moveTo>
                    <a:pt x="3" y="264"/>
                  </a:moveTo>
                  <a:lnTo>
                    <a:pt x="2" y="268"/>
                  </a:lnTo>
                  <a:lnTo>
                    <a:pt x="0" y="274"/>
                  </a:lnTo>
                  <a:lnTo>
                    <a:pt x="4" y="279"/>
                  </a:lnTo>
                  <a:lnTo>
                    <a:pt x="5" y="282"/>
                  </a:lnTo>
                  <a:lnTo>
                    <a:pt x="9" y="287"/>
                  </a:lnTo>
                  <a:lnTo>
                    <a:pt x="20" y="303"/>
                  </a:lnTo>
                  <a:lnTo>
                    <a:pt x="22" y="307"/>
                  </a:lnTo>
                  <a:lnTo>
                    <a:pt x="27" y="313"/>
                  </a:lnTo>
                  <a:lnTo>
                    <a:pt x="37" y="327"/>
                  </a:lnTo>
                  <a:lnTo>
                    <a:pt x="40" y="330"/>
                  </a:lnTo>
                  <a:lnTo>
                    <a:pt x="41" y="333"/>
                  </a:lnTo>
                  <a:lnTo>
                    <a:pt x="47" y="340"/>
                  </a:lnTo>
                  <a:lnTo>
                    <a:pt x="59" y="359"/>
                  </a:lnTo>
                  <a:lnTo>
                    <a:pt x="69" y="373"/>
                  </a:lnTo>
                  <a:lnTo>
                    <a:pt x="87" y="399"/>
                  </a:lnTo>
                  <a:lnTo>
                    <a:pt x="108" y="429"/>
                  </a:lnTo>
                  <a:lnTo>
                    <a:pt x="118" y="443"/>
                  </a:lnTo>
                  <a:lnTo>
                    <a:pt x="120" y="447"/>
                  </a:lnTo>
                  <a:lnTo>
                    <a:pt x="134" y="466"/>
                  </a:lnTo>
                  <a:lnTo>
                    <a:pt x="138" y="471"/>
                  </a:lnTo>
                  <a:lnTo>
                    <a:pt x="158" y="502"/>
                  </a:lnTo>
                  <a:lnTo>
                    <a:pt x="195" y="553"/>
                  </a:lnTo>
                  <a:lnTo>
                    <a:pt x="211" y="578"/>
                  </a:lnTo>
                  <a:lnTo>
                    <a:pt x="232" y="608"/>
                  </a:lnTo>
                  <a:lnTo>
                    <a:pt x="233" y="608"/>
                  </a:lnTo>
                  <a:lnTo>
                    <a:pt x="240" y="621"/>
                  </a:lnTo>
                  <a:lnTo>
                    <a:pt x="248" y="631"/>
                  </a:lnTo>
                  <a:lnTo>
                    <a:pt x="271" y="663"/>
                  </a:lnTo>
                  <a:lnTo>
                    <a:pt x="291" y="691"/>
                  </a:lnTo>
                  <a:lnTo>
                    <a:pt x="308" y="716"/>
                  </a:lnTo>
                  <a:lnTo>
                    <a:pt x="315" y="693"/>
                  </a:lnTo>
                  <a:lnTo>
                    <a:pt x="314" y="646"/>
                  </a:lnTo>
                  <a:lnTo>
                    <a:pt x="318" y="634"/>
                  </a:lnTo>
                  <a:lnTo>
                    <a:pt x="315" y="614"/>
                  </a:lnTo>
                  <a:lnTo>
                    <a:pt x="333" y="612"/>
                  </a:lnTo>
                  <a:lnTo>
                    <a:pt x="349" y="627"/>
                  </a:lnTo>
                  <a:lnTo>
                    <a:pt x="366" y="613"/>
                  </a:lnTo>
                  <a:lnTo>
                    <a:pt x="376" y="553"/>
                  </a:lnTo>
                  <a:lnTo>
                    <a:pt x="379" y="538"/>
                  </a:lnTo>
                  <a:lnTo>
                    <a:pt x="380" y="528"/>
                  </a:lnTo>
                  <a:lnTo>
                    <a:pt x="385" y="498"/>
                  </a:lnTo>
                  <a:lnTo>
                    <a:pt x="387" y="482"/>
                  </a:lnTo>
                  <a:lnTo>
                    <a:pt x="390" y="469"/>
                  </a:lnTo>
                  <a:lnTo>
                    <a:pt x="390" y="467"/>
                  </a:lnTo>
                  <a:lnTo>
                    <a:pt x="395" y="432"/>
                  </a:lnTo>
                  <a:lnTo>
                    <a:pt x="397" y="418"/>
                  </a:lnTo>
                  <a:lnTo>
                    <a:pt x="400" y="399"/>
                  </a:lnTo>
                  <a:lnTo>
                    <a:pt x="401" y="393"/>
                  </a:lnTo>
                  <a:lnTo>
                    <a:pt x="402" y="388"/>
                  </a:lnTo>
                  <a:lnTo>
                    <a:pt x="403" y="383"/>
                  </a:lnTo>
                  <a:lnTo>
                    <a:pt x="406" y="365"/>
                  </a:lnTo>
                  <a:lnTo>
                    <a:pt x="414" y="307"/>
                  </a:lnTo>
                  <a:lnTo>
                    <a:pt x="415" y="303"/>
                  </a:lnTo>
                  <a:lnTo>
                    <a:pt x="418" y="284"/>
                  </a:lnTo>
                  <a:lnTo>
                    <a:pt x="420" y="269"/>
                  </a:lnTo>
                  <a:lnTo>
                    <a:pt x="422" y="260"/>
                  </a:lnTo>
                  <a:lnTo>
                    <a:pt x="424" y="250"/>
                  </a:lnTo>
                  <a:lnTo>
                    <a:pt x="426" y="228"/>
                  </a:lnTo>
                  <a:lnTo>
                    <a:pt x="431" y="203"/>
                  </a:lnTo>
                  <a:lnTo>
                    <a:pt x="436" y="168"/>
                  </a:lnTo>
                  <a:lnTo>
                    <a:pt x="441" y="138"/>
                  </a:lnTo>
                  <a:lnTo>
                    <a:pt x="450" y="86"/>
                  </a:lnTo>
                  <a:lnTo>
                    <a:pt x="451" y="76"/>
                  </a:lnTo>
                  <a:lnTo>
                    <a:pt x="439" y="75"/>
                  </a:lnTo>
                  <a:lnTo>
                    <a:pt x="438" y="74"/>
                  </a:lnTo>
                  <a:lnTo>
                    <a:pt x="435" y="74"/>
                  </a:lnTo>
                  <a:lnTo>
                    <a:pt x="414" y="70"/>
                  </a:lnTo>
                  <a:lnTo>
                    <a:pt x="404" y="69"/>
                  </a:lnTo>
                  <a:lnTo>
                    <a:pt x="386" y="65"/>
                  </a:lnTo>
                  <a:lnTo>
                    <a:pt x="319" y="54"/>
                  </a:lnTo>
                  <a:lnTo>
                    <a:pt x="259" y="41"/>
                  </a:lnTo>
                  <a:lnTo>
                    <a:pt x="254" y="41"/>
                  </a:lnTo>
                  <a:lnTo>
                    <a:pt x="239" y="38"/>
                  </a:lnTo>
                  <a:lnTo>
                    <a:pt x="237" y="38"/>
                  </a:lnTo>
                  <a:lnTo>
                    <a:pt x="178" y="26"/>
                  </a:lnTo>
                  <a:lnTo>
                    <a:pt x="157" y="21"/>
                  </a:lnTo>
                  <a:lnTo>
                    <a:pt x="145" y="20"/>
                  </a:lnTo>
                  <a:lnTo>
                    <a:pt x="103" y="10"/>
                  </a:lnTo>
                  <a:lnTo>
                    <a:pt x="101" y="10"/>
                  </a:lnTo>
                  <a:lnTo>
                    <a:pt x="92" y="8"/>
                  </a:lnTo>
                  <a:lnTo>
                    <a:pt x="68" y="3"/>
                  </a:lnTo>
                  <a:lnTo>
                    <a:pt x="59" y="0"/>
                  </a:lnTo>
                  <a:lnTo>
                    <a:pt x="55" y="21"/>
                  </a:lnTo>
                  <a:lnTo>
                    <a:pt x="47" y="59"/>
                  </a:lnTo>
                  <a:lnTo>
                    <a:pt x="43" y="74"/>
                  </a:lnTo>
                  <a:lnTo>
                    <a:pt x="30" y="136"/>
                  </a:lnTo>
                  <a:lnTo>
                    <a:pt x="20" y="186"/>
                  </a:lnTo>
                  <a:lnTo>
                    <a:pt x="15" y="208"/>
                  </a:lnTo>
                  <a:lnTo>
                    <a:pt x="13" y="217"/>
                  </a:lnTo>
                  <a:lnTo>
                    <a:pt x="10" y="228"/>
                  </a:lnTo>
                  <a:lnTo>
                    <a:pt x="9" y="233"/>
                  </a:lnTo>
                  <a:lnTo>
                    <a:pt x="8" y="239"/>
                  </a:lnTo>
                  <a:lnTo>
                    <a:pt x="7" y="245"/>
                  </a:lnTo>
                  <a:lnTo>
                    <a:pt x="5" y="252"/>
                  </a:lnTo>
                  <a:lnTo>
                    <a:pt x="3" y="259"/>
                  </a:lnTo>
                  <a:lnTo>
                    <a:pt x="3" y="263"/>
                  </a:lnTo>
                  <a:lnTo>
                    <a:pt x="3" y="264"/>
                  </a:lnTo>
                  <a:close/>
                </a:path>
              </a:pathLst>
            </a:custGeom>
            <a:solidFill>
              <a:srgbClr val="3366FF"/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53" name="Freeform 66"/>
            <p:cNvSpPr>
              <a:spLocks/>
            </p:cNvSpPr>
            <p:nvPr/>
          </p:nvSpPr>
          <p:spPr bwMode="auto">
            <a:xfrm>
              <a:off x="1106" y="1158"/>
              <a:ext cx="573" cy="485"/>
            </a:xfrm>
            <a:custGeom>
              <a:avLst/>
              <a:gdLst>
                <a:gd name="T0" fmla="*/ 516 w 573"/>
                <a:gd name="T1" fmla="*/ 280 h 485"/>
                <a:gd name="T2" fmla="*/ 519 w 573"/>
                <a:gd name="T3" fmla="*/ 293 h 485"/>
                <a:gd name="T4" fmla="*/ 508 w 573"/>
                <a:gd name="T5" fmla="*/ 320 h 485"/>
                <a:gd name="T6" fmla="*/ 497 w 573"/>
                <a:gd name="T7" fmla="*/ 379 h 485"/>
                <a:gd name="T8" fmla="*/ 459 w 573"/>
                <a:gd name="T9" fmla="*/ 482 h 485"/>
                <a:gd name="T10" fmla="*/ 367 w 573"/>
                <a:gd name="T11" fmla="*/ 464 h 485"/>
                <a:gd name="T12" fmla="*/ 314 w 573"/>
                <a:gd name="T13" fmla="*/ 452 h 485"/>
                <a:gd name="T14" fmla="*/ 268 w 573"/>
                <a:gd name="T15" fmla="*/ 442 h 485"/>
                <a:gd name="T16" fmla="*/ 211 w 573"/>
                <a:gd name="T17" fmla="*/ 428 h 485"/>
                <a:gd name="T18" fmla="*/ 151 w 573"/>
                <a:gd name="T19" fmla="*/ 413 h 485"/>
                <a:gd name="T20" fmla="*/ 83 w 573"/>
                <a:gd name="T21" fmla="*/ 396 h 485"/>
                <a:gd name="T22" fmla="*/ 63 w 573"/>
                <a:gd name="T23" fmla="*/ 391 h 485"/>
                <a:gd name="T24" fmla="*/ 46 w 573"/>
                <a:gd name="T25" fmla="*/ 386 h 485"/>
                <a:gd name="T26" fmla="*/ 22 w 573"/>
                <a:gd name="T27" fmla="*/ 380 h 485"/>
                <a:gd name="T28" fmla="*/ 0 w 573"/>
                <a:gd name="T29" fmla="*/ 364 h 485"/>
                <a:gd name="T30" fmla="*/ 13 w 573"/>
                <a:gd name="T31" fmla="*/ 285 h 485"/>
                <a:gd name="T32" fmla="*/ 45 w 573"/>
                <a:gd name="T33" fmla="*/ 231 h 485"/>
                <a:gd name="T34" fmla="*/ 55 w 573"/>
                <a:gd name="T35" fmla="*/ 209 h 485"/>
                <a:gd name="T36" fmla="*/ 90 w 573"/>
                <a:gd name="T37" fmla="*/ 106 h 485"/>
                <a:gd name="T38" fmla="*/ 110 w 573"/>
                <a:gd name="T39" fmla="*/ 41 h 485"/>
                <a:gd name="T40" fmla="*/ 118 w 573"/>
                <a:gd name="T41" fmla="*/ 0 h 485"/>
                <a:gd name="T42" fmla="*/ 139 w 573"/>
                <a:gd name="T43" fmla="*/ 2 h 485"/>
                <a:gd name="T44" fmla="*/ 155 w 573"/>
                <a:gd name="T45" fmla="*/ 19 h 485"/>
                <a:gd name="T46" fmla="*/ 177 w 573"/>
                <a:gd name="T47" fmla="*/ 25 h 485"/>
                <a:gd name="T48" fmla="*/ 184 w 573"/>
                <a:gd name="T49" fmla="*/ 64 h 485"/>
                <a:gd name="T50" fmla="*/ 200 w 573"/>
                <a:gd name="T51" fmla="*/ 85 h 485"/>
                <a:gd name="T52" fmla="*/ 221 w 573"/>
                <a:gd name="T53" fmla="*/ 89 h 485"/>
                <a:gd name="T54" fmla="*/ 246 w 573"/>
                <a:gd name="T55" fmla="*/ 84 h 485"/>
                <a:gd name="T56" fmla="*/ 263 w 573"/>
                <a:gd name="T57" fmla="*/ 87 h 485"/>
                <a:gd name="T58" fmla="*/ 279 w 573"/>
                <a:gd name="T59" fmla="*/ 100 h 485"/>
                <a:gd name="T60" fmla="*/ 312 w 573"/>
                <a:gd name="T61" fmla="*/ 97 h 485"/>
                <a:gd name="T62" fmla="*/ 341 w 573"/>
                <a:gd name="T63" fmla="*/ 104 h 485"/>
                <a:gd name="T64" fmla="*/ 362 w 573"/>
                <a:gd name="T65" fmla="*/ 99 h 485"/>
                <a:gd name="T66" fmla="*/ 385 w 573"/>
                <a:gd name="T67" fmla="*/ 94 h 485"/>
                <a:gd name="T68" fmla="*/ 412 w 573"/>
                <a:gd name="T69" fmla="*/ 100 h 485"/>
                <a:gd name="T70" fmla="*/ 469 w 573"/>
                <a:gd name="T71" fmla="*/ 105 h 485"/>
                <a:gd name="T72" fmla="*/ 502 w 573"/>
                <a:gd name="T73" fmla="*/ 112 h 485"/>
                <a:gd name="T74" fmla="*/ 515 w 573"/>
                <a:gd name="T75" fmla="*/ 115 h 485"/>
                <a:gd name="T76" fmla="*/ 525 w 573"/>
                <a:gd name="T77" fmla="*/ 116 h 485"/>
                <a:gd name="T78" fmla="*/ 555 w 573"/>
                <a:gd name="T79" fmla="*/ 134 h 485"/>
                <a:gd name="T80" fmla="*/ 573 w 573"/>
                <a:gd name="T81" fmla="*/ 161 h 485"/>
                <a:gd name="T82" fmla="*/ 544 w 573"/>
                <a:gd name="T83" fmla="*/ 206 h 485"/>
                <a:gd name="T84" fmla="*/ 522 w 573"/>
                <a:gd name="T85" fmla="*/ 234 h 48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573"/>
                <a:gd name="T130" fmla="*/ 0 h 485"/>
                <a:gd name="T131" fmla="*/ 573 w 573"/>
                <a:gd name="T132" fmla="*/ 485 h 48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573" h="485">
                  <a:moveTo>
                    <a:pt x="503" y="273"/>
                  </a:moveTo>
                  <a:lnTo>
                    <a:pt x="511" y="279"/>
                  </a:lnTo>
                  <a:lnTo>
                    <a:pt x="516" y="280"/>
                  </a:lnTo>
                  <a:lnTo>
                    <a:pt x="521" y="290"/>
                  </a:lnTo>
                  <a:lnTo>
                    <a:pt x="520" y="293"/>
                  </a:lnTo>
                  <a:lnTo>
                    <a:pt x="519" y="293"/>
                  </a:lnTo>
                  <a:lnTo>
                    <a:pt x="511" y="314"/>
                  </a:lnTo>
                  <a:lnTo>
                    <a:pt x="510" y="315"/>
                  </a:lnTo>
                  <a:lnTo>
                    <a:pt x="508" y="320"/>
                  </a:lnTo>
                  <a:lnTo>
                    <a:pt x="505" y="331"/>
                  </a:lnTo>
                  <a:lnTo>
                    <a:pt x="503" y="340"/>
                  </a:lnTo>
                  <a:lnTo>
                    <a:pt x="497" y="379"/>
                  </a:lnTo>
                  <a:lnTo>
                    <a:pt x="476" y="485"/>
                  </a:lnTo>
                  <a:lnTo>
                    <a:pt x="461" y="482"/>
                  </a:lnTo>
                  <a:lnTo>
                    <a:pt x="459" y="482"/>
                  </a:lnTo>
                  <a:lnTo>
                    <a:pt x="400" y="470"/>
                  </a:lnTo>
                  <a:lnTo>
                    <a:pt x="379" y="465"/>
                  </a:lnTo>
                  <a:lnTo>
                    <a:pt x="367" y="464"/>
                  </a:lnTo>
                  <a:lnTo>
                    <a:pt x="325" y="454"/>
                  </a:lnTo>
                  <a:lnTo>
                    <a:pt x="323" y="454"/>
                  </a:lnTo>
                  <a:lnTo>
                    <a:pt x="314" y="452"/>
                  </a:lnTo>
                  <a:lnTo>
                    <a:pt x="290" y="447"/>
                  </a:lnTo>
                  <a:lnTo>
                    <a:pt x="281" y="444"/>
                  </a:lnTo>
                  <a:lnTo>
                    <a:pt x="268" y="442"/>
                  </a:lnTo>
                  <a:lnTo>
                    <a:pt x="265" y="442"/>
                  </a:lnTo>
                  <a:lnTo>
                    <a:pt x="224" y="432"/>
                  </a:lnTo>
                  <a:lnTo>
                    <a:pt x="211" y="428"/>
                  </a:lnTo>
                  <a:lnTo>
                    <a:pt x="197" y="424"/>
                  </a:lnTo>
                  <a:lnTo>
                    <a:pt x="187" y="423"/>
                  </a:lnTo>
                  <a:lnTo>
                    <a:pt x="151" y="413"/>
                  </a:lnTo>
                  <a:lnTo>
                    <a:pt x="140" y="410"/>
                  </a:lnTo>
                  <a:lnTo>
                    <a:pt x="132" y="408"/>
                  </a:lnTo>
                  <a:lnTo>
                    <a:pt x="83" y="396"/>
                  </a:lnTo>
                  <a:lnTo>
                    <a:pt x="77" y="394"/>
                  </a:lnTo>
                  <a:lnTo>
                    <a:pt x="71" y="393"/>
                  </a:lnTo>
                  <a:lnTo>
                    <a:pt x="63" y="391"/>
                  </a:lnTo>
                  <a:lnTo>
                    <a:pt x="58" y="389"/>
                  </a:lnTo>
                  <a:lnTo>
                    <a:pt x="52" y="388"/>
                  </a:lnTo>
                  <a:lnTo>
                    <a:pt x="46" y="386"/>
                  </a:lnTo>
                  <a:lnTo>
                    <a:pt x="44" y="386"/>
                  </a:lnTo>
                  <a:lnTo>
                    <a:pt x="33" y="384"/>
                  </a:lnTo>
                  <a:lnTo>
                    <a:pt x="22" y="380"/>
                  </a:lnTo>
                  <a:lnTo>
                    <a:pt x="13" y="378"/>
                  </a:lnTo>
                  <a:lnTo>
                    <a:pt x="7" y="376"/>
                  </a:lnTo>
                  <a:lnTo>
                    <a:pt x="0" y="364"/>
                  </a:lnTo>
                  <a:lnTo>
                    <a:pt x="9" y="315"/>
                  </a:lnTo>
                  <a:lnTo>
                    <a:pt x="3" y="295"/>
                  </a:lnTo>
                  <a:lnTo>
                    <a:pt x="13" y="285"/>
                  </a:lnTo>
                  <a:lnTo>
                    <a:pt x="29" y="253"/>
                  </a:lnTo>
                  <a:lnTo>
                    <a:pt x="33" y="250"/>
                  </a:lnTo>
                  <a:lnTo>
                    <a:pt x="45" y="231"/>
                  </a:lnTo>
                  <a:lnTo>
                    <a:pt x="53" y="210"/>
                  </a:lnTo>
                  <a:lnTo>
                    <a:pt x="55" y="210"/>
                  </a:lnTo>
                  <a:lnTo>
                    <a:pt x="55" y="209"/>
                  </a:lnTo>
                  <a:lnTo>
                    <a:pt x="67" y="174"/>
                  </a:lnTo>
                  <a:lnTo>
                    <a:pt x="90" y="107"/>
                  </a:lnTo>
                  <a:lnTo>
                    <a:pt x="90" y="106"/>
                  </a:lnTo>
                  <a:lnTo>
                    <a:pt x="97" y="89"/>
                  </a:lnTo>
                  <a:lnTo>
                    <a:pt x="110" y="45"/>
                  </a:lnTo>
                  <a:lnTo>
                    <a:pt x="110" y="41"/>
                  </a:lnTo>
                  <a:lnTo>
                    <a:pt x="120" y="11"/>
                  </a:lnTo>
                  <a:lnTo>
                    <a:pt x="117" y="0"/>
                  </a:lnTo>
                  <a:lnTo>
                    <a:pt x="118" y="0"/>
                  </a:lnTo>
                  <a:lnTo>
                    <a:pt x="124" y="7"/>
                  </a:lnTo>
                  <a:lnTo>
                    <a:pt x="133" y="6"/>
                  </a:lnTo>
                  <a:lnTo>
                    <a:pt x="139" y="2"/>
                  </a:lnTo>
                  <a:lnTo>
                    <a:pt x="151" y="5"/>
                  </a:lnTo>
                  <a:lnTo>
                    <a:pt x="153" y="7"/>
                  </a:lnTo>
                  <a:lnTo>
                    <a:pt x="155" y="19"/>
                  </a:lnTo>
                  <a:lnTo>
                    <a:pt x="162" y="20"/>
                  </a:lnTo>
                  <a:lnTo>
                    <a:pt x="165" y="19"/>
                  </a:lnTo>
                  <a:lnTo>
                    <a:pt x="177" y="25"/>
                  </a:lnTo>
                  <a:lnTo>
                    <a:pt x="186" y="44"/>
                  </a:lnTo>
                  <a:lnTo>
                    <a:pt x="184" y="54"/>
                  </a:lnTo>
                  <a:lnTo>
                    <a:pt x="184" y="64"/>
                  </a:lnTo>
                  <a:lnTo>
                    <a:pt x="183" y="65"/>
                  </a:lnTo>
                  <a:lnTo>
                    <a:pt x="182" y="71"/>
                  </a:lnTo>
                  <a:lnTo>
                    <a:pt x="200" y="85"/>
                  </a:lnTo>
                  <a:lnTo>
                    <a:pt x="211" y="89"/>
                  </a:lnTo>
                  <a:lnTo>
                    <a:pt x="216" y="87"/>
                  </a:lnTo>
                  <a:lnTo>
                    <a:pt x="221" y="89"/>
                  </a:lnTo>
                  <a:lnTo>
                    <a:pt x="233" y="85"/>
                  </a:lnTo>
                  <a:lnTo>
                    <a:pt x="242" y="81"/>
                  </a:lnTo>
                  <a:lnTo>
                    <a:pt x="246" y="84"/>
                  </a:lnTo>
                  <a:lnTo>
                    <a:pt x="260" y="85"/>
                  </a:lnTo>
                  <a:lnTo>
                    <a:pt x="262" y="85"/>
                  </a:lnTo>
                  <a:lnTo>
                    <a:pt x="263" y="87"/>
                  </a:lnTo>
                  <a:lnTo>
                    <a:pt x="264" y="89"/>
                  </a:lnTo>
                  <a:lnTo>
                    <a:pt x="277" y="94"/>
                  </a:lnTo>
                  <a:lnTo>
                    <a:pt x="279" y="100"/>
                  </a:lnTo>
                  <a:lnTo>
                    <a:pt x="296" y="101"/>
                  </a:lnTo>
                  <a:lnTo>
                    <a:pt x="300" y="99"/>
                  </a:lnTo>
                  <a:lnTo>
                    <a:pt x="312" y="97"/>
                  </a:lnTo>
                  <a:lnTo>
                    <a:pt x="314" y="96"/>
                  </a:lnTo>
                  <a:lnTo>
                    <a:pt x="324" y="102"/>
                  </a:lnTo>
                  <a:lnTo>
                    <a:pt x="341" y="104"/>
                  </a:lnTo>
                  <a:lnTo>
                    <a:pt x="356" y="99"/>
                  </a:lnTo>
                  <a:lnTo>
                    <a:pt x="358" y="97"/>
                  </a:lnTo>
                  <a:lnTo>
                    <a:pt x="362" y="99"/>
                  </a:lnTo>
                  <a:lnTo>
                    <a:pt x="364" y="99"/>
                  </a:lnTo>
                  <a:lnTo>
                    <a:pt x="377" y="99"/>
                  </a:lnTo>
                  <a:lnTo>
                    <a:pt x="385" y="94"/>
                  </a:lnTo>
                  <a:lnTo>
                    <a:pt x="394" y="96"/>
                  </a:lnTo>
                  <a:lnTo>
                    <a:pt x="405" y="97"/>
                  </a:lnTo>
                  <a:lnTo>
                    <a:pt x="412" y="100"/>
                  </a:lnTo>
                  <a:lnTo>
                    <a:pt x="422" y="95"/>
                  </a:lnTo>
                  <a:lnTo>
                    <a:pt x="435" y="97"/>
                  </a:lnTo>
                  <a:lnTo>
                    <a:pt x="469" y="105"/>
                  </a:lnTo>
                  <a:lnTo>
                    <a:pt x="483" y="109"/>
                  </a:lnTo>
                  <a:lnTo>
                    <a:pt x="484" y="109"/>
                  </a:lnTo>
                  <a:lnTo>
                    <a:pt x="502" y="112"/>
                  </a:lnTo>
                  <a:lnTo>
                    <a:pt x="506" y="112"/>
                  </a:lnTo>
                  <a:lnTo>
                    <a:pt x="508" y="114"/>
                  </a:lnTo>
                  <a:lnTo>
                    <a:pt x="515" y="115"/>
                  </a:lnTo>
                  <a:lnTo>
                    <a:pt x="516" y="115"/>
                  </a:lnTo>
                  <a:lnTo>
                    <a:pt x="524" y="116"/>
                  </a:lnTo>
                  <a:lnTo>
                    <a:pt x="525" y="116"/>
                  </a:lnTo>
                  <a:lnTo>
                    <a:pt x="551" y="122"/>
                  </a:lnTo>
                  <a:lnTo>
                    <a:pt x="553" y="126"/>
                  </a:lnTo>
                  <a:lnTo>
                    <a:pt x="555" y="134"/>
                  </a:lnTo>
                  <a:lnTo>
                    <a:pt x="557" y="136"/>
                  </a:lnTo>
                  <a:lnTo>
                    <a:pt x="570" y="149"/>
                  </a:lnTo>
                  <a:lnTo>
                    <a:pt x="573" y="161"/>
                  </a:lnTo>
                  <a:lnTo>
                    <a:pt x="553" y="191"/>
                  </a:lnTo>
                  <a:lnTo>
                    <a:pt x="547" y="204"/>
                  </a:lnTo>
                  <a:lnTo>
                    <a:pt x="544" y="206"/>
                  </a:lnTo>
                  <a:lnTo>
                    <a:pt x="538" y="214"/>
                  </a:lnTo>
                  <a:lnTo>
                    <a:pt x="532" y="228"/>
                  </a:lnTo>
                  <a:lnTo>
                    <a:pt x="522" y="234"/>
                  </a:lnTo>
                  <a:lnTo>
                    <a:pt x="504" y="265"/>
                  </a:lnTo>
                  <a:lnTo>
                    <a:pt x="503" y="273"/>
                  </a:lnTo>
                  <a:close/>
                </a:path>
              </a:pathLst>
            </a:custGeom>
            <a:solidFill>
              <a:srgbClr val="3366FF"/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54" name="Freeform 67"/>
            <p:cNvSpPr>
              <a:spLocks/>
            </p:cNvSpPr>
            <p:nvPr/>
          </p:nvSpPr>
          <p:spPr bwMode="auto">
            <a:xfrm>
              <a:off x="1707" y="1678"/>
              <a:ext cx="393" cy="511"/>
            </a:xfrm>
            <a:custGeom>
              <a:avLst/>
              <a:gdLst>
                <a:gd name="T0" fmla="*/ 11 w 393"/>
                <a:gd name="T1" fmla="*/ 391 h 511"/>
                <a:gd name="T2" fmla="*/ 8 w 393"/>
                <a:gd name="T3" fmla="*/ 406 h 511"/>
                <a:gd name="T4" fmla="*/ 1 w 393"/>
                <a:gd name="T5" fmla="*/ 452 h 511"/>
                <a:gd name="T6" fmla="*/ 22 w 393"/>
                <a:gd name="T7" fmla="*/ 466 h 511"/>
                <a:gd name="T8" fmla="*/ 81 w 393"/>
                <a:gd name="T9" fmla="*/ 475 h 511"/>
                <a:gd name="T10" fmla="*/ 92 w 393"/>
                <a:gd name="T11" fmla="*/ 476 h 511"/>
                <a:gd name="T12" fmla="*/ 161 w 393"/>
                <a:gd name="T13" fmla="*/ 487 h 511"/>
                <a:gd name="T14" fmla="*/ 186 w 393"/>
                <a:gd name="T15" fmla="*/ 490 h 511"/>
                <a:gd name="T16" fmla="*/ 215 w 393"/>
                <a:gd name="T17" fmla="*/ 493 h 511"/>
                <a:gd name="T18" fmla="*/ 251 w 393"/>
                <a:gd name="T19" fmla="*/ 498 h 511"/>
                <a:gd name="T20" fmla="*/ 286 w 393"/>
                <a:gd name="T21" fmla="*/ 503 h 511"/>
                <a:gd name="T22" fmla="*/ 322 w 393"/>
                <a:gd name="T23" fmla="*/ 507 h 511"/>
                <a:gd name="T24" fmla="*/ 359 w 393"/>
                <a:gd name="T25" fmla="*/ 466 h 511"/>
                <a:gd name="T26" fmla="*/ 361 w 393"/>
                <a:gd name="T27" fmla="*/ 441 h 511"/>
                <a:gd name="T28" fmla="*/ 363 w 393"/>
                <a:gd name="T29" fmla="*/ 417 h 511"/>
                <a:gd name="T30" fmla="*/ 366 w 393"/>
                <a:gd name="T31" fmla="*/ 402 h 511"/>
                <a:gd name="T32" fmla="*/ 368 w 393"/>
                <a:gd name="T33" fmla="*/ 371 h 511"/>
                <a:gd name="T34" fmla="*/ 373 w 393"/>
                <a:gd name="T35" fmla="*/ 324 h 511"/>
                <a:gd name="T36" fmla="*/ 377 w 393"/>
                <a:gd name="T37" fmla="*/ 289 h 511"/>
                <a:gd name="T38" fmla="*/ 379 w 393"/>
                <a:gd name="T39" fmla="*/ 266 h 511"/>
                <a:gd name="T40" fmla="*/ 382 w 393"/>
                <a:gd name="T41" fmla="*/ 243 h 511"/>
                <a:gd name="T42" fmla="*/ 385 w 393"/>
                <a:gd name="T43" fmla="*/ 211 h 511"/>
                <a:gd name="T44" fmla="*/ 390 w 393"/>
                <a:gd name="T45" fmla="*/ 173 h 511"/>
                <a:gd name="T46" fmla="*/ 390 w 393"/>
                <a:gd name="T47" fmla="*/ 162 h 511"/>
                <a:gd name="T48" fmla="*/ 393 w 393"/>
                <a:gd name="T49" fmla="*/ 138 h 511"/>
                <a:gd name="T50" fmla="*/ 361 w 393"/>
                <a:gd name="T51" fmla="*/ 134 h 511"/>
                <a:gd name="T52" fmla="*/ 325 w 393"/>
                <a:gd name="T53" fmla="*/ 130 h 511"/>
                <a:gd name="T54" fmla="*/ 259 w 393"/>
                <a:gd name="T55" fmla="*/ 122 h 511"/>
                <a:gd name="T56" fmla="*/ 264 w 393"/>
                <a:gd name="T57" fmla="*/ 80 h 511"/>
                <a:gd name="T58" fmla="*/ 265 w 393"/>
                <a:gd name="T59" fmla="*/ 68 h 511"/>
                <a:gd name="T60" fmla="*/ 269 w 393"/>
                <a:gd name="T61" fmla="*/ 44 h 511"/>
                <a:gd name="T62" fmla="*/ 246 w 393"/>
                <a:gd name="T63" fmla="*/ 25 h 511"/>
                <a:gd name="T64" fmla="*/ 240 w 393"/>
                <a:gd name="T65" fmla="*/ 25 h 511"/>
                <a:gd name="T66" fmla="*/ 207 w 393"/>
                <a:gd name="T67" fmla="*/ 20 h 511"/>
                <a:gd name="T68" fmla="*/ 199 w 393"/>
                <a:gd name="T69" fmla="*/ 19 h 511"/>
                <a:gd name="T70" fmla="*/ 196 w 393"/>
                <a:gd name="T71" fmla="*/ 19 h 511"/>
                <a:gd name="T72" fmla="*/ 141 w 393"/>
                <a:gd name="T73" fmla="*/ 12 h 511"/>
                <a:gd name="T74" fmla="*/ 92 w 393"/>
                <a:gd name="T75" fmla="*/ 4 h 511"/>
                <a:gd name="T76" fmla="*/ 71 w 393"/>
                <a:gd name="T77" fmla="*/ 10 h 511"/>
                <a:gd name="T78" fmla="*/ 57 w 393"/>
                <a:gd name="T79" fmla="*/ 92 h 511"/>
                <a:gd name="T80" fmla="*/ 47 w 393"/>
                <a:gd name="T81" fmla="*/ 152 h 511"/>
                <a:gd name="T82" fmla="*/ 43 w 393"/>
                <a:gd name="T83" fmla="*/ 184 h 511"/>
                <a:gd name="T84" fmla="*/ 39 w 393"/>
                <a:gd name="T85" fmla="*/ 208 h 511"/>
                <a:gd name="T86" fmla="*/ 35 w 393"/>
                <a:gd name="T87" fmla="*/ 231 h 511"/>
                <a:gd name="T88" fmla="*/ 24 w 393"/>
                <a:gd name="T89" fmla="*/ 307 h 511"/>
                <a:gd name="T90" fmla="*/ 22 w 393"/>
                <a:gd name="T91" fmla="*/ 317 h 511"/>
                <a:gd name="T92" fmla="*/ 18 w 393"/>
                <a:gd name="T93" fmla="*/ 342 h 51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393"/>
                <a:gd name="T142" fmla="*/ 0 h 511"/>
                <a:gd name="T143" fmla="*/ 393 w 393"/>
                <a:gd name="T144" fmla="*/ 511 h 511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393" h="511">
                  <a:moveTo>
                    <a:pt x="16" y="356"/>
                  </a:moveTo>
                  <a:lnTo>
                    <a:pt x="11" y="391"/>
                  </a:lnTo>
                  <a:lnTo>
                    <a:pt x="11" y="393"/>
                  </a:lnTo>
                  <a:lnTo>
                    <a:pt x="8" y="406"/>
                  </a:lnTo>
                  <a:lnTo>
                    <a:pt x="6" y="422"/>
                  </a:lnTo>
                  <a:lnTo>
                    <a:pt x="1" y="452"/>
                  </a:lnTo>
                  <a:lnTo>
                    <a:pt x="0" y="462"/>
                  </a:lnTo>
                  <a:lnTo>
                    <a:pt x="22" y="466"/>
                  </a:lnTo>
                  <a:lnTo>
                    <a:pt x="46" y="470"/>
                  </a:lnTo>
                  <a:lnTo>
                    <a:pt x="81" y="475"/>
                  </a:lnTo>
                  <a:lnTo>
                    <a:pt x="83" y="475"/>
                  </a:lnTo>
                  <a:lnTo>
                    <a:pt x="92" y="476"/>
                  </a:lnTo>
                  <a:lnTo>
                    <a:pt x="106" y="478"/>
                  </a:lnTo>
                  <a:lnTo>
                    <a:pt x="161" y="487"/>
                  </a:lnTo>
                  <a:lnTo>
                    <a:pt x="180" y="488"/>
                  </a:lnTo>
                  <a:lnTo>
                    <a:pt x="186" y="490"/>
                  </a:lnTo>
                  <a:lnTo>
                    <a:pt x="197" y="492"/>
                  </a:lnTo>
                  <a:lnTo>
                    <a:pt x="215" y="493"/>
                  </a:lnTo>
                  <a:lnTo>
                    <a:pt x="232" y="496"/>
                  </a:lnTo>
                  <a:lnTo>
                    <a:pt x="251" y="498"/>
                  </a:lnTo>
                  <a:lnTo>
                    <a:pt x="253" y="498"/>
                  </a:lnTo>
                  <a:lnTo>
                    <a:pt x="286" y="503"/>
                  </a:lnTo>
                  <a:lnTo>
                    <a:pt x="312" y="506"/>
                  </a:lnTo>
                  <a:lnTo>
                    <a:pt x="322" y="507"/>
                  </a:lnTo>
                  <a:lnTo>
                    <a:pt x="354" y="511"/>
                  </a:lnTo>
                  <a:lnTo>
                    <a:pt x="359" y="466"/>
                  </a:lnTo>
                  <a:lnTo>
                    <a:pt x="359" y="465"/>
                  </a:lnTo>
                  <a:lnTo>
                    <a:pt x="361" y="441"/>
                  </a:lnTo>
                  <a:lnTo>
                    <a:pt x="363" y="428"/>
                  </a:lnTo>
                  <a:lnTo>
                    <a:pt x="363" y="417"/>
                  </a:lnTo>
                  <a:lnTo>
                    <a:pt x="366" y="403"/>
                  </a:lnTo>
                  <a:lnTo>
                    <a:pt x="366" y="402"/>
                  </a:lnTo>
                  <a:lnTo>
                    <a:pt x="366" y="392"/>
                  </a:lnTo>
                  <a:lnTo>
                    <a:pt x="368" y="371"/>
                  </a:lnTo>
                  <a:lnTo>
                    <a:pt x="371" y="347"/>
                  </a:lnTo>
                  <a:lnTo>
                    <a:pt x="373" y="324"/>
                  </a:lnTo>
                  <a:lnTo>
                    <a:pt x="377" y="291"/>
                  </a:lnTo>
                  <a:lnTo>
                    <a:pt x="377" y="289"/>
                  </a:lnTo>
                  <a:lnTo>
                    <a:pt x="378" y="278"/>
                  </a:lnTo>
                  <a:lnTo>
                    <a:pt x="379" y="266"/>
                  </a:lnTo>
                  <a:lnTo>
                    <a:pt x="379" y="263"/>
                  </a:lnTo>
                  <a:lnTo>
                    <a:pt x="382" y="243"/>
                  </a:lnTo>
                  <a:lnTo>
                    <a:pt x="383" y="232"/>
                  </a:lnTo>
                  <a:lnTo>
                    <a:pt x="385" y="211"/>
                  </a:lnTo>
                  <a:lnTo>
                    <a:pt x="388" y="191"/>
                  </a:lnTo>
                  <a:lnTo>
                    <a:pt x="390" y="173"/>
                  </a:lnTo>
                  <a:lnTo>
                    <a:pt x="390" y="171"/>
                  </a:lnTo>
                  <a:lnTo>
                    <a:pt x="390" y="162"/>
                  </a:lnTo>
                  <a:lnTo>
                    <a:pt x="393" y="151"/>
                  </a:lnTo>
                  <a:lnTo>
                    <a:pt x="393" y="138"/>
                  </a:lnTo>
                  <a:lnTo>
                    <a:pt x="363" y="135"/>
                  </a:lnTo>
                  <a:lnTo>
                    <a:pt x="361" y="134"/>
                  </a:lnTo>
                  <a:lnTo>
                    <a:pt x="329" y="130"/>
                  </a:lnTo>
                  <a:lnTo>
                    <a:pt x="325" y="130"/>
                  </a:lnTo>
                  <a:lnTo>
                    <a:pt x="311" y="129"/>
                  </a:lnTo>
                  <a:lnTo>
                    <a:pt x="259" y="122"/>
                  </a:lnTo>
                  <a:lnTo>
                    <a:pt x="262" y="99"/>
                  </a:lnTo>
                  <a:lnTo>
                    <a:pt x="264" y="80"/>
                  </a:lnTo>
                  <a:lnTo>
                    <a:pt x="264" y="75"/>
                  </a:lnTo>
                  <a:lnTo>
                    <a:pt x="265" y="68"/>
                  </a:lnTo>
                  <a:lnTo>
                    <a:pt x="268" y="53"/>
                  </a:lnTo>
                  <a:lnTo>
                    <a:pt x="269" y="44"/>
                  </a:lnTo>
                  <a:lnTo>
                    <a:pt x="270" y="29"/>
                  </a:lnTo>
                  <a:lnTo>
                    <a:pt x="246" y="25"/>
                  </a:lnTo>
                  <a:lnTo>
                    <a:pt x="243" y="25"/>
                  </a:lnTo>
                  <a:lnTo>
                    <a:pt x="240" y="25"/>
                  </a:lnTo>
                  <a:lnTo>
                    <a:pt x="224" y="23"/>
                  </a:lnTo>
                  <a:lnTo>
                    <a:pt x="207" y="20"/>
                  </a:lnTo>
                  <a:lnTo>
                    <a:pt x="201" y="20"/>
                  </a:lnTo>
                  <a:lnTo>
                    <a:pt x="199" y="19"/>
                  </a:lnTo>
                  <a:lnTo>
                    <a:pt x="197" y="19"/>
                  </a:lnTo>
                  <a:lnTo>
                    <a:pt x="196" y="19"/>
                  </a:lnTo>
                  <a:lnTo>
                    <a:pt x="194" y="19"/>
                  </a:lnTo>
                  <a:lnTo>
                    <a:pt x="141" y="12"/>
                  </a:lnTo>
                  <a:lnTo>
                    <a:pt x="125" y="9"/>
                  </a:lnTo>
                  <a:lnTo>
                    <a:pt x="92" y="4"/>
                  </a:lnTo>
                  <a:lnTo>
                    <a:pt x="72" y="0"/>
                  </a:lnTo>
                  <a:lnTo>
                    <a:pt x="71" y="10"/>
                  </a:lnTo>
                  <a:lnTo>
                    <a:pt x="62" y="62"/>
                  </a:lnTo>
                  <a:lnTo>
                    <a:pt x="57" y="92"/>
                  </a:lnTo>
                  <a:lnTo>
                    <a:pt x="52" y="127"/>
                  </a:lnTo>
                  <a:lnTo>
                    <a:pt x="47" y="152"/>
                  </a:lnTo>
                  <a:lnTo>
                    <a:pt x="45" y="174"/>
                  </a:lnTo>
                  <a:lnTo>
                    <a:pt x="43" y="184"/>
                  </a:lnTo>
                  <a:lnTo>
                    <a:pt x="41" y="193"/>
                  </a:lnTo>
                  <a:lnTo>
                    <a:pt x="39" y="208"/>
                  </a:lnTo>
                  <a:lnTo>
                    <a:pt x="36" y="227"/>
                  </a:lnTo>
                  <a:lnTo>
                    <a:pt x="35" y="231"/>
                  </a:lnTo>
                  <a:lnTo>
                    <a:pt x="27" y="289"/>
                  </a:lnTo>
                  <a:lnTo>
                    <a:pt x="24" y="307"/>
                  </a:lnTo>
                  <a:lnTo>
                    <a:pt x="23" y="312"/>
                  </a:lnTo>
                  <a:lnTo>
                    <a:pt x="22" y="317"/>
                  </a:lnTo>
                  <a:lnTo>
                    <a:pt x="21" y="323"/>
                  </a:lnTo>
                  <a:lnTo>
                    <a:pt x="18" y="342"/>
                  </a:lnTo>
                  <a:lnTo>
                    <a:pt x="16" y="356"/>
                  </a:lnTo>
                  <a:close/>
                </a:path>
              </a:pathLst>
            </a:custGeom>
            <a:solidFill>
              <a:srgbClr val="3366FF"/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55" name="Freeform 68"/>
            <p:cNvSpPr>
              <a:spLocks/>
            </p:cNvSpPr>
            <p:nvPr/>
          </p:nvSpPr>
          <p:spPr bwMode="auto">
            <a:xfrm>
              <a:off x="1221" y="933"/>
              <a:ext cx="478" cy="347"/>
            </a:xfrm>
            <a:custGeom>
              <a:avLst/>
              <a:gdLst>
                <a:gd name="T0" fmla="*/ 437 w 478"/>
                <a:gd name="T1" fmla="*/ 324 h 347"/>
                <a:gd name="T2" fmla="*/ 409 w 478"/>
                <a:gd name="T3" fmla="*/ 341 h 347"/>
                <a:gd name="T4" fmla="*/ 393 w 478"/>
                <a:gd name="T5" fmla="*/ 339 h 347"/>
                <a:gd name="T6" fmla="*/ 369 w 478"/>
                <a:gd name="T7" fmla="*/ 334 h 347"/>
                <a:gd name="T8" fmla="*/ 320 w 478"/>
                <a:gd name="T9" fmla="*/ 322 h 347"/>
                <a:gd name="T10" fmla="*/ 290 w 478"/>
                <a:gd name="T11" fmla="*/ 322 h 347"/>
                <a:gd name="T12" fmla="*/ 262 w 478"/>
                <a:gd name="T13" fmla="*/ 324 h 347"/>
                <a:gd name="T14" fmla="*/ 243 w 478"/>
                <a:gd name="T15" fmla="*/ 322 h 347"/>
                <a:gd name="T16" fmla="*/ 209 w 478"/>
                <a:gd name="T17" fmla="*/ 327 h 347"/>
                <a:gd name="T18" fmla="*/ 185 w 478"/>
                <a:gd name="T19" fmla="*/ 324 h 347"/>
                <a:gd name="T20" fmla="*/ 162 w 478"/>
                <a:gd name="T21" fmla="*/ 319 h 347"/>
                <a:gd name="T22" fmla="*/ 147 w 478"/>
                <a:gd name="T23" fmla="*/ 310 h 347"/>
                <a:gd name="T24" fmla="*/ 127 w 478"/>
                <a:gd name="T25" fmla="*/ 306 h 347"/>
                <a:gd name="T26" fmla="*/ 101 w 478"/>
                <a:gd name="T27" fmla="*/ 312 h 347"/>
                <a:gd name="T28" fmla="*/ 67 w 478"/>
                <a:gd name="T29" fmla="*/ 296 h 347"/>
                <a:gd name="T30" fmla="*/ 69 w 478"/>
                <a:gd name="T31" fmla="*/ 279 h 347"/>
                <a:gd name="T32" fmla="*/ 50 w 478"/>
                <a:gd name="T33" fmla="*/ 244 h 347"/>
                <a:gd name="T34" fmla="*/ 38 w 478"/>
                <a:gd name="T35" fmla="*/ 232 h 347"/>
                <a:gd name="T36" fmla="*/ 22 w 478"/>
                <a:gd name="T37" fmla="*/ 225 h 347"/>
                <a:gd name="T38" fmla="*/ 6 w 478"/>
                <a:gd name="T39" fmla="*/ 217 h 347"/>
                <a:gd name="T40" fmla="*/ 9 w 478"/>
                <a:gd name="T41" fmla="*/ 187 h 347"/>
                <a:gd name="T42" fmla="*/ 16 w 478"/>
                <a:gd name="T43" fmla="*/ 201 h 347"/>
                <a:gd name="T44" fmla="*/ 23 w 478"/>
                <a:gd name="T45" fmla="*/ 182 h 347"/>
                <a:gd name="T46" fmla="*/ 11 w 478"/>
                <a:gd name="T47" fmla="*/ 174 h 347"/>
                <a:gd name="T48" fmla="*/ 13 w 478"/>
                <a:gd name="T49" fmla="*/ 166 h 347"/>
                <a:gd name="T50" fmla="*/ 19 w 478"/>
                <a:gd name="T51" fmla="*/ 157 h 347"/>
                <a:gd name="T52" fmla="*/ 8 w 478"/>
                <a:gd name="T53" fmla="*/ 161 h 347"/>
                <a:gd name="T54" fmla="*/ 9 w 478"/>
                <a:gd name="T55" fmla="*/ 120 h 347"/>
                <a:gd name="T56" fmla="*/ 11 w 478"/>
                <a:gd name="T57" fmla="*/ 78 h 347"/>
                <a:gd name="T58" fmla="*/ 5 w 478"/>
                <a:gd name="T59" fmla="*/ 53 h 347"/>
                <a:gd name="T60" fmla="*/ 8 w 478"/>
                <a:gd name="T61" fmla="*/ 22 h 347"/>
                <a:gd name="T62" fmla="*/ 80 w 478"/>
                <a:gd name="T63" fmla="*/ 65 h 347"/>
                <a:gd name="T64" fmla="*/ 110 w 478"/>
                <a:gd name="T65" fmla="*/ 80 h 347"/>
                <a:gd name="T66" fmla="*/ 121 w 478"/>
                <a:gd name="T67" fmla="*/ 77 h 347"/>
                <a:gd name="T68" fmla="*/ 120 w 478"/>
                <a:gd name="T69" fmla="*/ 83 h 347"/>
                <a:gd name="T70" fmla="*/ 112 w 478"/>
                <a:gd name="T71" fmla="*/ 111 h 347"/>
                <a:gd name="T72" fmla="*/ 129 w 478"/>
                <a:gd name="T73" fmla="*/ 115 h 347"/>
                <a:gd name="T74" fmla="*/ 125 w 478"/>
                <a:gd name="T75" fmla="*/ 143 h 347"/>
                <a:gd name="T76" fmla="*/ 117 w 478"/>
                <a:gd name="T77" fmla="*/ 147 h 347"/>
                <a:gd name="T78" fmla="*/ 131 w 478"/>
                <a:gd name="T79" fmla="*/ 150 h 347"/>
                <a:gd name="T80" fmla="*/ 145 w 478"/>
                <a:gd name="T81" fmla="*/ 98 h 347"/>
                <a:gd name="T82" fmla="*/ 144 w 478"/>
                <a:gd name="T83" fmla="*/ 82 h 347"/>
                <a:gd name="T84" fmla="*/ 142 w 478"/>
                <a:gd name="T85" fmla="*/ 88 h 347"/>
                <a:gd name="T86" fmla="*/ 137 w 478"/>
                <a:gd name="T87" fmla="*/ 68 h 347"/>
                <a:gd name="T88" fmla="*/ 140 w 478"/>
                <a:gd name="T89" fmla="*/ 60 h 347"/>
                <a:gd name="T90" fmla="*/ 132 w 478"/>
                <a:gd name="T91" fmla="*/ 86 h 347"/>
                <a:gd name="T92" fmla="*/ 142 w 478"/>
                <a:gd name="T93" fmla="*/ 91 h 347"/>
                <a:gd name="T94" fmla="*/ 127 w 478"/>
                <a:gd name="T95" fmla="*/ 87 h 347"/>
                <a:gd name="T96" fmla="*/ 132 w 478"/>
                <a:gd name="T97" fmla="*/ 52 h 347"/>
                <a:gd name="T98" fmla="*/ 148 w 478"/>
                <a:gd name="T99" fmla="*/ 35 h 347"/>
                <a:gd name="T100" fmla="*/ 140 w 478"/>
                <a:gd name="T101" fmla="*/ 32 h 347"/>
                <a:gd name="T102" fmla="*/ 252 w 478"/>
                <a:gd name="T103" fmla="*/ 27 h 347"/>
                <a:gd name="T104" fmla="*/ 455 w 478"/>
                <a:gd name="T105" fmla="*/ 71 h 347"/>
                <a:gd name="T106" fmla="*/ 477 w 478"/>
                <a:gd name="T107" fmla="*/ 82 h 347"/>
                <a:gd name="T108" fmla="*/ 464 w 478"/>
                <a:gd name="T109" fmla="*/ 153 h 347"/>
                <a:gd name="T110" fmla="*/ 461 w 478"/>
                <a:gd name="T111" fmla="*/ 165 h 347"/>
                <a:gd name="T112" fmla="*/ 455 w 478"/>
                <a:gd name="T113" fmla="*/ 199 h 347"/>
                <a:gd name="T114" fmla="*/ 449 w 478"/>
                <a:gd name="T115" fmla="*/ 232 h 347"/>
                <a:gd name="T116" fmla="*/ 440 w 478"/>
                <a:gd name="T117" fmla="*/ 282 h 347"/>
                <a:gd name="T118" fmla="*/ 436 w 478"/>
                <a:gd name="T119" fmla="*/ 306 h 347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478"/>
                <a:gd name="T181" fmla="*/ 0 h 347"/>
                <a:gd name="T182" fmla="*/ 478 w 478"/>
                <a:gd name="T183" fmla="*/ 347 h 347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478" h="347">
                  <a:moveTo>
                    <a:pt x="436" y="306"/>
                  </a:moveTo>
                  <a:lnTo>
                    <a:pt x="434" y="311"/>
                  </a:lnTo>
                  <a:lnTo>
                    <a:pt x="437" y="324"/>
                  </a:lnTo>
                  <a:lnTo>
                    <a:pt x="436" y="347"/>
                  </a:lnTo>
                  <a:lnTo>
                    <a:pt x="410" y="341"/>
                  </a:lnTo>
                  <a:lnTo>
                    <a:pt x="409" y="341"/>
                  </a:lnTo>
                  <a:lnTo>
                    <a:pt x="401" y="340"/>
                  </a:lnTo>
                  <a:lnTo>
                    <a:pt x="400" y="340"/>
                  </a:lnTo>
                  <a:lnTo>
                    <a:pt x="393" y="339"/>
                  </a:lnTo>
                  <a:lnTo>
                    <a:pt x="391" y="337"/>
                  </a:lnTo>
                  <a:lnTo>
                    <a:pt x="387" y="337"/>
                  </a:lnTo>
                  <a:lnTo>
                    <a:pt x="369" y="334"/>
                  </a:lnTo>
                  <a:lnTo>
                    <a:pt x="368" y="334"/>
                  </a:lnTo>
                  <a:lnTo>
                    <a:pt x="354" y="330"/>
                  </a:lnTo>
                  <a:lnTo>
                    <a:pt x="320" y="322"/>
                  </a:lnTo>
                  <a:lnTo>
                    <a:pt x="307" y="320"/>
                  </a:lnTo>
                  <a:lnTo>
                    <a:pt x="297" y="325"/>
                  </a:lnTo>
                  <a:lnTo>
                    <a:pt x="290" y="322"/>
                  </a:lnTo>
                  <a:lnTo>
                    <a:pt x="279" y="321"/>
                  </a:lnTo>
                  <a:lnTo>
                    <a:pt x="270" y="319"/>
                  </a:lnTo>
                  <a:lnTo>
                    <a:pt x="262" y="324"/>
                  </a:lnTo>
                  <a:lnTo>
                    <a:pt x="249" y="324"/>
                  </a:lnTo>
                  <a:lnTo>
                    <a:pt x="247" y="324"/>
                  </a:lnTo>
                  <a:lnTo>
                    <a:pt x="243" y="322"/>
                  </a:lnTo>
                  <a:lnTo>
                    <a:pt x="241" y="324"/>
                  </a:lnTo>
                  <a:lnTo>
                    <a:pt x="226" y="329"/>
                  </a:lnTo>
                  <a:lnTo>
                    <a:pt x="209" y="327"/>
                  </a:lnTo>
                  <a:lnTo>
                    <a:pt x="199" y="321"/>
                  </a:lnTo>
                  <a:lnTo>
                    <a:pt x="197" y="322"/>
                  </a:lnTo>
                  <a:lnTo>
                    <a:pt x="185" y="324"/>
                  </a:lnTo>
                  <a:lnTo>
                    <a:pt x="181" y="326"/>
                  </a:lnTo>
                  <a:lnTo>
                    <a:pt x="164" y="325"/>
                  </a:lnTo>
                  <a:lnTo>
                    <a:pt x="162" y="319"/>
                  </a:lnTo>
                  <a:lnTo>
                    <a:pt x="149" y="314"/>
                  </a:lnTo>
                  <a:lnTo>
                    <a:pt x="148" y="312"/>
                  </a:lnTo>
                  <a:lnTo>
                    <a:pt x="147" y="310"/>
                  </a:lnTo>
                  <a:lnTo>
                    <a:pt x="145" y="310"/>
                  </a:lnTo>
                  <a:lnTo>
                    <a:pt x="131" y="309"/>
                  </a:lnTo>
                  <a:lnTo>
                    <a:pt x="127" y="306"/>
                  </a:lnTo>
                  <a:lnTo>
                    <a:pt x="118" y="310"/>
                  </a:lnTo>
                  <a:lnTo>
                    <a:pt x="106" y="314"/>
                  </a:lnTo>
                  <a:lnTo>
                    <a:pt x="101" y="312"/>
                  </a:lnTo>
                  <a:lnTo>
                    <a:pt x="96" y="314"/>
                  </a:lnTo>
                  <a:lnTo>
                    <a:pt x="85" y="310"/>
                  </a:lnTo>
                  <a:lnTo>
                    <a:pt x="67" y="296"/>
                  </a:lnTo>
                  <a:lnTo>
                    <a:pt x="68" y="290"/>
                  </a:lnTo>
                  <a:lnTo>
                    <a:pt x="69" y="289"/>
                  </a:lnTo>
                  <a:lnTo>
                    <a:pt x="69" y="279"/>
                  </a:lnTo>
                  <a:lnTo>
                    <a:pt x="71" y="269"/>
                  </a:lnTo>
                  <a:lnTo>
                    <a:pt x="62" y="250"/>
                  </a:lnTo>
                  <a:lnTo>
                    <a:pt x="50" y="244"/>
                  </a:lnTo>
                  <a:lnTo>
                    <a:pt x="47" y="245"/>
                  </a:lnTo>
                  <a:lnTo>
                    <a:pt x="40" y="244"/>
                  </a:lnTo>
                  <a:lnTo>
                    <a:pt x="38" y="232"/>
                  </a:lnTo>
                  <a:lnTo>
                    <a:pt x="36" y="230"/>
                  </a:lnTo>
                  <a:lnTo>
                    <a:pt x="24" y="227"/>
                  </a:lnTo>
                  <a:lnTo>
                    <a:pt x="22" y="225"/>
                  </a:lnTo>
                  <a:lnTo>
                    <a:pt x="12" y="226"/>
                  </a:lnTo>
                  <a:lnTo>
                    <a:pt x="6" y="222"/>
                  </a:lnTo>
                  <a:lnTo>
                    <a:pt x="6" y="217"/>
                  </a:lnTo>
                  <a:lnTo>
                    <a:pt x="2" y="221"/>
                  </a:lnTo>
                  <a:lnTo>
                    <a:pt x="0" y="221"/>
                  </a:lnTo>
                  <a:lnTo>
                    <a:pt x="9" y="187"/>
                  </a:lnTo>
                  <a:lnTo>
                    <a:pt x="7" y="205"/>
                  </a:lnTo>
                  <a:lnTo>
                    <a:pt x="11" y="202"/>
                  </a:lnTo>
                  <a:lnTo>
                    <a:pt x="16" y="201"/>
                  </a:lnTo>
                  <a:lnTo>
                    <a:pt x="16" y="191"/>
                  </a:lnTo>
                  <a:lnTo>
                    <a:pt x="22" y="186"/>
                  </a:lnTo>
                  <a:lnTo>
                    <a:pt x="23" y="182"/>
                  </a:lnTo>
                  <a:lnTo>
                    <a:pt x="14" y="184"/>
                  </a:lnTo>
                  <a:lnTo>
                    <a:pt x="9" y="179"/>
                  </a:lnTo>
                  <a:lnTo>
                    <a:pt x="11" y="174"/>
                  </a:lnTo>
                  <a:lnTo>
                    <a:pt x="11" y="166"/>
                  </a:lnTo>
                  <a:lnTo>
                    <a:pt x="9" y="162"/>
                  </a:lnTo>
                  <a:lnTo>
                    <a:pt x="13" y="166"/>
                  </a:lnTo>
                  <a:lnTo>
                    <a:pt x="28" y="163"/>
                  </a:lnTo>
                  <a:lnTo>
                    <a:pt x="28" y="162"/>
                  </a:lnTo>
                  <a:lnTo>
                    <a:pt x="19" y="157"/>
                  </a:lnTo>
                  <a:lnTo>
                    <a:pt x="14" y="151"/>
                  </a:lnTo>
                  <a:lnTo>
                    <a:pt x="12" y="160"/>
                  </a:lnTo>
                  <a:lnTo>
                    <a:pt x="8" y="161"/>
                  </a:lnTo>
                  <a:lnTo>
                    <a:pt x="13" y="135"/>
                  </a:lnTo>
                  <a:lnTo>
                    <a:pt x="13" y="126"/>
                  </a:lnTo>
                  <a:lnTo>
                    <a:pt x="9" y="120"/>
                  </a:lnTo>
                  <a:lnTo>
                    <a:pt x="12" y="103"/>
                  </a:lnTo>
                  <a:lnTo>
                    <a:pt x="9" y="81"/>
                  </a:lnTo>
                  <a:lnTo>
                    <a:pt x="11" y="78"/>
                  </a:lnTo>
                  <a:lnTo>
                    <a:pt x="3" y="68"/>
                  </a:lnTo>
                  <a:lnTo>
                    <a:pt x="2" y="57"/>
                  </a:lnTo>
                  <a:lnTo>
                    <a:pt x="5" y="53"/>
                  </a:lnTo>
                  <a:lnTo>
                    <a:pt x="3" y="42"/>
                  </a:lnTo>
                  <a:lnTo>
                    <a:pt x="11" y="27"/>
                  </a:lnTo>
                  <a:lnTo>
                    <a:pt x="8" y="22"/>
                  </a:lnTo>
                  <a:lnTo>
                    <a:pt x="13" y="22"/>
                  </a:lnTo>
                  <a:lnTo>
                    <a:pt x="47" y="53"/>
                  </a:lnTo>
                  <a:lnTo>
                    <a:pt x="80" y="65"/>
                  </a:lnTo>
                  <a:lnTo>
                    <a:pt x="80" y="66"/>
                  </a:lnTo>
                  <a:lnTo>
                    <a:pt x="101" y="72"/>
                  </a:lnTo>
                  <a:lnTo>
                    <a:pt x="110" y="80"/>
                  </a:lnTo>
                  <a:lnTo>
                    <a:pt x="114" y="81"/>
                  </a:lnTo>
                  <a:lnTo>
                    <a:pt x="115" y="75"/>
                  </a:lnTo>
                  <a:lnTo>
                    <a:pt x="121" y="77"/>
                  </a:lnTo>
                  <a:lnTo>
                    <a:pt x="117" y="80"/>
                  </a:lnTo>
                  <a:lnTo>
                    <a:pt x="118" y="85"/>
                  </a:lnTo>
                  <a:lnTo>
                    <a:pt x="120" y="83"/>
                  </a:lnTo>
                  <a:lnTo>
                    <a:pt x="122" y="101"/>
                  </a:lnTo>
                  <a:lnTo>
                    <a:pt x="114" y="108"/>
                  </a:lnTo>
                  <a:lnTo>
                    <a:pt x="112" y="111"/>
                  </a:lnTo>
                  <a:lnTo>
                    <a:pt x="126" y="101"/>
                  </a:lnTo>
                  <a:lnTo>
                    <a:pt x="129" y="102"/>
                  </a:lnTo>
                  <a:lnTo>
                    <a:pt x="129" y="115"/>
                  </a:lnTo>
                  <a:lnTo>
                    <a:pt x="128" y="115"/>
                  </a:lnTo>
                  <a:lnTo>
                    <a:pt x="123" y="135"/>
                  </a:lnTo>
                  <a:lnTo>
                    <a:pt x="125" y="143"/>
                  </a:lnTo>
                  <a:lnTo>
                    <a:pt x="127" y="148"/>
                  </a:lnTo>
                  <a:lnTo>
                    <a:pt x="118" y="151"/>
                  </a:lnTo>
                  <a:lnTo>
                    <a:pt x="117" y="147"/>
                  </a:lnTo>
                  <a:lnTo>
                    <a:pt x="118" y="153"/>
                  </a:lnTo>
                  <a:lnTo>
                    <a:pt x="123" y="153"/>
                  </a:lnTo>
                  <a:lnTo>
                    <a:pt x="131" y="150"/>
                  </a:lnTo>
                  <a:lnTo>
                    <a:pt x="129" y="142"/>
                  </a:lnTo>
                  <a:lnTo>
                    <a:pt x="136" y="112"/>
                  </a:lnTo>
                  <a:lnTo>
                    <a:pt x="145" y="98"/>
                  </a:lnTo>
                  <a:lnTo>
                    <a:pt x="148" y="98"/>
                  </a:lnTo>
                  <a:lnTo>
                    <a:pt x="150" y="95"/>
                  </a:lnTo>
                  <a:lnTo>
                    <a:pt x="144" y="82"/>
                  </a:lnTo>
                  <a:lnTo>
                    <a:pt x="144" y="73"/>
                  </a:lnTo>
                  <a:lnTo>
                    <a:pt x="140" y="81"/>
                  </a:lnTo>
                  <a:lnTo>
                    <a:pt x="142" y="88"/>
                  </a:lnTo>
                  <a:lnTo>
                    <a:pt x="138" y="81"/>
                  </a:lnTo>
                  <a:lnTo>
                    <a:pt x="136" y="80"/>
                  </a:lnTo>
                  <a:lnTo>
                    <a:pt x="137" y="68"/>
                  </a:lnTo>
                  <a:lnTo>
                    <a:pt x="144" y="71"/>
                  </a:lnTo>
                  <a:lnTo>
                    <a:pt x="147" y="67"/>
                  </a:lnTo>
                  <a:lnTo>
                    <a:pt x="140" y="60"/>
                  </a:lnTo>
                  <a:lnTo>
                    <a:pt x="137" y="56"/>
                  </a:lnTo>
                  <a:lnTo>
                    <a:pt x="129" y="67"/>
                  </a:lnTo>
                  <a:lnTo>
                    <a:pt x="132" y="86"/>
                  </a:lnTo>
                  <a:lnTo>
                    <a:pt x="133" y="86"/>
                  </a:lnTo>
                  <a:lnTo>
                    <a:pt x="134" y="82"/>
                  </a:lnTo>
                  <a:lnTo>
                    <a:pt x="142" y="91"/>
                  </a:lnTo>
                  <a:lnTo>
                    <a:pt x="139" y="101"/>
                  </a:lnTo>
                  <a:lnTo>
                    <a:pt x="133" y="92"/>
                  </a:lnTo>
                  <a:lnTo>
                    <a:pt x="127" y="87"/>
                  </a:lnTo>
                  <a:lnTo>
                    <a:pt x="129" y="75"/>
                  </a:lnTo>
                  <a:lnTo>
                    <a:pt x="123" y="68"/>
                  </a:lnTo>
                  <a:lnTo>
                    <a:pt x="132" y="52"/>
                  </a:lnTo>
                  <a:lnTo>
                    <a:pt x="137" y="33"/>
                  </a:lnTo>
                  <a:lnTo>
                    <a:pt x="143" y="51"/>
                  </a:lnTo>
                  <a:lnTo>
                    <a:pt x="148" y="35"/>
                  </a:lnTo>
                  <a:lnTo>
                    <a:pt x="149" y="26"/>
                  </a:lnTo>
                  <a:lnTo>
                    <a:pt x="142" y="23"/>
                  </a:lnTo>
                  <a:lnTo>
                    <a:pt x="140" y="32"/>
                  </a:lnTo>
                  <a:lnTo>
                    <a:pt x="137" y="11"/>
                  </a:lnTo>
                  <a:lnTo>
                    <a:pt x="139" y="0"/>
                  </a:lnTo>
                  <a:lnTo>
                    <a:pt x="252" y="27"/>
                  </a:lnTo>
                  <a:lnTo>
                    <a:pt x="372" y="53"/>
                  </a:lnTo>
                  <a:lnTo>
                    <a:pt x="410" y="61"/>
                  </a:lnTo>
                  <a:lnTo>
                    <a:pt x="455" y="71"/>
                  </a:lnTo>
                  <a:lnTo>
                    <a:pt x="478" y="75"/>
                  </a:lnTo>
                  <a:lnTo>
                    <a:pt x="478" y="78"/>
                  </a:lnTo>
                  <a:lnTo>
                    <a:pt x="477" y="82"/>
                  </a:lnTo>
                  <a:lnTo>
                    <a:pt x="476" y="88"/>
                  </a:lnTo>
                  <a:lnTo>
                    <a:pt x="466" y="140"/>
                  </a:lnTo>
                  <a:lnTo>
                    <a:pt x="464" y="153"/>
                  </a:lnTo>
                  <a:lnTo>
                    <a:pt x="462" y="161"/>
                  </a:lnTo>
                  <a:lnTo>
                    <a:pt x="462" y="163"/>
                  </a:lnTo>
                  <a:lnTo>
                    <a:pt x="461" y="165"/>
                  </a:lnTo>
                  <a:lnTo>
                    <a:pt x="461" y="167"/>
                  </a:lnTo>
                  <a:lnTo>
                    <a:pt x="458" y="187"/>
                  </a:lnTo>
                  <a:lnTo>
                    <a:pt x="455" y="199"/>
                  </a:lnTo>
                  <a:lnTo>
                    <a:pt x="451" y="221"/>
                  </a:lnTo>
                  <a:lnTo>
                    <a:pt x="449" y="231"/>
                  </a:lnTo>
                  <a:lnTo>
                    <a:pt x="449" y="232"/>
                  </a:lnTo>
                  <a:lnTo>
                    <a:pt x="448" y="244"/>
                  </a:lnTo>
                  <a:lnTo>
                    <a:pt x="440" y="277"/>
                  </a:lnTo>
                  <a:lnTo>
                    <a:pt x="440" y="282"/>
                  </a:lnTo>
                  <a:lnTo>
                    <a:pt x="438" y="296"/>
                  </a:lnTo>
                  <a:lnTo>
                    <a:pt x="437" y="300"/>
                  </a:lnTo>
                  <a:lnTo>
                    <a:pt x="436" y="306"/>
                  </a:lnTo>
                  <a:close/>
                </a:path>
              </a:pathLst>
            </a:custGeom>
            <a:solidFill>
              <a:srgbClr val="3366FF"/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56" name="Freeform 69"/>
            <p:cNvSpPr>
              <a:spLocks/>
            </p:cNvSpPr>
            <p:nvPr/>
          </p:nvSpPr>
          <p:spPr bwMode="auto">
            <a:xfrm>
              <a:off x="1328" y="956"/>
              <a:ext cx="26" cy="22"/>
            </a:xfrm>
            <a:custGeom>
              <a:avLst/>
              <a:gdLst>
                <a:gd name="T0" fmla="*/ 3 w 26"/>
                <a:gd name="T1" fmla="*/ 0 h 22"/>
                <a:gd name="T2" fmla="*/ 7 w 26"/>
                <a:gd name="T3" fmla="*/ 9 h 22"/>
                <a:gd name="T4" fmla="*/ 9 w 26"/>
                <a:gd name="T5" fmla="*/ 12 h 22"/>
                <a:gd name="T6" fmla="*/ 10 w 26"/>
                <a:gd name="T7" fmla="*/ 3 h 22"/>
                <a:gd name="T8" fmla="*/ 26 w 26"/>
                <a:gd name="T9" fmla="*/ 7 h 22"/>
                <a:gd name="T10" fmla="*/ 18 w 26"/>
                <a:gd name="T11" fmla="*/ 22 h 22"/>
                <a:gd name="T12" fmla="*/ 7 w 26"/>
                <a:gd name="T13" fmla="*/ 20 h 22"/>
                <a:gd name="T14" fmla="*/ 0 w 26"/>
                <a:gd name="T15" fmla="*/ 15 h 22"/>
                <a:gd name="T16" fmla="*/ 3 w 26"/>
                <a:gd name="T17" fmla="*/ 0 h 2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6"/>
                <a:gd name="T28" fmla="*/ 0 h 22"/>
                <a:gd name="T29" fmla="*/ 26 w 26"/>
                <a:gd name="T30" fmla="*/ 22 h 2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6" h="22">
                  <a:moveTo>
                    <a:pt x="3" y="0"/>
                  </a:moveTo>
                  <a:lnTo>
                    <a:pt x="7" y="9"/>
                  </a:lnTo>
                  <a:lnTo>
                    <a:pt x="9" y="12"/>
                  </a:lnTo>
                  <a:lnTo>
                    <a:pt x="10" y="3"/>
                  </a:lnTo>
                  <a:lnTo>
                    <a:pt x="26" y="7"/>
                  </a:lnTo>
                  <a:lnTo>
                    <a:pt x="18" y="22"/>
                  </a:lnTo>
                  <a:lnTo>
                    <a:pt x="7" y="20"/>
                  </a:lnTo>
                  <a:lnTo>
                    <a:pt x="0" y="15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3366FF"/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57" name="Freeform 70"/>
            <p:cNvSpPr>
              <a:spLocks/>
            </p:cNvSpPr>
            <p:nvPr/>
          </p:nvSpPr>
          <p:spPr bwMode="auto">
            <a:xfrm>
              <a:off x="1161" y="2647"/>
              <a:ext cx="1084" cy="955"/>
            </a:xfrm>
            <a:custGeom>
              <a:avLst/>
              <a:gdLst>
                <a:gd name="T0" fmla="*/ 198 w 1084"/>
                <a:gd name="T1" fmla="*/ 792 h 955"/>
                <a:gd name="T2" fmla="*/ 227 w 1084"/>
                <a:gd name="T3" fmla="*/ 778 h 955"/>
                <a:gd name="T4" fmla="*/ 252 w 1084"/>
                <a:gd name="T5" fmla="*/ 762 h 955"/>
                <a:gd name="T6" fmla="*/ 285 w 1084"/>
                <a:gd name="T7" fmla="*/ 741 h 955"/>
                <a:gd name="T8" fmla="*/ 354 w 1084"/>
                <a:gd name="T9" fmla="*/ 701 h 955"/>
                <a:gd name="T10" fmla="*/ 395 w 1084"/>
                <a:gd name="T11" fmla="*/ 666 h 955"/>
                <a:gd name="T12" fmla="*/ 387 w 1084"/>
                <a:gd name="T13" fmla="*/ 639 h 955"/>
                <a:gd name="T14" fmla="*/ 434 w 1084"/>
                <a:gd name="T15" fmla="*/ 593 h 955"/>
                <a:gd name="T16" fmla="*/ 438 w 1084"/>
                <a:gd name="T17" fmla="*/ 658 h 955"/>
                <a:gd name="T18" fmla="*/ 542 w 1084"/>
                <a:gd name="T19" fmla="*/ 626 h 955"/>
                <a:gd name="T20" fmla="*/ 662 w 1084"/>
                <a:gd name="T21" fmla="*/ 641 h 955"/>
                <a:gd name="T22" fmla="*/ 676 w 1084"/>
                <a:gd name="T23" fmla="*/ 647 h 955"/>
                <a:gd name="T24" fmla="*/ 853 w 1084"/>
                <a:gd name="T25" fmla="*/ 722 h 955"/>
                <a:gd name="T26" fmla="*/ 893 w 1084"/>
                <a:gd name="T27" fmla="*/ 779 h 955"/>
                <a:gd name="T28" fmla="*/ 909 w 1084"/>
                <a:gd name="T29" fmla="*/ 823 h 955"/>
                <a:gd name="T30" fmla="*/ 942 w 1084"/>
                <a:gd name="T31" fmla="*/ 887 h 955"/>
                <a:gd name="T32" fmla="*/ 1062 w 1084"/>
                <a:gd name="T33" fmla="*/ 955 h 955"/>
                <a:gd name="T34" fmla="*/ 1083 w 1084"/>
                <a:gd name="T35" fmla="*/ 885 h 955"/>
                <a:gd name="T36" fmla="*/ 996 w 1084"/>
                <a:gd name="T37" fmla="*/ 772 h 955"/>
                <a:gd name="T38" fmla="*/ 947 w 1084"/>
                <a:gd name="T39" fmla="*/ 703 h 955"/>
                <a:gd name="T40" fmla="*/ 903 w 1084"/>
                <a:gd name="T41" fmla="*/ 696 h 955"/>
                <a:gd name="T42" fmla="*/ 867 w 1084"/>
                <a:gd name="T43" fmla="*/ 703 h 955"/>
                <a:gd name="T44" fmla="*/ 810 w 1084"/>
                <a:gd name="T45" fmla="*/ 641 h 955"/>
                <a:gd name="T46" fmla="*/ 802 w 1084"/>
                <a:gd name="T47" fmla="*/ 351 h 955"/>
                <a:gd name="T48" fmla="*/ 721 w 1084"/>
                <a:gd name="T49" fmla="*/ 125 h 955"/>
                <a:gd name="T50" fmla="*/ 405 w 1084"/>
                <a:gd name="T51" fmla="*/ 0 h 955"/>
                <a:gd name="T52" fmla="*/ 107 w 1084"/>
                <a:gd name="T53" fmla="*/ 79 h 955"/>
                <a:gd name="T54" fmla="*/ 158 w 1084"/>
                <a:gd name="T55" fmla="*/ 179 h 955"/>
                <a:gd name="T56" fmla="*/ 66 w 1084"/>
                <a:gd name="T57" fmla="*/ 216 h 955"/>
                <a:gd name="T58" fmla="*/ 131 w 1084"/>
                <a:gd name="T59" fmla="*/ 316 h 955"/>
                <a:gd name="T60" fmla="*/ 208 w 1084"/>
                <a:gd name="T61" fmla="*/ 354 h 955"/>
                <a:gd name="T62" fmla="*/ 155 w 1084"/>
                <a:gd name="T63" fmla="*/ 368 h 955"/>
                <a:gd name="T64" fmla="*/ 74 w 1084"/>
                <a:gd name="T65" fmla="*/ 400 h 955"/>
                <a:gd name="T66" fmla="*/ 46 w 1084"/>
                <a:gd name="T67" fmla="*/ 484 h 955"/>
                <a:gd name="T68" fmla="*/ 47 w 1084"/>
                <a:gd name="T69" fmla="*/ 514 h 955"/>
                <a:gd name="T70" fmla="*/ 136 w 1084"/>
                <a:gd name="T71" fmla="*/ 589 h 955"/>
                <a:gd name="T72" fmla="*/ 150 w 1084"/>
                <a:gd name="T73" fmla="*/ 633 h 955"/>
                <a:gd name="T74" fmla="*/ 164 w 1084"/>
                <a:gd name="T75" fmla="*/ 639 h 955"/>
                <a:gd name="T76" fmla="*/ 205 w 1084"/>
                <a:gd name="T77" fmla="*/ 634 h 955"/>
                <a:gd name="T78" fmla="*/ 230 w 1084"/>
                <a:gd name="T79" fmla="*/ 657 h 955"/>
                <a:gd name="T80" fmla="*/ 247 w 1084"/>
                <a:gd name="T81" fmla="*/ 702 h 955"/>
                <a:gd name="T82" fmla="*/ 172 w 1084"/>
                <a:gd name="T83" fmla="*/ 744 h 955"/>
                <a:gd name="T84" fmla="*/ 24 w 1084"/>
                <a:gd name="T85" fmla="*/ 798 h 955"/>
                <a:gd name="T86" fmla="*/ 7 w 1084"/>
                <a:gd name="T87" fmla="*/ 828 h 955"/>
                <a:gd name="T88" fmla="*/ 61 w 1084"/>
                <a:gd name="T89" fmla="*/ 813 h 955"/>
                <a:gd name="T90" fmla="*/ 110 w 1084"/>
                <a:gd name="T91" fmla="*/ 817 h 955"/>
                <a:gd name="T92" fmla="*/ 148 w 1084"/>
                <a:gd name="T93" fmla="*/ 811 h 955"/>
                <a:gd name="T94" fmla="*/ 183 w 1084"/>
                <a:gd name="T95" fmla="*/ 833 h 95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084"/>
                <a:gd name="T145" fmla="*/ 0 h 955"/>
                <a:gd name="T146" fmla="*/ 1084 w 1084"/>
                <a:gd name="T147" fmla="*/ 955 h 95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084" h="955">
                  <a:moveTo>
                    <a:pt x="178" y="781"/>
                  </a:moveTo>
                  <a:lnTo>
                    <a:pt x="176" y="793"/>
                  </a:lnTo>
                  <a:lnTo>
                    <a:pt x="180" y="794"/>
                  </a:lnTo>
                  <a:lnTo>
                    <a:pt x="198" y="792"/>
                  </a:lnTo>
                  <a:lnTo>
                    <a:pt x="207" y="789"/>
                  </a:lnTo>
                  <a:lnTo>
                    <a:pt x="216" y="783"/>
                  </a:lnTo>
                  <a:lnTo>
                    <a:pt x="224" y="778"/>
                  </a:lnTo>
                  <a:lnTo>
                    <a:pt x="227" y="778"/>
                  </a:lnTo>
                  <a:lnTo>
                    <a:pt x="234" y="769"/>
                  </a:lnTo>
                  <a:lnTo>
                    <a:pt x="240" y="771"/>
                  </a:lnTo>
                  <a:lnTo>
                    <a:pt x="241" y="768"/>
                  </a:lnTo>
                  <a:lnTo>
                    <a:pt x="252" y="762"/>
                  </a:lnTo>
                  <a:lnTo>
                    <a:pt x="265" y="761"/>
                  </a:lnTo>
                  <a:lnTo>
                    <a:pt x="271" y="754"/>
                  </a:lnTo>
                  <a:lnTo>
                    <a:pt x="281" y="746"/>
                  </a:lnTo>
                  <a:lnTo>
                    <a:pt x="285" y="741"/>
                  </a:lnTo>
                  <a:lnTo>
                    <a:pt x="286" y="737"/>
                  </a:lnTo>
                  <a:lnTo>
                    <a:pt x="309" y="718"/>
                  </a:lnTo>
                  <a:lnTo>
                    <a:pt x="324" y="712"/>
                  </a:lnTo>
                  <a:lnTo>
                    <a:pt x="354" y="701"/>
                  </a:lnTo>
                  <a:lnTo>
                    <a:pt x="362" y="696"/>
                  </a:lnTo>
                  <a:lnTo>
                    <a:pt x="374" y="677"/>
                  </a:lnTo>
                  <a:lnTo>
                    <a:pt x="385" y="676"/>
                  </a:lnTo>
                  <a:lnTo>
                    <a:pt x="395" y="666"/>
                  </a:lnTo>
                  <a:lnTo>
                    <a:pt x="396" y="659"/>
                  </a:lnTo>
                  <a:lnTo>
                    <a:pt x="394" y="653"/>
                  </a:lnTo>
                  <a:lnTo>
                    <a:pt x="387" y="651"/>
                  </a:lnTo>
                  <a:lnTo>
                    <a:pt x="387" y="639"/>
                  </a:lnTo>
                  <a:lnTo>
                    <a:pt x="398" y="638"/>
                  </a:lnTo>
                  <a:lnTo>
                    <a:pt x="398" y="633"/>
                  </a:lnTo>
                  <a:lnTo>
                    <a:pt x="411" y="617"/>
                  </a:lnTo>
                  <a:lnTo>
                    <a:pt x="434" y="593"/>
                  </a:lnTo>
                  <a:lnTo>
                    <a:pt x="448" y="606"/>
                  </a:lnTo>
                  <a:lnTo>
                    <a:pt x="440" y="619"/>
                  </a:lnTo>
                  <a:lnTo>
                    <a:pt x="433" y="643"/>
                  </a:lnTo>
                  <a:lnTo>
                    <a:pt x="438" y="658"/>
                  </a:lnTo>
                  <a:lnTo>
                    <a:pt x="462" y="658"/>
                  </a:lnTo>
                  <a:lnTo>
                    <a:pt x="508" y="644"/>
                  </a:lnTo>
                  <a:lnTo>
                    <a:pt x="520" y="628"/>
                  </a:lnTo>
                  <a:lnTo>
                    <a:pt x="542" y="626"/>
                  </a:lnTo>
                  <a:lnTo>
                    <a:pt x="573" y="641"/>
                  </a:lnTo>
                  <a:lnTo>
                    <a:pt x="592" y="626"/>
                  </a:lnTo>
                  <a:lnTo>
                    <a:pt x="622" y="619"/>
                  </a:lnTo>
                  <a:lnTo>
                    <a:pt x="662" y="641"/>
                  </a:lnTo>
                  <a:lnTo>
                    <a:pt x="655" y="649"/>
                  </a:lnTo>
                  <a:lnTo>
                    <a:pt x="661" y="656"/>
                  </a:lnTo>
                  <a:lnTo>
                    <a:pt x="666" y="654"/>
                  </a:lnTo>
                  <a:lnTo>
                    <a:pt x="676" y="647"/>
                  </a:lnTo>
                  <a:lnTo>
                    <a:pt x="720" y="647"/>
                  </a:lnTo>
                  <a:lnTo>
                    <a:pt x="767" y="668"/>
                  </a:lnTo>
                  <a:lnTo>
                    <a:pt x="767" y="669"/>
                  </a:lnTo>
                  <a:lnTo>
                    <a:pt x="853" y="722"/>
                  </a:lnTo>
                  <a:lnTo>
                    <a:pt x="851" y="727"/>
                  </a:lnTo>
                  <a:lnTo>
                    <a:pt x="891" y="764"/>
                  </a:lnTo>
                  <a:lnTo>
                    <a:pt x="890" y="776"/>
                  </a:lnTo>
                  <a:lnTo>
                    <a:pt x="893" y="779"/>
                  </a:lnTo>
                  <a:lnTo>
                    <a:pt x="897" y="784"/>
                  </a:lnTo>
                  <a:lnTo>
                    <a:pt x="898" y="791"/>
                  </a:lnTo>
                  <a:lnTo>
                    <a:pt x="901" y="796"/>
                  </a:lnTo>
                  <a:lnTo>
                    <a:pt x="909" y="823"/>
                  </a:lnTo>
                  <a:lnTo>
                    <a:pt x="938" y="866"/>
                  </a:lnTo>
                  <a:lnTo>
                    <a:pt x="944" y="872"/>
                  </a:lnTo>
                  <a:lnTo>
                    <a:pt x="947" y="880"/>
                  </a:lnTo>
                  <a:lnTo>
                    <a:pt x="942" y="887"/>
                  </a:lnTo>
                  <a:lnTo>
                    <a:pt x="956" y="896"/>
                  </a:lnTo>
                  <a:lnTo>
                    <a:pt x="961" y="886"/>
                  </a:lnTo>
                  <a:lnTo>
                    <a:pt x="968" y="951"/>
                  </a:lnTo>
                  <a:lnTo>
                    <a:pt x="1062" y="955"/>
                  </a:lnTo>
                  <a:lnTo>
                    <a:pt x="1083" y="927"/>
                  </a:lnTo>
                  <a:lnTo>
                    <a:pt x="1080" y="911"/>
                  </a:lnTo>
                  <a:lnTo>
                    <a:pt x="1084" y="896"/>
                  </a:lnTo>
                  <a:lnTo>
                    <a:pt x="1083" y="885"/>
                  </a:lnTo>
                  <a:lnTo>
                    <a:pt x="1054" y="867"/>
                  </a:lnTo>
                  <a:lnTo>
                    <a:pt x="1039" y="856"/>
                  </a:lnTo>
                  <a:lnTo>
                    <a:pt x="1018" y="816"/>
                  </a:lnTo>
                  <a:lnTo>
                    <a:pt x="996" y="772"/>
                  </a:lnTo>
                  <a:lnTo>
                    <a:pt x="991" y="757"/>
                  </a:lnTo>
                  <a:lnTo>
                    <a:pt x="966" y="727"/>
                  </a:lnTo>
                  <a:lnTo>
                    <a:pt x="946" y="706"/>
                  </a:lnTo>
                  <a:lnTo>
                    <a:pt x="947" y="703"/>
                  </a:lnTo>
                  <a:lnTo>
                    <a:pt x="934" y="682"/>
                  </a:lnTo>
                  <a:lnTo>
                    <a:pt x="927" y="683"/>
                  </a:lnTo>
                  <a:lnTo>
                    <a:pt x="909" y="689"/>
                  </a:lnTo>
                  <a:lnTo>
                    <a:pt x="903" y="696"/>
                  </a:lnTo>
                  <a:lnTo>
                    <a:pt x="901" y="706"/>
                  </a:lnTo>
                  <a:lnTo>
                    <a:pt x="898" y="711"/>
                  </a:lnTo>
                  <a:lnTo>
                    <a:pt x="869" y="719"/>
                  </a:lnTo>
                  <a:lnTo>
                    <a:pt x="867" y="703"/>
                  </a:lnTo>
                  <a:lnTo>
                    <a:pt x="838" y="671"/>
                  </a:lnTo>
                  <a:lnTo>
                    <a:pt x="824" y="656"/>
                  </a:lnTo>
                  <a:lnTo>
                    <a:pt x="829" y="642"/>
                  </a:lnTo>
                  <a:lnTo>
                    <a:pt x="810" y="641"/>
                  </a:lnTo>
                  <a:lnTo>
                    <a:pt x="787" y="639"/>
                  </a:lnTo>
                  <a:lnTo>
                    <a:pt x="771" y="638"/>
                  </a:lnTo>
                  <a:lnTo>
                    <a:pt x="780" y="555"/>
                  </a:lnTo>
                  <a:lnTo>
                    <a:pt x="802" y="351"/>
                  </a:lnTo>
                  <a:lnTo>
                    <a:pt x="816" y="218"/>
                  </a:lnTo>
                  <a:lnTo>
                    <a:pt x="822" y="156"/>
                  </a:lnTo>
                  <a:lnTo>
                    <a:pt x="762" y="121"/>
                  </a:lnTo>
                  <a:lnTo>
                    <a:pt x="721" y="125"/>
                  </a:lnTo>
                  <a:lnTo>
                    <a:pt x="587" y="72"/>
                  </a:lnTo>
                  <a:lnTo>
                    <a:pt x="533" y="71"/>
                  </a:lnTo>
                  <a:lnTo>
                    <a:pt x="519" y="47"/>
                  </a:lnTo>
                  <a:lnTo>
                    <a:pt x="405" y="0"/>
                  </a:lnTo>
                  <a:lnTo>
                    <a:pt x="340" y="15"/>
                  </a:lnTo>
                  <a:lnTo>
                    <a:pt x="242" y="27"/>
                  </a:lnTo>
                  <a:lnTo>
                    <a:pt x="174" y="85"/>
                  </a:lnTo>
                  <a:lnTo>
                    <a:pt x="107" y="79"/>
                  </a:lnTo>
                  <a:lnTo>
                    <a:pt x="82" y="104"/>
                  </a:lnTo>
                  <a:lnTo>
                    <a:pt x="118" y="128"/>
                  </a:lnTo>
                  <a:lnTo>
                    <a:pt x="151" y="158"/>
                  </a:lnTo>
                  <a:lnTo>
                    <a:pt x="158" y="179"/>
                  </a:lnTo>
                  <a:lnTo>
                    <a:pt x="185" y="199"/>
                  </a:lnTo>
                  <a:lnTo>
                    <a:pt x="159" y="210"/>
                  </a:lnTo>
                  <a:lnTo>
                    <a:pt x="136" y="205"/>
                  </a:lnTo>
                  <a:lnTo>
                    <a:pt x="66" y="216"/>
                  </a:lnTo>
                  <a:lnTo>
                    <a:pt x="25" y="228"/>
                  </a:lnTo>
                  <a:lnTo>
                    <a:pt x="19" y="230"/>
                  </a:lnTo>
                  <a:lnTo>
                    <a:pt x="61" y="306"/>
                  </a:lnTo>
                  <a:lnTo>
                    <a:pt x="131" y="316"/>
                  </a:lnTo>
                  <a:lnTo>
                    <a:pt x="159" y="334"/>
                  </a:lnTo>
                  <a:lnTo>
                    <a:pt x="176" y="324"/>
                  </a:lnTo>
                  <a:lnTo>
                    <a:pt x="209" y="348"/>
                  </a:lnTo>
                  <a:lnTo>
                    <a:pt x="208" y="354"/>
                  </a:lnTo>
                  <a:lnTo>
                    <a:pt x="211" y="369"/>
                  </a:lnTo>
                  <a:lnTo>
                    <a:pt x="178" y="380"/>
                  </a:lnTo>
                  <a:lnTo>
                    <a:pt x="167" y="368"/>
                  </a:lnTo>
                  <a:lnTo>
                    <a:pt x="155" y="368"/>
                  </a:lnTo>
                  <a:lnTo>
                    <a:pt x="155" y="385"/>
                  </a:lnTo>
                  <a:lnTo>
                    <a:pt x="120" y="379"/>
                  </a:lnTo>
                  <a:lnTo>
                    <a:pt x="109" y="377"/>
                  </a:lnTo>
                  <a:lnTo>
                    <a:pt x="74" y="400"/>
                  </a:lnTo>
                  <a:lnTo>
                    <a:pt x="65" y="415"/>
                  </a:lnTo>
                  <a:lnTo>
                    <a:pt x="42" y="428"/>
                  </a:lnTo>
                  <a:lnTo>
                    <a:pt x="31" y="452"/>
                  </a:lnTo>
                  <a:lnTo>
                    <a:pt x="46" y="484"/>
                  </a:lnTo>
                  <a:lnTo>
                    <a:pt x="56" y="493"/>
                  </a:lnTo>
                  <a:lnTo>
                    <a:pt x="49" y="505"/>
                  </a:lnTo>
                  <a:lnTo>
                    <a:pt x="44" y="509"/>
                  </a:lnTo>
                  <a:lnTo>
                    <a:pt x="47" y="514"/>
                  </a:lnTo>
                  <a:lnTo>
                    <a:pt x="79" y="564"/>
                  </a:lnTo>
                  <a:lnTo>
                    <a:pt x="136" y="567"/>
                  </a:lnTo>
                  <a:lnTo>
                    <a:pt x="140" y="587"/>
                  </a:lnTo>
                  <a:lnTo>
                    <a:pt x="136" y="589"/>
                  </a:lnTo>
                  <a:lnTo>
                    <a:pt x="137" y="619"/>
                  </a:lnTo>
                  <a:lnTo>
                    <a:pt x="125" y="623"/>
                  </a:lnTo>
                  <a:lnTo>
                    <a:pt x="138" y="637"/>
                  </a:lnTo>
                  <a:lnTo>
                    <a:pt x="150" y="633"/>
                  </a:lnTo>
                  <a:lnTo>
                    <a:pt x="154" y="632"/>
                  </a:lnTo>
                  <a:lnTo>
                    <a:pt x="154" y="638"/>
                  </a:lnTo>
                  <a:lnTo>
                    <a:pt x="161" y="641"/>
                  </a:lnTo>
                  <a:lnTo>
                    <a:pt x="164" y="639"/>
                  </a:lnTo>
                  <a:lnTo>
                    <a:pt x="175" y="626"/>
                  </a:lnTo>
                  <a:lnTo>
                    <a:pt x="186" y="631"/>
                  </a:lnTo>
                  <a:lnTo>
                    <a:pt x="194" y="636"/>
                  </a:lnTo>
                  <a:lnTo>
                    <a:pt x="205" y="634"/>
                  </a:lnTo>
                  <a:lnTo>
                    <a:pt x="214" y="657"/>
                  </a:lnTo>
                  <a:lnTo>
                    <a:pt x="216" y="659"/>
                  </a:lnTo>
                  <a:lnTo>
                    <a:pt x="222" y="659"/>
                  </a:lnTo>
                  <a:lnTo>
                    <a:pt x="230" y="657"/>
                  </a:lnTo>
                  <a:lnTo>
                    <a:pt x="230" y="654"/>
                  </a:lnTo>
                  <a:lnTo>
                    <a:pt x="247" y="656"/>
                  </a:lnTo>
                  <a:lnTo>
                    <a:pt x="256" y="671"/>
                  </a:lnTo>
                  <a:lnTo>
                    <a:pt x="247" y="702"/>
                  </a:lnTo>
                  <a:lnTo>
                    <a:pt x="213" y="729"/>
                  </a:lnTo>
                  <a:lnTo>
                    <a:pt x="208" y="731"/>
                  </a:lnTo>
                  <a:lnTo>
                    <a:pt x="197" y="737"/>
                  </a:lnTo>
                  <a:lnTo>
                    <a:pt x="172" y="744"/>
                  </a:lnTo>
                  <a:lnTo>
                    <a:pt x="107" y="766"/>
                  </a:lnTo>
                  <a:lnTo>
                    <a:pt x="88" y="778"/>
                  </a:lnTo>
                  <a:lnTo>
                    <a:pt x="54" y="796"/>
                  </a:lnTo>
                  <a:lnTo>
                    <a:pt x="24" y="798"/>
                  </a:lnTo>
                  <a:lnTo>
                    <a:pt x="14" y="801"/>
                  </a:lnTo>
                  <a:lnTo>
                    <a:pt x="1" y="812"/>
                  </a:lnTo>
                  <a:lnTo>
                    <a:pt x="0" y="816"/>
                  </a:lnTo>
                  <a:lnTo>
                    <a:pt x="7" y="828"/>
                  </a:lnTo>
                  <a:lnTo>
                    <a:pt x="13" y="828"/>
                  </a:lnTo>
                  <a:lnTo>
                    <a:pt x="27" y="821"/>
                  </a:lnTo>
                  <a:lnTo>
                    <a:pt x="60" y="824"/>
                  </a:lnTo>
                  <a:lnTo>
                    <a:pt x="61" y="813"/>
                  </a:lnTo>
                  <a:lnTo>
                    <a:pt x="77" y="813"/>
                  </a:lnTo>
                  <a:lnTo>
                    <a:pt x="77" y="832"/>
                  </a:lnTo>
                  <a:lnTo>
                    <a:pt x="99" y="828"/>
                  </a:lnTo>
                  <a:lnTo>
                    <a:pt x="110" y="817"/>
                  </a:lnTo>
                  <a:lnTo>
                    <a:pt x="126" y="799"/>
                  </a:lnTo>
                  <a:lnTo>
                    <a:pt x="132" y="797"/>
                  </a:lnTo>
                  <a:lnTo>
                    <a:pt x="132" y="814"/>
                  </a:lnTo>
                  <a:lnTo>
                    <a:pt x="148" y="811"/>
                  </a:lnTo>
                  <a:lnTo>
                    <a:pt x="148" y="832"/>
                  </a:lnTo>
                  <a:lnTo>
                    <a:pt x="171" y="826"/>
                  </a:lnTo>
                  <a:lnTo>
                    <a:pt x="178" y="837"/>
                  </a:lnTo>
                  <a:lnTo>
                    <a:pt x="183" y="833"/>
                  </a:lnTo>
                  <a:lnTo>
                    <a:pt x="178" y="811"/>
                  </a:lnTo>
                  <a:lnTo>
                    <a:pt x="161" y="799"/>
                  </a:lnTo>
                  <a:lnTo>
                    <a:pt x="178" y="781"/>
                  </a:lnTo>
                  <a:close/>
                </a:path>
              </a:pathLst>
            </a:custGeom>
            <a:solidFill>
              <a:srgbClr val="3366FF"/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58" name="Freeform 71"/>
            <p:cNvSpPr>
              <a:spLocks/>
            </p:cNvSpPr>
            <p:nvPr/>
          </p:nvSpPr>
          <p:spPr bwMode="auto">
            <a:xfrm>
              <a:off x="1489" y="3318"/>
              <a:ext cx="108" cy="110"/>
            </a:xfrm>
            <a:custGeom>
              <a:avLst/>
              <a:gdLst>
                <a:gd name="T0" fmla="*/ 3 w 108"/>
                <a:gd name="T1" fmla="*/ 62 h 110"/>
                <a:gd name="T2" fmla="*/ 11 w 108"/>
                <a:gd name="T3" fmla="*/ 70 h 110"/>
                <a:gd name="T4" fmla="*/ 10 w 108"/>
                <a:gd name="T5" fmla="*/ 95 h 110"/>
                <a:gd name="T6" fmla="*/ 0 w 108"/>
                <a:gd name="T7" fmla="*/ 105 h 110"/>
                <a:gd name="T8" fmla="*/ 2 w 108"/>
                <a:gd name="T9" fmla="*/ 110 h 110"/>
                <a:gd name="T10" fmla="*/ 28 w 108"/>
                <a:gd name="T11" fmla="*/ 107 h 110"/>
                <a:gd name="T12" fmla="*/ 33 w 108"/>
                <a:gd name="T13" fmla="*/ 102 h 110"/>
                <a:gd name="T14" fmla="*/ 33 w 108"/>
                <a:gd name="T15" fmla="*/ 97 h 110"/>
                <a:gd name="T16" fmla="*/ 79 w 108"/>
                <a:gd name="T17" fmla="*/ 70 h 110"/>
                <a:gd name="T18" fmla="*/ 84 w 108"/>
                <a:gd name="T19" fmla="*/ 73 h 110"/>
                <a:gd name="T20" fmla="*/ 93 w 108"/>
                <a:gd name="T21" fmla="*/ 61 h 110"/>
                <a:gd name="T22" fmla="*/ 88 w 108"/>
                <a:gd name="T23" fmla="*/ 37 h 110"/>
                <a:gd name="T24" fmla="*/ 103 w 108"/>
                <a:gd name="T25" fmla="*/ 36 h 110"/>
                <a:gd name="T26" fmla="*/ 108 w 108"/>
                <a:gd name="T27" fmla="*/ 33 h 110"/>
                <a:gd name="T28" fmla="*/ 108 w 108"/>
                <a:gd name="T29" fmla="*/ 22 h 110"/>
                <a:gd name="T30" fmla="*/ 100 w 108"/>
                <a:gd name="T31" fmla="*/ 22 h 110"/>
                <a:gd name="T32" fmla="*/ 95 w 108"/>
                <a:gd name="T33" fmla="*/ 17 h 110"/>
                <a:gd name="T34" fmla="*/ 99 w 108"/>
                <a:gd name="T35" fmla="*/ 12 h 110"/>
                <a:gd name="T36" fmla="*/ 89 w 108"/>
                <a:gd name="T37" fmla="*/ 0 h 110"/>
                <a:gd name="T38" fmla="*/ 10 w 108"/>
                <a:gd name="T39" fmla="*/ 52 h 110"/>
                <a:gd name="T40" fmla="*/ 3 w 108"/>
                <a:gd name="T41" fmla="*/ 62 h 11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8"/>
                <a:gd name="T64" fmla="*/ 0 h 110"/>
                <a:gd name="T65" fmla="*/ 108 w 108"/>
                <a:gd name="T66" fmla="*/ 110 h 11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8" h="110">
                  <a:moveTo>
                    <a:pt x="3" y="62"/>
                  </a:moveTo>
                  <a:lnTo>
                    <a:pt x="11" y="70"/>
                  </a:lnTo>
                  <a:lnTo>
                    <a:pt x="10" y="95"/>
                  </a:lnTo>
                  <a:lnTo>
                    <a:pt x="0" y="105"/>
                  </a:lnTo>
                  <a:lnTo>
                    <a:pt x="2" y="110"/>
                  </a:lnTo>
                  <a:lnTo>
                    <a:pt x="28" y="107"/>
                  </a:lnTo>
                  <a:lnTo>
                    <a:pt x="33" y="102"/>
                  </a:lnTo>
                  <a:lnTo>
                    <a:pt x="33" y="97"/>
                  </a:lnTo>
                  <a:lnTo>
                    <a:pt x="79" y="70"/>
                  </a:lnTo>
                  <a:lnTo>
                    <a:pt x="84" y="73"/>
                  </a:lnTo>
                  <a:lnTo>
                    <a:pt x="93" y="61"/>
                  </a:lnTo>
                  <a:lnTo>
                    <a:pt x="88" y="37"/>
                  </a:lnTo>
                  <a:lnTo>
                    <a:pt x="103" y="36"/>
                  </a:lnTo>
                  <a:lnTo>
                    <a:pt x="108" y="33"/>
                  </a:lnTo>
                  <a:lnTo>
                    <a:pt x="108" y="22"/>
                  </a:lnTo>
                  <a:lnTo>
                    <a:pt x="100" y="22"/>
                  </a:lnTo>
                  <a:lnTo>
                    <a:pt x="95" y="17"/>
                  </a:lnTo>
                  <a:lnTo>
                    <a:pt x="99" y="12"/>
                  </a:lnTo>
                  <a:lnTo>
                    <a:pt x="89" y="0"/>
                  </a:lnTo>
                  <a:lnTo>
                    <a:pt x="10" y="52"/>
                  </a:lnTo>
                  <a:lnTo>
                    <a:pt x="3" y="62"/>
                  </a:lnTo>
                  <a:close/>
                </a:path>
              </a:pathLst>
            </a:custGeom>
            <a:solidFill>
              <a:srgbClr val="3366FF"/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59" name="Freeform 72"/>
            <p:cNvSpPr>
              <a:spLocks/>
            </p:cNvSpPr>
            <p:nvPr/>
          </p:nvSpPr>
          <p:spPr bwMode="auto">
            <a:xfrm>
              <a:off x="1010" y="3470"/>
              <a:ext cx="158" cy="58"/>
            </a:xfrm>
            <a:custGeom>
              <a:avLst/>
              <a:gdLst>
                <a:gd name="T0" fmla="*/ 109 w 158"/>
                <a:gd name="T1" fmla="*/ 10 h 58"/>
                <a:gd name="T2" fmla="*/ 105 w 158"/>
                <a:gd name="T3" fmla="*/ 9 h 58"/>
                <a:gd name="T4" fmla="*/ 89 w 158"/>
                <a:gd name="T5" fmla="*/ 6 h 58"/>
                <a:gd name="T6" fmla="*/ 78 w 158"/>
                <a:gd name="T7" fmla="*/ 9 h 58"/>
                <a:gd name="T8" fmla="*/ 78 w 158"/>
                <a:gd name="T9" fmla="*/ 11 h 58"/>
                <a:gd name="T10" fmla="*/ 76 w 158"/>
                <a:gd name="T11" fmla="*/ 11 h 58"/>
                <a:gd name="T12" fmla="*/ 75 w 158"/>
                <a:gd name="T13" fmla="*/ 14 h 58"/>
                <a:gd name="T14" fmla="*/ 76 w 158"/>
                <a:gd name="T15" fmla="*/ 16 h 58"/>
                <a:gd name="T16" fmla="*/ 77 w 158"/>
                <a:gd name="T17" fmla="*/ 18 h 58"/>
                <a:gd name="T18" fmla="*/ 77 w 158"/>
                <a:gd name="T19" fmla="*/ 22 h 58"/>
                <a:gd name="T20" fmla="*/ 76 w 158"/>
                <a:gd name="T21" fmla="*/ 23 h 58"/>
                <a:gd name="T22" fmla="*/ 73 w 158"/>
                <a:gd name="T23" fmla="*/ 24 h 58"/>
                <a:gd name="T24" fmla="*/ 73 w 158"/>
                <a:gd name="T25" fmla="*/ 28 h 58"/>
                <a:gd name="T26" fmla="*/ 70 w 158"/>
                <a:gd name="T27" fmla="*/ 29 h 58"/>
                <a:gd name="T28" fmla="*/ 69 w 158"/>
                <a:gd name="T29" fmla="*/ 28 h 58"/>
                <a:gd name="T30" fmla="*/ 66 w 158"/>
                <a:gd name="T31" fmla="*/ 30 h 58"/>
                <a:gd name="T32" fmla="*/ 64 w 158"/>
                <a:gd name="T33" fmla="*/ 30 h 58"/>
                <a:gd name="T34" fmla="*/ 58 w 158"/>
                <a:gd name="T35" fmla="*/ 32 h 58"/>
                <a:gd name="T36" fmla="*/ 55 w 158"/>
                <a:gd name="T37" fmla="*/ 32 h 58"/>
                <a:gd name="T38" fmla="*/ 58 w 158"/>
                <a:gd name="T39" fmla="*/ 30 h 58"/>
                <a:gd name="T40" fmla="*/ 58 w 158"/>
                <a:gd name="T41" fmla="*/ 27 h 58"/>
                <a:gd name="T42" fmla="*/ 56 w 158"/>
                <a:gd name="T43" fmla="*/ 25 h 58"/>
                <a:gd name="T44" fmla="*/ 51 w 158"/>
                <a:gd name="T45" fmla="*/ 22 h 58"/>
                <a:gd name="T46" fmla="*/ 44 w 158"/>
                <a:gd name="T47" fmla="*/ 20 h 58"/>
                <a:gd name="T48" fmla="*/ 37 w 158"/>
                <a:gd name="T49" fmla="*/ 23 h 58"/>
                <a:gd name="T50" fmla="*/ 32 w 158"/>
                <a:gd name="T51" fmla="*/ 29 h 58"/>
                <a:gd name="T52" fmla="*/ 26 w 158"/>
                <a:gd name="T53" fmla="*/ 30 h 58"/>
                <a:gd name="T54" fmla="*/ 20 w 158"/>
                <a:gd name="T55" fmla="*/ 35 h 58"/>
                <a:gd name="T56" fmla="*/ 17 w 158"/>
                <a:gd name="T57" fmla="*/ 38 h 58"/>
                <a:gd name="T58" fmla="*/ 6 w 158"/>
                <a:gd name="T59" fmla="*/ 45 h 58"/>
                <a:gd name="T60" fmla="*/ 4 w 158"/>
                <a:gd name="T61" fmla="*/ 48 h 58"/>
                <a:gd name="T62" fmla="*/ 1 w 158"/>
                <a:gd name="T63" fmla="*/ 53 h 58"/>
                <a:gd name="T64" fmla="*/ 0 w 158"/>
                <a:gd name="T65" fmla="*/ 57 h 58"/>
                <a:gd name="T66" fmla="*/ 4 w 158"/>
                <a:gd name="T67" fmla="*/ 58 h 58"/>
                <a:gd name="T68" fmla="*/ 17 w 158"/>
                <a:gd name="T69" fmla="*/ 53 h 58"/>
                <a:gd name="T70" fmla="*/ 20 w 158"/>
                <a:gd name="T71" fmla="*/ 54 h 58"/>
                <a:gd name="T72" fmla="*/ 26 w 158"/>
                <a:gd name="T73" fmla="*/ 50 h 58"/>
                <a:gd name="T74" fmla="*/ 29 w 158"/>
                <a:gd name="T75" fmla="*/ 53 h 58"/>
                <a:gd name="T76" fmla="*/ 33 w 158"/>
                <a:gd name="T77" fmla="*/ 50 h 58"/>
                <a:gd name="T78" fmla="*/ 34 w 158"/>
                <a:gd name="T79" fmla="*/ 45 h 58"/>
                <a:gd name="T80" fmla="*/ 39 w 158"/>
                <a:gd name="T81" fmla="*/ 43 h 58"/>
                <a:gd name="T82" fmla="*/ 45 w 158"/>
                <a:gd name="T83" fmla="*/ 40 h 58"/>
                <a:gd name="T84" fmla="*/ 54 w 158"/>
                <a:gd name="T85" fmla="*/ 44 h 58"/>
                <a:gd name="T86" fmla="*/ 61 w 158"/>
                <a:gd name="T87" fmla="*/ 44 h 58"/>
                <a:gd name="T88" fmla="*/ 75 w 158"/>
                <a:gd name="T89" fmla="*/ 39 h 58"/>
                <a:gd name="T90" fmla="*/ 87 w 158"/>
                <a:gd name="T91" fmla="*/ 40 h 58"/>
                <a:gd name="T92" fmla="*/ 92 w 158"/>
                <a:gd name="T93" fmla="*/ 38 h 58"/>
                <a:gd name="T94" fmla="*/ 99 w 158"/>
                <a:gd name="T95" fmla="*/ 32 h 58"/>
                <a:gd name="T96" fmla="*/ 110 w 158"/>
                <a:gd name="T97" fmla="*/ 28 h 58"/>
                <a:gd name="T98" fmla="*/ 115 w 158"/>
                <a:gd name="T99" fmla="*/ 24 h 58"/>
                <a:gd name="T100" fmla="*/ 115 w 158"/>
                <a:gd name="T101" fmla="*/ 19 h 58"/>
                <a:gd name="T102" fmla="*/ 148 w 158"/>
                <a:gd name="T103" fmla="*/ 19 h 58"/>
                <a:gd name="T104" fmla="*/ 157 w 158"/>
                <a:gd name="T105" fmla="*/ 13 h 58"/>
                <a:gd name="T106" fmla="*/ 158 w 158"/>
                <a:gd name="T107" fmla="*/ 10 h 58"/>
                <a:gd name="T108" fmla="*/ 153 w 158"/>
                <a:gd name="T109" fmla="*/ 8 h 58"/>
                <a:gd name="T110" fmla="*/ 131 w 158"/>
                <a:gd name="T111" fmla="*/ 0 h 58"/>
                <a:gd name="T112" fmla="*/ 118 w 158"/>
                <a:gd name="T113" fmla="*/ 0 h 58"/>
                <a:gd name="T114" fmla="*/ 111 w 158"/>
                <a:gd name="T115" fmla="*/ 4 h 58"/>
                <a:gd name="T116" fmla="*/ 109 w 158"/>
                <a:gd name="T117" fmla="*/ 10 h 5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58"/>
                <a:gd name="T178" fmla="*/ 0 h 58"/>
                <a:gd name="T179" fmla="*/ 158 w 158"/>
                <a:gd name="T180" fmla="*/ 58 h 5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58" h="58">
                  <a:moveTo>
                    <a:pt x="109" y="10"/>
                  </a:moveTo>
                  <a:lnTo>
                    <a:pt x="105" y="9"/>
                  </a:lnTo>
                  <a:lnTo>
                    <a:pt x="89" y="6"/>
                  </a:lnTo>
                  <a:lnTo>
                    <a:pt x="78" y="9"/>
                  </a:lnTo>
                  <a:lnTo>
                    <a:pt x="78" y="11"/>
                  </a:lnTo>
                  <a:lnTo>
                    <a:pt x="76" y="11"/>
                  </a:lnTo>
                  <a:lnTo>
                    <a:pt x="75" y="14"/>
                  </a:lnTo>
                  <a:lnTo>
                    <a:pt x="76" y="16"/>
                  </a:lnTo>
                  <a:lnTo>
                    <a:pt x="77" y="18"/>
                  </a:lnTo>
                  <a:lnTo>
                    <a:pt x="77" y="22"/>
                  </a:lnTo>
                  <a:lnTo>
                    <a:pt x="76" y="23"/>
                  </a:lnTo>
                  <a:lnTo>
                    <a:pt x="73" y="24"/>
                  </a:lnTo>
                  <a:lnTo>
                    <a:pt x="73" y="28"/>
                  </a:lnTo>
                  <a:lnTo>
                    <a:pt x="70" y="29"/>
                  </a:lnTo>
                  <a:lnTo>
                    <a:pt x="69" y="28"/>
                  </a:lnTo>
                  <a:lnTo>
                    <a:pt x="66" y="30"/>
                  </a:lnTo>
                  <a:lnTo>
                    <a:pt x="64" y="30"/>
                  </a:lnTo>
                  <a:lnTo>
                    <a:pt x="58" y="32"/>
                  </a:lnTo>
                  <a:lnTo>
                    <a:pt x="55" y="32"/>
                  </a:lnTo>
                  <a:lnTo>
                    <a:pt x="58" y="30"/>
                  </a:lnTo>
                  <a:lnTo>
                    <a:pt x="58" y="27"/>
                  </a:lnTo>
                  <a:lnTo>
                    <a:pt x="56" y="25"/>
                  </a:lnTo>
                  <a:lnTo>
                    <a:pt x="51" y="22"/>
                  </a:lnTo>
                  <a:lnTo>
                    <a:pt x="44" y="20"/>
                  </a:lnTo>
                  <a:lnTo>
                    <a:pt x="37" y="23"/>
                  </a:lnTo>
                  <a:lnTo>
                    <a:pt x="32" y="29"/>
                  </a:lnTo>
                  <a:lnTo>
                    <a:pt x="26" y="30"/>
                  </a:lnTo>
                  <a:lnTo>
                    <a:pt x="20" y="35"/>
                  </a:lnTo>
                  <a:lnTo>
                    <a:pt x="17" y="38"/>
                  </a:lnTo>
                  <a:lnTo>
                    <a:pt x="6" y="45"/>
                  </a:lnTo>
                  <a:lnTo>
                    <a:pt x="4" y="48"/>
                  </a:lnTo>
                  <a:lnTo>
                    <a:pt x="1" y="53"/>
                  </a:lnTo>
                  <a:lnTo>
                    <a:pt x="0" y="57"/>
                  </a:lnTo>
                  <a:lnTo>
                    <a:pt x="4" y="58"/>
                  </a:lnTo>
                  <a:lnTo>
                    <a:pt x="17" y="53"/>
                  </a:lnTo>
                  <a:lnTo>
                    <a:pt x="20" y="54"/>
                  </a:lnTo>
                  <a:lnTo>
                    <a:pt x="26" y="50"/>
                  </a:lnTo>
                  <a:lnTo>
                    <a:pt x="29" y="53"/>
                  </a:lnTo>
                  <a:lnTo>
                    <a:pt x="33" y="50"/>
                  </a:lnTo>
                  <a:lnTo>
                    <a:pt x="34" y="45"/>
                  </a:lnTo>
                  <a:lnTo>
                    <a:pt x="39" y="43"/>
                  </a:lnTo>
                  <a:lnTo>
                    <a:pt x="45" y="40"/>
                  </a:lnTo>
                  <a:lnTo>
                    <a:pt x="54" y="44"/>
                  </a:lnTo>
                  <a:lnTo>
                    <a:pt x="61" y="44"/>
                  </a:lnTo>
                  <a:lnTo>
                    <a:pt x="75" y="39"/>
                  </a:lnTo>
                  <a:lnTo>
                    <a:pt x="87" y="40"/>
                  </a:lnTo>
                  <a:lnTo>
                    <a:pt x="92" y="38"/>
                  </a:lnTo>
                  <a:lnTo>
                    <a:pt x="99" y="32"/>
                  </a:lnTo>
                  <a:lnTo>
                    <a:pt x="110" y="28"/>
                  </a:lnTo>
                  <a:lnTo>
                    <a:pt x="115" y="24"/>
                  </a:lnTo>
                  <a:lnTo>
                    <a:pt x="115" y="19"/>
                  </a:lnTo>
                  <a:lnTo>
                    <a:pt x="148" y="19"/>
                  </a:lnTo>
                  <a:lnTo>
                    <a:pt x="157" y="13"/>
                  </a:lnTo>
                  <a:lnTo>
                    <a:pt x="158" y="10"/>
                  </a:lnTo>
                  <a:lnTo>
                    <a:pt x="153" y="8"/>
                  </a:lnTo>
                  <a:lnTo>
                    <a:pt x="131" y="0"/>
                  </a:lnTo>
                  <a:lnTo>
                    <a:pt x="118" y="0"/>
                  </a:lnTo>
                  <a:lnTo>
                    <a:pt x="111" y="4"/>
                  </a:lnTo>
                  <a:lnTo>
                    <a:pt x="109" y="10"/>
                  </a:lnTo>
                  <a:close/>
                </a:path>
              </a:pathLst>
            </a:custGeom>
            <a:solidFill>
              <a:srgbClr val="3366FF"/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60" name="Freeform 73"/>
            <p:cNvSpPr>
              <a:spLocks/>
            </p:cNvSpPr>
            <p:nvPr/>
          </p:nvSpPr>
          <p:spPr bwMode="auto">
            <a:xfrm>
              <a:off x="1050" y="2950"/>
              <a:ext cx="93" cy="61"/>
            </a:xfrm>
            <a:custGeom>
              <a:avLst/>
              <a:gdLst>
                <a:gd name="T0" fmla="*/ 0 w 93"/>
                <a:gd name="T1" fmla="*/ 23 h 61"/>
                <a:gd name="T2" fmla="*/ 8 w 93"/>
                <a:gd name="T3" fmla="*/ 0 h 61"/>
                <a:gd name="T4" fmla="*/ 57 w 93"/>
                <a:gd name="T5" fmla="*/ 22 h 61"/>
                <a:gd name="T6" fmla="*/ 93 w 93"/>
                <a:gd name="T7" fmla="*/ 45 h 61"/>
                <a:gd name="T8" fmla="*/ 84 w 93"/>
                <a:gd name="T9" fmla="*/ 61 h 61"/>
                <a:gd name="T10" fmla="*/ 62 w 93"/>
                <a:gd name="T11" fmla="*/ 61 h 61"/>
                <a:gd name="T12" fmla="*/ 0 w 93"/>
                <a:gd name="T13" fmla="*/ 23 h 6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3"/>
                <a:gd name="T22" fmla="*/ 0 h 61"/>
                <a:gd name="T23" fmla="*/ 93 w 93"/>
                <a:gd name="T24" fmla="*/ 61 h 6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3" h="61">
                  <a:moveTo>
                    <a:pt x="0" y="23"/>
                  </a:moveTo>
                  <a:lnTo>
                    <a:pt x="8" y="0"/>
                  </a:lnTo>
                  <a:lnTo>
                    <a:pt x="57" y="22"/>
                  </a:lnTo>
                  <a:lnTo>
                    <a:pt x="93" y="45"/>
                  </a:lnTo>
                  <a:lnTo>
                    <a:pt x="84" y="61"/>
                  </a:lnTo>
                  <a:lnTo>
                    <a:pt x="62" y="61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3366FF"/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61" name="Freeform 74"/>
            <p:cNvSpPr>
              <a:spLocks/>
            </p:cNvSpPr>
            <p:nvPr/>
          </p:nvSpPr>
          <p:spPr bwMode="auto">
            <a:xfrm>
              <a:off x="725" y="3499"/>
              <a:ext cx="170" cy="36"/>
            </a:xfrm>
            <a:custGeom>
              <a:avLst/>
              <a:gdLst>
                <a:gd name="T0" fmla="*/ 0 w 170"/>
                <a:gd name="T1" fmla="*/ 16 h 36"/>
                <a:gd name="T2" fmla="*/ 10 w 170"/>
                <a:gd name="T3" fmla="*/ 23 h 36"/>
                <a:gd name="T4" fmla="*/ 34 w 170"/>
                <a:gd name="T5" fmla="*/ 30 h 36"/>
                <a:gd name="T6" fmla="*/ 38 w 170"/>
                <a:gd name="T7" fmla="*/ 31 h 36"/>
                <a:gd name="T8" fmla="*/ 47 w 170"/>
                <a:gd name="T9" fmla="*/ 29 h 36"/>
                <a:gd name="T10" fmla="*/ 60 w 170"/>
                <a:gd name="T11" fmla="*/ 29 h 36"/>
                <a:gd name="T12" fmla="*/ 62 w 170"/>
                <a:gd name="T13" fmla="*/ 26 h 36"/>
                <a:gd name="T14" fmla="*/ 70 w 170"/>
                <a:gd name="T15" fmla="*/ 28 h 36"/>
                <a:gd name="T16" fmla="*/ 79 w 170"/>
                <a:gd name="T17" fmla="*/ 24 h 36"/>
                <a:gd name="T18" fmla="*/ 104 w 170"/>
                <a:gd name="T19" fmla="*/ 25 h 36"/>
                <a:gd name="T20" fmla="*/ 122 w 170"/>
                <a:gd name="T21" fmla="*/ 29 h 36"/>
                <a:gd name="T22" fmla="*/ 132 w 170"/>
                <a:gd name="T23" fmla="*/ 28 h 36"/>
                <a:gd name="T24" fmla="*/ 147 w 170"/>
                <a:gd name="T25" fmla="*/ 35 h 36"/>
                <a:gd name="T26" fmla="*/ 166 w 170"/>
                <a:gd name="T27" fmla="*/ 36 h 36"/>
                <a:gd name="T28" fmla="*/ 170 w 170"/>
                <a:gd name="T29" fmla="*/ 34 h 36"/>
                <a:gd name="T30" fmla="*/ 170 w 170"/>
                <a:gd name="T31" fmla="*/ 31 h 36"/>
                <a:gd name="T32" fmla="*/ 150 w 170"/>
                <a:gd name="T33" fmla="*/ 23 h 36"/>
                <a:gd name="T34" fmla="*/ 143 w 170"/>
                <a:gd name="T35" fmla="*/ 23 h 36"/>
                <a:gd name="T36" fmla="*/ 136 w 170"/>
                <a:gd name="T37" fmla="*/ 21 h 36"/>
                <a:gd name="T38" fmla="*/ 139 w 170"/>
                <a:gd name="T39" fmla="*/ 16 h 36"/>
                <a:gd name="T40" fmla="*/ 139 w 170"/>
                <a:gd name="T41" fmla="*/ 10 h 36"/>
                <a:gd name="T42" fmla="*/ 131 w 170"/>
                <a:gd name="T43" fmla="*/ 5 h 36"/>
                <a:gd name="T44" fmla="*/ 125 w 170"/>
                <a:gd name="T45" fmla="*/ 9 h 36"/>
                <a:gd name="T46" fmla="*/ 120 w 170"/>
                <a:gd name="T47" fmla="*/ 13 h 36"/>
                <a:gd name="T48" fmla="*/ 92 w 170"/>
                <a:gd name="T49" fmla="*/ 16 h 36"/>
                <a:gd name="T50" fmla="*/ 77 w 170"/>
                <a:gd name="T51" fmla="*/ 11 h 36"/>
                <a:gd name="T52" fmla="*/ 74 w 170"/>
                <a:gd name="T53" fmla="*/ 11 h 36"/>
                <a:gd name="T54" fmla="*/ 73 w 170"/>
                <a:gd name="T55" fmla="*/ 8 h 36"/>
                <a:gd name="T56" fmla="*/ 67 w 170"/>
                <a:gd name="T57" fmla="*/ 5 h 36"/>
                <a:gd name="T58" fmla="*/ 54 w 170"/>
                <a:gd name="T59" fmla="*/ 8 h 36"/>
                <a:gd name="T60" fmla="*/ 46 w 170"/>
                <a:gd name="T61" fmla="*/ 9 h 36"/>
                <a:gd name="T62" fmla="*/ 34 w 170"/>
                <a:gd name="T63" fmla="*/ 6 h 36"/>
                <a:gd name="T64" fmla="*/ 21 w 170"/>
                <a:gd name="T65" fmla="*/ 8 h 36"/>
                <a:gd name="T66" fmla="*/ 12 w 170"/>
                <a:gd name="T67" fmla="*/ 1 h 36"/>
                <a:gd name="T68" fmla="*/ 1 w 170"/>
                <a:gd name="T69" fmla="*/ 0 h 36"/>
                <a:gd name="T70" fmla="*/ 0 w 170"/>
                <a:gd name="T71" fmla="*/ 16 h 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70"/>
                <a:gd name="T109" fmla="*/ 0 h 36"/>
                <a:gd name="T110" fmla="*/ 170 w 170"/>
                <a:gd name="T111" fmla="*/ 36 h 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70" h="36">
                  <a:moveTo>
                    <a:pt x="0" y="16"/>
                  </a:moveTo>
                  <a:lnTo>
                    <a:pt x="10" y="23"/>
                  </a:lnTo>
                  <a:lnTo>
                    <a:pt x="34" y="30"/>
                  </a:lnTo>
                  <a:lnTo>
                    <a:pt x="38" y="31"/>
                  </a:lnTo>
                  <a:lnTo>
                    <a:pt x="47" y="29"/>
                  </a:lnTo>
                  <a:lnTo>
                    <a:pt x="60" y="29"/>
                  </a:lnTo>
                  <a:lnTo>
                    <a:pt x="62" y="26"/>
                  </a:lnTo>
                  <a:lnTo>
                    <a:pt x="70" y="28"/>
                  </a:lnTo>
                  <a:lnTo>
                    <a:pt x="79" y="24"/>
                  </a:lnTo>
                  <a:lnTo>
                    <a:pt x="104" y="25"/>
                  </a:lnTo>
                  <a:lnTo>
                    <a:pt x="122" y="29"/>
                  </a:lnTo>
                  <a:lnTo>
                    <a:pt x="132" y="28"/>
                  </a:lnTo>
                  <a:lnTo>
                    <a:pt x="147" y="35"/>
                  </a:lnTo>
                  <a:lnTo>
                    <a:pt x="166" y="36"/>
                  </a:lnTo>
                  <a:lnTo>
                    <a:pt x="170" y="34"/>
                  </a:lnTo>
                  <a:lnTo>
                    <a:pt x="170" y="31"/>
                  </a:lnTo>
                  <a:lnTo>
                    <a:pt x="150" y="23"/>
                  </a:lnTo>
                  <a:lnTo>
                    <a:pt x="143" y="23"/>
                  </a:lnTo>
                  <a:lnTo>
                    <a:pt x="136" y="21"/>
                  </a:lnTo>
                  <a:lnTo>
                    <a:pt x="139" y="16"/>
                  </a:lnTo>
                  <a:lnTo>
                    <a:pt x="139" y="10"/>
                  </a:lnTo>
                  <a:lnTo>
                    <a:pt x="131" y="5"/>
                  </a:lnTo>
                  <a:lnTo>
                    <a:pt x="125" y="9"/>
                  </a:lnTo>
                  <a:lnTo>
                    <a:pt x="120" y="13"/>
                  </a:lnTo>
                  <a:lnTo>
                    <a:pt x="92" y="16"/>
                  </a:lnTo>
                  <a:lnTo>
                    <a:pt x="77" y="11"/>
                  </a:lnTo>
                  <a:lnTo>
                    <a:pt x="74" y="11"/>
                  </a:lnTo>
                  <a:lnTo>
                    <a:pt x="73" y="8"/>
                  </a:lnTo>
                  <a:lnTo>
                    <a:pt x="67" y="5"/>
                  </a:lnTo>
                  <a:lnTo>
                    <a:pt x="54" y="8"/>
                  </a:lnTo>
                  <a:lnTo>
                    <a:pt x="46" y="9"/>
                  </a:lnTo>
                  <a:lnTo>
                    <a:pt x="34" y="6"/>
                  </a:lnTo>
                  <a:lnTo>
                    <a:pt x="21" y="8"/>
                  </a:lnTo>
                  <a:lnTo>
                    <a:pt x="12" y="1"/>
                  </a:lnTo>
                  <a:lnTo>
                    <a:pt x="1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3366FF"/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62" name="Freeform 75"/>
            <p:cNvSpPr>
              <a:spLocks/>
            </p:cNvSpPr>
            <p:nvPr/>
          </p:nvSpPr>
          <p:spPr bwMode="auto">
            <a:xfrm>
              <a:off x="1141" y="3154"/>
              <a:ext cx="58" cy="38"/>
            </a:xfrm>
            <a:custGeom>
              <a:avLst/>
              <a:gdLst>
                <a:gd name="T0" fmla="*/ 0 w 58"/>
                <a:gd name="T1" fmla="*/ 7 h 38"/>
                <a:gd name="T2" fmla="*/ 44 w 58"/>
                <a:gd name="T3" fmla="*/ 0 h 38"/>
                <a:gd name="T4" fmla="*/ 54 w 58"/>
                <a:gd name="T5" fmla="*/ 8 h 38"/>
                <a:gd name="T6" fmla="*/ 58 w 58"/>
                <a:gd name="T7" fmla="*/ 27 h 38"/>
                <a:gd name="T8" fmla="*/ 58 w 58"/>
                <a:gd name="T9" fmla="*/ 37 h 38"/>
                <a:gd name="T10" fmla="*/ 34 w 58"/>
                <a:gd name="T11" fmla="*/ 38 h 38"/>
                <a:gd name="T12" fmla="*/ 6 w 58"/>
                <a:gd name="T13" fmla="*/ 20 h 38"/>
                <a:gd name="T14" fmla="*/ 0 w 58"/>
                <a:gd name="T15" fmla="*/ 7 h 3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8"/>
                <a:gd name="T25" fmla="*/ 0 h 38"/>
                <a:gd name="T26" fmla="*/ 58 w 58"/>
                <a:gd name="T27" fmla="*/ 38 h 3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8" h="38">
                  <a:moveTo>
                    <a:pt x="0" y="7"/>
                  </a:moveTo>
                  <a:lnTo>
                    <a:pt x="44" y="0"/>
                  </a:lnTo>
                  <a:lnTo>
                    <a:pt x="54" y="8"/>
                  </a:lnTo>
                  <a:lnTo>
                    <a:pt x="58" y="27"/>
                  </a:lnTo>
                  <a:lnTo>
                    <a:pt x="58" y="37"/>
                  </a:lnTo>
                  <a:lnTo>
                    <a:pt x="34" y="38"/>
                  </a:lnTo>
                  <a:lnTo>
                    <a:pt x="6" y="2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3366FF"/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63" name="Freeform 76"/>
            <p:cNvSpPr>
              <a:spLocks/>
            </p:cNvSpPr>
            <p:nvPr/>
          </p:nvSpPr>
          <p:spPr bwMode="auto">
            <a:xfrm>
              <a:off x="879" y="3484"/>
              <a:ext cx="39" cy="19"/>
            </a:xfrm>
            <a:custGeom>
              <a:avLst/>
              <a:gdLst>
                <a:gd name="T0" fmla="*/ 0 w 39"/>
                <a:gd name="T1" fmla="*/ 8 h 19"/>
                <a:gd name="T2" fmla="*/ 1 w 39"/>
                <a:gd name="T3" fmla="*/ 6 h 19"/>
                <a:gd name="T4" fmla="*/ 16 w 39"/>
                <a:gd name="T5" fmla="*/ 0 h 19"/>
                <a:gd name="T6" fmla="*/ 33 w 39"/>
                <a:gd name="T7" fmla="*/ 2 h 19"/>
                <a:gd name="T8" fmla="*/ 39 w 39"/>
                <a:gd name="T9" fmla="*/ 9 h 19"/>
                <a:gd name="T10" fmla="*/ 39 w 39"/>
                <a:gd name="T11" fmla="*/ 13 h 19"/>
                <a:gd name="T12" fmla="*/ 27 w 39"/>
                <a:gd name="T13" fmla="*/ 18 h 19"/>
                <a:gd name="T14" fmla="*/ 18 w 39"/>
                <a:gd name="T15" fmla="*/ 19 h 19"/>
                <a:gd name="T16" fmla="*/ 16 w 39"/>
                <a:gd name="T17" fmla="*/ 15 h 19"/>
                <a:gd name="T18" fmla="*/ 6 w 39"/>
                <a:gd name="T19" fmla="*/ 15 h 19"/>
                <a:gd name="T20" fmla="*/ 0 w 39"/>
                <a:gd name="T21" fmla="*/ 8 h 1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9"/>
                <a:gd name="T34" fmla="*/ 0 h 19"/>
                <a:gd name="T35" fmla="*/ 39 w 39"/>
                <a:gd name="T36" fmla="*/ 19 h 1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9" h="19">
                  <a:moveTo>
                    <a:pt x="0" y="8"/>
                  </a:moveTo>
                  <a:lnTo>
                    <a:pt x="1" y="6"/>
                  </a:lnTo>
                  <a:lnTo>
                    <a:pt x="16" y="0"/>
                  </a:lnTo>
                  <a:lnTo>
                    <a:pt x="33" y="2"/>
                  </a:lnTo>
                  <a:lnTo>
                    <a:pt x="39" y="9"/>
                  </a:lnTo>
                  <a:lnTo>
                    <a:pt x="39" y="13"/>
                  </a:lnTo>
                  <a:lnTo>
                    <a:pt x="27" y="18"/>
                  </a:lnTo>
                  <a:lnTo>
                    <a:pt x="18" y="19"/>
                  </a:lnTo>
                  <a:lnTo>
                    <a:pt x="16" y="15"/>
                  </a:lnTo>
                  <a:lnTo>
                    <a:pt x="6" y="15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3366FF"/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64" name="Freeform 77"/>
            <p:cNvSpPr>
              <a:spLocks/>
            </p:cNvSpPr>
            <p:nvPr/>
          </p:nvSpPr>
          <p:spPr bwMode="auto">
            <a:xfrm>
              <a:off x="981" y="3503"/>
              <a:ext cx="24" cy="21"/>
            </a:xfrm>
            <a:custGeom>
              <a:avLst/>
              <a:gdLst>
                <a:gd name="T0" fmla="*/ 0 w 24"/>
                <a:gd name="T1" fmla="*/ 17 h 21"/>
                <a:gd name="T2" fmla="*/ 1 w 24"/>
                <a:gd name="T3" fmla="*/ 20 h 21"/>
                <a:gd name="T4" fmla="*/ 5 w 24"/>
                <a:gd name="T5" fmla="*/ 21 h 21"/>
                <a:gd name="T6" fmla="*/ 8 w 24"/>
                <a:gd name="T7" fmla="*/ 19 h 21"/>
                <a:gd name="T8" fmla="*/ 16 w 24"/>
                <a:gd name="T9" fmla="*/ 21 h 21"/>
                <a:gd name="T10" fmla="*/ 19 w 24"/>
                <a:gd name="T11" fmla="*/ 21 h 21"/>
                <a:gd name="T12" fmla="*/ 22 w 24"/>
                <a:gd name="T13" fmla="*/ 16 h 21"/>
                <a:gd name="T14" fmla="*/ 24 w 24"/>
                <a:gd name="T15" fmla="*/ 7 h 21"/>
                <a:gd name="T16" fmla="*/ 24 w 24"/>
                <a:gd name="T17" fmla="*/ 5 h 21"/>
                <a:gd name="T18" fmla="*/ 20 w 24"/>
                <a:gd name="T19" fmla="*/ 0 h 21"/>
                <a:gd name="T20" fmla="*/ 19 w 24"/>
                <a:gd name="T21" fmla="*/ 0 h 21"/>
                <a:gd name="T22" fmla="*/ 16 w 24"/>
                <a:gd name="T23" fmla="*/ 1 h 21"/>
                <a:gd name="T24" fmla="*/ 7 w 24"/>
                <a:gd name="T25" fmla="*/ 6 h 21"/>
                <a:gd name="T26" fmla="*/ 5 w 24"/>
                <a:gd name="T27" fmla="*/ 7 h 21"/>
                <a:gd name="T28" fmla="*/ 0 w 24"/>
                <a:gd name="T29" fmla="*/ 17 h 2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4"/>
                <a:gd name="T46" fmla="*/ 0 h 21"/>
                <a:gd name="T47" fmla="*/ 24 w 24"/>
                <a:gd name="T48" fmla="*/ 21 h 21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4" h="21">
                  <a:moveTo>
                    <a:pt x="0" y="17"/>
                  </a:moveTo>
                  <a:lnTo>
                    <a:pt x="1" y="20"/>
                  </a:lnTo>
                  <a:lnTo>
                    <a:pt x="5" y="21"/>
                  </a:lnTo>
                  <a:lnTo>
                    <a:pt x="8" y="19"/>
                  </a:lnTo>
                  <a:lnTo>
                    <a:pt x="16" y="21"/>
                  </a:lnTo>
                  <a:lnTo>
                    <a:pt x="19" y="21"/>
                  </a:lnTo>
                  <a:lnTo>
                    <a:pt x="22" y="16"/>
                  </a:lnTo>
                  <a:lnTo>
                    <a:pt x="24" y="7"/>
                  </a:lnTo>
                  <a:lnTo>
                    <a:pt x="24" y="5"/>
                  </a:lnTo>
                  <a:lnTo>
                    <a:pt x="20" y="0"/>
                  </a:lnTo>
                  <a:lnTo>
                    <a:pt x="19" y="0"/>
                  </a:lnTo>
                  <a:lnTo>
                    <a:pt x="16" y="1"/>
                  </a:lnTo>
                  <a:lnTo>
                    <a:pt x="7" y="6"/>
                  </a:lnTo>
                  <a:lnTo>
                    <a:pt x="5" y="7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3366FF"/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65" name="Freeform 78"/>
            <p:cNvSpPr>
              <a:spLocks/>
            </p:cNvSpPr>
            <p:nvPr/>
          </p:nvSpPr>
          <p:spPr bwMode="auto">
            <a:xfrm>
              <a:off x="677" y="3508"/>
              <a:ext cx="37" cy="16"/>
            </a:xfrm>
            <a:custGeom>
              <a:avLst/>
              <a:gdLst>
                <a:gd name="T0" fmla="*/ 0 w 37"/>
                <a:gd name="T1" fmla="*/ 9 h 16"/>
                <a:gd name="T2" fmla="*/ 2 w 37"/>
                <a:gd name="T3" fmla="*/ 12 h 16"/>
                <a:gd name="T4" fmla="*/ 11 w 37"/>
                <a:gd name="T5" fmla="*/ 16 h 16"/>
                <a:gd name="T6" fmla="*/ 37 w 37"/>
                <a:gd name="T7" fmla="*/ 5 h 16"/>
                <a:gd name="T8" fmla="*/ 37 w 37"/>
                <a:gd name="T9" fmla="*/ 0 h 16"/>
                <a:gd name="T10" fmla="*/ 31 w 37"/>
                <a:gd name="T11" fmla="*/ 0 h 16"/>
                <a:gd name="T12" fmla="*/ 0 w 37"/>
                <a:gd name="T13" fmla="*/ 9 h 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7"/>
                <a:gd name="T22" fmla="*/ 0 h 16"/>
                <a:gd name="T23" fmla="*/ 37 w 37"/>
                <a:gd name="T24" fmla="*/ 16 h 1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7" h="16">
                  <a:moveTo>
                    <a:pt x="0" y="9"/>
                  </a:moveTo>
                  <a:lnTo>
                    <a:pt x="2" y="12"/>
                  </a:lnTo>
                  <a:lnTo>
                    <a:pt x="11" y="16"/>
                  </a:lnTo>
                  <a:lnTo>
                    <a:pt x="37" y="5"/>
                  </a:lnTo>
                  <a:lnTo>
                    <a:pt x="37" y="0"/>
                  </a:lnTo>
                  <a:lnTo>
                    <a:pt x="31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3366FF"/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66" name="Freeform 79"/>
            <p:cNvSpPr>
              <a:spLocks/>
            </p:cNvSpPr>
            <p:nvPr/>
          </p:nvSpPr>
          <p:spPr bwMode="auto">
            <a:xfrm>
              <a:off x="1221" y="3475"/>
              <a:ext cx="23" cy="18"/>
            </a:xfrm>
            <a:custGeom>
              <a:avLst/>
              <a:gdLst>
                <a:gd name="T0" fmla="*/ 0 w 23"/>
                <a:gd name="T1" fmla="*/ 8 h 18"/>
                <a:gd name="T2" fmla="*/ 5 w 23"/>
                <a:gd name="T3" fmla="*/ 0 h 18"/>
                <a:gd name="T4" fmla="*/ 19 w 23"/>
                <a:gd name="T5" fmla="*/ 8 h 18"/>
                <a:gd name="T6" fmla="*/ 23 w 23"/>
                <a:gd name="T7" fmla="*/ 11 h 18"/>
                <a:gd name="T8" fmla="*/ 9 w 23"/>
                <a:gd name="T9" fmla="*/ 18 h 18"/>
                <a:gd name="T10" fmla="*/ 0 w 23"/>
                <a:gd name="T11" fmla="*/ 8 h 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3"/>
                <a:gd name="T19" fmla="*/ 0 h 18"/>
                <a:gd name="T20" fmla="*/ 23 w 23"/>
                <a:gd name="T21" fmla="*/ 18 h 1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3" h="18">
                  <a:moveTo>
                    <a:pt x="0" y="8"/>
                  </a:moveTo>
                  <a:lnTo>
                    <a:pt x="5" y="0"/>
                  </a:lnTo>
                  <a:lnTo>
                    <a:pt x="19" y="8"/>
                  </a:lnTo>
                  <a:lnTo>
                    <a:pt x="23" y="11"/>
                  </a:lnTo>
                  <a:lnTo>
                    <a:pt x="9" y="1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3366FF"/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67" name="Freeform 80"/>
            <p:cNvSpPr>
              <a:spLocks/>
            </p:cNvSpPr>
            <p:nvPr/>
          </p:nvSpPr>
          <p:spPr bwMode="auto">
            <a:xfrm>
              <a:off x="868" y="3503"/>
              <a:ext cx="16" cy="14"/>
            </a:xfrm>
            <a:custGeom>
              <a:avLst/>
              <a:gdLst>
                <a:gd name="T0" fmla="*/ 0 w 16"/>
                <a:gd name="T1" fmla="*/ 1 h 14"/>
                <a:gd name="T2" fmla="*/ 2 w 16"/>
                <a:gd name="T3" fmla="*/ 0 h 14"/>
                <a:gd name="T4" fmla="*/ 9 w 16"/>
                <a:gd name="T5" fmla="*/ 1 h 14"/>
                <a:gd name="T6" fmla="*/ 16 w 16"/>
                <a:gd name="T7" fmla="*/ 9 h 14"/>
                <a:gd name="T8" fmla="*/ 16 w 16"/>
                <a:gd name="T9" fmla="*/ 14 h 14"/>
                <a:gd name="T10" fmla="*/ 4 w 16"/>
                <a:gd name="T11" fmla="*/ 14 h 14"/>
                <a:gd name="T12" fmla="*/ 0 w 16"/>
                <a:gd name="T13" fmla="*/ 11 h 14"/>
                <a:gd name="T14" fmla="*/ 0 w 16"/>
                <a:gd name="T15" fmla="*/ 1 h 1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6"/>
                <a:gd name="T25" fmla="*/ 0 h 14"/>
                <a:gd name="T26" fmla="*/ 16 w 16"/>
                <a:gd name="T27" fmla="*/ 14 h 1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6" h="14">
                  <a:moveTo>
                    <a:pt x="0" y="1"/>
                  </a:moveTo>
                  <a:lnTo>
                    <a:pt x="2" y="0"/>
                  </a:lnTo>
                  <a:lnTo>
                    <a:pt x="9" y="1"/>
                  </a:lnTo>
                  <a:lnTo>
                    <a:pt x="16" y="9"/>
                  </a:lnTo>
                  <a:lnTo>
                    <a:pt x="16" y="14"/>
                  </a:lnTo>
                  <a:lnTo>
                    <a:pt x="4" y="14"/>
                  </a:lnTo>
                  <a:lnTo>
                    <a:pt x="0" y="1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3366FF"/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68" name="Freeform 81"/>
            <p:cNvSpPr>
              <a:spLocks/>
            </p:cNvSpPr>
            <p:nvPr/>
          </p:nvSpPr>
          <p:spPr bwMode="auto">
            <a:xfrm>
              <a:off x="901" y="3519"/>
              <a:ext cx="15" cy="11"/>
            </a:xfrm>
            <a:custGeom>
              <a:avLst/>
              <a:gdLst>
                <a:gd name="T0" fmla="*/ 0 w 15"/>
                <a:gd name="T1" fmla="*/ 6 h 11"/>
                <a:gd name="T2" fmla="*/ 3 w 15"/>
                <a:gd name="T3" fmla="*/ 1 h 11"/>
                <a:gd name="T4" fmla="*/ 10 w 15"/>
                <a:gd name="T5" fmla="*/ 0 h 11"/>
                <a:gd name="T6" fmla="*/ 15 w 15"/>
                <a:gd name="T7" fmla="*/ 6 h 11"/>
                <a:gd name="T8" fmla="*/ 7 w 15"/>
                <a:gd name="T9" fmla="*/ 11 h 11"/>
                <a:gd name="T10" fmla="*/ 0 w 15"/>
                <a:gd name="T11" fmla="*/ 10 h 11"/>
                <a:gd name="T12" fmla="*/ 0 w 15"/>
                <a:gd name="T13" fmla="*/ 6 h 1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"/>
                <a:gd name="T22" fmla="*/ 0 h 11"/>
                <a:gd name="T23" fmla="*/ 15 w 15"/>
                <a:gd name="T24" fmla="*/ 11 h 1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" h="11">
                  <a:moveTo>
                    <a:pt x="0" y="6"/>
                  </a:moveTo>
                  <a:lnTo>
                    <a:pt x="3" y="1"/>
                  </a:lnTo>
                  <a:lnTo>
                    <a:pt x="10" y="0"/>
                  </a:lnTo>
                  <a:lnTo>
                    <a:pt x="15" y="6"/>
                  </a:lnTo>
                  <a:lnTo>
                    <a:pt x="7" y="11"/>
                  </a:lnTo>
                  <a:lnTo>
                    <a:pt x="0" y="1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3366FF"/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69" name="Freeform 82"/>
            <p:cNvSpPr>
              <a:spLocks/>
            </p:cNvSpPr>
            <p:nvPr/>
          </p:nvSpPr>
          <p:spPr bwMode="auto">
            <a:xfrm>
              <a:off x="944" y="3517"/>
              <a:ext cx="12" cy="13"/>
            </a:xfrm>
            <a:custGeom>
              <a:avLst/>
              <a:gdLst>
                <a:gd name="T0" fmla="*/ 0 w 12"/>
                <a:gd name="T1" fmla="*/ 5 h 13"/>
                <a:gd name="T2" fmla="*/ 8 w 12"/>
                <a:gd name="T3" fmla="*/ 0 h 13"/>
                <a:gd name="T4" fmla="*/ 12 w 12"/>
                <a:gd name="T5" fmla="*/ 3 h 13"/>
                <a:gd name="T6" fmla="*/ 11 w 12"/>
                <a:gd name="T7" fmla="*/ 7 h 13"/>
                <a:gd name="T8" fmla="*/ 4 w 12"/>
                <a:gd name="T9" fmla="*/ 13 h 13"/>
                <a:gd name="T10" fmla="*/ 0 w 12"/>
                <a:gd name="T11" fmla="*/ 11 h 13"/>
                <a:gd name="T12" fmla="*/ 0 w 12"/>
                <a:gd name="T13" fmla="*/ 5 h 1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"/>
                <a:gd name="T22" fmla="*/ 0 h 13"/>
                <a:gd name="T23" fmla="*/ 12 w 12"/>
                <a:gd name="T24" fmla="*/ 13 h 1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" h="13">
                  <a:moveTo>
                    <a:pt x="0" y="5"/>
                  </a:moveTo>
                  <a:lnTo>
                    <a:pt x="8" y="0"/>
                  </a:lnTo>
                  <a:lnTo>
                    <a:pt x="12" y="3"/>
                  </a:lnTo>
                  <a:lnTo>
                    <a:pt x="11" y="7"/>
                  </a:lnTo>
                  <a:lnTo>
                    <a:pt x="4" y="13"/>
                  </a:lnTo>
                  <a:lnTo>
                    <a:pt x="0" y="11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3366FF"/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70" name="Freeform 83"/>
            <p:cNvSpPr>
              <a:spLocks/>
            </p:cNvSpPr>
            <p:nvPr/>
          </p:nvSpPr>
          <p:spPr bwMode="auto">
            <a:xfrm>
              <a:off x="858" y="3489"/>
              <a:ext cx="16" cy="6"/>
            </a:xfrm>
            <a:custGeom>
              <a:avLst/>
              <a:gdLst>
                <a:gd name="T0" fmla="*/ 0 w 16"/>
                <a:gd name="T1" fmla="*/ 4 h 6"/>
                <a:gd name="T2" fmla="*/ 1 w 16"/>
                <a:gd name="T3" fmla="*/ 0 h 6"/>
                <a:gd name="T4" fmla="*/ 12 w 16"/>
                <a:gd name="T5" fmla="*/ 0 h 6"/>
                <a:gd name="T6" fmla="*/ 16 w 16"/>
                <a:gd name="T7" fmla="*/ 3 h 6"/>
                <a:gd name="T8" fmla="*/ 12 w 16"/>
                <a:gd name="T9" fmla="*/ 6 h 6"/>
                <a:gd name="T10" fmla="*/ 3 w 16"/>
                <a:gd name="T11" fmla="*/ 6 h 6"/>
                <a:gd name="T12" fmla="*/ 0 w 16"/>
                <a:gd name="T13" fmla="*/ 4 h 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"/>
                <a:gd name="T22" fmla="*/ 0 h 6"/>
                <a:gd name="T23" fmla="*/ 16 w 16"/>
                <a:gd name="T24" fmla="*/ 6 h 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" h="6">
                  <a:moveTo>
                    <a:pt x="0" y="4"/>
                  </a:moveTo>
                  <a:lnTo>
                    <a:pt x="1" y="0"/>
                  </a:lnTo>
                  <a:lnTo>
                    <a:pt x="12" y="0"/>
                  </a:lnTo>
                  <a:lnTo>
                    <a:pt x="16" y="3"/>
                  </a:lnTo>
                  <a:lnTo>
                    <a:pt x="12" y="6"/>
                  </a:lnTo>
                  <a:lnTo>
                    <a:pt x="3" y="6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3366FF"/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71" name="Freeform 84"/>
            <p:cNvSpPr>
              <a:spLocks/>
            </p:cNvSpPr>
            <p:nvPr/>
          </p:nvSpPr>
          <p:spPr bwMode="auto">
            <a:xfrm>
              <a:off x="1586" y="2140"/>
              <a:ext cx="475" cy="577"/>
            </a:xfrm>
            <a:custGeom>
              <a:avLst/>
              <a:gdLst>
                <a:gd name="T0" fmla="*/ 9 w 475"/>
                <a:gd name="T1" fmla="*/ 388 h 577"/>
                <a:gd name="T2" fmla="*/ 29 w 475"/>
                <a:gd name="T3" fmla="*/ 364 h 577"/>
                <a:gd name="T4" fmla="*/ 15 w 475"/>
                <a:gd name="T5" fmla="*/ 353 h 577"/>
                <a:gd name="T6" fmla="*/ 26 w 475"/>
                <a:gd name="T7" fmla="*/ 323 h 577"/>
                <a:gd name="T8" fmla="*/ 44 w 475"/>
                <a:gd name="T9" fmla="*/ 277 h 577"/>
                <a:gd name="T10" fmla="*/ 50 w 475"/>
                <a:gd name="T11" fmla="*/ 265 h 577"/>
                <a:gd name="T12" fmla="*/ 72 w 475"/>
                <a:gd name="T13" fmla="*/ 253 h 577"/>
                <a:gd name="T14" fmla="*/ 60 w 475"/>
                <a:gd name="T15" fmla="*/ 233 h 577"/>
                <a:gd name="T16" fmla="*/ 55 w 475"/>
                <a:gd name="T17" fmla="*/ 205 h 577"/>
                <a:gd name="T18" fmla="*/ 50 w 475"/>
                <a:gd name="T19" fmla="*/ 178 h 577"/>
                <a:gd name="T20" fmla="*/ 56 w 475"/>
                <a:gd name="T21" fmla="*/ 108 h 577"/>
                <a:gd name="T22" fmla="*/ 57 w 475"/>
                <a:gd name="T23" fmla="*/ 76 h 577"/>
                <a:gd name="T24" fmla="*/ 91 w 475"/>
                <a:gd name="T25" fmla="*/ 89 h 577"/>
                <a:gd name="T26" fmla="*/ 118 w 475"/>
                <a:gd name="T27" fmla="*/ 15 h 577"/>
                <a:gd name="T28" fmla="*/ 143 w 475"/>
                <a:gd name="T29" fmla="*/ 4 h 577"/>
                <a:gd name="T30" fmla="*/ 202 w 475"/>
                <a:gd name="T31" fmla="*/ 13 h 577"/>
                <a:gd name="T32" fmla="*/ 213 w 475"/>
                <a:gd name="T33" fmla="*/ 14 h 577"/>
                <a:gd name="T34" fmla="*/ 282 w 475"/>
                <a:gd name="T35" fmla="*/ 25 h 577"/>
                <a:gd name="T36" fmla="*/ 307 w 475"/>
                <a:gd name="T37" fmla="*/ 28 h 577"/>
                <a:gd name="T38" fmla="*/ 336 w 475"/>
                <a:gd name="T39" fmla="*/ 31 h 577"/>
                <a:gd name="T40" fmla="*/ 372 w 475"/>
                <a:gd name="T41" fmla="*/ 36 h 577"/>
                <a:gd name="T42" fmla="*/ 407 w 475"/>
                <a:gd name="T43" fmla="*/ 41 h 577"/>
                <a:gd name="T44" fmla="*/ 443 w 475"/>
                <a:gd name="T45" fmla="*/ 45 h 577"/>
                <a:gd name="T46" fmla="*/ 472 w 475"/>
                <a:gd name="T47" fmla="*/ 73 h 577"/>
                <a:gd name="T48" fmla="*/ 465 w 475"/>
                <a:gd name="T49" fmla="*/ 141 h 577"/>
                <a:gd name="T50" fmla="*/ 460 w 475"/>
                <a:gd name="T51" fmla="*/ 189 h 577"/>
                <a:gd name="T52" fmla="*/ 453 w 475"/>
                <a:gd name="T53" fmla="*/ 255 h 577"/>
                <a:gd name="T54" fmla="*/ 450 w 475"/>
                <a:gd name="T55" fmla="*/ 274 h 577"/>
                <a:gd name="T56" fmla="*/ 445 w 475"/>
                <a:gd name="T57" fmla="*/ 328 h 577"/>
                <a:gd name="T58" fmla="*/ 443 w 475"/>
                <a:gd name="T59" fmla="*/ 352 h 577"/>
                <a:gd name="T60" fmla="*/ 437 w 475"/>
                <a:gd name="T61" fmla="*/ 408 h 577"/>
                <a:gd name="T62" fmla="*/ 433 w 475"/>
                <a:gd name="T63" fmla="*/ 442 h 577"/>
                <a:gd name="T64" fmla="*/ 429 w 475"/>
                <a:gd name="T65" fmla="*/ 468 h 577"/>
                <a:gd name="T66" fmla="*/ 421 w 475"/>
                <a:gd name="T67" fmla="*/ 557 h 577"/>
                <a:gd name="T68" fmla="*/ 418 w 475"/>
                <a:gd name="T69" fmla="*/ 577 h 577"/>
                <a:gd name="T70" fmla="*/ 264 w 475"/>
                <a:gd name="T71" fmla="*/ 558 h 577"/>
                <a:gd name="T72" fmla="*/ 243 w 475"/>
                <a:gd name="T73" fmla="*/ 547 h 577"/>
                <a:gd name="T74" fmla="*/ 102 w 475"/>
                <a:gd name="T75" fmla="*/ 468 h 577"/>
                <a:gd name="T76" fmla="*/ 0 w 475"/>
                <a:gd name="T77" fmla="*/ 401 h 57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475"/>
                <a:gd name="T118" fmla="*/ 0 h 577"/>
                <a:gd name="T119" fmla="*/ 475 w 475"/>
                <a:gd name="T120" fmla="*/ 577 h 57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475" h="577">
                  <a:moveTo>
                    <a:pt x="0" y="401"/>
                  </a:moveTo>
                  <a:lnTo>
                    <a:pt x="9" y="388"/>
                  </a:lnTo>
                  <a:lnTo>
                    <a:pt x="23" y="388"/>
                  </a:lnTo>
                  <a:lnTo>
                    <a:pt x="29" y="364"/>
                  </a:lnTo>
                  <a:lnTo>
                    <a:pt x="23" y="362"/>
                  </a:lnTo>
                  <a:lnTo>
                    <a:pt x="15" y="353"/>
                  </a:lnTo>
                  <a:lnTo>
                    <a:pt x="19" y="328"/>
                  </a:lnTo>
                  <a:lnTo>
                    <a:pt x="26" y="323"/>
                  </a:lnTo>
                  <a:lnTo>
                    <a:pt x="40" y="300"/>
                  </a:lnTo>
                  <a:lnTo>
                    <a:pt x="44" y="277"/>
                  </a:lnTo>
                  <a:lnTo>
                    <a:pt x="47" y="274"/>
                  </a:lnTo>
                  <a:lnTo>
                    <a:pt x="50" y="265"/>
                  </a:lnTo>
                  <a:lnTo>
                    <a:pt x="64" y="259"/>
                  </a:lnTo>
                  <a:lnTo>
                    <a:pt x="72" y="253"/>
                  </a:lnTo>
                  <a:lnTo>
                    <a:pt x="75" y="249"/>
                  </a:lnTo>
                  <a:lnTo>
                    <a:pt x="60" y="233"/>
                  </a:lnTo>
                  <a:lnTo>
                    <a:pt x="61" y="228"/>
                  </a:lnTo>
                  <a:lnTo>
                    <a:pt x="55" y="205"/>
                  </a:lnTo>
                  <a:lnTo>
                    <a:pt x="47" y="192"/>
                  </a:lnTo>
                  <a:lnTo>
                    <a:pt x="50" y="178"/>
                  </a:lnTo>
                  <a:lnTo>
                    <a:pt x="57" y="155"/>
                  </a:lnTo>
                  <a:lnTo>
                    <a:pt x="56" y="108"/>
                  </a:lnTo>
                  <a:lnTo>
                    <a:pt x="60" y="96"/>
                  </a:lnTo>
                  <a:lnTo>
                    <a:pt x="57" y="76"/>
                  </a:lnTo>
                  <a:lnTo>
                    <a:pt x="75" y="74"/>
                  </a:lnTo>
                  <a:lnTo>
                    <a:pt x="91" y="89"/>
                  </a:lnTo>
                  <a:lnTo>
                    <a:pt x="108" y="75"/>
                  </a:lnTo>
                  <a:lnTo>
                    <a:pt x="118" y="15"/>
                  </a:lnTo>
                  <a:lnTo>
                    <a:pt x="121" y="0"/>
                  </a:lnTo>
                  <a:lnTo>
                    <a:pt x="143" y="4"/>
                  </a:lnTo>
                  <a:lnTo>
                    <a:pt x="167" y="8"/>
                  </a:lnTo>
                  <a:lnTo>
                    <a:pt x="202" y="13"/>
                  </a:lnTo>
                  <a:lnTo>
                    <a:pt x="204" y="13"/>
                  </a:lnTo>
                  <a:lnTo>
                    <a:pt x="213" y="14"/>
                  </a:lnTo>
                  <a:lnTo>
                    <a:pt x="227" y="16"/>
                  </a:lnTo>
                  <a:lnTo>
                    <a:pt x="282" y="25"/>
                  </a:lnTo>
                  <a:lnTo>
                    <a:pt x="301" y="26"/>
                  </a:lnTo>
                  <a:lnTo>
                    <a:pt x="307" y="28"/>
                  </a:lnTo>
                  <a:lnTo>
                    <a:pt x="318" y="30"/>
                  </a:lnTo>
                  <a:lnTo>
                    <a:pt x="336" y="31"/>
                  </a:lnTo>
                  <a:lnTo>
                    <a:pt x="353" y="34"/>
                  </a:lnTo>
                  <a:lnTo>
                    <a:pt x="372" y="36"/>
                  </a:lnTo>
                  <a:lnTo>
                    <a:pt x="374" y="36"/>
                  </a:lnTo>
                  <a:lnTo>
                    <a:pt x="407" y="41"/>
                  </a:lnTo>
                  <a:lnTo>
                    <a:pt x="433" y="44"/>
                  </a:lnTo>
                  <a:lnTo>
                    <a:pt x="443" y="45"/>
                  </a:lnTo>
                  <a:lnTo>
                    <a:pt x="475" y="49"/>
                  </a:lnTo>
                  <a:lnTo>
                    <a:pt x="472" y="73"/>
                  </a:lnTo>
                  <a:lnTo>
                    <a:pt x="470" y="95"/>
                  </a:lnTo>
                  <a:lnTo>
                    <a:pt x="465" y="141"/>
                  </a:lnTo>
                  <a:lnTo>
                    <a:pt x="460" y="185"/>
                  </a:lnTo>
                  <a:lnTo>
                    <a:pt x="460" y="189"/>
                  </a:lnTo>
                  <a:lnTo>
                    <a:pt x="454" y="239"/>
                  </a:lnTo>
                  <a:lnTo>
                    <a:pt x="453" y="255"/>
                  </a:lnTo>
                  <a:lnTo>
                    <a:pt x="453" y="257"/>
                  </a:lnTo>
                  <a:lnTo>
                    <a:pt x="450" y="274"/>
                  </a:lnTo>
                  <a:lnTo>
                    <a:pt x="449" y="294"/>
                  </a:lnTo>
                  <a:lnTo>
                    <a:pt x="445" y="328"/>
                  </a:lnTo>
                  <a:lnTo>
                    <a:pt x="443" y="349"/>
                  </a:lnTo>
                  <a:lnTo>
                    <a:pt x="443" y="352"/>
                  </a:lnTo>
                  <a:lnTo>
                    <a:pt x="437" y="402"/>
                  </a:lnTo>
                  <a:lnTo>
                    <a:pt x="437" y="408"/>
                  </a:lnTo>
                  <a:lnTo>
                    <a:pt x="434" y="422"/>
                  </a:lnTo>
                  <a:lnTo>
                    <a:pt x="433" y="442"/>
                  </a:lnTo>
                  <a:lnTo>
                    <a:pt x="432" y="444"/>
                  </a:lnTo>
                  <a:lnTo>
                    <a:pt x="429" y="468"/>
                  </a:lnTo>
                  <a:lnTo>
                    <a:pt x="429" y="476"/>
                  </a:lnTo>
                  <a:lnTo>
                    <a:pt x="421" y="557"/>
                  </a:lnTo>
                  <a:lnTo>
                    <a:pt x="420" y="559"/>
                  </a:lnTo>
                  <a:lnTo>
                    <a:pt x="418" y="577"/>
                  </a:lnTo>
                  <a:lnTo>
                    <a:pt x="311" y="564"/>
                  </a:lnTo>
                  <a:lnTo>
                    <a:pt x="264" y="558"/>
                  </a:lnTo>
                  <a:lnTo>
                    <a:pt x="246" y="547"/>
                  </a:lnTo>
                  <a:lnTo>
                    <a:pt x="243" y="547"/>
                  </a:lnTo>
                  <a:lnTo>
                    <a:pt x="233" y="541"/>
                  </a:lnTo>
                  <a:lnTo>
                    <a:pt x="102" y="468"/>
                  </a:lnTo>
                  <a:lnTo>
                    <a:pt x="8" y="414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rgbClr val="3366FF"/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72" name="Freeform 85"/>
            <p:cNvSpPr>
              <a:spLocks/>
            </p:cNvSpPr>
            <p:nvPr/>
          </p:nvSpPr>
          <p:spPr bwMode="auto">
            <a:xfrm>
              <a:off x="2700" y="3358"/>
              <a:ext cx="103" cy="123"/>
            </a:xfrm>
            <a:custGeom>
              <a:avLst/>
              <a:gdLst>
                <a:gd name="T0" fmla="*/ 0 w 103"/>
                <a:gd name="T1" fmla="*/ 46 h 123"/>
                <a:gd name="T2" fmla="*/ 13 w 103"/>
                <a:gd name="T3" fmla="*/ 87 h 123"/>
                <a:gd name="T4" fmla="*/ 10 w 103"/>
                <a:gd name="T5" fmla="*/ 105 h 123"/>
                <a:gd name="T6" fmla="*/ 13 w 103"/>
                <a:gd name="T7" fmla="*/ 113 h 123"/>
                <a:gd name="T8" fmla="*/ 32 w 103"/>
                <a:gd name="T9" fmla="*/ 123 h 123"/>
                <a:gd name="T10" fmla="*/ 44 w 103"/>
                <a:gd name="T11" fmla="*/ 106 h 123"/>
                <a:gd name="T12" fmla="*/ 66 w 103"/>
                <a:gd name="T13" fmla="*/ 92 h 123"/>
                <a:gd name="T14" fmla="*/ 71 w 103"/>
                <a:gd name="T15" fmla="*/ 93 h 123"/>
                <a:gd name="T16" fmla="*/ 85 w 103"/>
                <a:gd name="T17" fmla="*/ 87 h 123"/>
                <a:gd name="T18" fmla="*/ 98 w 103"/>
                <a:gd name="T19" fmla="*/ 77 h 123"/>
                <a:gd name="T20" fmla="*/ 103 w 103"/>
                <a:gd name="T21" fmla="*/ 71 h 123"/>
                <a:gd name="T22" fmla="*/ 94 w 103"/>
                <a:gd name="T23" fmla="*/ 65 h 123"/>
                <a:gd name="T24" fmla="*/ 88 w 103"/>
                <a:gd name="T25" fmla="*/ 58 h 123"/>
                <a:gd name="T26" fmla="*/ 87 w 103"/>
                <a:gd name="T27" fmla="*/ 51 h 123"/>
                <a:gd name="T28" fmla="*/ 79 w 103"/>
                <a:gd name="T29" fmla="*/ 48 h 123"/>
                <a:gd name="T30" fmla="*/ 79 w 103"/>
                <a:gd name="T31" fmla="*/ 38 h 123"/>
                <a:gd name="T32" fmla="*/ 72 w 103"/>
                <a:gd name="T33" fmla="*/ 30 h 123"/>
                <a:gd name="T34" fmla="*/ 52 w 103"/>
                <a:gd name="T35" fmla="*/ 17 h 123"/>
                <a:gd name="T36" fmla="*/ 35 w 103"/>
                <a:gd name="T37" fmla="*/ 12 h 123"/>
                <a:gd name="T38" fmla="*/ 25 w 103"/>
                <a:gd name="T39" fmla="*/ 3 h 123"/>
                <a:gd name="T40" fmla="*/ 16 w 103"/>
                <a:gd name="T41" fmla="*/ 0 h 123"/>
                <a:gd name="T42" fmla="*/ 19 w 103"/>
                <a:gd name="T43" fmla="*/ 25 h 123"/>
                <a:gd name="T44" fmla="*/ 0 w 103"/>
                <a:gd name="T45" fmla="*/ 46 h 12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03"/>
                <a:gd name="T70" fmla="*/ 0 h 123"/>
                <a:gd name="T71" fmla="*/ 103 w 103"/>
                <a:gd name="T72" fmla="*/ 123 h 12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03" h="123">
                  <a:moveTo>
                    <a:pt x="0" y="46"/>
                  </a:moveTo>
                  <a:lnTo>
                    <a:pt x="13" y="87"/>
                  </a:lnTo>
                  <a:lnTo>
                    <a:pt x="10" y="105"/>
                  </a:lnTo>
                  <a:lnTo>
                    <a:pt x="13" y="113"/>
                  </a:lnTo>
                  <a:lnTo>
                    <a:pt x="32" y="123"/>
                  </a:lnTo>
                  <a:lnTo>
                    <a:pt x="44" y="106"/>
                  </a:lnTo>
                  <a:lnTo>
                    <a:pt x="66" y="92"/>
                  </a:lnTo>
                  <a:lnTo>
                    <a:pt x="71" y="93"/>
                  </a:lnTo>
                  <a:lnTo>
                    <a:pt x="85" y="87"/>
                  </a:lnTo>
                  <a:lnTo>
                    <a:pt x="98" y="77"/>
                  </a:lnTo>
                  <a:lnTo>
                    <a:pt x="103" y="71"/>
                  </a:lnTo>
                  <a:lnTo>
                    <a:pt x="94" y="65"/>
                  </a:lnTo>
                  <a:lnTo>
                    <a:pt x="88" y="58"/>
                  </a:lnTo>
                  <a:lnTo>
                    <a:pt x="87" y="51"/>
                  </a:lnTo>
                  <a:lnTo>
                    <a:pt x="79" y="48"/>
                  </a:lnTo>
                  <a:lnTo>
                    <a:pt x="79" y="38"/>
                  </a:lnTo>
                  <a:lnTo>
                    <a:pt x="72" y="30"/>
                  </a:lnTo>
                  <a:lnTo>
                    <a:pt x="52" y="17"/>
                  </a:lnTo>
                  <a:lnTo>
                    <a:pt x="35" y="12"/>
                  </a:lnTo>
                  <a:lnTo>
                    <a:pt x="25" y="3"/>
                  </a:lnTo>
                  <a:lnTo>
                    <a:pt x="16" y="0"/>
                  </a:lnTo>
                  <a:lnTo>
                    <a:pt x="19" y="25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3366FF"/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73" name="Freeform 86"/>
            <p:cNvSpPr>
              <a:spLocks/>
            </p:cNvSpPr>
            <p:nvPr/>
          </p:nvSpPr>
          <p:spPr bwMode="auto">
            <a:xfrm>
              <a:off x="2651" y="3286"/>
              <a:ext cx="55" cy="42"/>
            </a:xfrm>
            <a:custGeom>
              <a:avLst/>
              <a:gdLst>
                <a:gd name="T0" fmla="*/ 0 w 55"/>
                <a:gd name="T1" fmla="*/ 15 h 42"/>
                <a:gd name="T2" fmla="*/ 0 w 55"/>
                <a:gd name="T3" fmla="*/ 4 h 42"/>
                <a:gd name="T4" fmla="*/ 6 w 55"/>
                <a:gd name="T5" fmla="*/ 0 h 42"/>
                <a:gd name="T6" fmla="*/ 18 w 55"/>
                <a:gd name="T7" fmla="*/ 13 h 42"/>
                <a:gd name="T8" fmla="*/ 29 w 55"/>
                <a:gd name="T9" fmla="*/ 8 h 42"/>
                <a:gd name="T10" fmla="*/ 35 w 55"/>
                <a:gd name="T11" fmla="*/ 9 h 42"/>
                <a:gd name="T12" fmla="*/ 45 w 55"/>
                <a:gd name="T13" fmla="*/ 19 h 42"/>
                <a:gd name="T14" fmla="*/ 54 w 55"/>
                <a:gd name="T15" fmla="*/ 23 h 42"/>
                <a:gd name="T16" fmla="*/ 55 w 55"/>
                <a:gd name="T17" fmla="*/ 32 h 42"/>
                <a:gd name="T18" fmla="*/ 44 w 55"/>
                <a:gd name="T19" fmla="*/ 39 h 42"/>
                <a:gd name="T20" fmla="*/ 38 w 55"/>
                <a:gd name="T21" fmla="*/ 38 h 42"/>
                <a:gd name="T22" fmla="*/ 28 w 55"/>
                <a:gd name="T23" fmla="*/ 42 h 42"/>
                <a:gd name="T24" fmla="*/ 21 w 55"/>
                <a:gd name="T25" fmla="*/ 42 h 42"/>
                <a:gd name="T26" fmla="*/ 17 w 55"/>
                <a:gd name="T27" fmla="*/ 28 h 42"/>
                <a:gd name="T28" fmla="*/ 0 w 55"/>
                <a:gd name="T29" fmla="*/ 15 h 4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55"/>
                <a:gd name="T46" fmla="*/ 0 h 42"/>
                <a:gd name="T47" fmla="*/ 55 w 55"/>
                <a:gd name="T48" fmla="*/ 42 h 4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55" h="42">
                  <a:moveTo>
                    <a:pt x="0" y="15"/>
                  </a:moveTo>
                  <a:lnTo>
                    <a:pt x="0" y="4"/>
                  </a:lnTo>
                  <a:lnTo>
                    <a:pt x="6" y="0"/>
                  </a:lnTo>
                  <a:lnTo>
                    <a:pt x="18" y="13"/>
                  </a:lnTo>
                  <a:lnTo>
                    <a:pt x="29" y="8"/>
                  </a:lnTo>
                  <a:lnTo>
                    <a:pt x="35" y="9"/>
                  </a:lnTo>
                  <a:lnTo>
                    <a:pt x="45" y="19"/>
                  </a:lnTo>
                  <a:lnTo>
                    <a:pt x="54" y="23"/>
                  </a:lnTo>
                  <a:lnTo>
                    <a:pt x="55" y="32"/>
                  </a:lnTo>
                  <a:lnTo>
                    <a:pt x="44" y="39"/>
                  </a:lnTo>
                  <a:lnTo>
                    <a:pt x="38" y="38"/>
                  </a:lnTo>
                  <a:lnTo>
                    <a:pt x="28" y="42"/>
                  </a:lnTo>
                  <a:lnTo>
                    <a:pt x="21" y="42"/>
                  </a:lnTo>
                  <a:lnTo>
                    <a:pt x="17" y="28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3366FF"/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74" name="Freeform 87"/>
            <p:cNvSpPr>
              <a:spLocks/>
            </p:cNvSpPr>
            <p:nvPr/>
          </p:nvSpPr>
          <p:spPr bwMode="auto">
            <a:xfrm>
              <a:off x="2522" y="3221"/>
              <a:ext cx="50" cy="42"/>
            </a:xfrm>
            <a:custGeom>
              <a:avLst/>
              <a:gdLst>
                <a:gd name="T0" fmla="*/ 0 w 50"/>
                <a:gd name="T1" fmla="*/ 10 h 42"/>
                <a:gd name="T2" fmla="*/ 12 w 50"/>
                <a:gd name="T3" fmla="*/ 37 h 42"/>
                <a:gd name="T4" fmla="*/ 30 w 50"/>
                <a:gd name="T5" fmla="*/ 37 h 42"/>
                <a:gd name="T6" fmla="*/ 36 w 50"/>
                <a:gd name="T7" fmla="*/ 40 h 42"/>
                <a:gd name="T8" fmla="*/ 43 w 50"/>
                <a:gd name="T9" fmla="*/ 39 h 42"/>
                <a:gd name="T10" fmla="*/ 47 w 50"/>
                <a:gd name="T11" fmla="*/ 42 h 42"/>
                <a:gd name="T12" fmla="*/ 50 w 50"/>
                <a:gd name="T13" fmla="*/ 35 h 42"/>
                <a:gd name="T14" fmla="*/ 46 w 50"/>
                <a:gd name="T15" fmla="*/ 32 h 42"/>
                <a:gd name="T16" fmla="*/ 41 w 50"/>
                <a:gd name="T17" fmla="*/ 23 h 42"/>
                <a:gd name="T18" fmla="*/ 35 w 50"/>
                <a:gd name="T19" fmla="*/ 19 h 42"/>
                <a:gd name="T20" fmla="*/ 36 w 50"/>
                <a:gd name="T21" fmla="*/ 16 h 42"/>
                <a:gd name="T22" fmla="*/ 28 w 50"/>
                <a:gd name="T23" fmla="*/ 3 h 42"/>
                <a:gd name="T24" fmla="*/ 21 w 50"/>
                <a:gd name="T25" fmla="*/ 0 h 42"/>
                <a:gd name="T26" fmla="*/ 11 w 50"/>
                <a:gd name="T27" fmla="*/ 10 h 42"/>
                <a:gd name="T28" fmla="*/ 0 w 50"/>
                <a:gd name="T29" fmla="*/ 10 h 4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50"/>
                <a:gd name="T46" fmla="*/ 0 h 42"/>
                <a:gd name="T47" fmla="*/ 50 w 50"/>
                <a:gd name="T48" fmla="*/ 42 h 4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50" h="42">
                  <a:moveTo>
                    <a:pt x="0" y="10"/>
                  </a:moveTo>
                  <a:lnTo>
                    <a:pt x="12" y="37"/>
                  </a:lnTo>
                  <a:lnTo>
                    <a:pt x="30" y="37"/>
                  </a:lnTo>
                  <a:lnTo>
                    <a:pt x="36" y="40"/>
                  </a:lnTo>
                  <a:lnTo>
                    <a:pt x="43" y="39"/>
                  </a:lnTo>
                  <a:lnTo>
                    <a:pt x="47" y="42"/>
                  </a:lnTo>
                  <a:lnTo>
                    <a:pt x="50" y="35"/>
                  </a:lnTo>
                  <a:lnTo>
                    <a:pt x="46" y="32"/>
                  </a:lnTo>
                  <a:lnTo>
                    <a:pt x="41" y="23"/>
                  </a:lnTo>
                  <a:lnTo>
                    <a:pt x="35" y="19"/>
                  </a:lnTo>
                  <a:lnTo>
                    <a:pt x="36" y="16"/>
                  </a:lnTo>
                  <a:lnTo>
                    <a:pt x="28" y="3"/>
                  </a:lnTo>
                  <a:lnTo>
                    <a:pt x="21" y="0"/>
                  </a:lnTo>
                  <a:lnTo>
                    <a:pt x="11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3366FF"/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75" name="Freeform 88"/>
            <p:cNvSpPr>
              <a:spLocks/>
            </p:cNvSpPr>
            <p:nvPr/>
          </p:nvSpPr>
          <p:spPr bwMode="auto">
            <a:xfrm>
              <a:off x="2402" y="3167"/>
              <a:ext cx="41" cy="32"/>
            </a:xfrm>
            <a:custGeom>
              <a:avLst/>
              <a:gdLst>
                <a:gd name="T0" fmla="*/ 0 w 41"/>
                <a:gd name="T1" fmla="*/ 14 h 32"/>
                <a:gd name="T2" fmla="*/ 8 w 41"/>
                <a:gd name="T3" fmla="*/ 23 h 32"/>
                <a:gd name="T4" fmla="*/ 16 w 41"/>
                <a:gd name="T5" fmla="*/ 29 h 32"/>
                <a:gd name="T6" fmla="*/ 25 w 41"/>
                <a:gd name="T7" fmla="*/ 32 h 32"/>
                <a:gd name="T8" fmla="*/ 32 w 41"/>
                <a:gd name="T9" fmla="*/ 30 h 32"/>
                <a:gd name="T10" fmla="*/ 37 w 41"/>
                <a:gd name="T11" fmla="*/ 22 h 32"/>
                <a:gd name="T12" fmla="*/ 41 w 41"/>
                <a:gd name="T13" fmla="*/ 9 h 32"/>
                <a:gd name="T14" fmla="*/ 36 w 41"/>
                <a:gd name="T15" fmla="*/ 2 h 32"/>
                <a:gd name="T16" fmla="*/ 25 w 41"/>
                <a:gd name="T17" fmla="*/ 0 h 32"/>
                <a:gd name="T18" fmla="*/ 14 w 41"/>
                <a:gd name="T19" fmla="*/ 2 h 32"/>
                <a:gd name="T20" fmla="*/ 0 w 41"/>
                <a:gd name="T21" fmla="*/ 14 h 3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1"/>
                <a:gd name="T34" fmla="*/ 0 h 32"/>
                <a:gd name="T35" fmla="*/ 41 w 41"/>
                <a:gd name="T36" fmla="*/ 32 h 3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1" h="32">
                  <a:moveTo>
                    <a:pt x="0" y="14"/>
                  </a:moveTo>
                  <a:lnTo>
                    <a:pt x="8" y="23"/>
                  </a:lnTo>
                  <a:lnTo>
                    <a:pt x="16" y="29"/>
                  </a:lnTo>
                  <a:lnTo>
                    <a:pt x="25" y="32"/>
                  </a:lnTo>
                  <a:lnTo>
                    <a:pt x="32" y="30"/>
                  </a:lnTo>
                  <a:lnTo>
                    <a:pt x="37" y="22"/>
                  </a:lnTo>
                  <a:lnTo>
                    <a:pt x="41" y="9"/>
                  </a:lnTo>
                  <a:lnTo>
                    <a:pt x="36" y="2"/>
                  </a:lnTo>
                  <a:lnTo>
                    <a:pt x="25" y="0"/>
                  </a:lnTo>
                  <a:lnTo>
                    <a:pt x="14" y="2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3366FF"/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76" name="Freeform 89"/>
            <p:cNvSpPr>
              <a:spLocks/>
            </p:cNvSpPr>
            <p:nvPr/>
          </p:nvSpPr>
          <p:spPr bwMode="auto">
            <a:xfrm>
              <a:off x="2601" y="3268"/>
              <a:ext cx="47" cy="16"/>
            </a:xfrm>
            <a:custGeom>
              <a:avLst/>
              <a:gdLst>
                <a:gd name="T0" fmla="*/ 23 w 47"/>
                <a:gd name="T1" fmla="*/ 3 h 16"/>
                <a:gd name="T2" fmla="*/ 28 w 47"/>
                <a:gd name="T3" fmla="*/ 3 h 16"/>
                <a:gd name="T4" fmla="*/ 29 w 47"/>
                <a:gd name="T5" fmla="*/ 5 h 16"/>
                <a:gd name="T6" fmla="*/ 31 w 47"/>
                <a:gd name="T7" fmla="*/ 5 h 16"/>
                <a:gd name="T8" fmla="*/ 47 w 47"/>
                <a:gd name="T9" fmla="*/ 6 h 16"/>
                <a:gd name="T10" fmla="*/ 38 w 47"/>
                <a:gd name="T11" fmla="*/ 15 h 16"/>
                <a:gd name="T12" fmla="*/ 34 w 47"/>
                <a:gd name="T13" fmla="*/ 16 h 16"/>
                <a:gd name="T14" fmla="*/ 17 w 47"/>
                <a:gd name="T15" fmla="*/ 11 h 16"/>
                <a:gd name="T16" fmla="*/ 0 w 47"/>
                <a:gd name="T17" fmla="*/ 11 h 16"/>
                <a:gd name="T18" fmla="*/ 3 w 47"/>
                <a:gd name="T19" fmla="*/ 0 h 16"/>
                <a:gd name="T20" fmla="*/ 23 w 47"/>
                <a:gd name="T21" fmla="*/ 3 h 1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7"/>
                <a:gd name="T34" fmla="*/ 0 h 16"/>
                <a:gd name="T35" fmla="*/ 47 w 47"/>
                <a:gd name="T36" fmla="*/ 16 h 1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7" h="16">
                  <a:moveTo>
                    <a:pt x="23" y="3"/>
                  </a:moveTo>
                  <a:lnTo>
                    <a:pt x="28" y="3"/>
                  </a:lnTo>
                  <a:lnTo>
                    <a:pt x="29" y="5"/>
                  </a:lnTo>
                  <a:lnTo>
                    <a:pt x="31" y="5"/>
                  </a:lnTo>
                  <a:lnTo>
                    <a:pt x="47" y="6"/>
                  </a:lnTo>
                  <a:lnTo>
                    <a:pt x="38" y="15"/>
                  </a:lnTo>
                  <a:lnTo>
                    <a:pt x="34" y="16"/>
                  </a:lnTo>
                  <a:lnTo>
                    <a:pt x="17" y="11"/>
                  </a:lnTo>
                  <a:lnTo>
                    <a:pt x="0" y="11"/>
                  </a:lnTo>
                  <a:lnTo>
                    <a:pt x="3" y="0"/>
                  </a:lnTo>
                  <a:lnTo>
                    <a:pt x="23" y="3"/>
                  </a:lnTo>
                  <a:close/>
                </a:path>
              </a:pathLst>
            </a:custGeom>
            <a:solidFill>
              <a:srgbClr val="3366FF"/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77" name="Freeform 90"/>
            <p:cNvSpPr>
              <a:spLocks/>
            </p:cNvSpPr>
            <p:nvPr/>
          </p:nvSpPr>
          <p:spPr bwMode="auto">
            <a:xfrm>
              <a:off x="2621" y="3295"/>
              <a:ext cx="19" cy="18"/>
            </a:xfrm>
            <a:custGeom>
              <a:avLst/>
              <a:gdLst>
                <a:gd name="T0" fmla="*/ 0 w 19"/>
                <a:gd name="T1" fmla="*/ 0 h 18"/>
                <a:gd name="T2" fmla="*/ 4 w 19"/>
                <a:gd name="T3" fmla="*/ 11 h 18"/>
                <a:gd name="T4" fmla="*/ 13 w 19"/>
                <a:gd name="T5" fmla="*/ 18 h 18"/>
                <a:gd name="T6" fmla="*/ 19 w 19"/>
                <a:gd name="T7" fmla="*/ 11 h 18"/>
                <a:gd name="T8" fmla="*/ 0 w 19"/>
                <a:gd name="T9" fmla="*/ 0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"/>
                <a:gd name="T16" fmla="*/ 0 h 18"/>
                <a:gd name="T17" fmla="*/ 19 w 19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" h="18">
                  <a:moveTo>
                    <a:pt x="0" y="0"/>
                  </a:moveTo>
                  <a:lnTo>
                    <a:pt x="4" y="11"/>
                  </a:lnTo>
                  <a:lnTo>
                    <a:pt x="13" y="18"/>
                  </a:lnTo>
                  <a:lnTo>
                    <a:pt x="19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66FF"/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78" name="Freeform 91"/>
            <p:cNvSpPr>
              <a:spLocks/>
            </p:cNvSpPr>
            <p:nvPr/>
          </p:nvSpPr>
          <p:spPr bwMode="auto">
            <a:xfrm>
              <a:off x="2365" y="3185"/>
              <a:ext cx="13" cy="20"/>
            </a:xfrm>
            <a:custGeom>
              <a:avLst/>
              <a:gdLst>
                <a:gd name="T0" fmla="*/ 0 w 13"/>
                <a:gd name="T1" fmla="*/ 12 h 20"/>
                <a:gd name="T2" fmla="*/ 12 w 13"/>
                <a:gd name="T3" fmla="*/ 0 h 20"/>
                <a:gd name="T4" fmla="*/ 13 w 13"/>
                <a:gd name="T5" fmla="*/ 10 h 20"/>
                <a:gd name="T6" fmla="*/ 3 w 13"/>
                <a:gd name="T7" fmla="*/ 20 h 20"/>
                <a:gd name="T8" fmla="*/ 0 w 13"/>
                <a:gd name="T9" fmla="*/ 12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"/>
                <a:gd name="T16" fmla="*/ 0 h 20"/>
                <a:gd name="T17" fmla="*/ 13 w 13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" h="20">
                  <a:moveTo>
                    <a:pt x="0" y="12"/>
                  </a:moveTo>
                  <a:lnTo>
                    <a:pt x="12" y="0"/>
                  </a:lnTo>
                  <a:lnTo>
                    <a:pt x="13" y="10"/>
                  </a:lnTo>
                  <a:lnTo>
                    <a:pt x="3" y="2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3366FF"/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79" name="Freeform 92"/>
            <p:cNvSpPr>
              <a:spLocks/>
            </p:cNvSpPr>
            <p:nvPr/>
          </p:nvSpPr>
          <p:spPr bwMode="auto">
            <a:xfrm>
              <a:off x="2004" y="2189"/>
              <a:ext cx="488" cy="534"/>
            </a:xfrm>
            <a:custGeom>
              <a:avLst/>
              <a:gdLst>
                <a:gd name="T0" fmla="*/ 64 w 488"/>
                <a:gd name="T1" fmla="*/ 534 h 534"/>
                <a:gd name="T2" fmla="*/ 137 w 488"/>
                <a:gd name="T3" fmla="*/ 499 h 534"/>
                <a:gd name="T4" fmla="*/ 188 w 488"/>
                <a:gd name="T5" fmla="*/ 494 h 534"/>
                <a:gd name="T6" fmla="*/ 189 w 488"/>
                <a:gd name="T7" fmla="*/ 485 h 534"/>
                <a:gd name="T8" fmla="*/ 208 w 488"/>
                <a:gd name="T9" fmla="*/ 485 h 534"/>
                <a:gd name="T10" fmla="*/ 228 w 488"/>
                <a:gd name="T11" fmla="*/ 487 h 534"/>
                <a:gd name="T12" fmla="*/ 284 w 488"/>
                <a:gd name="T13" fmla="*/ 492 h 534"/>
                <a:gd name="T14" fmla="*/ 319 w 488"/>
                <a:gd name="T15" fmla="*/ 494 h 534"/>
                <a:gd name="T16" fmla="*/ 361 w 488"/>
                <a:gd name="T17" fmla="*/ 497 h 534"/>
                <a:gd name="T18" fmla="*/ 387 w 488"/>
                <a:gd name="T19" fmla="*/ 498 h 534"/>
                <a:gd name="T20" fmla="*/ 408 w 488"/>
                <a:gd name="T21" fmla="*/ 499 h 534"/>
                <a:gd name="T22" fmla="*/ 410 w 488"/>
                <a:gd name="T23" fmla="*/ 499 h 534"/>
                <a:gd name="T24" fmla="*/ 437 w 488"/>
                <a:gd name="T25" fmla="*/ 502 h 534"/>
                <a:gd name="T26" fmla="*/ 456 w 488"/>
                <a:gd name="T27" fmla="*/ 503 h 534"/>
                <a:gd name="T28" fmla="*/ 461 w 488"/>
                <a:gd name="T29" fmla="*/ 494 h 534"/>
                <a:gd name="T30" fmla="*/ 462 w 488"/>
                <a:gd name="T31" fmla="*/ 458 h 534"/>
                <a:gd name="T32" fmla="*/ 463 w 488"/>
                <a:gd name="T33" fmla="*/ 444 h 534"/>
                <a:gd name="T34" fmla="*/ 464 w 488"/>
                <a:gd name="T35" fmla="*/ 413 h 534"/>
                <a:gd name="T36" fmla="*/ 467 w 488"/>
                <a:gd name="T37" fmla="*/ 374 h 534"/>
                <a:gd name="T38" fmla="*/ 468 w 488"/>
                <a:gd name="T39" fmla="*/ 363 h 534"/>
                <a:gd name="T40" fmla="*/ 468 w 488"/>
                <a:gd name="T41" fmla="*/ 355 h 534"/>
                <a:gd name="T42" fmla="*/ 469 w 488"/>
                <a:gd name="T43" fmla="*/ 343 h 534"/>
                <a:gd name="T44" fmla="*/ 470 w 488"/>
                <a:gd name="T45" fmla="*/ 315 h 534"/>
                <a:gd name="T46" fmla="*/ 472 w 488"/>
                <a:gd name="T47" fmla="*/ 288 h 534"/>
                <a:gd name="T48" fmla="*/ 473 w 488"/>
                <a:gd name="T49" fmla="*/ 275 h 534"/>
                <a:gd name="T50" fmla="*/ 474 w 488"/>
                <a:gd name="T51" fmla="*/ 245 h 534"/>
                <a:gd name="T52" fmla="*/ 474 w 488"/>
                <a:gd name="T53" fmla="*/ 234 h 534"/>
                <a:gd name="T54" fmla="*/ 475 w 488"/>
                <a:gd name="T55" fmla="*/ 221 h 534"/>
                <a:gd name="T56" fmla="*/ 477 w 488"/>
                <a:gd name="T57" fmla="*/ 205 h 534"/>
                <a:gd name="T58" fmla="*/ 477 w 488"/>
                <a:gd name="T59" fmla="*/ 191 h 534"/>
                <a:gd name="T60" fmla="*/ 479 w 488"/>
                <a:gd name="T61" fmla="*/ 153 h 534"/>
                <a:gd name="T62" fmla="*/ 479 w 488"/>
                <a:gd name="T63" fmla="*/ 150 h 534"/>
                <a:gd name="T64" fmla="*/ 481 w 488"/>
                <a:gd name="T65" fmla="*/ 81 h 534"/>
                <a:gd name="T66" fmla="*/ 486 w 488"/>
                <a:gd name="T67" fmla="*/ 61 h 534"/>
                <a:gd name="T68" fmla="*/ 488 w 488"/>
                <a:gd name="T69" fmla="*/ 35 h 534"/>
                <a:gd name="T70" fmla="*/ 464 w 488"/>
                <a:gd name="T71" fmla="*/ 34 h 534"/>
                <a:gd name="T72" fmla="*/ 415 w 488"/>
                <a:gd name="T73" fmla="*/ 31 h 534"/>
                <a:gd name="T74" fmla="*/ 349 w 488"/>
                <a:gd name="T75" fmla="*/ 27 h 534"/>
                <a:gd name="T76" fmla="*/ 328 w 488"/>
                <a:gd name="T77" fmla="*/ 25 h 534"/>
                <a:gd name="T78" fmla="*/ 292 w 488"/>
                <a:gd name="T79" fmla="*/ 22 h 534"/>
                <a:gd name="T80" fmla="*/ 273 w 488"/>
                <a:gd name="T81" fmla="*/ 21 h 534"/>
                <a:gd name="T82" fmla="*/ 172 w 488"/>
                <a:gd name="T83" fmla="*/ 11 h 534"/>
                <a:gd name="T84" fmla="*/ 168 w 488"/>
                <a:gd name="T85" fmla="*/ 11 h 534"/>
                <a:gd name="T86" fmla="*/ 123 w 488"/>
                <a:gd name="T87" fmla="*/ 7 h 534"/>
                <a:gd name="T88" fmla="*/ 84 w 488"/>
                <a:gd name="T89" fmla="*/ 2 h 534"/>
                <a:gd name="T90" fmla="*/ 57 w 488"/>
                <a:gd name="T91" fmla="*/ 0 h 534"/>
                <a:gd name="T92" fmla="*/ 52 w 488"/>
                <a:gd name="T93" fmla="*/ 46 h 534"/>
                <a:gd name="T94" fmla="*/ 42 w 488"/>
                <a:gd name="T95" fmla="*/ 136 h 534"/>
                <a:gd name="T96" fmla="*/ 36 w 488"/>
                <a:gd name="T97" fmla="*/ 190 h 534"/>
                <a:gd name="T98" fmla="*/ 35 w 488"/>
                <a:gd name="T99" fmla="*/ 208 h 534"/>
                <a:gd name="T100" fmla="*/ 31 w 488"/>
                <a:gd name="T101" fmla="*/ 245 h 534"/>
                <a:gd name="T102" fmla="*/ 25 w 488"/>
                <a:gd name="T103" fmla="*/ 300 h 534"/>
                <a:gd name="T104" fmla="*/ 19 w 488"/>
                <a:gd name="T105" fmla="*/ 353 h 534"/>
                <a:gd name="T106" fmla="*/ 16 w 488"/>
                <a:gd name="T107" fmla="*/ 373 h 534"/>
                <a:gd name="T108" fmla="*/ 14 w 488"/>
                <a:gd name="T109" fmla="*/ 395 h 534"/>
                <a:gd name="T110" fmla="*/ 11 w 488"/>
                <a:gd name="T111" fmla="*/ 427 h 534"/>
                <a:gd name="T112" fmla="*/ 2 w 488"/>
                <a:gd name="T113" fmla="*/ 510 h 534"/>
                <a:gd name="T114" fmla="*/ 14 w 488"/>
                <a:gd name="T115" fmla="*/ 529 h 53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488"/>
                <a:gd name="T175" fmla="*/ 0 h 534"/>
                <a:gd name="T176" fmla="*/ 488 w 488"/>
                <a:gd name="T177" fmla="*/ 534 h 53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488" h="534">
                  <a:moveTo>
                    <a:pt x="14" y="529"/>
                  </a:moveTo>
                  <a:lnTo>
                    <a:pt x="64" y="534"/>
                  </a:lnTo>
                  <a:lnTo>
                    <a:pt x="68" y="493"/>
                  </a:lnTo>
                  <a:lnTo>
                    <a:pt x="137" y="499"/>
                  </a:lnTo>
                  <a:lnTo>
                    <a:pt x="196" y="504"/>
                  </a:lnTo>
                  <a:lnTo>
                    <a:pt x="188" y="494"/>
                  </a:lnTo>
                  <a:lnTo>
                    <a:pt x="190" y="492"/>
                  </a:lnTo>
                  <a:lnTo>
                    <a:pt x="189" y="485"/>
                  </a:lnTo>
                  <a:lnTo>
                    <a:pt x="190" y="484"/>
                  </a:lnTo>
                  <a:lnTo>
                    <a:pt x="208" y="485"/>
                  </a:lnTo>
                  <a:lnTo>
                    <a:pt x="218" y="487"/>
                  </a:lnTo>
                  <a:lnTo>
                    <a:pt x="228" y="487"/>
                  </a:lnTo>
                  <a:lnTo>
                    <a:pt x="238" y="488"/>
                  </a:lnTo>
                  <a:lnTo>
                    <a:pt x="284" y="492"/>
                  </a:lnTo>
                  <a:lnTo>
                    <a:pt x="306" y="493"/>
                  </a:lnTo>
                  <a:lnTo>
                    <a:pt x="319" y="494"/>
                  </a:lnTo>
                  <a:lnTo>
                    <a:pt x="325" y="494"/>
                  </a:lnTo>
                  <a:lnTo>
                    <a:pt x="361" y="497"/>
                  </a:lnTo>
                  <a:lnTo>
                    <a:pt x="369" y="498"/>
                  </a:lnTo>
                  <a:lnTo>
                    <a:pt x="387" y="498"/>
                  </a:lnTo>
                  <a:lnTo>
                    <a:pt x="391" y="499"/>
                  </a:lnTo>
                  <a:lnTo>
                    <a:pt x="408" y="499"/>
                  </a:lnTo>
                  <a:lnTo>
                    <a:pt x="409" y="499"/>
                  </a:lnTo>
                  <a:lnTo>
                    <a:pt x="410" y="499"/>
                  </a:lnTo>
                  <a:lnTo>
                    <a:pt x="418" y="500"/>
                  </a:lnTo>
                  <a:lnTo>
                    <a:pt x="437" y="502"/>
                  </a:lnTo>
                  <a:lnTo>
                    <a:pt x="440" y="502"/>
                  </a:lnTo>
                  <a:lnTo>
                    <a:pt x="456" y="503"/>
                  </a:lnTo>
                  <a:lnTo>
                    <a:pt x="459" y="503"/>
                  </a:lnTo>
                  <a:lnTo>
                    <a:pt x="461" y="494"/>
                  </a:lnTo>
                  <a:lnTo>
                    <a:pt x="461" y="479"/>
                  </a:lnTo>
                  <a:lnTo>
                    <a:pt x="462" y="458"/>
                  </a:lnTo>
                  <a:lnTo>
                    <a:pt x="462" y="454"/>
                  </a:lnTo>
                  <a:lnTo>
                    <a:pt x="463" y="444"/>
                  </a:lnTo>
                  <a:lnTo>
                    <a:pt x="463" y="427"/>
                  </a:lnTo>
                  <a:lnTo>
                    <a:pt x="464" y="413"/>
                  </a:lnTo>
                  <a:lnTo>
                    <a:pt x="466" y="398"/>
                  </a:lnTo>
                  <a:lnTo>
                    <a:pt x="467" y="374"/>
                  </a:lnTo>
                  <a:lnTo>
                    <a:pt x="467" y="373"/>
                  </a:lnTo>
                  <a:lnTo>
                    <a:pt x="468" y="363"/>
                  </a:lnTo>
                  <a:lnTo>
                    <a:pt x="468" y="359"/>
                  </a:lnTo>
                  <a:lnTo>
                    <a:pt x="468" y="355"/>
                  </a:lnTo>
                  <a:lnTo>
                    <a:pt x="468" y="347"/>
                  </a:lnTo>
                  <a:lnTo>
                    <a:pt x="469" y="343"/>
                  </a:lnTo>
                  <a:lnTo>
                    <a:pt x="469" y="331"/>
                  </a:lnTo>
                  <a:lnTo>
                    <a:pt x="470" y="315"/>
                  </a:lnTo>
                  <a:lnTo>
                    <a:pt x="472" y="293"/>
                  </a:lnTo>
                  <a:lnTo>
                    <a:pt x="472" y="288"/>
                  </a:lnTo>
                  <a:lnTo>
                    <a:pt x="472" y="286"/>
                  </a:lnTo>
                  <a:lnTo>
                    <a:pt x="473" y="275"/>
                  </a:lnTo>
                  <a:lnTo>
                    <a:pt x="473" y="269"/>
                  </a:lnTo>
                  <a:lnTo>
                    <a:pt x="474" y="245"/>
                  </a:lnTo>
                  <a:lnTo>
                    <a:pt x="474" y="235"/>
                  </a:lnTo>
                  <a:lnTo>
                    <a:pt x="474" y="234"/>
                  </a:lnTo>
                  <a:lnTo>
                    <a:pt x="475" y="226"/>
                  </a:lnTo>
                  <a:lnTo>
                    <a:pt x="475" y="221"/>
                  </a:lnTo>
                  <a:lnTo>
                    <a:pt x="475" y="210"/>
                  </a:lnTo>
                  <a:lnTo>
                    <a:pt x="477" y="205"/>
                  </a:lnTo>
                  <a:lnTo>
                    <a:pt x="477" y="196"/>
                  </a:lnTo>
                  <a:lnTo>
                    <a:pt x="477" y="191"/>
                  </a:lnTo>
                  <a:lnTo>
                    <a:pt x="478" y="164"/>
                  </a:lnTo>
                  <a:lnTo>
                    <a:pt x="479" y="153"/>
                  </a:lnTo>
                  <a:lnTo>
                    <a:pt x="479" y="151"/>
                  </a:lnTo>
                  <a:lnTo>
                    <a:pt x="479" y="150"/>
                  </a:lnTo>
                  <a:lnTo>
                    <a:pt x="480" y="123"/>
                  </a:lnTo>
                  <a:lnTo>
                    <a:pt x="481" y="81"/>
                  </a:lnTo>
                  <a:lnTo>
                    <a:pt x="485" y="81"/>
                  </a:lnTo>
                  <a:lnTo>
                    <a:pt x="486" y="61"/>
                  </a:lnTo>
                  <a:lnTo>
                    <a:pt x="486" y="46"/>
                  </a:lnTo>
                  <a:lnTo>
                    <a:pt x="488" y="35"/>
                  </a:lnTo>
                  <a:lnTo>
                    <a:pt x="481" y="35"/>
                  </a:lnTo>
                  <a:lnTo>
                    <a:pt x="464" y="34"/>
                  </a:lnTo>
                  <a:lnTo>
                    <a:pt x="461" y="34"/>
                  </a:lnTo>
                  <a:lnTo>
                    <a:pt x="415" y="31"/>
                  </a:lnTo>
                  <a:lnTo>
                    <a:pt x="390" y="30"/>
                  </a:lnTo>
                  <a:lnTo>
                    <a:pt x="349" y="27"/>
                  </a:lnTo>
                  <a:lnTo>
                    <a:pt x="333" y="26"/>
                  </a:lnTo>
                  <a:lnTo>
                    <a:pt x="328" y="25"/>
                  </a:lnTo>
                  <a:lnTo>
                    <a:pt x="293" y="22"/>
                  </a:lnTo>
                  <a:lnTo>
                    <a:pt x="292" y="22"/>
                  </a:lnTo>
                  <a:lnTo>
                    <a:pt x="282" y="21"/>
                  </a:lnTo>
                  <a:lnTo>
                    <a:pt x="273" y="21"/>
                  </a:lnTo>
                  <a:lnTo>
                    <a:pt x="239" y="19"/>
                  </a:lnTo>
                  <a:lnTo>
                    <a:pt x="172" y="11"/>
                  </a:lnTo>
                  <a:lnTo>
                    <a:pt x="170" y="11"/>
                  </a:lnTo>
                  <a:lnTo>
                    <a:pt x="168" y="11"/>
                  </a:lnTo>
                  <a:lnTo>
                    <a:pt x="167" y="11"/>
                  </a:lnTo>
                  <a:lnTo>
                    <a:pt x="123" y="7"/>
                  </a:lnTo>
                  <a:lnTo>
                    <a:pt x="104" y="5"/>
                  </a:lnTo>
                  <a:lnTo>
                    <a:pt x="84" y="2"/>
                  </a:lnTo>
                  <a:lnTo>
                    <a:pt x="77" y="2"/>
                  </a:lnTo>
                  <a:lnTo>
                    <a:pt x="57" y="0"/>
                  </a:lnTo>
                  <a:lnTo>
                    <a:pt x="54" y="24"/>
                  </a:lnTo>
                  <a:lnTo>
                    <a:pt x="52" y="46"/>
                  </a:lnTo>
                  <a:lnTo>
                    <a:pt x="47" y="92"/>
                  </a:lnTo>
                  <a:lnTo>
                    <a:pt x="42" y="136"/>
                  </a:lnTo>
                  <a:lnTo>
                    <a:pt x="42" y="140"/>
                  </a:lnTo>
                  <a:lnTo>
                    <a:pt x="36" y="190"/>
                  </a:lnTo>
                  <a:lnTo>
                    <a:pt x="35" y="206"/>
                  </a:lnTo>
                  <a:lnTo>
                    <a:pt x="35" y="208"/>
                  </a:lnTo>
                  <a:lnTo>
                    <a:pt x="32" y="225"/>
                  </a:lnTo>
                  <a:lnTo>
                    <a:pt x="31" y="245"/>
                  </a:lnTo>
                  <a:lnTo>
                    <a:pt x="27" y="279"/>
                  </a:lnTo>
                  <a:lnTo>
                    <a:pt x="25" y="300"/>
                  </a:lnTo>
                  <a:lnTo>
                    <a:pt x="25" y="303"/>
                  </a:lnTo>
                  <a:lnTo>
                    <a:pt x="19" y="353"/>
                  </a:lnTo>
                  <a:lnTo>
                    <a:pt x="19" y="359"/>
                  </a:lnTo>
                  <a:lnTo>
                    <a:pt x="16" y="373"/>
                  </a:lnTo>
                  <a:lnTo>
                    <a:pt x="15" y="393"/>
                  </a:lnTo>
                  <a:lnTo>
                    <a:pt x="14" y="395"/>
                  </a:lnTo>
                  <a:lnTo>
                    <a:pt x="11" y="419"/>
                  </a:lnTo>
                  <a:lnTo>
                    <a:pt x="11" y="427"/>
                  </a:lnTo>
                  <a:lnTo>
                    <a:pt x="3" y="508"/>
                  </a:lnTo>
                  <a:lnTo>
                    <a:pt x="2" y="510"/>
                  </a:lnTo>
                  <a:lnTo>
                    <a:pt x="0" y="528"/>
                  </a:lnTo>
                  <a:lnTo>
                    <a:pt x="14" y="529"/>
                  </a:lnTo>
                  <a:close/>
                </a:path>
              </a:pathLst>
            </a:custGeom>
            <a:solidFill>
              <a:srgbClr val="3366FF"/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3556" name="Rectangle 123"/>
          <p:cNvSpPr>
            <a:spLocks noChangeArrowheads="1"/>
          </p:cNvSpPr>
          <p:nvPr/>
        </p:nvSpPr>
        <p:spPr bwMode="auto">
          <a:xfrm>
            <a:off x="692150" y="5738813"/>
            <a:ext cx="2174875" cy="6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57" name="Rectangle 124"/>
          <p:cNvSpPr>
            <a:spLocks noChangeArrowheads="1"/>
          </p:cNvSpPr>
          <p:nvPr/>
        </p:nvSpPr>
        <p:spPr bwMode="auto">
          <a:xfrm>
            <a:off x="3896202" y="6172200"/>
            <a:ext cx="288559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800" b="1" dirty="0">
                <a:solidFill>
                  <a:schemeClr val="tx2"/>
                </a:solidFill>
                <a:latin typeface="Arial" pitchFamily="34" charset="0"/>
              </a:rPr>
              <a:t>HAWAII – WARM ISLANDS</a:t>
            </a:r>
            <a:endParaRPr lang="en-US" sz="3200" dirty="0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23558" name="Rectangle 125"/>
          <p:cNvSpPr>
            <a:spLocks noChangeArrowheads="1"/>
          </p:cNvSpPr>
          <p:nvPr/>
        </p:nvSpPr>
        <p:spPr bwMode="auto">
          <a:xfrm>
            <a:off x="1295400" y="6172200"/>
            <a:ext cx="19431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800" b="1" dirty="0">
                <a:solidFill>
                  <a:schemeClr val="tx2"/>
                </a:solidFill>
                <a:latin typeface="Arial" pitchFamily="34" charset="0"/>
              </a:rPr>
              <a:t>ALASKA - HEAVY</a:t>
            </a:r>
            <a:endParaRPr lang="en-US" sz="3200" dirty="0">
              <a:solidFill>
                <a:schemeClr val="tx2"/>
              </a:solidFill>
              <a:latin typeface="Arial" pitchFamily="34" charset="0"/>
            </a:endParaRPr>
          </a:p>
        </p:txBody>
      </p:sp>
      <p:grpSp>
        <p:nvGrpSpPr>
          <p:cNvPr id="3" name="Group 132"/>
          <p:cNvGrpSpPr>
            <a:grpSpLocks/>
          </p:cNvGrpSpPr>
          <p:nvPr/>
        </p:nvGrpSpPr>
        <p:grpSpPr bwMode="auto">
          <a:xfrm>
            <a:off x="1798638" y="2259013"/>
            <a:ext cx="5280025" cy="2617787"/>
            <a:chOff x="1133" y="1423"/>
            <a:chExt cx="3326" cy="1649"/>
          </a:xfrm>
        </p:grpSpPr>
        <p:sp>
          <p:nvSpPr>
            <p:cNvPr id="23564" name="Line 115"/>
            <p:cNvSpPr>
              <a:spLocks noChangeShapeType="1"/>
            </p:cNvSpPr>
            <p:nvPr/>
          </p:nvSpPr>
          <p:spPr bwMode="auto">
            <a:xfrm>
              <a:off x="1379" y="2346"/>
              <a:ext cx="337" cy="102"/>
            </a:xfrm>
            <a:prstGeom prst="line">
              <a:avLst/>
            </a:prstGeom>
            <a:noFill/>
            <a:ln w="50800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65" name="Line 118"/>
            <p:cNvSpPr>
              <a:spLocks noChangeShapeType="1"/>
            </p:cNvSpPr>
            <p:nvPr/>
          </p:nvSpPr>
          <p:spPr bwMode="auto">
            <a:xfrm>
              <a:off x="2156" y="2774"/>
              <a:ext cx="194" cy="154"/>
            </a:xfrm>
            <a:prstGeom prst="line">
              <a:avLst/>
            </a:prstGeom>
            <a:noFill/>
            <a:ln w="50800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4" name="Group 131"/>
            <p:cNvGrpSpPr>
              <a:grpSpLocks/>
            </p:cNvGrpSpPr>
            <p:nvPr/>
          </p:nvGrpSpPr>
          <p:grpSpPr bwMode="auto">
            <a:xfrm>
              <a:off x="1133" y="1423"/>
              <a:ext cx="3326" cy="1649"/>
              <a:chOff x="1133" y="1111"/>
              <a:chExt cx="3326" cy="1649"/>
            </a:xfrm>
          </p:grpSpPr>
          <p:sp>
            <p:nvSpPr>
              <p:cNvPr id="23567" name="Line 97"/>
              <p:cNvSpPr>
                <a:spLocks noChangeShapeType="1"/>
              </p:cNvSpPr>
              <p:nvPr/>
            </p:nvSpPr>
            <p:spPr bwMode="auto">
              <a:xfrm flipH="1">
                <a:off x="2453" y="1111"/>
                <a:ext cx="53" cy="486"/>
              </a:xfrm>
              <a:prstGeom prst="line">
                <a:avLst/>
              </a:prstGeom>
              <a:noFill/>
              <a:ln w="50800">
                <a:solidFill>
                  <a:srgbClr val="FF00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68" name="Line 98"/>
              <p:cNvSpPr>
                <a:spLocks noChangeShapeType="1"/>
              </p:cNvSpPr>
              <p:nvPr/>
            </p:nvSpPr>
            <p:spPr bwMode="auto">
              <a:xfrm flipH="1">
                <a:off x="2207" y="1597"/>
                <a:ext cx="246" cy="1"/>
              </a:xfrm>
              <a:prstGeom prst="line">
                <a:avLst/>
              </a:prstGeom>
              <a:noFill/>
              <a:ln w="50800">
                <a:solidFill>
                  <a:srgbClr val="FF00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69" name="Line 99"/>
              <p:cNvSpPr>
                <a:spLocks noChangeShapeType="1"/>
              </p:cNvSpPr>
              <p:nvPr/>
            </p:nvSpPr>
            <p:spPr bwMode="auto">
              <a:xfrm>
                <a:off x="2207" y="1597"/>
                <a:ext cx="1" cy="191"/>
              </a:xfrm>
              <a:prstGeom prst="line">
                <a:avLst/>
              </a:prstGeom>
              <a:noFill/>
              <a:ln w="50800">
                <a:solidFill>
                  <a:srgbClr val="FF00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70" name="Line 100"/>
              <p:cNvSpPr>
                <a:spLocks noChangeShapeType="1"/>
              </p:cNvSpPr>
              <p:nvPr/>
            </p:nvSpPr>
            <p:spPr bwMode="auto">
              <a:xfrm>
                <a:off x="2207" y="1788"/>
                <a:ext cx="104" cy="396"/>
              </a:xfrm>
              <a:prstGeom prst="line">
                <a:avLst/>
              </a:prstGeom>
              <a:noFill/>
              <a:ln w="50800">
                <a:solidFill>
                  <a:srgbClr val="FF00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71" name="Line 101"/>
              <p:cNvSpPr>
                <a:spLocks noChangeShapeType="1"/>
              </p:cNvSpPr>
              <p:nvPr/>
            </p:nvSpPr>
            <p:spPr bwMode="auto">
              <a:xfrm>
                <a:off x="2311" y="2184"/>
                <a:ext cx="246" cy="1"/>
              </a:xfrm>
              <a:prstGeom prst="line">
                <a:avLst/>
              </a:prstGeom>
              <a:noFill/>
              <a:ln w="50800">
                <a:solidFill>
                  <a:srgbClr val="FF00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72" name="Line 102"/>
              <p:cNvSpPr>
                <a:spLocks noChangeShapeType="1"/>
              </p:cNvSpPr>
              <p:nvPr/>
            </p:nvSpPr>
            <p:spPr bwMode="auto">
              <a:xfrm>
                <a:off x="2557" y="2184"/>
                <a:ext cx="1" cy="192"/>
              </a:xfrm>
              <a:prstGeom prst="line">
                <a:avLst/>
              </a:prstGeom>
              <a:noFill/>
              <a:ln w="50800">
                <a:solidFill>
                  <a:srgbClr val="FF00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73" name="Line 103"/>
              <p:cNvSpPr>
                <a:spLocks noChangeShapeType="1"/>
              </p:cNvSpPr>
              <p:nvPr/>
            </p:nvSpPr>
            <p:spPr bwMode="auto">
              <a:xfrm>
                <a:off x="2557" y="2376"/>
                <a:ext cx="142" cy="192"/>
              </a:xfrm>
              <a:prstGeom prst="line">
                <a:avLst/>
              </a:prstGeom>
              <a:noFill/>
              <a:ln w="50800">
                <a:solidFill>
                  <a:srgbClr val="FF00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74" name="Line 104"/>
              <p:cNvSpPr>
                <a:spLocks noChangeShapeType="1"/>
              </p:cNvSpPr>
              <p:nvPr/>
            </p:nvSpPr>
            <p:spPr bwMode="auto">
              <a:xfrm>
                <a:off x="2699" y="2568"/>
                <a:ext cx="440" cy="1"/>
              </a:xfrm>
              <a:prstGeom prst="line">
                <a:avLst/>
              </a:prstGeom>
              <a:noFill/>
              <a:ln w="50800">
                <a:solidFill>
                  <a:srgbClr val="FF00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75" name="Line 105"/>
              <p:cNvSpPr>
                <a:spLocks noChangeShapeType="1"/>
              </p:cNvSpPr>
              <p:nvPr/>
            </p:nvSpPr>
            <p:spPr bwMode="auto">
              <a:xfrm flipV="1">
                <a:off x="3139" y="2223"/>
                <a:ext cx="1" cy="345"/>
              </a:xfrm>
              <a:prstGeom prst="line">
                <a:avLst/>
              </a:prstGeom>
              <a:noFill/>
              <a:ln w="50800">
                <a:solidFill>
                  <a:srgbClr val="FF00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76" name="Line 106"/>
              <p:cNvSpPr>
                <a:spLocks noChangeShapeType="1"/>
              </p:cNvSpPr>
              <p:nvPr/>
            </p:nvSpPr>
            <p:spPr bwMode="auto">
              <a:xfrm>
                <a:off x="3139" y="2223"/>
                <a:ext cx="349" cy="1"/>
              </a:xfrm>
              <a:prstGeom prst="line">
                <a:avLst/>
              </a:prstGeom>
              <a:noFill/>
              <a:ln w="50800">
                <a:solidFill>
                  <a:srgbClr val="FF00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77" name="Line 107"/>
              <p:cNvSpPr>
                <a:spLocks noChangeShapeType="1"/>
              </p:cNvSpPr>
              <p:nvPr/>
            </p:nvSpPr>
            <p:spPr bwMode="auto">
              <a:xfrm flipV="1">
                <a:off x="3456" y="1968"/>
                <a:ext cx="285" cy="242"/>
              </a:xfrm>
              <a:prstGeom prst="line">
                <a:avLst/>
              </a:prstGeom>
              <a:noFill/>
              <a:ln w="50800">
                <a:solidFill>
                  <a:srgbClr val="FF00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78" name="Line 108"/>
              <p:cNvSpPr>
                <a:spLocks noChangeShapeType="1"/>
              </p:cNvSpPr>
              <p:nvPr/>
            </p:nvSpPr>
            <p:spPr bwMode="auto">
              <a:xfrm flipV="1">
                <a:off x="3773" y="1788"/>
                <a:ext cx="298" cy="52"/>
              </a:xfrm>
              <a:prstGeom prst="line">
                <a:avLst/>
              </a:prstGeom>
              <a:noFill/>
              <a:ln w="50800">
                <a:solidFill>
                  <a:srgbClr val="FF00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79" name="Line 109"/>
              <p:cNvSpPr>
                <a:spLocks noChangeShapeType="1"/>
              </p:cNvSpPr>
              <p:nvPr/>
            </p:nvSpPr>
            <p:spPr bwMode="auto">
              <a:xfrm flipH="1">
                <a:off x="3928" y="1788"/>
                <a:ext cx="143" cy="192"/>
              </a:xfrm>
              <a:prstGeom prst="line">
                <a:avLst/>
              </a:prstGeom>
              <a:noFill/>
              <a:ln w="50800">
                <a:solidFill>
                  <a:srgbClr val="FF00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80" name="Line 110"/>
              <p:cNvSpPr>
                <a:spLocks noChangeShapeType="1"/>
              </p:cNvSpPr>
              <p:nvPr/>
            </p:nvSpPr>
            <p:spPr bwMode="auto">
              <a:xfrm>
                <a:off x="3928" y="1980"/>
                <a:ext cx="52" cy="153"/>
              </a:xfrm>
              <a:prstGeom prst="line">
                <a:avLst/>
              </a:prstGeom>
              <a:noFill/>
              <a:ln w="50800">
                <a:solidFill>
                  <a:srgbClr val="FF00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81" name="Line 111"/>
              <p:cNvSpPr>
                <a:spLocks noChangeShapeType="1"/>
              </p:cNvSpPr>
              <p:nvPr/>
            </p:nvSpPr>
            <p:spPr bwMode="auto">
              <a:xfrm flipV="1">
                <a:off x="3980" y="2082"/>
                <a:ext cx="286" cy="51"/>
              </a:xfrm>
              <a:prstGeom prst="line">
                <a:avLst/>
              </a:prstGeom>
              <a:noFill/>
              <a:ln w="50800">
                <a:solidFill>
                  <a:srgbClr val="FF00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82" name="Line 112"/>
              <p:cNvSpPr>
                <a:spLocks noChangeShapeType="1"/>
              </p:cNvSpPr>
              <p:nvPr/>
            </p:nvSpPr>
            <p:spPr bwMode="auto">
              <a:xfrm flipV="1">
                <a:off x="4266" y="1891"/>
                <a:ext cx="51" cy="191"/>
              </a:xfrm>
              <a:prstGeom prst="line">
                <a:avLst/>
              </a:prstGeom>
              <a:noFill/>
              <a:ln w="50800">
                <a:solidFill>
                  <a:srgbClr val="FF00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83" name="Line 113"/>
              <p:cNvSpPr>
                <a:spLocks noChangeShapeType="1"/>
              </p:cNvSpPr>
              <p:nvPr/>
            </p:nvSpPr>
            <p:spPr bwMode="auto">
              <a:xfrm>
                <a:off x="4317" y="1891"/>
                <a:ext cx="142" cy="1"/>
              </a:xfrm>
              <a:prstGeom prst="line">
                <a:avLst/>
              </a:prstGeom>
              <a:noFill/>
              <a:ln w="50800">
                <a:solidFill>
                  <a:srgbClr val="FF00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84" name="Line 114"/>
              <p:cNvSpPr>
                <a:spLocks noChangeShapeType="1"/>
              </p:cNvSpPr>
              <p:nvPr/>
            </p:nvSpPr>
            <p:spPr bwMode="auto">
              <a:xfrm>
                <a:off x="1133" y="1495"/>
                <a:ext cx="246" cy="536"/>
              </a:xfrm>
              <a:prstGeom prst="line">
                <a:avLst/>
              </a:prstGeom>
              <a:noFill/>
              <a:ln w="50800">
                <a:solidFill>
                  <a:srgbClr val="FF00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85" name="Line 116"/>
              <p:cNvSpPr>
                <a:spLocks noChangeShapeType="1"/>
              </p:cNvSpPr>
              <p:nvPr/>
            </p:nvSpPr>
            <p:spPr bwMode="auto">
              <a:xfrm flipH="1">
                <a:off x="1664" y="2133"/>
                <a:ext cx="52" cy="243"/>
              </a:xfrm>
              <a:prstGeom prst="line">
                <a:avLst/>
              </a:prstGeom>
              <a:noFill/>
              <a:ln w="50800">
                <a:solidFill>
                  <a:srgbClr val="FF00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86" name="Line 117"/>
              <p:cNvSpPr>
                <a:spLocks noChangeShapeType="1"/>
              </p:cNvSpPr>
              <p:nvPr/>
            </p:nvSpPr>
            <p:spPr bwMode="auto">
              <a:xfrm>
                <a:off x="1664" y="2325"/>
                <a:ext cx="492" cy="140"/>
              </a:xfrm>
              <a:prstGeom prst="line">
                <a:avLst/>
              </a:prstGeom>
              <a:noFill/>
              <a:ln w="50800">
                <a:solidFill>
                  <a:srgbClr val="FF00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87" name="Line 119"/>
              <p:cNvSpPr>
                <a:spLocks noChangeShapeType="1"/>
              </p:cNvSpPr>
              <p:nvPr/>
            </p:nvSpPr>
            <p:spPr bwMode="auto">
              <a:xfrm>
                <a:off x="2350" y="2619"/>
                <a:ext cx="246" cy="140"/>
              </a:xfrm>
              <a:prstGeom prst="line">
                <a:avLst/>
              </a:prstGeom>
              <a:noFill/>
              <a:ln w="50800">
                <a:solidFill>
                  <a:srgbClr val="FF00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88" name="Line 120"/>
              <p:cNvSpPr>
                <a:spLocks noChangeShapeType="1"/>
              </p:cNvSpPr>
              <p:nvPr/>
            </p:nvSpPr>
            <p:spPr bwMode="auto">
              <a:xfrm>
                <a:off x="2596" y="2759"/>
                <a:ext cx="685" cy="1"/>
              </a:xfrm>
              <a:prstGeom prst="line">
                <a:avLst/>
              </a:prstGeom>
              <a:noFill/>
              <a:ln w="50800">
                <a:solidFill>
                  <a:srgbClr val="FF00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89" name="Line 121"/>
              <p:cNvSpPr>
                <a:spLocks noChangeShapeType="1"/>
              </p:cNvSpPr>
              <p:nvPr/>
            </p:nvSpPr>
            <p:spPr bwMode="auto">
              <a:xfrm flipV="1">
                <a:off x="3281" y="2517"/>
                <a:ext cx="207" cy="242"/>
              </a:xfrm>
              <a:prstGeom prst="line">
                <a:avLst/>
              </a:prstGeom>
              <a:noFill/>
              <a:ln w="50800">
                <a:solidFill>
                  <a:srgbClr val="FF00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90" name="Line 122"/>
              <p:cNvSpPr>
                <a:spLocks noChangeShapeType="1"/>
              </p:cNvSpPr>
              <p:nvPr/>
            </p:nvSpPr>
            <p:spPr bwMode="auto">
              <a:xfrm flipV="1">
                <a:off x="3476" y="2299"/>
                <a:ext cx="905" cy="230"/>
              </a:xfrm>
              <a:prstGeom prst="line">
                <a:avLst/>
              </a:prstGeom>
              <a:noFill/>
              <a:ln w="50800">
                <a:solidFill>
                  <a:srgbClr val="FF00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91" name="Line 126"/>
              <p:cNvSpPr>
                <a:spLocks noChangeShapeType="1"/>
              </p:cNvSpPr>
              <p:nvPr/>
            </p:nvSpPr>
            <p:spPr bwMode="auto">
              <a:xfrm flipV="1">
                <a:off x="3744" y="1824"/>
                <a:ext cx="48" cy="144"/>
              </a:xfrm>
              <a:prstGeom prst="line">
                <a:avLst/>
              </a:prstGeom>
              <a:noFill/>
              <a:ln w="50800">
                <a:solidFill>
                  <a:srgbClr val="FF0033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3560" name="Rectangle 127"/>
          <p:cNvSpPr>
            <a:spLocks noChangeArrowheads="1"/>
          </p:cNvSpPr>
          <p:nvPr/>
        </p:nvSpPr>
        <p:spPr bwMode="auto">
          <a:xfrm>
            <a:off x="1447800" y="457200"/>
            <a:ext cx="6464911" cy="831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4800" b="1" dirty="0">
                <a:ln w="500">
                  <a:solidFill>
                    <a:schemeClr val="tx2">
                      <a:shade val="20000"/>
                      <a:satMod val="350000"/>
                    </a:schemeClr>
                  </a:solidFill>
                </a:ln>
                <a:solidFill>
                  <a:srgbClr val="FFFFD2"/>
                </a:solidFill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  <a:latin typeface="+mj-lt"/>
                <a:ea typeface="+mj-ea"/>
                <a:cs typeface="+mj-cs"/>
              </a:rPr>
              <a:t>NESC Loading Districts</a:t>
            </a:r>
          </a:p>
        </p:txBody>
      </p:sp>
      <p:sp>
        <p:nvSpPr>
          <p:cNvPr id="23561" name="Text Box 128"/>
          <p:cNvSpPr txBox="1">
            <a:spLocks noChangeArrowheads="1"/>
          </p:cNvSpPr>
          <p:nvPr/>
        </p:nvSpPr>
        <p:spPr bwMode="auto">
          <a:xfrm>
            <a:off x="4343400" y="2697163"/>
            <a:ext cx="1447800" cy="457200"/>
          </a:xfrm>
          <a:prstGeom prst="rect">
            <a:avLst/>
          </a:prstGeom>
          <a:solidFill>
            <a:schemeClr val="bg2">
              <a:lumMod val="75000"/>
            </a:schemeClr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chemeClr val="tx2"/>
                </a:solidFill>
                <a:latin typeface="Arial" pitchFamily="34" charset="0"/>
              </a:rPr>
              <a:t>Heavy</a:t>
            </a:r>
            <a:endParaRPr lang="en-US" sz="2800" dirty="0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23562" name="Text Box 129"/>
          <p:cNvSpPr txBox="1">
            <a:spLocks noChangeArrowheads="1"/>
          </p:cNvSpPr>
          <p:nvPr/>
        </p:nvSpPr>
        <p:spPr bwMode="auto">
          <a:xfrm>
            <a:off x="5562600" y="4525963"/>
            <a:ext cx="990600" cy="457200"/>
          </a:xfrm>
          <a:prstGeom prst="rect">
            <a:avLst/>
          </a:prstGeom>
          <a:solidFill>
            <a:schemeClr val="bg2">
              <a:lumMod val="75000"/>
            </a:schemeClr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chemeClr val="tx2"/>
                </a:solidFill>
                <a:latin typeface="Arial" pitchFamily="34" charset="0"/>
              </a:rPr>
              <a:t>Light</a:t>
            </a:r>
            <a:endParaRPr lang="en-US" sz="2800" dirty="0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23563" name="Text Box 130"/>
          <p:cNvSpPr txBox="1">
            <a:spLocks noChangeArrowheads="1"/>
          </p:cNvSpPr>
          <p:nvPr/>
        </p:nvSpPr>
        <p:spPr bwMode="auto">
          <a:xfrm>
            <a:off x="1981200" y="2895600"/>
            <a:ext cx="1524000" cy="457200"/>
          </a:xfrm>
          <a:prstGeom prst="rect">
            <a:avLst/>
          </a:prstGeom>
          <a:solidFill>
            <a:schemeClr val="bg2">
              <a:lumMod val="75000"/>
            </a:schemeClr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chemeClr val="tx2"/>
                </a:solidFill>
                <a:latin typeface="Arial" pitchFamily="34" charset="0"/>
              </a:rPr>
              <a:t>Medium</a:t>
            </a:r>
            <a:endParaRPr lang="en-US" sz="2800" dirty="0">
              <a:solidFill>
                <a:schemeClr val="tx2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 spd="med">
    <p:split orient="vert" dir="in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14400"/>
          </a:xfrm>
        </p:spPr>
        <p:txBody>
          <a:bodyPr/>
          <a:lstStyle/>
          <a:p>
            <a:pPr algn="ctr"/>
            <a:r>
              <a:rPr lang="en-US" dirty="0"/>
              <a:t>NESC Loading Districts 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64323457"/>
              </p:ext>
            </p:extLst>
          </p:nvPr>
        </p:nvGraphicFramePr>
        <p:xfrm>
          <a:off x="762001" y="2002766"/>
          <a:ext cx="7848599" cy="310263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606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01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54908">
                  <a:extLst>
                    <a:ext uri="{9D8B030D-6E8A-4147-A177-3AD203B41FA5}">
                      <a16:colId xmlns:a16="http://schemas.microsoft.com/office/drawing/2014/main" val="2910442851"/>
                    </a:ext>
                  </a:extLst>
                </a:gridCol>
                <a:gridCol w="190269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6836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Light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Medium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Heavy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8568"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WIND</a:t>
                      </a: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Cylindrical Surfaces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9</a:t>
                      </a:r>
                      <a:r>
                        <a:rPr lang="en-US" b="1" baseline="0" dirty="0"/>
                        <a:t> </a:t>
                      </a:r>
                      <a:r>
                        <a:rPr lang="en-US" b="1" baseline="0" dirty="0" err="1"/>
                        <a:t>psf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baseline="0" dirty="0"/>
                        <a:t>4 </a:t>
                      </a:r>
                      <a:r>
                        <a:rPr lang="en-US" b="1" baseline="0" dirty="0" err="1"/>
                        <a:t>psf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baseline="0" dirty="0"/>
                        <a:t>4 </a:t>
                      </a:r>
                      <a:r>
                        <a:rPr lang="en-US" b="1" baseline="0" dirty="0" err="1"/>
                        <a:t>psf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8568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Flat</a:t>
                      </a:r>
                      <a:r>
                        <a:rPr lang="en-US" baseline="0" dirty="0"/>
                        <a:t> Surfaces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14.4 </a:t>
                      </a:r>
                      <a:r>
                        <a:rPr lang="en-US" b="1" dirty="0" err="1"/>
                        <a:t>psf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6.4 </a:t>
                      </a:r>
                      <a:r>
                        <a:rPr lang="en-US" b="1" dirty="0" err="1"/>
                        <a:t>psf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6.4 </a:t>
                      </a:r>
                      <a:r>
                        <a:rPr lang="en-US" b="1" dirty="0" err="1"/>
                        <a:t>psf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8568"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ICE</a:t>
                      </a: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Temperature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baseline="0" dirty="0"/>
                        <a:t>30</a:t>
                      </a:r>
                      <a:r>
                        <a:rPr lang="en-US" b="1" baseline="30000" dirty="0"/>
                        <a:t>o</a:t>
                      </a:r>
                      <a:r>
                        <a:rPr lang="en-US" b="1" baseline="0" dirty="0"/>
                        <a:t> F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baseline="0" dirty="0"/>
                        <a:t>15</a:t>
                      </a:r>
                      <a:r>
                        <a:rPr lang="en-US" b="1" baseline="30000" dirty="0"/>
                        <a:t>o</a:t>
                      </a:r>
                      <a:r>
                        <a:rPr lang="en-US" b="1" baseline="0" dirty="0"/>
                        <a:t> F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baseline="0" dirty="0"/>
                        <a:t>0</a:t>
                      </a:r>
                      <a:r>
                        <a:rPr lang="en-US" b="1" baseline="30000" dirty="0"/>
                        <a:t>o</a:t>
                      </a:r>
                      <a:r>
                        <a:rPr lang="en-US" b="1" baseline="0" dirty="0"/>
                        <a:t> F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8568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Radial 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0 inch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0.25 inch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0.5 inch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6824265"/>
      </p:ext>
    </p:extLst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0143507"/>
              </p:ext>
            </p:extLst>
          </p:nvPr>
        </p:nvGraphicFramePr>
        <p:xfrm>
          <a:off x="914400" y="1676400"/>
          <a:ext cx="7162800" cy="2855524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0063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796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987199588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562803567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652689875"/>
                    </a:ext>
                  </a:extLst>
                </a:gridCol>
              </a:tblGrid>
              <a:tr h="1143000">
                <a:tc>
                  <a:txBody>
                    <a:bodyPr/>
                    <a:lstStyle/>
                    <a:p>
                      <a:r>
                        <a:rPr lang="en-US" dirty="0"/>
                        <a:t>Grade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Load Factor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Strength Reduction Factor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Safety Factor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When to Use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8124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0.65</a:t>
                      </a:r>
                      <a:r>
                        <a:rPr lang="en-US" baseline="0" dirty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2.5/.65</a:t>
                      </a:r>
                      <a:r>
                        <a:rPr lang="en-US" baseline="0" dirty="0"/>
                        <a:t> =  3.28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Highways, Railroads, waterways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8124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0.85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1.75/0.85 = 2.06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9" name="Title 1"/>
          <p:cNvSpPr txBox="1">
            <a:spLocks/>
          </p:cNvSpPr>
          <p:nvPr/>
        </p:nvSpPr>
        <p:spPr>
          <a:xfrm>
            <a:off x="457200" y="533400"/>
            <a:ext cx="8229600" cy="914400"/>
          </a:xfrm>
          <a:prstGeom prst="rect">
            <a:avLst/>
          </a:prstGeom>
        </p:spPr>
        <p:txBody>
          <a:bodyPr vert="horz" lIns="0" tIns="9144" rIns="0" bIns="9144" anchor="b"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800" b="1" kern="1200">
                <a:ln w="500">
                  <a:solidFill>
                    <a:schemeClr val="tx2">
                      <a:shade val="20000"/>
                      <a:satMod val="350000"/>
                    </a:schemeClr>
                  </a:solidFill>
                </a:ln>
                <a:solidFill>
                  <a:srgbClr val="FFFFD2"/>
                </a:solidFill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FFFFD2"/>
                </a:solidFill>
                <a:latin typeface="Corbe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FFFFD2"/>
                </a:solidFill>
                <a:latin typeface="Corbe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FFFFD2"/>
                </a:solidFill>
                <a:latin typeface="Corbe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FFFFD2"/>
                </a:solidFill>
                <a:latin typeface="Corbe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FFFFD2"/>
                </a:solidFill>
                <a:latin typeface="Corbe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FFFFD2"/>
                </a:solidFill>
                <a:latin typeface="Corbe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FFFFD2"/>
                </a:solidFill>
                <a:latin typeface="Corbe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FFFFD2"/>
                </a:solidFill>
                <a:latin typeface="Corbel" pitchFamily="34" charset="0"/>
              </a:defRPr>
            </a:lvl9pPr>
          </a:lstStyle>
          <a:p>
            <a:pPr algn="ctr"/>
            <a:r>
              <a:rPr lang="en-US" dirty="0"/>
              <a:t>NESC Construction Grade </a:t>
            </a:r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4933950" y="4876800"/>
            <a:ext cx="3981450" cy="158196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lIns="91436" tIns="45718" rIns="91436" bIns="45718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</a:t>
            </a:r>
            <a:r>
              <a:rPr lang="en-US" b="1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Strength Factor</a:t>
            </a:r>
            <a:r>
              <a:rPr lang="en-US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>
              <a:spcBef>
                <a:spcPct val="25000"/>
              </a:spcBef>
              <a:defRPr/>
            </a:pPr>
            <a:r>
              <a:rPr lang="en-US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Pole Strength  x  .65 </a:t>
            </a:r>
          </a:p>
          <a:p>
            <a:pPr>
              <a:spcBef>
                <a:spcPct val="45000"/>
              </a:spcBef>
              <a:defRPr/>
            </a:pPr>
            <a:r>
              <a:rPr lang="en-US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Pole Strength  x  .85</a:t>
            </a:r>
          </a:p>
        </p:txBody>
      </p:sp>
      <p:grpSp>
        <p:nvGrpSpPr>
          <p:cNvPr id="15" name="Group 12"/>
          <p:cNvGrpSpPr>
            <a:grpSpLocks/>
          </p:cNvGrpSpPr>
          <p:nvPr/>
        </p:nvGrpSpPr>
        <p:grpSpPr bwMode="auto">
          <a:xfrm>
            <a:off x="4133850" y="5471293"/>
            <a:ext cx="838200" cy="973972"/>
            <a:chOff x="2995" y="2343"/>
            <a:chExt cx="586" cy="679"/>
          </a:xfrm>
        </p:grpSpPr>
        <p:sp>
          <p:nvSpPr>
            <p:cNvPr id="16" name="Text Box 13"/>
            <p:cNvSpPr txBox="1">
              <a:spLocks noChangeArrowheads="1"/>
            </p:cNvSpPr>
            <p:nvPr/>
          </p:nvSpPr>
          <p:spPr bwMode="auto">
            <a:xfrm>
              <a:off x="2995" y="2657"/>
              <a:ext cx="586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6" tIns="45718" rIns="91436" bIns="45718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2800" b="1" dirty="0">
                  <a:solidFill>
                    <a:srgbClr val="FFC000"/>
                  </a:solidFill>
                  <a:latin typeface="Tahoma" pitchFamily="34" charset="0"/>
                  <a:cs typeface="Arial" pitchFamily="34" charset="0"/>
                </a:rPr>
                <a:t>&lt;</a:t>
              </a:r>
            </a:p>
          </p:txBody>
        </p:sp>
        <p:sp>
          <p:nvSpPr>
            <p:cNvPr id="17" name="Text Box 14"/>
            <p:cNvSpPr txBox="1">
              <a:spLocks noChangeArrowheads="1"/>
            </p:cNvSpPr>
            <p:nvPr/>
          </p:nvSpPr>
          <p:spPr bwMode="auto">
            <a:xfrm>
              <a:off x="2995" y="2343"/>
              <a:ext cx="586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6" tIns="45718" rIns="91436" bIns="45718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2800" b="1" dirty="0">
                  <a:solidFill>
                    <a:srgbClr val="FFC000"/>
                  </a:solidFill>
                  <a:latin typeface="Tahoma" pitchFamily="34" charset="0"/>
                  <a:cs typeface="Arial" pitchFamily="34" charset="0"/>
                </a:rPr>
                <a:t>&lt;</a:t>
              </a:r>
            </a:p>
          </p:txBody>
        </p:sp>
      </p:grpSp>
      <p:sp>
        <p:nvSpPr>
          <p:cNvPr id="18" name="Text Box 20"/>
          <p:cNvSpPr txBox="1">
            <a:spLocks noChangeArrowheads="1"/>
          </p:cNvSpPr>
          <p:nvPr/>
        </p:nvSpPr>
        <p:spPr bwMode="auto">
          <a:xfrm>
            <a:off x="198438" y="4892675"/>
            <a:ext cx="4392612" cy="1581967"/>
          </a:xfrm>
          <a:prstGeom prst="rect">
            <a:avLst/>
          </a:prstGeom>
          <a:noFill/>
          <a:ln w="76200" cmpd="tri">
            <a:noFill/>
            <a:miter lim="800000"/>
            <a:headEnd type="none" w="sm" len="sm"/>
            <a:tailEnd type="none" w="sm" len="sm"/>
          </a:ln>
          <a:effectLst/>
        </p:spPr>
        <p:txBody>
          <a:bodyPr lIns="91436" tIns="45718" rIns="91436" bIns="45718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</a:t>
            </a:r>
            <a:r>
              <a:rPr lang="en-US" b="1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Load Factor</a:t>
            </a:r>
            <a:r>
              <a:rPr lang="en-US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>
              <a:spcBef>
                <a:spcPct val="25000"/>
              </a:spcBef>
              <a:defRPr/>
            </a:pPr>
            <a:r>
              <a:rPr lang="en-US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Applied Load  x  2.5 (B)</a:t>
            </a:r>
          </a:p>
          <a:p>
            <a:pPr>
              <a:spcBef>
                <a:spcPct val="45000"/>
              </a:spcBef>
              <a:defRPr/>
            </a:pPr>
            <a:r>
              <a:rPr lang="en-US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Applied Load  x 1.75 (C)</a:t>
            </a:r>
          </a:p>
        </p:txBody>
      </p:sp>
    </p:spTree>
    <p:extLst>
      <p:ext uri="{BB962C8B-B14F-4D97-AF65-F5344CB8AC3E}">
        <p14:creationId xmlns:p14="http://schemas.microsoft.com/office/powerpoint/2010/main" val="370404187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553200" y="6096000"/>
            <a:ext cx="259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O-</a:t>
            </a:r>
            <a:r>
              <a:rPr lang="en-US" dirty="0" err="1">
                <a:solidFill>
                  <a:srgbClr val="FFFF00"/>
                </a:solidFill>
              </a:rPr>
              <a:t>Calc</a:t>
            </a:r>
            <a:r>
              <a:rPr lang="en-US" dirty="0">
                <a:solidFill>
                  <a:srgbClr val="FFFF00"/>
                </a:solidFill>
              </a:rPr>
              <a:t> Pro Demo</a:t>
            </a:r>
          </a:p>
        </p:txBody>
      </p:sp>
    </p:spTree>
    <p:extLst>
      <p:ext uri="{BB962C8B-B14F-4D97-AF65-F5344CB8AC3E}">
        <p14:creationId xmlns:p14="http://schemas.microsoft.com/office/powerpoint/2010/main" val="4054510479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762000"/>
          </a:xfrm>
        </p:spPr>
        <p:txBody>
          <a:bodyPr/>
          <a:lstStyle/>
          <a:p>
            <a:r>
              <a:rPr lang="en-US" dirty="0"/>
              <a:t>Course 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922838"/>
          </a:xfrm>
        </p:spPr>
        <p:txBody>
          <a:bodyPr/>
          <a:lstStyle/>
          <a:p>
            <a:r>
              <a:rPr lang="en-US" sz="2400" dirty="0"/>
              <a:t>Pole Loading Defined</a:t>
            </a:r>
            <a:endParaRPr lang="en-US" sz="2400" i="1" dirty="0">
              <a:solidFill>
                <a:srgbClr val="FFFF00"/>
              </a:solidFill>
            </a:endParaRPr>
          </a:p>
          <a:p>
            <a:r>
              <a:rPr lang="en-US" sz="2400" dirty="0"/>
              <a:t>Importance of understanding the ‘code’</a:t>
            </a:r>
          </a:p>
          <a:p>
            <a:pPr lvl="1"/>
            <a:r>
              <a:rPr lang="en-US" sz="2400" i="1" dirty="0">
                <a:solidFill>
                  <a:srgbClr val="FFFF00"/>
                </a:solidFill>
              </a:rPr>
              <a:t>O-</a:t>
            </a:r>
            <a:r>
              <a:rPr lang="en-US" sz="2400" i="1" dirty="0" err="1">
                <a:solidFill>
                  <a:srgbClr val="FFFF00"/>
                </a:solidFill>
              </a:rPr>
              <a:t>Calc</a:t>
            </a:r>
            <a:r>
              <a:rPr lang="en-US" sz="2400" i="1" dirty="0">
                <a:solidFill>
                  <a:srgbClr val="FFFF00"/>
                </a:solidFill>
              </a:rPr>
              <a:t> Pro demo</a:t>
            </a:r>
            <a:endParaRPr lang="en-US" sz="2400" dirty="0"/>
          </a:p>
          <a:p>
            <a:r>
              <a:rPr lang="en-US" sz="2400" dirty="0"/>
              <a:t>Field Data Collection Options</a:t>
            </a:r>
          </a:p>
          <a:p>
            <a:r>
              <a:rPr lang="en-US" sz="2400" dirty="0"/>
              <a:t>Sensitivity of Pole Loading Parameters</a:t>
            </a:r>
          </a:p>
          <a:p>
            <a:r>
              <a:rPr lang="en-US" sz="2400" dirty="0"/>
              <a:t>Pole Remaining Strength</a:t>
            </a:r>
          </a:p>
          <a:p>
            <a:r>
              <a:rPr lang="en-US" sz="2400" dirty="0"/>
              <a:t>NESC Clearance Rules</a:t>
            </a:r>
          </a:p>
          <a:p>
            <a:pPr lvl="1"/>
            <a:r>
              <a:rPr lang="en-US" sz="2400" i="1" dirty="0">
                <a:solidFill>
                  <a:srgbClr val="FFFF00"/>
                </a:solidFill>
              </a:rPr>
              <a:t>O-</a:t>
            </a:r>
            <a:r>
              <a:rPr lang="en-US" sz="2400" i="1" dirty="0" err="1">
                <a:solidFill>
                  <a:srgbClr val="FFFF00"/>
                </a:solidFill>
              </a:rPr>
              <a:t>Calc</a:t>
            </a:r>
            <a:r>
              <a:rPr lang="en-US" sz="2400" i="1" dirty="0">
                <a:solidFill>
                  <a:srgbClr val="FFFF00"/>
                </a:solidFill>
              </a:rPr>
              <a:t> Pro DMT and Clearance Analysis demo</a:t>
            </a:r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Resolving Overload Poles  (if time permits)</a:t>
            </a:r>
          </a:p>
          <a:p>
            <a:pPr lvl="1"/>
            <a:r>
              <a:rPr lang="en-US" sz="2400" i="1" dirty="0">
                <a:solidFill>
                  <a:srgbClr val="FFFF00"/>
                </a:solidFill>
              </a:rPr>
              <a:t>O-</a:t>
            </a:r>
            <a:r>
              <a:rPr lang="en-US" sz="2400" i="1" dirty="0" err="1">
                <a:solidFill>
                  <a:srgbClr val="FFFF00"/>
                </a:solidFill>
              </a:rPr>
              <a:t>Calc</a:t>
            </a:r>
            <a:r>
              <a:rPr lang="en-US" sz="2400" i="1" dirty="0">
                <a:solidFill>
                  <a:srgbClr val="FFFF00"/>
                </a:solidFill>
              </a:rPr>
              <a:t> Pro ET Truss Selector demo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920672"/>
      </p:ext>
    </p:extLst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Field Data Collection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362199"/>
            <a:ext cx="5562600" cy="4235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84752"/>
      </p:ext>
    </p:extLst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/>
              <a:t>Field Data Collection Options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1375144"/>
            <a:ext cx="2718264" cy="2003908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3200400" y="1388023"/>
            <a:ext cx="2438400" cy="4182414"/>
            <a:chOff x="6400800" y="2362200"/>
            <a:chExt cx="2094891" cy="369293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00800" y="2362200"/>
              <a:ext cx="2094891" cy="3159530"/>
            </a:xfrm>
            <a:prstGeom prst="rect">
              <a:avLst/>
            </a:prstGeom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</p:pic>
        <p:sp>
          <p:nvSpPr>
            <p:cNvPr id="6" name="TextBox 5"/>
            <p:cNvSpPr txBox="1"/>
            <p:nvPr/>
          </p:nvSpPr>
          <p:spPr>
            <a:xfrm>
              <a:off x="6638467" y="5597930"/>
              <a:ext cx="1619555" cy="4572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O-</a:t>
              </a:r>
              <a:r>
                <a:rPr lang="en-US" dirty="0" err="1"/>
                <a:t>Calc</a:t>
              </a:r>
              <a:r>
                <a:rPr lang="en-US" dirty="0"/>
                <a:t> LE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6627469" y="3018880"/>
            <a:ext cx="2200442" cy="1265542"/>
            <a:chOff x="6414752" y="2312172"/>
            <a:chExt cx="2424448" cy="1634133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4752" y="2312172"/>
              <a:ext cx="2286000" cy="1634133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7696200" y="3449223"/>
              <a:ext cx="1143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IKE 4</a:t>
              </a:r>
            </a:p>
          </p:txBody>
        </p:sp>
      </p:grpSp>
      <p:pic>
        <p:nvPicPr>
          <p:cNvPr id="14" name="Graphic 13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243637" y="5252306"/>
            <a:ext cx="2595563" cy="130089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4154" y="1618740"/>
            <a:ext cx="2596080" cy="644544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457200" y="3810000"/>
            <a:ext cx="2017345" cy="2787203"/>
            <a:chOff x="285590" y="3637342"/>
            <a:chExt cx="2188955" cy="2959861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85590" y="3637342"/>
              <a:ext cx="2188955" cy="2959861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 rot="18831659">
              <a:off x="613594" y="4559377"/>
              <a:ext cx="168797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chemeClr val="bg1"/>
                  </a:solidFill>
                </a:rPr>
                <a:t>Paper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4846023"/>
      </p:ext>
    </p:extLst>
  </p:cSld>
  <p:clrMapOvr>
    <a:masterClrMapping/>
  </p:clrMapOvr>
  <p:transition spd="med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762000"/>
          </a:xfrm>
        </p:spPr>
        <p:txBody>
          <a:bodyPr>
            <a:norm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Field Data Collection - </a:t>
            </a: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Pole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305800" cy="4038600"/>
          </a:xfrm>
        </p:spPr>
        <p:txBody>
          <a:bodyPr/>
          <a:lstStyle/>
          <a:p>
            <a:pPr>
              <a:spcBef>
                <a:spcPts val="2400"/>
              </a:spcBef>
            </a:pPr>
            <a:r>
              <a:rPr lang="en-US" sz="4000" dirty="0"/>
              <a:t>Pole Owner, Pole Number</a:t>
            </a:r>
          </a:p>
          <a:p>
            <a:pPr>
              <a:spcBef>
                <a:spcPts val="2400"/>
              </a:spcBef>
            </a:pPr>
            <a:r>
              <a:rPr lang="en-US" sz="4000" dirty="0"/>
              <a:t>Species, Class, Length</a:t>
            </a:r>
          </a:p>
          <a:p>
            <a:pPr>
              <a:spcBef>
                <a:spcPts val="2400"/>
              </a:spcBef>
            </a:pPr>
            <a:r>
              <a:rPr lang="en-US" sz="4000" dirty="0"/>
              <a:t>Ground Line Circumference</a:t>
            </a:r>
          </a:p>
          <a:p>
            <a:pPr>
              <a:spcBef>
                <a:spcPts val="2400"/>
              </a:spcBef>
            </a:pPr>
            <a:r>
              <a:rPr lang="en-US" sz="4000" dirty="0"/>
              <a:t>Lat/Long </a:t>
            </a:r>
          </a:p>
          <a:p>
            <a:pPr>
              <a:spcBef>
                <a:spcPts val="2400"/>
              </a:spcBef>
            </a:pPr>
            <a:r>
              <a:rPr lang="en-US" sz="4000" dirty="0"/>
              <a:t>Digital Images (DMT Image)</a:t>
            </a:r>
          </a:p>
          <a:p>
            <a:pPr marL="0" indent="0">
              <a:spcBef>
                <a:spcPts val="2400"/>
              </a:spcBef>
              <a:buNone/>
            </a:pPr>
            <a:endParaRPr lang="en-US" sz="4000" dirty="0"/>
          </a:p>
          <a:p>
            <a:pPr>
              <a:spcBef>
                <a:spcPts val="2400"/>
              </a:spcBef>
            </a:pP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725603783"/>
      </p:ext>
    </p:extLst>
  </p:cSld>
  <p:clrMapOvr>
    <a:masterClrMapping/>
  </p:clrMapOvr>
  <p:transition spd="med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762000"/>
          </a:xfrm>
        </p:spPr>
        <p:txBody>
          <a:bodyPr>
            <a:norm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Field Data Collection - 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Spans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305800" cy="4038600"/>
          </a:xfrm>
        </p:spPr>
        <p:txBody>
          <a:bodyPr/>
          <a:lstStyle/>
          <a:p>
            <a:pPr>
              <a:spcBef>
                <a:spcPts val="2400"/>
              </a:spcBef>
            </a:pPr>
            <a:r>
              <a:rPr lang="en-US" sz="4000" dirty="0"/>
              <a:t>Type </a:t>
            </a:r>
          </a:p>
          <a:p>
            <a:pPr lvl="1">
              <a:spcBef>
                <a:spcPts val="2400"/>
              </a:spcBef>
            </a:pPr>
            <a:r>
              <a:rPr lang="en-US" sz="3600" dirty="0"/>
              <a:t>Wire Diameter, Linear Weight, etc.</a:t>
            </a:r>
          </a:p>
          <a:p>
            <a:pPr>
              <a:spcBef>
                <a:spcPts val="2400"/>
              </a:spcBef>
            </a:pPr>
            <a:r>
              <a:rPr lang="en-US" sz="4000" dirty="0"/>
              <a:t>Attachment Height</a:t>
            </a:r>
          </a:p>
          <a:p>
            <a:pPr>
              <a:spcBef>
                <a:spcPts val="2400"/>
              </a:spcBef>
            </a:pPr>
            <a:r>
              <a:rPr lang="en-US" sz="4000" dirty="0"/>
              <a:t>Length</a:t>
            </a:r>
          </a:p>
          <a:p>
            <a:pPr>
              <a:spcBef>
                <a:spcPts val="2400"/>
              </a:spcBef>
            </a:pPr>
            <a:r>
              <a:rPr lang="en-US" sz="4000" dirty="0"/>
              <a:t>Angles</a:t>
            </a:r>
          </a:p>
          <a:p>
            <a:pPr>
              <a:spcBef>
                <a:spcPts val="2400"/>
              </a:spcBef>
            </a:pPr>
            <a:r>
              <a:rPr lang="en-US" sz="4000" dirty="0"/>
              <a:t>Tension</a:t>
            </a:r>
          </a:p>
          <a:p>
            <a:pPr>
              <a:spcBef>
                <a:spcPts val="2400"/>
              </a:spcBef>
            </a:pPr>
            <a:endParaRPr lang="en-US" sz="4000" dirty="0"/>
          </a:p>
        </p:txBody>
      </p:sp>
    </p:spTree>
  </p:cSld>
  <p:clrMapOvr>
    <a:masterClrMapping/>
  </p:clrMapOvr>
  <p:transition spd="med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762000"/>
          </a:xfrm>
        </p:spPr>
        <p:txBody>
          <a:bodyPr>
            <a:normAutofit/>
          </a:bodyPr>
          <a:lstStyle/>
          <a:p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Field Data Collection - 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Equipment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305800" cy="4038600"/>
          </a:xfrm>
        </p:spPr>
        <p:txBody>
          <a:bodyPr/>
          <a:lstStyle/>
          <a:p>
            <a:pPr>
              <a:spcBef>
                <a:spcPts val="2400"/>
              </a:spcBef>
            </a:pPr>
            <a:r>
              <a:rPr lang="en-US" sz="3600" dirty="0"/>
              <a:t>Type (Dimensions) </a:t>
            </a:r>
          </a:p>
          <a:p>
            <a:pPr lvl="1">
              <a:spcBef>
                <a:spcPts val="2400"/>
              </a:spcBef>
            </a:pPr>
            <a:r>
              <a:rPr lang="en-US" sz="3200" dirty="0"/>
              <a:t>Length, Width, Height (box) or</a:t>
            </a:r>
          </a:p>
          <a:p>
            <a:pPr lvl="1">
              <a:spcBef>
                <a:spcPts val="2400"/>
              </a:spcBef>
            </a:pPr>
            <a:r>
              <a:rPr lang="en-US" sz="3200" dirty="0"/>
              <a:t>Length and Diameter (cylinder)</a:t>
            </a:r>
          </a:p>
          <a:p>
            <a:pPr>
              <a:spcBef>
                <a:spcPts val="2400"/>
              </a:spcBef>
            </a:pPr>
            <a:r>
              <a:rPr lang="en-US" sz="3600" dirty="0"/>
              <a:t>Weight</a:t>
            </a:r>
          </a:p>
          <a:p>
            <a:pPr>
              <a:spcBef>
                <a:spcPts val="2400"/>
              </a:spcBef>
            </a:pPr>
            <a:r>
              <a:rPr lang="en-US" sz="3600" dirty="0"/>
              <a:t>Attachment Height</a:t>
            </a:r>
          </a:p>
          <a:p>
            <a:pPr>
              <a:spcBef>
                <a:spcPts val="2400"/>
              </a:spcBef>
            </a:pPr>
            <a:r>
              <a:rPr lang="en-US" sz="3600" dirty="0"/>
              <a:t>Attachment Angle (side of pole)</a:t>
            </a:r>
          </a:p>
          <a:p>
            <a:pPr marL="0" indent="0">
              <a:spcBef>
                <a:spcPts val="2400"/>
              </a:spcBef>
              <a:buNone/>
            </a:pPr>
            <a:endParaRPr lang="en-US" sz="4000" dirty="0"/>
          </a:p>
          <a:p>
            <a:pPr>
              <a:spcBef>
                <a:spcPts val="2400"/>
              </a:spcBef>
            </a:pP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032321011"/>
      </p:ext>
    </p:extLst>
  </p:cSld>
  <p:clrMapOvr>
    <a:masterClrMapping/>
  </p:clrMapOvr>
  <p:transition spd="med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762000"/>
          </a:xfrm>
        </p:spPr>
        <p:txBody>
          <a:bodyPr>
            <a:norm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Field Data Collection - 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305800" cy="4038600"/>
          </a:xfrm>
        </p:spPr>
        <p:txBody>
          <a:bodyPr/>
          <a:lstStyle/>
          <a:p>
            <a:pPr>
              <a:spcBef>
                <a:spcPts val="2400"/>
              </a:spcBef>
            </a:pPr>
            <a:r>
              <a:rPr lang="en-US" sz="4000" dirty="0"/>
              <a:t>Type (Down, Span, Sidewalk)</a:t>
            </a:r>
          </a:p>
          <a:p>
            <a:pPr>
              <a:spcBef>
                <a:spcPts val="2400"/>
              </a:spcBef>
            </a:pPr>
            <a:r>
              <a:rPr lang="en-US" sz="4000" dirty="0"/>
              <a:t>Attachment Height(s)</a:t>
            </a:r>
          </a:p>
          <a:p>
            <a:pPr>
              <a:spcBef>
                <a:spcPts val="2400"/>
              </a:spcBef>
            </a:pPr>
            <a:r>
              <a:rPr lang="en-US" sz="4000" dirty="0"/>
              <a:t>Guy Diameter</a:t>
            </a:r>
          </a:p>
          <a:p>
            <a:pPr>
              <a:spcBef>
                <a:spcPts val="2400"/>
              </a:spcBef>
            </a:pPr>
            <a:r>
              <a:rPr lang="en-US" sz="4000" dirty="0"/>
              <a:t>Strut Type, Length, and Height</a:t>
            </a:r>
          </a:p>
          <a:p>
            <a:pPr>
              <a:spcBef>
                <a:spcPts val="2400"/>
              </a:spcBef>
            </a:pPr>
            <a:r>
              <a:rPr lang="en-US" sz="4000" dirty="0"/>
              <a:t>Lead Length and Angle of Anchor</a:t>
            </a:r>
          </a:p>
          <a:p>
            <a:pPr>
              <a:spcBef>
                <a:spcPts val="2400"/>
              </a:spcBef>
            </a:pPr>
            <a:r>
              <a:rPr lang="en-US" sz="4000" dirty="0"/>
              <a:t>Anchor Type</a:t>
            </a:r>
          </a:p>
          <a:p>
            <a:pPr>
              <a:spcBef>
                <a:spcPts val="2400"/>
              </a:spcBef>
            </a:pP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032321011"/>
      </p:ext>
    </p:extLst>
  </p:cSld>
  <p:clrMapOvr>
    <a:masterClrMapping/>
  </p:clrMapOvr>
  <p:transition spd="med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Field Collection vs Data Driven PLA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Assume a 100,000 pole plant</a:t>
            </a:r>
          </a:p>
          <a:p>
            <a:r>
              <a:rPr lang="en-US" dirty="0"/>
              <a:t>Field Data Collection/PLA costs $100/pole</a:t>
            </a:r>
          </a:p>
          <a:p>
            <a:r>
              <a:rPr lang="en-US" dirty="0"/>
              <a:t>Total cost is $10 million</a:t>
            </a:r>
          </a:p>
          <a:p>
            <a:endParaRPr lang="en-US" dirty="0"/>
          </a:p>
          <a:p>
            <a:r>
              <a:rPr lang="en-US" dirty="0"/>
              <a:t>Data Driven approach ….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49050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458200" cy="838200"/>
          </a:xfrm>
        </p:spPr>
        <p:txBody>
          <a:bodyPr/>
          <a:lstStyle/>
          <a:p>
            <a:r>
              <a:rPr lang="en-US" dirty="0"/>
              <a:t>Critical Pole Loading Data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86740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sz="3600" dirty="0"/>
              <a:t>Pole length, class and circumference</a:t>
            </a:r>
          </a:p>
          <a:p>
            <a:pPr>
              <a:spcBef>
                <a:spcPts val="1200"/>
              </a:spcBef>
            </a:pPr>
            <a:r>
              <a:rPr lang="en-US" sz="3600" dirty="0"/>
              <a:t>Span lengths</a:t>
            </a:r>
          </a:p>
          <a:p>
            <a:pPr>
              <a:spcBef>
                <a:spcPts val="1200"/>
              </a:spcBef>
            </a:pPr>
            <a:r>
              <a:rPr lang="en-US" sz="3600" dirty="0"/>
              <a:t>Span angles</a:t>
            </a:r>
          </a:p>
          <a:p>
            <a:pPr>
              <a:spcBef>
                <a:spcPts val="1200"/>
              </a:spcBef>
            </a:pPr>
            <a:r>
              <a:rPr lang="en-US" sz="3600" dirty="0"/>
              <a:t>Wire sizes – power and communication</a:t>
            </a:r>
          </a:p>
          <a:p>
            <a:pPr>
              <a:spcBef>
                <a:spcPts val="1200"/>
              </a:spcBef>
            </a:pPr>
            <a:r>
              <a:rPr lang="en-US" sz="3600" dirty="0"/>
              <a:t>Wire tensions</a:t>
            </a:r>
          </a:p>
          <a:p>
            <a:pPr>
              <a:spcBef>
                <a:spcPts val="1200"/>
              </a:spcBef>
            </a:pPr>
            <a:r>
              <a:rPr lang="en-US" sz="3600" dirty="0"/>
              <a:t>Attachment heights for all attachments</a:t>
            </a:r>
          </a:p>
          <a:p>
            <a:pPr>
              <a:spcBef>
                <a:spcPts val="1200"/>
              </a:spcBef>
            </a:pPr>
            <a:r>
              <a:rPr lang="en-US" sz="3600" dirty="0"/>
              <a:t>Guy size, lead length and orientation</a:t>
            </a:r>
          </a:p>
          <a:p>
            <a:pPr>
              <a:spcBef>
                <a:spcPts val="1200"/>
              </a:spcBef>
            </a:pPr>
            <a:r>
              <a:rPr lang="en-US" sz="3600" dirty="0"/>
              <a:t>Equipment size and orientation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" dur="10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6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7" dur="10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" dur="10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1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2" dur="10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524000"/>
          </a:xfrm>
        </p:spPr>
        <p:txBody>
          <a:bodyPr/>
          <a:lstStyle/>
          <a:p>
            <a:r>
              <a:rPr lang="en-US" dirty="0"/>
              <a:t>Sensitivity of Calculations to Key Input Parameters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057400"/>
            <a:ext cx="5410200" cy="4419600"/>
          </a:xfrm>
        </p:spPr>
        <p:txBody>
          <a:bodyPr/>
          <a:lstStyle/>
          <a:p>
            <a:r>
              <a:rPr lang="en-US" dirty="0">
                <a:latin typeface="Calibri" pitchFamily="34" charset="0"/>
                <a:cs typeface="Calibri" pitchFamily="34" charset="0"/>
              </a:rPr>
              <a:t>Tangent Pole Example – 45/3, NESC Grade B, Light Loading</a:t>
            </a:r>
          </a:p>
          <a:p>
            <a:r>
              <a:rPr lang="en-US" dirty="0">
                <a:latin typeface="Calibri" pitchFamily="34" charset="0"/>
                <a:cs typeface="Calibri" pitchFamily="34" charset="0"/>
              </a:rPr>
              <a:t>Wire Diameter</a:t>
            </a:r>
          </a:p>
          <a:p>
            <a:pPr lvl="1"/>
            <a:r>
              <a:rPr lang="en-US" dirty="0">
                <a:latin typeface="Calibri" pitchFamily="34" charset="0"/>
                <a:cs typeface="Calibri" pitchFamily="34" charset="0"/>
              </a:rPr>
              <a:t>0.1” Change in Power Wire Diameter = 6% in load</a:t>
            </a:r>
          </a:p>
          <a:p>
            <a:pPr lvl="1"/>
            <a:r>
              <a:rPr lang="en-US" dirty="0">
                <a:latin typeface="Calibri" pitchFamily="34" charset="0"/>
                <a:cs typeface="Calibri" pitchFamily="34" charset="0"/>
              </a:rPr>
              <a:t>0.5” Change in Communication Wire Diameter = 6% in load</a:t>
            </a:r>
          </a:p>
          <a:p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10594" name="Picture 2"/>
          <p:cNvPicPr>
            <a:picLocks noChangeAspect="1" noChangeArrowheads="1"/>
          </p:cNvPicPr>
          <p:nvPr/>
        </p:nvPicPr>
        <p:blipFill>
          <a:blip r:embed="rId2" cstate="print"/>
          <a:srcRect l="21707" t="13000" r="22683" b="2000"/>
          <a:stretch>
            <a:fillRect/>
          </a:stretch>
        </p:blipFill>
        <p:spPr bwMode="auto">
          <a:xfrm>
            <a:off x="5715000" y="1905000"/>
            <a:ext cx="3169024" cy="472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524000"/>
          </a:xfrm>
        </p:spPr>
        <p:txBody>
          <a:bodyPr/>
          <a:lstStyle/>
          <a:p>
            <a:r>
              <a:rPr lang="en-US" dirty="0"/>
              <a:t>Sensitivity of Calculations to Key Input Parameters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5257800" cy="487680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Calibri" pitchFamily="34" charset="0"/>
                <a:cs typeface="Calibri" pitchFamily="34" charset="0"/>
              </a:rPr>
              <a:t>Angle Pole Example - 45/3, NESC Grade B, Light Loading, 10 deg angle:</a:t>
            </a:r>
          </a:p>
          <a:p>
            <a:r>
              <a:rPr lang="en-US" dirty="0">
                <a:latin typeface="Calibri" pitchFamily="34" charset="0"/>
                <a:cs typeface="Calibri" pitchFamily="34" charset="0"/>
              </a:rPr>
              <a:t>500 lb change in power wire tension = 1000 lb in guy wire</a:t>
            </a:r>
          </a:p>
          <a:p>
            <a:r>
              <a:rPr lang="en-US" dirty="0">
                <a:latin typeface="Calibri" pitchFamily="34" charset="0"/>
                <a:cs typeface="Calibri" pitchFamily="34" charset="0"/>
              </a:rPr>
              <a:t>5 deg. change communication wire angle = 400 lb in guy wire</a:t>
            </a:r>
          </a:p>
          <a:p>
            <a:r>
              <a:rPr lang="en-US" dirty="0">
                <a:latin typeface="Calibri" pitchFamily="34" charset="0"/>
                <a:cs typeface="Calibri" pitchFamily="34" charset="0"/>
              </a:rPr>
              <a:t>1/8” change in guy wire diameter = 125% change in guy wire capacity   </a:t>
            </a:r>
          </a:p>
          <a:p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9570" name="Picture 2"/>
          <p:cNvPicPr>
            <a:picLocks noChangeAspect="1" noChangeArrowheads="1"/>
          </p:cNvPicPr>
          <p:nvPr/>
        </p:nvPicPr>
        <p:blipFill>
          <a:blip r:embed="rId2" cstate="print"/>
          <a:srcRect l="26585" t="9000" r="14878" b="7000"/>
          <a:stretch>
            <a:fillRect/>
          </a:stretch>
        </p:blipFill>
        <p:spPr bwMode="auto">
          <a:xfrm>
            <a:off x="5791200" y="2057400"/>
            <a:ext cx="3156857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762000"/>
          </a:xfrm>
        </p:spPr>
        <p:txBody>
          <a:bodyPr/>
          <a:lstStyle/>
          <a:p>
            <a:pPr algn="ctr"/>
            <a:r>
              <a:rPr lang="en-US" dirty="0"/>
              <a:t>Why Perform Pole Loading?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534400" cy="5334000"/>
          </a:xfrm>
        </p:spPr>
        <p:txBody>
          <a:bodyPr/>
          <a:lstStyle/>
          <a:p>
            <a:r>
              <a:rPr lang="en-US" sz="3200" dirty="0"/>
              <a:t>Any new attachment changes load on a pole</a:t>
            </a:r>
          </a:p>
          <a:p>
            <a:pPr lvl="1"/>
            <a:r>
              <a:rPr lang="en-US" dirty="0"/>
              <a:t>Increased wind area</a:t>
            </a:r>
          </a:p>
          <a:p>
            <a:pPr lvl="1"/>
            <a:r>
              <a:rPr lang="en-US" dirty="0"/>
              <a:t>Wire tension</a:t>
            </a:r>
          </a:p>
          <a:p>
            <a:pPr lvl="1"/>
            <a:r>
              <a:rPr lang="en-US" dirty="0"/>
              <a:t>Offset bending due to equipment weight</a:t>
            </a:r>
          </a:p>
          <a:p>
            <a:r>
              <a:rPr lang="en-US" sz="3200" dirty="0"/>
              <a:t>Safety requirements as specified by NESC, CSA or GO 95</a:t>
            </a:r>
          </a:p>
          <a:p>
            <a:r>
              <a:rPr lang="en-US" sz="3200" dirty="0"/>
              <a:t>Reduce risk of legal and financial consequences</a:t>
            </a:r>
          </a:p>
          <a:p>
            <a:r>
              <a:rPr lang="en-US" sz="3200" dirty="0"/>
              <a:t>Prevent…</a:t>
            </a:r>
          </a:p>
        </p:txBody>
      </p:sp>
    </p:spTree>
    <p:extLst>
      <p:ext uri="{BB962C8B-B14F-4D97-AF65-F5344CB8AC3E}">
        <p14:creationId xmlns:p14="http://schemas.microsoft.com/office/powerpoint/2010/main" val="321332644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9029"/>
            <a:ext cx="8229600" cy="914400"/>
          </a:xfrm>
        </p:spPr>
        <p:txBody>
          <a:bodyPr/>
          <a:lstStyle/>
          <a:p>
            <a:r>
              <a:rPr lang="en-US" dirty="0"/>
              <a:t>Pole Remaining Strength</a:t>
            </a:r>
          </a:p>
        </p:txBody>
      </p:sp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949700"/>
            <a:ext cx="8037513" cy="260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INTERNAL DECAY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1167" y="1371601"/>
            <a:ext cx="2642033" cy="1676399"/>
          </a:xfrm>
          <a:noFill/>
        </p:spPr>
      </p:pic>
      <p:pic>
        <p:nvPicPr>
          <p:cNvPr id="6" name="Picture 3" descr="INTERNAL DECAY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066800"/>
            <a:ext cx="34290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 descr="HECO_SYP_Wailoa St_#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295400"/>
            <a:ext cx="2434793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val 3"/>
          <p:cNvSpPr/>
          <p:nvPr/>
        </p:nvSpPr>
        <p:spPr>
          <a:xfrm>
            <a:off x="1629228" y="3858986"/>
            <a:ext cx="990600" cy="1377950"/>
          </a:xfrm>
          <a:prstGeom prst="ellipse">
            <a:avLst/>
          </a:prstGeom>
          <a:solidFill>
            <a:schemeClr val="accent1">
              <a:alpha val="1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324600" y="4102100"/>
            <a:ext cx="762000" cy="1225550"/>
          </a:xfrm>
          <a:prstGeom prst="ellipse">
            <a:avLst/>
          </a:prstGeom>
          <a:solidFill>
            <a:schemeClr val="accent1">
              <a:alpha val="1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03314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NESC Reject Criteria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spcBef>
                <a:spcPct val="50000"/>
              </a:spcBef>
              <a:buClr>
                <a:schemeClr val="bg1"/>
              </a:buClr>
              <a:buFontTx/>
              <a:buNone/>
              <a:defRPr/>
            </a:pPr>
            <a:endParaRPr lang="en-US" sz="3200" dirty="0"/>
          </a:p>
          <a:p>
            <a:pPr algn="ctr">
              <a:spcBef>
                <a:spcPct val="50000"/>
              </a:spcBef>
              <a:buClr>
                <a:schemeClr val="bg1"/>
              </a:buClr>
              <a:buFontTx/>
              <a:buNone/>
              <a:defRPr/>
            </a:pPr>
            <a:r>
              <a:rPr lang="en-US" sz="3200" dirty="0"/>
              <a:t>“When a pole loses </a:t>
            </a:r>
            <a:r>
              <a:rPr lang="en-US" sz="3200" i="1" dirty="0"/>
              <a:t>1/3 </a:t>
            </a:r>
          </a:p>
          <a:p>
            <a:pPr algn="ctr">
              <a:spcBef>
                <a:spcPct val="50000"/>
              </a:spcBef>
              <a:buClr>
                <a:schemeClr val="bg1"/>
              </a:buClr>
              <a:buFontTx/>
              <a:buNone/>
              <a:defRPr/>
            </a:pPr>
            <a:r>
              <a:rPr lang="en-US" sz="3200" i="1" dirty="0"/>
              <a:t>of its </a:t>
            </a:r>
            <a:r>
              <a:rPr lang="en-US" sz="3200" i="1" dirty="0">
                <a:solidFill>
                  <a:srgbClr val="FF0000"/>
                </a:solidFill>
              </a:rPr>
              <a:t>original required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/>
              <a:t>bending strength </a:t>
            </a:r>
          </a:p>
          <a:p>
            <a:pPr algn="ctr">
              <a:spcBef>
                <a:spcPct val="50000"/>
              </a:spcBef>
              <a:buClr>
                <a:schemeClr val="bg1"/>
              </a:buClr>
              <a:buFontTx/>
              <a:buNone/>
              <a:defRPr/>
            </a:pPr>
            <a:r>
              <a:rPr lang="en-US" sz="3200" dirty="0"/>
              <a:t>it must be replaced or restored.”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5191909"/>
      </p:ext>
    </p:extLst>
  </p:cSld>
  <p:clrMapOvr>
    <a:masterClrMapping/>
  </p:clrMapOvr>
  <p:transition spd="med"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762000"/>
          </a:xfrm>
        </p:spPr>
        <p:txBody>
          <a:bodyPr/>
          <a:lstStyle/>
          <a:p>
            <a:r>
              <a:rPr lang="en-US" dirty="0"/>
              <a:t>Decay – Most Critical Location</a:t>
            </a:r>
          </a:p>
        </p:txBody>
      </p:sp>
      <p:pic>
        <p:nvPicPr>
          <p:cNvPr id="4" name="Picture 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9144000" cy="5715000"/>
          </a:xfrm>
          <a:prstGeom prst="rect">
            <a:avLst/>
          </a:prstGeom>
          <a:solidFill>
            <a:schemeClr val="bg2">
              <a:alpha val="0"/>
            </a:schemeClr>
          </a:solidFill>
          <a:ln>
            <a:noFill/>
          </a:ln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5334000" y="1811338"/>
            <a:ext cx="36576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rgbClr val="000068"/>
                </a:solidFill>
                <a:latin typeface="Tahoma" pitchFamily="34" charset="0"/>
              </a:rPr>
              <a:t>Load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0068"/>
                </a:solidFill>
                <a:latin typeface="Tahoma" pitchFamily="34" charset="0"/>
              </a:rPr>
              <a:t>(Wind Force on Wires, Equip., etc.) </a:t>
            </a:r>
            <a:r>
              <a:rPr lang="en-US" altLang="en-US" sz="2400" baseline="-25000" dirty="0">
                <a:solidFill>
                  <a:srgbClr val="000068"/>
                </a:solidFill>
                <a:latin typeface="Tahoma" pitchFamily="34" charset="0"/>
              </a:rPr>
              <a:t>   </a:t>
            </a:r>
            <a:endParaRPr lang="en-US" altLang="en-US" sz="2400" dirty="0">
              <a:solidFill>
                <a:srgbClr val="000068"/>
              </a:solidFill>
              <a:latin typeface="Tahoma" pitchFamily="34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4419600" y="4800600"/>
            <a:ext cx="39624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rgbClr val="000068"/>
                </a:solidFill>
                <a:latin typeface="Tahoma" pitchFamily="34" charset="0"/>
              </a:rPr>
              <a:t>Maximum Stress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0068"/>
                </a:solidFill>
                <a:latin typeface="Tahoma" pitchFamily="34" charset="0"/>
              </a:rPr>
              <a:t>(Location Where Pole Breaks) </a:t>
            </a:r>
            <a:r>
              <a:rPr lang="en-US" altLang="en-US" sz="2400" baseline="-25000" dirty="0">
                <a:solidFill>
                  <a:srgbClr val="000068"/>
                </a:solidFill>
                <a:latin typeface="Tahoma" pitchFamily="34" charset="0"/>
              </a:rPr>
              <a:t>   </a:t>
            </a:r>
            <a:endParaRPr lang="en-US" altLang="en-US" sz="2400" dirty="0">
              <a:solidFill>
                <a:srgbClr val="000068"/>
              </a:solidFill>
              <a:latin typeface="Tahoma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6475413"/>
            <a:ext cx="1828800" cy="1587"/>
          </a:xfrm>
          <a:prstGeom prst="line">
            <a:avLst/>
          </a:prstGeom>
          <a:ln w="508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5400000">
            <a:off x="2552701" y="6667500"/>
            <a:ext cx="381000" cy="3175"/>
          </a:xfrm>
          <a:prstGeom prst="line">
            <a:avLst/>
          </a:prstGeom>
          <a:ln w="34925">
            <a:solidFill>
              <a:schemeClr val="bg2">
                <a:lumMod val="2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>
            <a:off x="2780507" y="6666706"/>
            <a:ext cx="381000" cy="1587"/>
          </a:xfrm>
          <a:prstGeom prst="line">
            <a:avLst/>
          </a:prstGeom>
          <a:ln w="34925">
            <a:solidFill>
              <a:schemeClr val="bg2">
                <a:lumMod val="2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12" descr="Shell Rot Chipp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5264150"/>
            <a:ext cx="1981200" cy="159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Arrow Connector 10"/>
          <p:cNvCxnSpPr/>
          <p:nvPr/>
        </p:nvCxnSpPr>
        <p:spPr>
          <a:xfrm rot="10800000" flipV="1">
            <a:off x="2971800" y="5181600"/>
            <a:ext cx="1219200" cy="1211262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137779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762000"/>
          </a:xfrm>
        </p:spPr>
        <p:txBody>
          <a:bodyPr/>
          <a:lstStyle/>
          <a:p>
            <a:r>
              <a:rPr lang="en-US" dirty="0"/>
              <a:t>NESC Clearance Rules 231-235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71349C0-00CD-456F-B279-8B3C46FEAD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990600"/>
            <a:ext cx="8077200" cy="531778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D3115B2-FB6A-42B2-91B6-770C0AB6A614}"/>
              </a:ext>
            </a:extLst>
          </p:cNvPr>
          <p:cNvSpPr txBox="1"/>
          <p:nvPr/>
        </p:nvSpPr>
        <p:spPr>
          <a:xfrm>
            <a:off x="338667" y="6398879"/>
            <a:ext cx="8610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http://www.ojua.org/wp-content/uploads/2009/03/Standards-Trifold-revised-8.5x11-5-18-2016.pdf</a:t>
            </a:r>
          </a:p>
        </p:txBody>
      </p:sp>
    </p:spTree>
    <p:extLst>
      <p:ext uri="{BB962C8B-B14F-4D97-AF65-F5344CB8AC3E}">
        <p14:creationId xmlns:p14="http://schemas.microsoft.com/office/powerpoint/2010/main" val="2988300923"/>
      </p:ext>
    </p:extLst>
  </p:cSld>
  <p:clrMapOvr>
    <a:masterClrMapping/>
  </p:clrMapOvr>
  <p:transition spd="med"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495800" cy="5791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33600" y="5867400"/>
            <a:ext cx="655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Digital Measurement Technology (DMT) </a:t>
            </a:r>
          </a:p>
          <a:p>
            <a:r>
              <a:rPr lang="en-US" dirty="0">
                <a:solidFill>
                  <a:srgbClr val="FFFF00"/>
                </a:solidFill>
              </a:rPr>
              <a:t>And Clearance Analysis Demo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E164052-7DF1-4182-833D-718D11DE14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800" y="5644"/>
            <a:ext cx="4724400" cy="5785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961549"/>
      </p:ext>
    </p:extLst>
  </p:cSld>
  <p:clrMapOvr>
    <a:masterClrMapping/>
  </p:clrMapOvr>
  <p:transition spd="med"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1556" y="1447800"/>
            <a:ext cx="8229600" cy="4114800"/>
          </a:xfrm>
        </p:spPr>
        <p:txBody>
          <a:bodyPr/>
          <a:lstStyle/>
          <a:p>
            <a:r>
              <a:rPr lang="en-US" b="1" dirty="0"/>
              <a:t>PLA</a:t>
            </a:r>
            <a:r>
              <a:rPr lang="en-US" dirty="0"/>
              <a:t> – verification that Pole Strength &gt; Pole Load</a:t>
            </a:r>
          </a:p>
          <a:p>
            <a:r>
              <a:rPr lang="en-US" b="1" dirty="0"/>
              <a:t>Know the Code </a:t>
            </a:r>
            <a:r>
              <a:rPr lang="en-US" dirty="0"/>
              <a:t>– which loading district and construction grade</a:t>
            </a:r>
          </a:p>
          <a:p>
            <a:r>
              <a:rPr lang="en-US" b="1" dirty="0"/>
              <a:t>Know the Parameters </a:t>
            </a:r>
            <a:r>
              <a:rPr lang="en-US" dirty="0"/>
              <a:t>– Concentrate your fielding or data driven efforts on the more critical parameters</a:t>
            </a:r>
          </a:p>
          <a:p>
            <a:r>
              <a:rPr lang="en-US" b="1" dirty="0"/>
              <a:t>Make Ready </a:t>
            </a:r>
            <a:r>
              <a:rPr lang="en-US" dirty="0"/>
              <a:t>– Combination of pole loading and clearance requirements</a:t>
            </a:r>
          </a:p>
          <a:p>
            <a:r>
              <a:rPr lang="en-US" b="1" dirty="0"/>
              <a:t>Don’t Forget </a:t>
            </a:r>
            <a:r>
              <a:rPr lang="en-US" dirty="0"/>
              <a:t>– Poles are not static, both their strength and load change over time!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4194103"/>
      </p:ext>
    </p:extLst>
  </p:cSld>
  <p:clrMapOvr>
    <a:masterClrMapping/>
  </p:clrMapOvr>
  <p:transition spd="med"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62" name="Object 2" descr="Green marble"/>
          <p:cNvGraphicFramePr>
            <a:graphicFrameLocks noChangeAspect="1"/>
          </p:cNvGraphicFramePr>
          <p:nvPr/>
        </p:nvGraphicFramePr>
        <p:xfrm>
          <a:off x="228600" y="1655763"/>
          <a:ext cx="8763000" cy="4211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00" name="Worksheet" r:id="rId3" imgW="6067349" imgH="3009900" progId="Excel.Sheet.8">
                  <p:embed/>
                </p:oleObj>
              </mc:Choice>
              <mc:Fallback>
                <p:oleObj name="Worksheet" r:id="rId3" imgW="6067349" imgH="300990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655763"/>
                        <a:ext cx="8763000" cy="4211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3" name="Line 3"/>
          <p:cNvSpPr>
            <a:spLocks noChangeShapeType="1"/>
          </p:cNvSpPr>
          <p:nvPr/>
        </p:nvSpPr>
        <p:spPr bwMode="auto">
          <a:xfrm flipV="1">
            <a:off x="3352800" y="1981200"/>
            <a:ext cx="0" cy="2895600"/>
          </a:xfrm>
          <a:prstGeom prst="line">
            <a:avLst/>
          </a:prstGeom>
          <a:noFill/>
          <a:ln w="12700">
            <a:solidFill>
              <a:srgbClr val="ED61D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4" name="Line 4"/>
          <p:cNvSpPr>
            <a:spLocks noChangeShapeType="1"/>
          </p:cNvSpPr>
          <p:nvPr/>
        </p:nvSpPr>
        <p:spPr bwMode="auto">
          <a:xfrm flipV="1">
            <a:off x="5410200" y="1981200"/>
            <a:ext cx="0" cy="2895600"/>
          </a:xfrm>
          <a:prstGeom prst="line">
            <a:avLst/>
          </a:prstGeom>
          <a:noFill/>
          <a:ln w="12700">
            <a:solidFill>
              <a:srgbClr val="26059F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6248400" y="5943600"/>
            <a:ext cx="1676400" cy="762000"/>
          </a:xfrm>
          <a:prstGeom prst="rect">
            <a:avLst/>
          </a:prstGeom>
          <a:solidFill>
            <a:srgbClr val="000068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Tahoma" pitchFamily="34" charset="0"/>
            </a:endParaRPr>
          </a:p>
        </p:txBody>
      </p:sp>
      <p:sp>
        <p:nvSpPr>
          <p:cNvPr id="138246" name="Text Box 6"/>
          <p:cNvSpPr txBox="1">
            <a:spLocks noChangeArrowheads="1"/>
          </p:cNvSpPr>
          <p:nvPr/>
        </p:nvSpPr>
        <p:spPr bwMode="auto">
          <a:xfrm>
            <a:off x="-228600" y="5943600"/>
            <a:ext cx="8991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Probability of Failure</a:t>
            </a:r>
            <a:r>
              <a:rPr lang="en-US" sz="4000" b="1" dirty="0">
                <a:solidFill>
                  <a:srgbClr val="FFFF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–</a:t>
            </a:r>
            <a:r>
              <a:rPr lang="en-US" sz="4000" b="1" dirty="0">
                <a:solidFill>
                  <a:srgbClr val="FFFF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13.9%</a:t>
            </a:r>
          </a:p>
        </p:txBody>
      </p:sp>
      <p:sp>
        <p:nvSpPr>
          <p:cNvPr id="1031" name="Text Box 7"/>
          <p:cNvSpPr txBox="1">
            <a:spLocks noChangeArrowheads="1"/>
          </p:cNvSpPr>
          <p:nvPr/>
        </p:nvSpPr>
        <p:spPr bwMode="auto">
          <a:xfrm>
            <a:off x="914400" y="893135"/>
            <a:ext cx="7391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4400" b="1" i="1" dirty="0">
                <a:solidFill>
                  <a:schemeClr val="tx2">
                    <a:lumMod val="75000"/>
                  </a:schemeClr>
                </a:solidFill>
                <a:ea typeface="+mj-ea"/>
                <a:cs typeface="Tahoma" pitchFamily="34" charset="0"/>
              </a:rPr>
              <a:t>Strength &amp; Load - 1986</a:t>
            </a:r>
          </a:p>
        </p:txBody>
      </p:sp>
    </p:spTree>
    <p:extLst>
      <p:ext uri="{BB962C8B-B14F-4D97-AF65-F5344CB8AC3E}">
        <p14:creationId xmlns:p14="http://schemas.microsoft.com/office/powerpoint/2010/main" val="2260419940"/>
      </p:ext>
    </p:extLst>
  </p:cSld>
  <p:clrMapOvr>
    <a:masterClrMapping/>
  </p:clrMapOvr>
  <p:transition spd="med"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386" name="Object 2" descr="Green marble"/>
          <p:cNvGraphicFramePr>
            <a:graphicFrameLocks noChangeAspect="1"/>
          </p:cNvGraphicFramePr>
          <p:nvPr/>
        </p:nvGraphicFramePr>
        <p:xfrm>
          <a:off x="228600" y="1593850"/>
          <a:ext cx="8763000" cy="427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24" name="Worksheet" r:id="rId3" imgW="6057900" imgH="3038551" progId="Excel.Sheet.8">
                  <p:embed/>
                </p:oleObj>
              </mc:Choice>
              <mc:Fallback>
                <p:oleObj name="Worksheet" r:id="rId3" imgW="6057900" imgH="3038551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593850"/>
                        <a:ext cx="8763000" cy="427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87" name="Line 3"/>
          <p:cNvSpPr>
            <a:spLocks noChangeShapeType="1"/>
          </p:cNvSpPr>
          <p:nvPr/>
        </p:nvSpPr>
        <p:spPr bwMode="auto">
          <a:xfrm flipV="1">
            <a:off x="3733800" y="2057400"/>
            <a:ext cx="0" cy="2895600"/>
          </a:xfrm>
          <a:prstGeom prst="line">
            <a:avLst/>
          </a:prstGeom>
          <a:noFill/>
          <a:ln w="12700">
            <a:solidFill>
              <a:srgbClr val="ED61D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88" name="Line 4"/>
          <p:cNvSpPr>
            <a:spLocks noChangeShapeType="1"/>
          </p:cNvSpPr>
          <p:nvPr/>
        </p:nvSpPr>
        <p:spPr bwMode="auto">
          <a:xfrm flipV="1">
            <a:off x="4953000" y="2133600"/>
            <a:ext cx="0" cy="2895600"/>
          </a:xfrm>
          <a:prstGeom prst="line">
            <a:avLst/>
          </a:prstGeom>
          <a:noFill/>
          <a:ln w="12700">
            <a:solidFill>
              <a:srgbClr val="26059F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0" y="914400"/>
            <a:ext cx="91440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4400" b="1" i="1" dirty="0">
                <a:solidFill>
                  <a:schemeClr val="tx2">
                    <a:lumMod val="75000"/>
                  </a:schemeClr>
                </a:solidFill>
                <a:ea typeface="+mj-ea"/>
                <a:cs typeface="Tahoma" pitchFamily="34" charset="0"/>
              </a:rPr>
              <a:t>Reduced Strength 25% - 2016</a:t>
            </a:r>
          </a:p>
        </p:txBody>
      </p:sp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6248400" y="5943600"/>
            <a:ext cx="1676400" cy="762000"/>
          </a:xfrm>
          <a:prstGeom prst="rect">
            <a:avLst/>
          </a:prstGeom>
          <a:solidFill>
            <a:srgbClr val="000068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Tahoma" pitchFamily="34" charset="0"/>
            </a:endParaRPr>
          </a:p>
        </p:txBody>
      </p:sp>
      <p:sp>
        <p:nvSpPr>
          <p:cNvPr id="139271" name="Text Box 7"/>
          <p:cNvSpPr txBox="1">
            <a:spLocks noChangeArrowheads="1"/>
          </p:cNvSpPr>
          <p:nvPr/>
        </p:nvSpPr>
        <p:spPr bwMode="auto">
          <a:xfrm>
            <a:off x="-228600" y="5943600"/>
            <a:ext cx="8991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Probability of Failure –</a:t>
            </a:r>
            <a:r>
              <a:rPr lang="en-US" sz="4000" b="1" dirty="0">
                <a:solidFill>
                  <a:srgbClr val="FFFF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45.9%</a:t>
            </a:r>
          </a:p>
        </p:txBody>
      </p:sp>
    </p:spTree>
    <p:extLst>
      <p:ext uri="{BB962C8B-B14F-4D97-AF65-F5344CB8AC3E}">
        <p14:creationId xmlns:p14="http://schemas.microsoft.com/office/powerpoint/2010/main" val="2283676311"/>
      </p:ext>
    </p:extLst>
  </p:cSld>
  <p:clrMapOvr>
    <a:masterClrMapping/>
  </p:clrMapOvr>
  <p:transition spd="med"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10" name="Object 2" descr="Green marble"/>
          <p:cNvGraphicFramePr>
            <a:graphicFrameLocks noChangeAspect="1"/>
          </p:cNvGraphicFramePr>
          <p:nvPr/>
        </p:nvGraphicFramePr>
        <p:xfrm>
          <a:off x="228600" y="1601788"/>
          <a:ext cx="8763000" cy="4265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48" name="Worksheet" r:id="rId3" imgW="6057900" imgH="2876702" progId="Excel.Sheet.8">
                  <p:embed/>
                </p:oleObj>
              </mc:Choice>
              <mc:Fallback>
                <p:oleObj name="Worksheet" r:id="rId3" imgW="6057900" imgH="2876702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601788"/>
                        <a:ext cx="8763000" cy="4265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1" name="Line 3"/>
          <p:cNvSpPr>
            <a:spLocks noChangeShapeType="1"/>
          </p:cNvSpPr>
          <p:nvPr/>
        </p:nvSpPr>
        <p:spPr bwMode="auto">
          <a:xfrm flipV="1">
            <a:off x="4343400" y="2057400"/>
            <a:ext cx="0" cy="2895600"/>
          </a:xfrm>
          <a:prstGeom prst="line">
            <a:avLst/>
          </a:prstGeom>
          <a:noFill/>
          <a:ln w="12700">
            <a:solidFill>
              <a:srgbClr val="ED61D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12" name="Line 4"/>
          <p:cNvSpPr>
            <a:spLocks noChangeShapeType="1"/>
          </p:cNvSpPr>
          <p:nvPr/>
        </p:nvSpPr>
        <p:spPr bwMode="auto">
          <a:xfrm flipV="1">
            <a:off x="4953000" y="2057400"/>
            <a:ext cx="0" cy="2895600"/>
          </a:xfrm>
          <a:prstGeom prst="line">
            <a:avLst/>
          </a:prstGeom>
          <a:noFill/>
          <a:ln w="12700">
            <a:solidFill>
              <a:srgbClr val="26059F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228600" y="914400"/>
            <a:ext cx="86868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4400" b="1" i="1" dirty="0">
                <a:solidFill>
                  <a:schemeClr val="tx2">
                    <a:lumMod val="75000"/>
                  </a:schemeClr>
                </a:solidFill>
                <a:ea typeface="+mj-ea"/>
                <a:cs typeface="Tahoma" pitchFamily="34" charset="0"/>
              </a:rPr>
              <a:t>Increased Load 20% - 2017</a:t>
            </a:r>
          </a:p>
        </p:txBody>
      </p:sp>
      <p:sp>
        <p:nvSpPr>
          <p:cNvPr id="17414" name="Rectangle 6"/>
          <p:cNvSpPr>
            <a:spLocks noChangeArrowheads="1"/>
          </p:cNvSpPr>
          <p:nvPr/>
        </p:nvSpPr>
        <p:spPr bwMode="auto">
          <a:xfrm>
            <a:off x="6248400" y="5943600"/>
            <a:ext cx="1676400" cy="762000"/>
          </a:xfrm>
          <a:prstGeom prst="rect">
            <a:avLst/>
          </a:prstGeom>
          <a:solidFill>
            <a:srgbClr val="000068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Tahoma" pitchFamily="34" charset="0"/>
            </a:endParaRPr>
          </a:p>
        </p:txBody>
      </p:sp>
      <p:sp>
        <p:nvSpPr>
          <p:cNvPr id="140295" name="Text Box 7"/>
          <p:cNvSpPr txBox="1">
            <a:spLocks noChangeArrowheads="1"/>
          </p:cNvSpPr>
          <p:nvPr/>
        </p:nvSpPr>
        <p:spPr bwMode="auto">
          <a:xfrm>
            <a:off x="-228600" y="5943600"/>
            <a:ext cx="8991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Probability of Failure – 71.2%</a:t>
            </a:r>
          </a:p>
        </p:txBody>
      </p:sp>
    </p:spTree>
    <p:extLst>
      <p:ext uri="{BB962C8B-B14F-4D97-AF65-F5344CB8AC3E}">
        <p14:creationId xmlns:p14="http://schemas.microsoft.com/office/powerpoint/2010/main" val="3081105865"/>
      </p:ext>
    </p:extLst>
  </p:cSld>
  <p:clrMapOvr>
    <a:masterClrMapping/>
  </p:clrMapOvr>
  <p:transition spd="med"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81000"/>
            <a:ext cx="8839200" cy="914400"/>
          </a:xfrm>
        </p:spPr>
        <p:txBody>
          <a:bodyPr>
            <a:normAutofit/>
          </a:bodyPr>
          <a:lstStyle/>
          <a:p>
            <a:r>
              <a:rPr lang="en-US" sz="4400" dirty="0"/>
              <a:t>Resolving Overloaded Poles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770438"/>
          </a:xfrm>
        </p:spPr>
        <p:txBody>
          <a:bodyPr/>
          <a:lstStyle/>
          <a:p>
            <a:r>
              <a:rPr lang="en-US" dirty="0"/>
              <a:t>Pole Replacement</a:t>
            </a:r>
          </a:p>
          <a:p>
            <a:pPr lvl="1"/>
            <a:r>
              <a:rPr lang="en-US" dirty="0"/>
              <a:t>High cost</a:t>
            </a:r>
          </a:p>
          <a:p>
            <a:pPr lvl="1"/>
            <a:r>
              <a:rPr lang="en-US" dirty="0"/>
              <a:t>Coordination between joint owners and </a:t>
            </a:r>
            <a:r>
              <a:rPr lang="en-US" dirty="0" err="1"/>
              <a:t>attachers</a:t>
            </a:r>
            <a:endParaRPr lang="en-US" dirty="0"/>
          </a:p>
          <a:p>
            <a:pPr lvl="1"/>
            <a:r>
              <a:rPr lang="en-US" dirty="0"/>
              <a:t>Long lead time for completion of work</a:t>
            </a:r>
          </a:p>
          <a:p>
            <a:pPr lvl="1"/>
            <a:endParaRPr lang="en-US" dirty="0"/>
          </a:p>
          <a:p>
            <a:r>
              <a:rPr lang="en-US" dirty="0"/>
              <a:t>Restoring or Strengthening with Steel Truss Systems</a:t>
            </a:r>
          </a:p>
          <a:p>
            <a:pPr lvl="1"/>
            <a:r>
              <a:rPr lang="en-US" dirty="0"/>
              <a:t>Typically ¼ the cost of replacement</a:t>
            </a:r>
          </a:p>
          <a:p>
            <a:pPr lvl="1"/>
            <a:r>
              <a:rPr lang="en-US" dirty="0"/>
              <a:t>Line stays in service</a:t>
            </a:r>
          </a:p>
          <a:p>
            <a:pPr lvl="1"/>
            <a:r>
              <a:rPr lang="en-US" dirty="0"/>
              <a:t>No coordination delays</a:t>
            </a:r>
          </a:p>
          <a:p>
            <a:pPr lvl="1"/>
            <a:r>
              <a:rPr lang="en-US" dirty="0"/>
              <a:t>Completed much faster than </a:t>
            </a:r>
            <a:r>
              <a:rPr lang="en-US" dirty="0" err="1"/>
              <a:t>changeouts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4472341"/>
      </p:ext>
    </p:extLst>
  </p:cSld>
  <p:clrMapOvr>
    <a:masterClrMapping/>
  </p:clrMapOvr>
  <p:transition spd="med">
    <p:fad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/>
              <a:t>Are these trusses similar to reinforcing trusses?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304800" y="1600200"/>
            <a:ext cx="4040188" cy="503238"/>
          </a:xfrm>
        </p:spPr>
        <p:txBody>
          <a:bodyPr/>
          <a:lstStyle/>
          <a:p>
            <a:pPr>
              <a:defRPr/>
            </a:pPr>
            <a:r>
              <a:rPr lang="en-US" dirty="0"/>
              <a:t>Typical Reinforcing Truss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3"/>
          </p:nvPr>
        </p:nvSpPr>
        <p:spPr>
          <a:xfrm>
            <a:off x="5102225" y="1600200"/>
            <a:ext cx="4041775" cy="503238"/>
          </a:xfrm>
        </p:spPr>
        <p:txBody>
          <a:bodyPr/>
          <a:lstStyle/>
          <a:p>
            <a:pPr>
              <a:defRPr/>
            </a:pPr>
            <a:r>
              <a:rPr lang="en-US" dirty="0"/>
              <a:t>Extended Strengthening Truss</a:t>
            </a:r>
          </a:p>
        </p:txBody>
      </p:sp>
      <p:pic>
        <p:nvPicPr>
          <p:cNvPr id="8" name="Picture 2"/>
          <p:cNvPicPr>
            <a:picLocks noGrp="1" noChangeArrowheads="1"/>
          </p:cNvPicPr>
          <p:nvPr>
            <p:ph sz="quarter" idx="2"/>
          </p:nvPr>
        </p:nvPicPr>
        <p:blipFill>
          <a:blip r:embed="rId2" cstate="print"/>
          <a:srcRect r="9615"/>
          <a:stretch>
            <a:fillRect/>
          </a:stretch>
        </p:blipFill>
        <p:spPr>
          <a:xfrm>
            <a:off x="304800" y="2133600"/>
            <a:ext cx="3581400" cy="4724400"/>
          </a:xfrm>
          <a:noFill/>
        </p:spPr>
      </p:pic>
      <p:pic>
        <p:nvPicPr>
          <p:cNvPr id="9" name="Picture 5" descr="100_021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181600" y="2133600"/>
            <a:ext cx="3544887" cy="4724400"/>
          </a:xfrm>
          <a:noFill/>
        </p:spPr>
      </p:pic>
      <p:sp>
        <p:nvSpPr>
          <p:cNvPr id="7" name="Right Brace 6"/>
          <p:cNvSpPr/>
          <p:nvPr/>
        </p:nvSpPr>
        <p:spPr>
          <a:xfrm flipH="1">
            <a:off x="6400800" y="2590800"/>
            <a:ext cx="685800" cy="3886200"/>
          </a:xfrm>
          <a:prstGeom prst="rightBrace">
            <a:avLst>
              <a:gd name="adj1" fmla="val 8333"/>
              <a:gd name="adj2" fmla="val 57295"/>
            </a:avLst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648200" y="4343400"/>
            <a:ext cx="1981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Strengthens Overloaded Portion</a:t>
            </a:r>
          </a:p>
        </p:txBody>
      </p:sp>
      <p:sp>
        <p:nvSpPr>
          <p:cNvPr id="11" name="Left Arrow 10"/>
          <p:cNvSpPr/>
          <p:nvPr/>
        </p:nvSpPr>
        <p:spPr>
          <a:xfrm flipV="1">
            <a:off x="2133600" y="5943600"/>
            <a:ext cx="1066800" cy="533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276600" y="5715000"/>
            <a:ext cx="194690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Strengthens Groundline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1" build="p"/>
      <p:bldP spid="7" grpId="0" animBg="1"/>
      <p:bldP spid="10" grpId="0"/>
      <p:bldP spid="11" grpId="0" animBg="1"/>
      <p:bldP spid="11" grpId="1" animBg="1"/>
      <p:bldP spid="12" grpId="0"/>
      <p:bldP spid="12" grpId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 b="4462"/>
          <a:stretch>
            <a:fillRect/>
          </a:stretch>
        </p:blipFill>
        <p:spPr bwMode="auto">
          <a:xfrm>
            <a:off x="914400" y="1524000"/>
            <a:ext cx="6962775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  <a:solidFill>
            <a:schemeClr val="accent6">
              <a:lumMod val="75000"/>
            </a:schemeClr>
          </a:solidFill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2">
                    <a:tint val="100000"/>
                    <a:satMod val="250000"/>
                  </a:schemeClr>
                </a:solidFill>
              </a:rPr>
              <a:t>   Design Concept</a:t>
            </a:r>
          </a:p>
        </p:txBody>
      </p:sp>
      <p:sp>
        <p:nvSpPr>
          <p:cNvPr id="24580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8839200" cy="457200"/>
          </a:xfrm>
        </p:spPr>
        <p:txBody>
          <a:bodyPr/>
          <a:lstStyle/>
          <a:p>
            <a:pPr marL="514350" indent="-514350" algn="ctr" eaLnBrk="1" hangingPunct="1">
              <a:buFontTx/>
              <a:buNone/>
            </a:pPr>
            <a:r>
              <a:rPr lang="en-US" sz="2000"/>
              <a:t>Solution - The ET-Truss and the pole work together to support the load</a:t>
            </a:r>
          </a:p>
        </p:txBody>
      </p:sp>
      <p:sp>
        <p:nvSpPr>
          <p:cNvPr id="7" name="Line 3"/>
          <p:cNvSpPr>
            <a:spLocks noChangeShapeType="1"/>
          </p:cNvSpPr>
          <p:nvPr/>
        </p:nvSpPr>
        <p:spPr bwMode="auto">
          <a:xfrm>
            <a:off x="3962400" y="3981450"/>
            <a:ext cx="1606550" cy="1582738"/>
          </a:xfrm>
          <a:prstGeom prst="line">
            <a:avLst/>
          </a:prstGeom>
          <a:noFill/>
          <a:ln w="76200">
            <a:solidFill>
              <a:srgbClr val="996633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2" name="Line 4"/>
          <p:cNvSpPr>
            <a:spLocks noChangeShapeType="1"/>
          </p:cNvSpPr>
          <p:nvPr/>
        </p:nvSpPr>
        <p:spPr bwMode="auto">
          <a:xfrm flipH="1">
            <a:off x="-7037388" y="3095625"/>
            <a:ext cx="260350" cy="538163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 type="triangle" w="med" len="med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Line 5"/>
          <p:cNvSpPr>
            <a:spLocks noChangeShapeType="1"/>
          </p:cNvSpPr>
          <p:nvPr/>
        </p:nvSpPr>
        <p:spPr bwMode="auto">
          <a:xfrm flipV="1">
            <a:off x="4114800" y="3143250"/>
            <a:ext cx="558800" cy="885825"/>
          </a:xfrm>
          <a:prstGeom prst="line">
            <a:avLst/>
          </a:prstGeom>
          <a:noFill/>
          <a:ln w="76200">
            <a:solidFill>
              <a:srgbClr val="009900"/>
            </a:solidFill>
            <a:round/>
            <a:headEnd type="triangle" w="med" len="med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Line 6"/>
          <p:cNvSpPr>
            <a:spLocks noChangeShapeType="1"/>
          </p:cNvSpPr>
          <p:nvPr/>
        </p:nvSpPr>
        <p:spPr bwMode="auto">
          <a:xfrm>
            <a:off x="4038600" y="4057650"/>
            <a:ext cx="1684338" cy="0"/>
          </a:xfrm>
          <a:prstGeom prst="line">
            <a:avLst/>
          </a:prstGeom>
          <a:noFill/>
          <a:ln w="38100">
            <a:solidFill>
              <a:srgbClr val="5F5F5F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Line 7"/>
          <p:cNvSpPr>
            <a:spLocks noChangeShapeType="1"/>
          </p:cNvSpPr>
          <p:nvPr/>
        </p:nvSpPr>
        <p:spPr bwMode="auto">
          <a:xfrm>
            <a:off x="5722938" y="4057650"/>
            <a:ext cx="2074862" cy="1544638"/>
          </a:xfrm>
          <a:prstGeom prst="line">
            <a:avLst/>
          </a:prstGeom>
          <a:noFill/>
          <a:ln w="38100">
            <a:solidFill>
              <a:srgbClr val="5F5F5F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6" name="Line 8"/>
          <p:cNvSpPr>
            <a:spLocks noChangeShapeType="1"/>
          </p:cNvSpPr>
          <p:nvPr/>
        </p:nvSpPr>
        <p:spPr bwMode="auto">
          <a:xfrm flipH="1">
            <a:off x="-7231063" y="2559050"/>
            <a:ext cx="258763" cy="536575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 type="triangle" w="med" len="med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4191000" y="2533650"/>
            <a:ext cx="31273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 b="1">
                <a:solidFill>
                  <a:srgbClr val="008000"/>
                </a:solidFill>
              </a:rPr>
              <a:t>Truss Installed to Strengthen Overloaded Portion</a:t>
            </a:r>
          </a:p>
        </p:txBody>
      </p:sp>
      <p:pic>
        <p:nvPicPr>
          <p:cNvPr id="24588" name="Picture 15" descr="Trussed Pole.bmp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8600" y="1924050"/>
            <a:ext cx="1033463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Line 5"/>
          <p:cNvSpPr>
            <a:spLocks noChangeShapeType="1"/>
          </p:cNvSpPr>
          <p:nvPr/>
        </p:nvSpPr>
        <p:spPr bwMode="auto">
          <a:xfrm flipH="1" flipV="1">
            <a:off x="6781800" y="3295650"/>
            <a:ext cx="1143000" cy="1042988"/>
          </a:xfrm>
          <a:prstGeom prst="line">
            <a:avLst/>
          </a:prstGeom>
          <a:noFill/>
          <a:ln w="76200">
            <a:solidFill>
              <a:srgbClr val="009900"/>
            </a:solidFill>
            <a:round/>
            <a:headEnd type="triangle" w="med" len="med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90" name="TextBox 18"/>
          <p:cNvSpPr txBox="1">
            <a:spLocks noChangeArrowheads="1"/>
          </p:cNvSpPr>
          <p:nvPr/>
        </p:nvSpPr>
        <p:spPr bwMode="auto">
          <a:xfrm>
            <a:off x="2667000" y="2228850"/>
            <a:ext cx="22129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 b="1">
                <a:solidFill>
                  <a:schemeClr val="bg1"/>
                </a:solidFill>
              </a:rPr>
              <a:t>Pole Strength</a:t>
            </a:r>
          </a:p>
        </p:txBody>
      </p:sp>
      <p:sp>
        <p:nvSpPr>
          <p:cNvPr id="24591" name="Line 5"/>
          <p:cNvSpPr>
            <a:spLocks noChangeShapeType="1"/>
          </p:cNvSpPr>
          <p:nvPr/>
        </p:nvSpPr>
        <p:spPr bwMode="auto">
          <a:xfrm flipV="1">
            <a:off x="3276600" y="2533650"/>
            <a:ext cx="381000" cy="76200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 type="triangle" w="med" len="med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Line 5"/>
          <p:cNvSpPr>
            <a:spLocks noChangeShapeType="1"/>
          </p:cNvSpPr>
          <p:nvPr/>
        </p:nvSpPr>
        <p:spPr bwMode="auto">
          <a:xfrm flipH="1">
            <a:off x="4800600" y="4514850"/>
            <a:ext cx="1447800" cy="53340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 type="triangle" w="med" len="med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2057400" y="4895850"/>
            <a:ext cx="2743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>
                <a:solidFill>
                  <a:schemeClr val="bg1"/>
                </a:solidFill>
              </a:rPr>
              <a:t>Combined Pole  and</a:t>
            </a:r>
          </a:p>
          <a:p>
            <a:pPr algn="ctr"/>
            <a:r>
              <a:rPr lang="en-US" sz="2000" b="1">
                <a:solidFill>
                  <a:schemeClr val="bg1"/>
                </a:solidFill>
              </a:rPr>
              <a:t>Truss Strength</a:t>
            </a:r>
          </a:p>
        </p:txBody>
      </p:sp>
      <p:sp>
        <p:nvSpPr>
          <p:cNvPr id="24594" name="TextBox 22"/>
          <p:cNvSpPr txBox="1">
            <a:spLocks noChangeArrowheads="1"/>
          </p:cNvSpPr>
          <p:nvPr/>
        </p:nvSpPr>
        <p:spPr bwMode="auto">
          <a:xfrm>
            <a:off x="1219200" y="3962400"/>
            <a:ext cx="1676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 b="1">
                <a:solidFill>
                  <a:schemeClr val="bg1"/>
                </a:solidFill>
              </a:rPr>
              <a:t>Pole Load</a:t>
            </a:r>
          </a:p>
        </p:txBody>
      </p:sp>
      <p:sp>
        <p:nvSpPr>
          <p:cNvPr id="24595" name="Line 5"/>
          <p:cNvSpPr>
            <a:spLocks noChangeShapeType="1"/>
          </p:cNvSpPr>
          <p:nvPr/>
        </p:nvSpPr>
        <p:spPr bwMode="auto">
          <a:xfrm flipH="1">
            <a:off x="2667000" y="3752850"/>
            <a:ext cx="609600" cy="30480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 type="triangle" w="med" len="med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  <p:bldP spid="14" grpId="0"/>
      <p:bldP spid="17" grpId="0" animBg="1"/>
      <p:bldP spid="21" grpId="0" animBg="1"/>
      <p:bldP spid="2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8" name="Picture 7" descr="IMG_044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0800"/>
            <a:ext cx="5105400" cy="680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5105400" y="6096000"/>
            <a:ext cx="403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ET Truss Selector Demo</a:t>
            </a:r>
          </a:p>
        </p:txBody>
      </p:sp>
    </p:spTree>
  </p:cSld>
  <p:clrMapOvr>
    <a:masterClrMapping/>
  </p:clrMapOvr>
  <p:transition spd="med">
    <p:fad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PLA – verification that Pole Strength &gt; Pole Load</a:t>
            </a:r>
          </a:p>
          <a:p>
            <a:r>
              <a:rPr lang="en-US" dirty="0"/>
              <a:t>Know the Code – which loading district and construction grade</a:t>
            </a:r>
          </a:p>
          <a:p>
            <a:r>
              <a:rPr lang="en-US" dirty="0"/>
              <a:t>Know the Parameters – Concentrate your fielding or data driven efforts on the more critical parameters</a:t>
            </a:r>
          </a:p>
          <a:p>
            <a:r>
              <a:rPr lang="en-US" dirty="0"/>
              <a:t>Don’t Forget -- Poles are not static, both their strength and load change over time!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8114977"/>
      </p:ext>
    </p:extLst>
  </p:cSld>
  <p:clrMapOvr>
    <a:masterClrMapping/>
  </p:clrMapOvr>
  <p:transition spd="med">
    <p:fad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sz="5400" dirty="0"/>
              <a:t>Questions?</a:t>
            </a:r>
          </a:p>
        </p:txBody>
      </p:sp>
      <p:pic>
        <p:nvPicPr>
          <p:cNvPr id="6" name="Picture 15" descr="C:\Users\shark\Downloads\Osmose logo (blue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962400"/>
            <a:ext cx="2649056" cy="54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094337" y="4635787"/>
            <a:ext cx="2529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Senserif"/>
              </a:rPr>
              <a:t>Thank you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109577" y="5257800"/>
            <a:ext cx="280582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sz="1400" dirty="0">
                <a:solidFill>
                  <a:schemeClr val="bg1"/>
                </a:solidFill>
                <a:latin typeface="Senserif"/>
              </a:rPr>
              <a:t>Mike Rigney</a:t>
            </a:r>
          </a:p>
          <a:p>
            <a:pPr marL="0" lvl="1"/>
            <a:r>
              <a:rPr lang="en-US" sz="1400" dirty="0">
                <a:solidFill>
                  <a:schemeClr val="bg1"/>
                </a:solidFill>
                <a:latin typeface="Senserif"/>
              </a:rPr>
              <a:t>315.385.3842</a:t>
            </a:r>
          </a:p>
          <a:p>
            <a:r>
              <a:rPr lang="en-US" sz="1400" dirty="0">
                <a:solidFill>
                  <a:schemeClr val="bg1"/>
                </a:solidFill>
                <a:latin typeface="Senserif"/>
              </a:rPr>
              <a:t>mrigney@osmose.com</a:t>
            </a:r>
          </a:p>
          <a:p>
            <a:r>
              <a:rPr lang="en-US" sz="1400" dirty="0">
                <a:solidFill>
                  <a:schemeClr val="bg1"/>
                </a:solidFill>
                <a:latin typeface="Senserif"/>
              </a:rPr>
              <a:t>www.osmose.com</a:t>
            </a:r>
          </a:p>
        </p:txBody>
      </p:sp>
    </p:spTree>
  </p:cSld>
  <p:clrMapOvr>
    <a:masterClrMapping/>
  </p:clrMapOvr>
  <p:transition spd="med">
    <p:fade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447800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California Public Utility Commission</a:t>
            </a:r>
            <a:br>
              <a:rPr lang="en-US" dirty="0"/>
            </a:br>
            <a:r>
              <a:rPr lang="en-US" dirty="0"/>
              <a:t>General Order 95</a:t>
            </a:r>
          </a:p>
        </p:txBody>
      </p:sp>
      <p:pic>
        <p:nvPicPr>
          <p:cNvPr id="67586" name="Picture 2" descr="koll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4100" y="1943099"/>
            <a:ext cx="4762500" cy="4000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7200" y="6248400"/>
            <a:ext cx="845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http://www.cpuc.ca.gov/gos/GO95/go_95_startup_page.html</a:t>
            </a:r>
          </a:p>
        </p:txBody>
      </p:sp>
    </p:spTree>
    <p:extLst>
      <p:ext uri="{BB962C8B-B14F-4D97-AF65-F5344CB8AC3E}">
        <p14:creationId xmlns:p14="http://schemas.microsoft.com/office/powerpoint/2010/main" val="3515657514"/>
      </p:ext>
    </p:extLst>
  </p:cSld>
  <p:clrMapOvr>
    <a:masterClrMapping/>
  </p:clrMapOvr>
  <p:transition spd="med">
    <p:fade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GO 95 Loading Districts</a:t>
            </a:r>
          </a:p>
        </p:txBody>
      </p:sp>
      <p:pic>
        <p:nvPicPr>
          <p:cNvPr id="665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164689"/>
            <a:ext cx="5615863" cy="5693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5287888"/>
      </p:ext>
    </p:extLst>
  </p:cSld>
  <p:clrMapOvr>
    <a:masterClrMapping/>
  </p:clrMapOvr>
  <p:transition spd="med">
    <p:fade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14400"/>
          </a:xfrm>
        </p:spPr>
        <p:txBody>
          <a:bodyPr/>
          <a:lstStyle/>
          <a:p>
            <a:pPr algn="ctr"/>
            <a:r>
              <a:rPr lang="en-US" dirty="0"/>
              <a:t>GO95 Loading Districts 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02172200"/>
              </p:ext>
            </p:extLst>
          </p:nvPr>
        </p:nvGraphicFramePr>
        <p:xfrm>
          <a:off x="457200" y="2179638"/>
          <a:ext cx="8229600" cy="338258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838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6836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/>
                        <a:t>Light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Heavy*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8568"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WIND</a:t>
                      </a: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Cylindrical Surfaces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8 </a:t>
                      </a:r>
                      <a:r>
                        <a:rPr lang="en-US" b="1" dirty="0" err="1"/>
                        <a:t>psf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6 </a:t>
                      </a:r>
                      <a:r>
                        <a:rPr lang="en-US" b="1" dirty="0" err="1"/>
                        <a:t>psf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8568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Flat</a:t>
                      </a:r>
                      <a:r>
                        <a:rPr lang="en-US" baseline="0" dirty="0"/>
                        <a:t> Surfaces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13 </a:t>
                      </a:r>
                      <a:r>
                        <a:rPr lang="en-US" b="1" dirty="0" err="1"/>
                        <a:t>psf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10 </a:t>
                      </a:r>
                      <a:r>
                        <a:rPr lang="en-US" b="1" dirty="0" err="1"/>
                        <a:t>psf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8568"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ICE</a:t>
                      </a: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Temperature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25</a:t>
                      </a:r>
                      <a:r>
                        <a:rPr lang="en-US" b="1" baseline="30000" dirty="0"/>
                        <a:t>o</a:t>
                      </a:r>
                      <a:r>
                        <a:rPr lang="en-US" b="1" baseline="0" dirty="0"/>
                        <a:t> F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baseline="0" dirty="0"/>
                        <a:t>0</a:t>
                      </a:r>
                      <a:r>
                        <a:rPr lang="en-US" b="1" baseline="30000" dirty="0"/>
                        <a:t>o</a:t>
                      </a:r>
                      <a:r>
                        <a:rPr lang="en-US" b="1" baseline="0" dirty="0"/>
                        <a:t> F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8568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Radial 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0</a:t>
                      </a:r>
                      <a:r>
                        <a:rPr lang="en-US" b="1" baseline="0" dirty="0"/>
                        <a:t> inch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0.5</a:t>
                      </a:r>
                      <a:r>
                        <a:rPr lang="en-US" b="1" baseline="0" dirty="0"/>
                        <a:t> inch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04800" y="5798403"/>
            <a:ext cx="861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 GO 95 Heavy loading district is comparable to NESC Medium loading district.</a:t>
            </a:r>
          </a:p>
        </p:txBody>
      </p:sp>
    </p:spTree>
    <p:extLst>
      <p:ext uri="{BB962C8B-B14F-4D97-AF65-F5344CB8AC3E}">
        <p14:creationId xmlns:p14="http://schemas.microsoft.com/office/powerpoint/2010/main" val="1997178438"/>
      </p:ext>
    </p:extLst>
  </p:cSld>
  <p:clrMapOvr>
    <a:masterClrMapping/>
  </p:clrMapOvr>
  <p:transition spd="med">
    <p:fade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GO95 Grades of Construction 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4369594"/>
              </p:ext>
            </p:extLst>
          </p:nvPr>
        </p:nvGraphicFramePr>
        <p:xfrm>
          <a:off x="533400" y="1905000"/>
          <a:ext cx="7619999" cy="20218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14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1969785926"/>
                    </a:ext>
                  </a:extLst>
                </a:gridCol>
                <a:gridCol w="3047999">
                  <a:extLst>
                    <a:ext uri="{9D8B030D-6E8A-4147-A177-3AD203B41FA5}">
                      <a16:colId xmlns:a16="http://schemas.microsoft.com/office/drawing/2014/main" val="158605471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Grade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Strength Reduction Factor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Safety Factor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When to Use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Primary Voltages and Communication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Primary Voltages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Communication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17" name="Group 16"/>
          <p:cNvGrpSpPr/>
          <p:nvPr/>
        </p:nvGrpSpPr>
        <p:grpSpPr>
          <a:xfrm>
            <a:off x="304800" y="4415079"/>
            <a:ext cx="8716962" cy="2138121"/>
            <a:chOff x="304800" y="4415079"/>
            <a:chExt cx="8716962" cy="2138121"/>
          </a:xfrm>
        </p:grpSpPr>
        <p:sp>
          <p:nvSpPr>
            <p:cNvPr id="11" name="Text Box 15"/>
            <p:cNvSpPr txBox="1">
              <a:spLocks noChangeArrowheads="1"/>
            </p:cNvSpPr>
            <p:nvPr/>
          </p:nvSpPr>
          <p:spPr bwMode="auto">
            <a:xfrm>
              <a:off x="304800" y="4415079"/>
              <a:ext cx="4392612" cy="2105188"/>
            </a:xfrm>
            <a:prstGeom prst="rect">
              <a:avLst/>
            </a:prstGeom>
            <a:noFill/>
            <a:ln w="76200" cmpd="tri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lIns="91436" tIns="45718" rIns="91436" bIns="45718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     </a:t>
              </a:r>
              <a:r>
                <a:rPr lang="en-US" b="1" u="sng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Safety Factor</a:t>
              </a:r>
            </a:p>
            <a:p>
              <a:pPr>
                <a:spcBef>
                  <a:spcPct val="50000"/>
                </a:spcBef>
                <a:defRPr/>
              </a:pPr>
              <a:r>
                <a:rPr lang="en-US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Applied Load  x  4  (A)</a:t>
              </a:r>
            </a:p>
            <a:p>
              <a:pPr>
                <a:spcBef>
                  <a:spcPct val="50000"/>
                </a:spcBef>
                <a:defRPr/>
              </a:pPr>
              <a:r>
                <a:rPr lang="en-US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Applied Load  x  3  (B)</a:t>
              </a:r>
            </a:p>
            <a:p>
              <a:pPr>
                <a:spcBef>
                  <a:spcPct val="45000"/>
                </a:spcBef>
                <a:defRPr/>
              </a:pPr>
              <a:r>
                <a:rPr lang="en-US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Applied Load  x  2  (C)</a:t>
              </a:r>
            </a:p>
          </p:txBody>
        </p:sp>
        <p:grpSp>
          <p:nvGrpSpPr>
            <p:cNvPr id="12" name="Group 16"/>
            <p:cNvGrpSpPr>
              <a:grpSpLocks/>
            </p:cNvGrpSpPr>
            <p:nvPr/>
          </p:nvGrpSpPr>
          <p:grpSpPr bwMode="auto">
            <a:xfrm>
              <a:off x="4377025" y="4995967"/>
              <a:ext cx="4644737" cy="1557233"/>
              <a:chOff x="2973" y="3718"/>
              <a:chExt cx="3248" cy="1086"/>
            </a:xfrm>
          </p:grpSpPr>
          <p:sp>
            <p:nvSpPr>
              <p:cNvPr id="13" name="Text Box 17"/>
              <p:cNvSpPr txBox="1">
                <a:spLocks noChangeArrowheads="1"/>
              </p:cNvSpPr>
              <p:nvPr/>
            </p:nvSpPr>
            <p:spPr bwMode="auto">
              <a:xfrm>
                <a:off x="2995" y="3718"/>
                <a:ext cx="586" cy="3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36" tIns="45718" rIns="91436" bIns="45718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en-US" sz="2400" b="1" dirty="0">
                    <a:solidFill>
                      <a:srgbClr val="FF0000"/>
                    </a:solidFill>
                    <a:latin typeface="Tahoma" pitchFamily="34" charset="0"/>
                    <a:cs typeface="Arial" pitchFamily="34" charset="0"/>
                  </a:rPr>
                  <a:t>&lt;</a:t>
                </a:r>
              </a:p>
            </p:txBody>
          </p:sp>
          <p:sp>
            <p:nvSpPr>
              <p:cNvPr id="14" name="Text Box 18"/>
              <p:cNvSpPr txBox="1">
                <a:spLocks noChangeArrowheads="1"/>
              </p:cNvSpPr>
              <p:nvPr/>
            </p:nvSpPr>
            <p:spPr bwMode="auto">
              <a:xfrm>
                <a:off x="2973" y="4037"/>
                <a:ext cx="586" cy="3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36" tIns="45718" rIns="91436" bIns="45718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en-US" sz="2400" b="1" dirty="0">
                    <a:solidFill>
                      <a:srgbClr val="FF0000"/>
                    </a:solidFill>
                    <a:latin typeface="Tahoma" pitchFamily="34" charset="0"/>
                    <a:cs typeface="Arial" pitchFamily="34" charset="0"/>
                  </a:rPr>
                  <a:t>&lt;</a:t>
                </a:r>
              </a:p>
            </p:txBody>
          </p:sp>
          <p:sp>
            <p:nvSpPr>
              <p:cNvPr id="15" name="Text Box 19"/>
              <p:cNvSpPr txBox="1">
                <a:spLocks noChangeArrowheads="1"/>
              </p:cNvSpPr>
              <p:nvPr/>
            </p:nvSpPr>
            <p:spPr bwMode="auto">
              <a:xfrm>
                <a:off x="3437" y="3735"/>
                <a:ext cx="2784" cy="1069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lIns="91436" tIns="45718" rIns="91436" bIns="45718"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Pole Strength   </a:t>
                </a:r>
              </a:p>
              <a:p>
                <a:pPr>
                  <a:spcBef>
                    <a:spcPct val="45000"/>
                  </a:spcBef>
                  <a:defRPr/>
                </a:pPr>
                <a:r>
                  <a:rPr lang="en-US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Pole Strength </a:t>
                </a:r>
              </a:p>
              <a:p>
                <a:pPr>
                  <a:spcBef>
                    <a:spcPct val="45000"/>
                  </a:spcBef>
                  <a:defRPr/>
                </a:pPr>
                <a:r>
                  <a:rPr lang="en-US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Pole Strength </a:t>
                </a:r>
              </a:p>
            </p:txBody>
          </p:sp>
        </p:grpSp>
        <p:sp>
          <p:nvSpPr>
            <p:cNvPr id="16" name="Text Box 18"/>
            <p:cNvSpPr txBox="1">
              <a:spLocks noChangeArrowheads="1"/>
            </p:cNvSpPr>
            <p:nvPr/>
          </p:nvSpPr>
          <p:spPr bwMode="auto">
            <a:xfrm>
              <a:off x="4340779" y="6015279"/>
              <a:ext cx="837998" cy="461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6" tIns="45718" rIns="91436" bIns="45718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2400" b="1" dirty="0">
                  <a:solidFill>
                    <a:srgbClr val="FF0000"/>
                  </a:solidFill>
                  <a:latin typeface="Tahoma" pitchFamily="34" charset="0"/>
                  <a:cs typeface="Arial" pitchFamily="34" charset="0"/>
                </a:rPr>
                <a:t>&lt;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101760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4478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/>
              <a:t>Canadian Standards Association</a:t>
            </a:r>
            <a:br>
              <a:rPr lang="en-US" dirty="0"/>
            </a:br>
            <a:r>
              <a:rPr lang="en-US" dirty="0"/>
              <a:t>C23.3 No. 1-15, Overhead systems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1701" y="2057400"/>
            <a:ext cx="4317699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950442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1811681"/>
      </p:ext>
    </p:extLst>
  </p:cSld>
  <p:clrMapOvr>
    <a:masterClrMapping/>
  </p:clrMapOvr>
  <p:transition spd="med">
    <p:fade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CSA 2015 Loading Districts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1956" y="1143000"/>
            <a:ext cx="6491044" cy="545777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4495800"/>
            <a:ext cx="2362200" cy="2294293"/>
          </a:xfrm>
          <a:prstGeom prst="rect">
            <a:avLst/>
          </a:prstGeom>
          <a:ln w="12700">
            <a:solidFill>
              <a:schemeClr val="bg1"/>
            </a:solidFill>
          </a:ln>
        </p:spPr>
      </p:pic>
      <p:cxnSp>
        <p:nvCxnSpPr>
          <p:cNvPr id="6" name="Straight Connector 5"/>
          <p:cNvCxnSpPr>
            <a:cxnSpLocks/>
          </p:cNvCxnSpPr>
          <p:nvPr/>
        </p:nvCxnSpPr>
        <p:spPr>
          <a:xfrm flipV="1">
            <a:off x="838200" y="3048000"/>
            <a:ext cx="1600200" cy="1447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cxnSpLocks/>
          </p:cNvCxnSpPr>
          <p:nvPr/>
        </p:nvCxnSpPr>
        <p:spPr>
          <a:xfrm flipV="1">
            <a:off x="2514600" y="4648200"/>
            <a:ext cx="838200" cy="457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0479568"/>
      </p:ext>
    </p:extLst>
  </p:cSld>
  <p:clrMapOvr>
    <a:masterClrMapping/>
  </p:clrMapOvr>
  <p:transition spd="med">
    <p:fade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14400"/>
          </a:xfrm>
        </p:spPr>
        <p:txBody>
          <a:bodyPr/>
          <a:lstStyle/>
          <a:p>
            <a:pPr algn="ctr"/>
            <a:r>
              <a:rPr lang="en-US" dirty="0"/>
              <a:t>CSA 2015 Loading Districts 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4051862"/>
              </p:ext>
            </p:extLst>
          </p:nvPr>
        </p:nvGraphicFramePr>
        <p:xfrm>
          <a:off x="128586" y="1752600"/>
          <a:ext cx="8863014" cy="3935657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6262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51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910442851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4068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Medium 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/>
                        <a:t>Medium B</a:t>
                      </a:r>
                    </a:p>
                    <a:p>
                      <a:r>
                        <a:rPr lang="en-US" sz="2800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Heavy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Severe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1658">
                <a:tc>
                  <a:txBody>
                    <a:bodyPr/>
                    <a:lstStyle/>
                    <a:p>
                      <a:r>
                        <a:rPr lang="en-US" dirty="0"/>
                        <a:t>Wind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400 N/m</a:t>
                      </a:r>
                      <a:r>
                        <a:rPr lang="en-US" b="1" baseline="30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300 N/m</a:t>
                      </a:r>
                      <a:r>
                        <a:rPr lang="en-US" b="1" baseline="30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400 N/m</a:t>
                      </a:r>
                      <a:r>
                        <a:rPr lang="en-US" b="1" baseline="30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400 N/m</a:t>
                      </a:r>
                      <a:r>
                        <a:rPr lang="en-US" b="1" baseline="3000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31658">
                <a:tc>
                  <a:txBody>
                    <a:bodyPr/>
                    <a:lstStyle/>
                    <a:p>
                      <a:r>
                        <a:rPr lang="en-US" dirty="0"/>
                        <a:t>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6.5 mm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12.5 mm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12.5 mm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19 mm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31658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Temperature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-20 </a:t>
                      </a:r>
                      <a:r>
                        <a:rPr lang="en-US" b="1" baseline="30000" dirty="0" err="1"/>
                        <a:t>o</a:t>
                      </a:r>
                      <a:r>
                        <a:rPr lang="en-US" b="1" dirty="0" err="1"/>
                        <a:t>C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-20 </a:t>
                      </a:r>
                      <a:r>
                        <a:rPr lang="en-US" b="1" baseline="30000" dirty="0" err="1"/>
                        <a:t>o</a:t>
                      </a:r>
                      <a:r>
                        <a:rPr lang="en-US" b="1" dirty="0" err="1"/>
                        <a:t>C</a:t>
                      </a:r>
                      <a:endParaRPr lang="en-US" b="1" dirty="0"/>
                    </a:p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-20 </a:t>
                      </a:r>
                      <a:r>
                        <a:rPr lang="en-US" b="1" baseline="30000" dirty="0" err="1"/>
                        <a:t>o</a:t>
                      </a:r>
                      <a:r>
                        <a:rPr lang="en-US" b="1" dirty="0" err="1"/>
                        <a:t>C</a:t>
                      </a:r>
                      <a:endParaRPr lang="en-US" b="1" dirty="0"/>
                    </a:p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-20 </a:t>
                      </a:r>
                      <a:r>
                        <a:rPr lang="en-US" b="1" baseline="30000" dirty="0" err="1"/>
                        <a:t>o</a:t>
                      </a:r>
                      <a:r>
                        <a:rPr lang="en-US" b="1" dirty="0" err="1"/>
                        <a:t>C</a:t>
                      </a:r>
                      <a:endParaRPr lang="en-US" b="1" dirty="0"/>
                    </a:p>
                    <a:p>
                      <a:pPr algn="ctr"/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10431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83195187"/>
      </p:ext>
    </p:extLst>
  </p:cSld>
  <p:clrMapOvr>
    <a:masterClrMapping/>
  </p:clrMapOvr>
  <p:transition spd="med">
    <p:fade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CSA 2015 Grades of Construction 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8865934"/>
              </p:ext>
            </p:extLst>
          </p:nvPr>
        </p:nvGraphicFramePr>
        <p:xfrm>
          <a:off x="533400" y="1905000"/>
          <a:ext cx="7619999" cy="23774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14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1969785926"/>
                    </a:ext>
                  </a:extLst>
                </a:gridCol>
                <a:gridCol w="3047999">
                  <a:extLst>
                    <a:ext uri="{9D8B030D-6E8A-4147-A177-3AD203B41FA5}">
                      <a16:colId xmlns:a16="http://schemas.microsoft.com/office/drawing/2014/main" val="158605471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Grade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Vertical Load Factor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Transverse Load Factor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When to Use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railways, controlled-access highways, navigable waters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Supply lines of any voltage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General, other private or public property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17" name="Group 16"/>
          <p:cNvGrpSpPr/>
          <p:nvPr/>
        </p:nvGrpSpPr>
        <p:grpSpPr>
          <a:xfrm>
            <a:off x="304800" y="4415079"/>
            <a:ext cx="8716962" cy="2138121"/>
            <a:chOff x="304800" y="4415079"/>
            <a:chExt cx="8716962" cy="2138121"/>
          </a:xfrm>
        </p:grpSpPr>
        <p:sp>
          <p:nvSpPr>
            <p:cNvPr id="11" name="Text Box 15"/>
            <p:cNvSpPr txBox="1">
              <a:spLocks noChangeArrowheads="1"/>
            </p:cNvSpPr>
            <p:nvPr/>
          </p:nvSpPr>
          <p:spPr bwMode="auto">
            <a:xfrm>
              <a:off x="304800" y="4415079"/>
              <a:ext cx="4392612" cy="2105188"/>
            </a:xfrm>
            <a:prstGeom prst="rect">
              <a:avLst/>
            </a:prstGeom>
            <a:noFill/>
            <a:ln w="76200" cmpd="tri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lIns="91436" tIns="45718" rIns="91436" bIns="45718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     </a:t>
              </a:r>
              <a:r>
                <a:rPr lang="en-US" b="1" u="sng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Safety Factor</a:t>
              </a:r>
            </a:p>
            <a:p>
              <a:pPr>
                <a:spcBef>
                  <a:spcPct val="50000"/>
                </a:spcBef>
                <a:defRPr/>
              </a:pPr>
              <a:r>
                <a:rPr lang="en-US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Applied Load  x  1.9  (1)</a:t>
              </a:r>
            </a:p>
            <a:p>
              <a:pPr>
                <a:spcBef>
                  <a:spcPct val="50000"/>
                </a:spcBef>
                <a:defRPr/>
              </a:pPr>
              <a:r>
                <a:rPr lang="en-US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Applied Load  x  1.3  (2)</a:t>
              </a:r>
            </a:p>
            <a:p>
              <a:pPr>
                <a:spcBef>
                  <a:spcPct val="45000"/>
                </a:spcBef>
                <a:defRPr/>
              </a:pPr>
              <a:r>
                <a:rPr lang="en-US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Applied Load  x  1.1  (3)</a:t>
              </a:r>
            </a:p>
          </p:txBody>
        </p:sp>
        <p:grpSp>
          <p:nvGrpSpPr>
            <p:cNvPr id="12" name="Group 16"/>
            <p:cNvGrpSpPr>
              <a:grpSpLocks/>
            </p:cNvGrpSpPr>
            <p:nvPr/>
          </p:nvGrpSpPr>
          <p:grpSpPr bwMode="auto">
            <a:xfrm>
              <a:off x="4377025" y="4995967"/>
              <a:ext cx="4644737" cy="1557233"/>
              <a:chOff x="2973" y="3718"/>
              <a:chExt cx="3248" cy="1086"/>
            </a:xfrm>
          </p:grpSpPr>
          <p:sp>
            <p:nvSpPr>
              <p:cNvPr id="13" name="Text Box 17"/>
              <p:cNvSpPr txBox="1">
                <a:spLocks noChangeArrowheads="1"/>
              </p:cNvSpPr>
              <p:nvPr/>
            </p:nvSpPr>
            <p:spPr bwMode="auto">
              <a:xfrm>
                <a:off x="2995" y="3718"/>
                <a:ext cx="586" cy="3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36" tIns="45718" rIns="91436" bIns="45718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en-US" sz="2400" b="1" dirty="0">
                    <a:solidFill>
                      <a:srgbClr val="FF0000"/>
                    </a:solidFill>
                    <a:latin typeface="Tahoma" pitchFamily="34" charset="0"/>
                    <a:cs typeface="Arial" pitchFamily="34" charset="0"/>
                  </a:rPr>
                  <a:t>&lt;</a:t>
                </a:r>
              </a:p>
            </p:txBody>
          </p:sp>
          <p:sp>
            <p:nvSpPr>
              <p:cNvPr id="14" name="Text Box 18"/>
              <p:cNvSpPr txBox="1">
                <a:spLocks noChangeArrowheads="1"/>
              </p:cNvSpPr>
              <p:nvPr/>
            </p:nvSpPr>
            <p:spPr bwMode="auto">
              <a:xfrm>
                <a:off x="2973" y="4037"/>
                <a:ext cx="586" cy="3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36" tIns="45718" rIns="91436" bIns="45718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en-US" sz="2400" b="1" dirty="0">
                    <a:solidFill>
                      <a:srgbClr val="FF0000"/>
                    </a:solidFill>
                    <a:latin typeface="Tahoma" pitchFamily="34" charset="0"/>
                    <a:cs typeface="Arial" pitchFamily="34" charset="0"/>
                  </a:rPr>
                  <a:t>&lt;</a:t>
                </a:r>
              </a:p>
            </p:txBody>
          </p:sp>
          <p:sp>
            <p:nvSpPr>
              <p:cNvPr id="15" name="Text Box 19"/>
              <p:cNvSpPr txBox="1">
                <a:spLocks noChangeArrowheads="1"/>
              </p:cNvSpPr>
              <p:nvPr/>
            </p:nvSpPr>
            <p:spPr bwMode="auto">
              <a:xfrm>
                <a:off x="3437" y="3735"/>
                <a:ext cx="2784" cy="1069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lIns="91436" tIns="45718" rIns="91436" bIns="45718"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Pole Strength   </a:t>
                </a:r>
              </a:p>
              <a:p>
                <a:pPr>
                  <a:spcBef>
                    <a:spcPct val="45000"/>
                  </a:spcBef>
                  <a:defRPr/>
                </a:pPr>
                <a:r>
                  <a:rPr lang="en-US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Pole Strength </a:t>
                </a:r>
              </a:p>
              <a:p>
                <a:pPr>
                  <a:spcBef>
                    <a:spcPct val="45000"/>
                  </a:spcBef>
                  <a:defRPr/>
                </a:pPr>
                <a:r>
                  <a:rPr lang="en-US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Pole Strength </a:t>
                </a:r>
              </a:p>
            </p:txBody>
          </p:sp>
        </p:grpSp>
        <p:sp>
          <p:nvSpPr>
            <p:cNvPr id="16" name="Text Box 18"/>
            <p:cNvSpPr txBox="1">
              <a:spLocks noChangeArrowheads="1"/>
            </p:cNvSpPr>
            <p:nvPr/>
          </p:nvSpPr>
          <p:spPr bwMode="auto">
            <a:xfrm>
              <a:off x="4340779" y="6015279"/>
              <a:ext cx="837998" cy="461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6" tIns="45718" rIns="91436" bIns="45718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2400" b="1" dirty="0">
                  <a:solidFill>
                    <a:srgbClr val="FF0000"/>
                  </a:solidFill>
                  <a:latin typeface="Tahoma" pitchFamily="34" charset="0"/>
                  <a:cs typeface="Arial" pitchFamily="34" charset="0"/>
                </a:rPr>
                <a:t>&lt;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3563045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66800"/>
            <a:ext cx="9119946" cy="4736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13092"/>
      </p:ext>
    </p:extLst>
  </p:cSld>
  <p:clrMapOvr>
    <a:masterClrMapping/>
  </p:clrMapOvr>
  <p:transition spd="med">
    <p:fade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>
              <a:solidFill>
                <a:schemeClr val="tx2">
                  <a:tint val="100000"/>
                  <a:satMod val="250000"/>
                </a:schemeClr>
              </a:solidFill>
            </a:endParaRP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3300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838200"/>
          </a:xfrm>
        </p:spPr>
        <p:txBody>
          <a:bodyPr>
            <a:normAutofit/>
          </a:bodyPr>
          <a:lstStyle/>
          <a:p>
            <a:r>
              <a:rPr lang="en-US" dirty="0"/>
              <a:t>What is Pole Loading Analysis?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534400" cy="4343400"/>
          </a:xfrm>
        </p:spPr>
        <p:txBody>
          <a:bodyPr/>
          <a:lstStyle/>
          <a:p>
            <a:pPr marL="0" indent="0">
              <a:spcBef>
                <a:spcPts val="1200"/>
              </a:spcBef>
              <a:buNone/>
            </a:pPr>
            <a:r>
              <a:rPr lang="en-US" sz="3600" dirty="0"/>
              <a:t>A verification that the allowable, remaining strength of the pole is sufficient for the applied load on the pole including any required margins of safety.</a:t>
            </a:r>
          </a:p>
          <a:p>
            <a:pPr marL="0" indent="0">
              <a:spcBef>
                <a:spcPts val="1200"/>
              </a:spcBef>
              <a:buNone/>
            </a:pPr>
            <a:endParaRPr lang="en-US" sz="3600" dirty="0"/>
          </a:p>
          <a:p>
            <a:pPr marL="0" indent="0">
              <a:spcBef>
                <a:spcPts val="1200"/>
              </a:spcBef>
              <a:buNone/>
            </a:pPr>
            <a:r>
              <a:rPr lang="en-US" sz="3600" dirty="0">
                <a:solidFill>
                  <a:srgbClr val="FF0000"/>
                </a:solidFill>
              </a:rPr>
              <a:t>  Applied Load  &lt;  Pole Strength 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No Pol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862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6851141" y="6019800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Pole Strength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8724936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Mvc-004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45720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Text Box 4"/>
          <p:cNvSpPr txBox="1">
            <a:spLocks noChangeArrowheads="1"/>
          </p:cNvSpPr>
          <p:nvPr/>
        </p:nvSpPr>
        <p:spPr bwMode="auto">
          <a:xfrm>
            <a:off x="5241925" y="3825875"/>
            <a:ext cx="296863" cy="5794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FFFF00"/>
                </a:solidFill>
                <a:latin typeface="Arial" pitchFamily="34" charset="0"/>
              </a:rPr>
              <a:t> </a:t>
            </a:r>
            <a:endParaRPr lang="en-US"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19460" name="Text Box 5"/>
          <p:cNvSpPr txBox="1">
            <a:spLocks noChangeArrowheads="1"/>
          </p:cNvSpPr>
          <p:nvPr/>
        </p:nvSpPr>
        <p:spPr bwMode="auto">
          <a:xfrm>
            <a:off x="4404852" y="3733800"/>
            <a:ext cx="5334000" cy="255454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dirty="0">
                <a:solidFill>
                  <a:srgbClr val="FFFF66"/>
                </a:solidFill>
                <a:latin typeface="Arial" pitchFamily="34" charset="0"/>
              </a:rPr>
              <a:t>ANSI O5.1-2015 – Wood Poles, Specifications and Dimensions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0502" y="3200400"/>
            <a:ext cx="2503933" cy="321370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696467"/>
            <a:ext cx="2668635" cy="1350266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9600" y="6172200"/>
            <a:ext cx="807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Table from Wolfe and Moody (1997):</a:t>
            </a:r>
          </a:p>
          <a:p>
            <a:r>
              <a:rPr lang="en-US" sz="1800" dirty="0"/>
              <a:t>https://www.fpl.fs.fed.us/documnts/pdf1997/wolfe97b.pdf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90210"/>
            <a:ext cx="7924800" cy="5842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821120"/>
      </p:ext>
    </p:extLst>
  </p:cSld>
  <p:clrMapOvr>
    <a:masterClrMapping/>
  </p:clrMapOvr>
  <p:transition spd="med"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OPTIONS" val="Medium 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CRC" val="a57c23e60185"/>
  <p:tag name="POWER3D OPTIONS" val="Medium "/>
</p:tagLst>
</file>

<file path=ppt/theme/theme1.xml><?xml version="1.0" encoding="utf-8"?>
<a:theme xmlns:a="http://schemas.openxmlformats.org/drawingml/2006/main" name="1_Blank Presentation">
  <a:themeElements>
    <a:clrScheme name="1_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1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luxe">
  <a:themeElements>
    <a:clrScheme name="Deluxe">
      <a:dk1>
        <a:sysClr val="windowText" lastClr="000000"/>
      </a:dk1>
      <a:lt1>
        <a:sysClr val="window" lastClr="FFFFFF"/>
      </a:lt1>
      <a:dk2>
        <a:srgbClr val="30356E"/>
      </a:dk2>
      <a:lt2>
        <a:srgbClr val="FFF9E5"/>
      </a:lt2>
      <a:accent1>
        <a:srgbClr val="CC4757"/>
      </a:accent1>
      <a:accent2>
        <a:srgbClr val="FF6F61"/>
      </a:accent2>
      <a:accent3>
        <a:srgbClr val="FF953E"/>
      </a:accent3>
      <a:accent4>
        <a:srgbClr val="F8BD52"/>
      </a:accent4>
      <a:accent5>
        <a:srgbClr val="46A6BD"/>
      </a:accent5>
      <a:accent6>
        <a:srgbClr val="5488BC"/>
      </a:accent6>
      <a:hlink>
        <a:srgbClr val="FA7D7A"/>
      </a:hlink>
      <a:folHlink>
        <a:srgbClr val="FFCF3E"/>
      </a:folHlink>
    </a:clrScheme>
    <a:fontScheme name="Deluxe">
      <a:majorFont>
        <a:latin typeface="Corbel"/>
        <a:ea typeface=""/>
        <a:cs typeface=""/>
        <a:font script="Jpan" typeface="HGｺﾞｼｯｸM"/>
        <a:font script="Hang" typeface="HY엽서L"/>
        <a:font script="Hans" typeface="华文新魏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新魏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Deluxe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280000"/>
              </a:schemeClr>
            </a:gs>
            <a:gs pos="14000">
              <a:schemeClr val="phClr">
                <a:tint val="37000"/>
                <a:satMod val="250000"/>
              </a:schemeClr>
            </a:gs>
            <a:gs pos="45000">
              <a:schemeClr val="phClr">
                <a:tint val="53000"/>
                <a:satMod val="220000"/>
              </a:schemeClr>
            </a:gs>
            <a:gs pos="65000">
              <a:schemeClr val="phClr">
                <a:tint val="53000"/>
                <a:satMod val="220000"/>
              </a:schemeClr>
            </a:gs>
            <a:gs pos="86000">
              <a:schemeClr val="phClr">
                <a:tint val="42000"/>
                <a:satMod val="240000"/>
              </a:schemeClr>
            </a:gs>
            <a:gs pos="100000">
              <a:schemeClr val="phClr">
                <a:tint val="20000"/>
                <a:satMod val="23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0000">
              <a:schemeClr val="phClr">
                <a:satMod val="150000"/>
              </a:schemeClr>
            </a:gs>
            <a:gs pos="100000">
              <a:schemeClr val="phClr">
                <a:tint val="75000"/>
                <a:satMod val="20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atMod val="14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prstMaterial="powder">
            <a:bevelT w="152400"/>
            <a:contourClr>
              <a:schemeClr val="phClr"/>
            </a:contourClr>
          </a:sp3d>
        </a:effectStyle>
        <a:effectStyle>
          <a:effectLst>
            <a:reflection blurRad="12700" stA="26000" endPos="28000" dist="38100" dir="5400000" sy="-100000"/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prstMaterial="powder">
            <a:bevelT w="190500" h="1016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3000"/>
                <a:satMod val="1550000"/>
              </a:schemeClr>
            </a:gs>
            <a:gs pos="1000">
              <a:schemeClr val="phClr">
                <a:tint val="48000"/>
                <a:satMod val="1550000"/>
              </a:schemeClr>
            </a:gs>
            <a:gs pos="90000">
              <a:schemeClr val="phClr">
                <a:shade val="18000"/>
                <a:satMod val="275000"/>
              </a:schemeClr>
            </a:gs>
          </a:gsLst>
          <a:path path="circle">
            <a:fillToRect r="210000" b="300000"/>
          </a:path>
        </a:gradFill>
        <a:gradFill rotWithShape="1">
          <a:gsLst>
            <a:gs pos="5000">
              <a:schemeClr val="phClr">
                <a:tint val="38000"/>
                <a:satMod val="1800000"/>
              </a:schemeClr>
            </a:gs>
            <a:gs pos="5000">
              <a:schemeClr val="phClr">
                <a:tint val="40000"/>
                <a:satMod val="1800000"/>
              </a:schemeClr>
            </a:gs>
            <a:gs pos="90000">
              <a:schemeClr val="phClr">
                <a:shade val="18000"/>
                <a:satMod val="275000"/>
              </a:schemeClr>
            </a:gs>
          </a:gsLst>
          <a:path path="circle">
            <a:fillToRect l="20000" t="30000" r="135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opic xmlns="6f4e2806-eadf-49f5-99c9-8e3d26f42925">Pole Loading</Topic>
    <Year_x0020_Created xmlns="e5bd091c-3b6e-4621-be7d-9c7c6763f0f6">2011</Year_x0020_Created>
    <Year xmlns="e5bd091c-3b6e-4621-be7d-9c7c6763f0f6" xsi:nil="true"/>
    <Created_x0020_by xmlns="6f4e2806-eadf-49f5-99c9-8e3d26f42925">Jeff Giffen</Created_x0020_by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F196C84D1EA6D439D603AEAB0B61037" ma:contentTypeVersion="4" ma:contentTypeDescription="Create a new document." ma:contentTypeScope="" ma:versionID="e035ed73acf6de44196af760d3cd4bbd">
  <xsd:schema xmlns:xsd="http://www.w3.org/2001/XMLSchema" xmlns:xs="http://www.w3.org/2001/XMLSchema" xmlns:p="http://schemas.microsoft.com/office/2006/metadata/properties" xmlns:ns2="6f4e2806-eadf-49f5-99c9-8e3d26f42925" xmlns:ns3="e5bd091c-3b6e-4621-be7d-9c7c6763f0f6" targetNamespace="http://schemas.microsoft.com/office/2006/metadata/properties" ma:root="true" ma:fieldsID="2e20cca4f1202ee46709b0cf96ce4742" ns2:_="" ns3:_="">
    <xsd:import namespace="6f4e2806-eadf-49f5-99c9-8e3d26f42925"/>
    <xsd:import namespace="e5bd091c-3b6e-4621-be7d-9c7c6763f0f6"/>
    <xsd:element name="properties">
      <xsd:complexType>
        <xsd:sequence>
          <xsd:element name="documentManagement">
            <xsd:complexType>
              <xsd:all>
                <xsd:element ref="ns2:Topic"/>
                <xsd:element ref="ns2:Created_x0020_by"/>
                <xsd:element ref="ns3:Year" minOccurs="0"/>
                <xsd:element ref="ns3:Year_x0020_Create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4e2806-eadf-49f5-99c9-8e3d26f42925" elementFormDefault="qualified">
    <xsd:import namespace="http://schemas.microsoft.com/office/2006/documentManagement/types"/>
    <xsd:import namespace="http://schemas.microsoft.com/office/infopath/2007/PartnerControls"/>
    <xsd:element name="Topic" ma:index="8" ma:displayName="Topic" ma:description="Osmose Site Columns" ma:internalName="Topic">
      <xsd:simpleType>
        <xsd:restriction base="dms:Text">
          <xsd:maxLength value="255"/>
        </xsd:restriction>
      </xsd:simpleType>
    </xsd:element>
    <xsd:element name="Created_x0020_by" ma:index="9" ma:displayName="Created by" ma:description="Created by" ma:internalName="Created_x0020_by0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5bd091c-3b6e-4621-be7d-9c7c6763f0f6" elementFormDefault="qualified">
    <xsd:import namespace="http://schemas.microsoft.com/office/2006/documentManagement/types"/>
    <xsd:import namespace="http://schemas.microsoft.com/office/infopath/2007/PartnerControls"/>
    <xsd:element name="Year" ma:index="10" nillable="true" ma:displayName="Year" ma:decimals="0" ma:internalName="Year">
      <xsd:simpleType>
        <xsd:restriction base="dms:Number"/>
      </xsd:simpleType>
    </xsd:element>
    <xsd:element name="Year_x0020_Created" ma:index="11" nillable="true" ma:displayName="Year Created" ma:internalName="Year_x0020_Created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4A7DF7F-D9C6-4C15-B7BB-6E225CA43B94}">
  <ds:schemaRefs>
    <ds:schemaRef ds:uri="http://purl.org/dc/terms/"/>
    <ds:schemaRef ds:uri="6f4e2806-eadf-49f5-99c9-8e3d26f42925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e5bd091c-3b6e-4621-be7d-9c7c6763f0f6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D8B97D38-92E6-4B2E-A0FC-CE928D78C56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50F5059-4C9D-4F60-9146-45C4BBD1FBE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f4e2806-eadf-49f5-99c9-8e3d26f42925"/>
    <ds:schemaRef ds:uri="e5bd091c-3b6e-4621-be7d-9c7c6763f0f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19541</TotalTime>
  <Words>1464</Words>
  <Application>Microsoft Office PowerPoint</Application>
  <PresentationFormat>Letter Paper (8.5x11 in)</PresentationFormat>
  <Paragraphs>361</Paragraphs>
  <Slides>54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68" baseType="lpstr">
      <vt:lpstr>Arial</vt:lpstr>
      <vt:lpstr>Arial Narrow</vt:lpstr>
      <vt:lpstr>Balloon Bd BT</vt:lpstr>
      <vt:lpstr>Calibri</vt:lpstr>
      <vt:lpstr>Corbel</vt:lpstr>
      <vt:lpstr>Microsoft Sans Serif</vt:lpstr>
      <vt:lpstr>Senserif</vt:lpstr>
      <vt:lpstr>Symbol</vt:lpstr>
      <vt:lpstr>Tahoma</vt:lpstr>
      <vt:lpstr>Times</vt:lpstr>
      <vt:lpstr>Wingdings 2</vt:lpstr>
      <vt:lpstr>1_Blank Presentation</vt:lpstr>
      <vt:lpstr>Deluxe</vt:lpstr>
      <vt:lpstr>Worksheet</vt:lpstr>
      <vt:lpstr>Pole Loading/Make Ready  Oklahoma Power and Communications Association  2017 Fall Meeting</vt:lpstr>
      <vt:lpstr>Course Agenda</vt:lpstr>
      <vt:lpstr>Why Perform Pole Loading?</vt:lpstr>
      <vt:lpstr>PowerPoint Presentation</vt:lpstr>
      <vt:lpstr>PowerPoint Presentation</vt:lpstr>
      <vt:lpstr>What is Pole Loading Analysis?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Design Concept</vt:lpstr>
      <vt:lpstr>National Electrical Safety Code</vt:lpstr>
      <vt:lpstr>PowerPoint Presentation</vt:lpstr>
      <vt:lpstr>NESC Loading Districts </vt:lpstr>
      <vt:lpstr>PowerPoint Presentation</vt:lpstr>
      <vt:lpstr>PowerPoint Presentation</vt:lpstr>
      <vt:lpstr>Field Data Collection</vt:lpstr>
      <vt:lpstr>Field Data Collection Options</vt:lpstr>
      <vt:lpstr>Field Data Collection - Pole</vt:lpstr>
      <vt:lpstr>Field Data Collection - Spans</vt:lpstr>
      <vt:lpstr>Field Data Collection - Equipment</vt:lpstr>
      <vt:lpstr>Field Data Collection - Guys</vt:lpstr>
      <vt:lpstr>Field Collection vs Data Driven PLA</vt:lpstr>
      <vt:lpstr>Critical Pole Loading Data</vt:lpstr>
      <vt:lpstr>Sensitivity of Calculations to Key Input Parameters</vt:lpstr>
      <vt:lpstr>Sensitivity of Calculations to Key Input Parameters</vt:lpstr>
      <vt:lpstr>Pole Remaining Strength</vt:lpstr>
      <vt:lpstr>NESC Reject Criteria</vt:lpstr>
      <vt:lpstr>Decay – Most Critical Location</vt:lpstr>
      <vt:lpstr>NESC Clearance Rules 231-235</vt:lpstr>
      <vt:lpstr>PowerPoint Presentation</vt:lpstr>
      <vt:lpstr>Summary</vt:lpstr>
      <vt:lpstr>PowerPoint Presentation</vt:lpstr>
      <vt:lpstr>PowerPoint Presentation</vt:lpstr>
      <vt:lpstr>PowerPoint Presentation</vt:lpstr>
      <vt:lpstr>Resolving Overloaded Poles</vt:lpstr>
      <vt:lpstr>Are these trusses similar to reinforcing trusses?</vt:lpstr>
      <vt:lpstr>   Design Concept</vt:lpstr>
      <vt:lpstr>PowerPoint Presentation</vt:lpstr>
      <vt:lpstr>Summary</vt:lpstr>
      <vt:lpstr>Questions?</vt:lpstr>
      <vt:lpstr>California Public Utility Commission General Order 95</vt:lpstr>
      <vt:lpstr>GO 95 Loading Districts</vt:lpstr>
      <vt:lpstr>GO95 Loading Districts </vt:lpstr>
      <vt:lpstr>GO95 Grades of Construction </vt:lpstr>
      <vt:lpstr>Canadian Standards Association C23.3 No. 1-15, Overhead systems</vt:lpstr>
      <vt:lpstr>CSA 2015 Loading Districts</vt:lpstr>
      <vt:lpstr>CSA 2015 Loading Districts </vt:lpstr>
      <vt:lpstr>CSA 2015 Grades of Construction </vt:lpstr>
      <vt:lpstr>PowerPoint Presentation</vt:lpstr>
      <vt:lpstr>PowerPoint Presentation</vt:lpstr>
    </vt:vector>
  </TitlesOfParts>
  <Company>Osmose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Pole Loading Calculations New Technologies and Best Practices</dc:title>
  <dc:creator>Bob Butera</dc:creator>
  <cp:lastModifiedBy>Rigney, Mike</cp:lastModifiedBy>
  <cp:revision>361</cp:revision>
  <cp:lastPrinted>2011-10-03T16:24:10Z</cp:lastPrinted>
  <dcterms:created xsi:type="dcterms:W3CDTF">2007-10-30T17:28:17Z</dcterms:created>
  <dcterms:modified xsi:type="dcterms:W3CDTF">2017-10-09T19:44:32Z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0x010100BF196C84D1EA6D439D603AEAB0B61037</vt:lpwstr>
  </property>
</Properties>
</file>