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37"/>
  </p:notesMasterIdLst>
  <p:handoutMasterIdLst>
    <p:handoutMasterId r:id="rId38"/>
  </p:handoutMasterIdLst>
  <p:sldIdLst>
    <p:sldId id="256" r:id="rId2"/>
    <p:sldId id="433" r:id="rId3"/>
    <p:sldId id="434" r:id="rId4"/>
    <p:sldId id="435" r:id="rId5"/>
    <p:sldId id="436" r:id="rId6"/>
    <p:sldId id="437" r:id="rId7"/>
    <p:sldId id="438" r:id="rId8"/>
    <p:sldId id="440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9" r:id="rId18"/>
    <p:sldId id="460" r:id="rId19"/>
    <p:sldId id="452" r:id="rId20"/>
    <p:sldId id="453" r:id="rId21"/>
    <p:sldId id="455" r:id="rId22"/>
    <p:sldId id="461" r:id="rId23"/>
    <p:sldId id="479" r:id="rId24"/>
    <p:sldId id="480" r:id="rId25"/>
    <p:sldId id="475" r:id="rId26"/>
    <p:sldId id="456" r:id="rId27"/>
    <p:sldId id="472" r:id="rId28"/>
    <p:sldId id="473" r:id="rId29"/>
    <p:sldId id="474" r:id="rId30"/>
    <p:sldId id="457" r:id="rId31"/>
    <p:sldId id="476" r:id="rId32"/>
    <p:sldId id="477" r:id="rId33"/>
    <p:sldId id="478" r:id="rId34"/>
    <p:sldId id="469" r:id="rId35"/>
    <p:sldId id="470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A4"/>
    <a:srgbClr val="2D2D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0" autoAdjust="0"/>
    <p:restoredTop sz="99497" autoAdjust="0"/>
  </p:normalViewPr>
  <p:slideViewPr>
    <p:cSldViewPr snapToGrid="0">
      <p:cViewPr varScale="1">
        <p:scale>
          <a:sx n="116" d="100"/>
          <a:sy n="116" d="100"/>
        </p:scale>
        <p:origin x="-16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92737-C8DE-457A-8AD2-786B9AEEDA87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20E45-8950-4E67-A24E-FB5A755FA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25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602752A-A03F-4DAC-A87F-6E662D583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401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783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685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08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2250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685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1898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D11E5-FC34-4A15-B645-84DE0CAFFE6F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D4BA7-972B-45B7-A9A6-2B548B0289A7}" type="slidenum">
              <a:rPr lang="en-US" altLang="en-US"/>
              <a:pPr/>
              <a:t>17</a:t>
            </a:fld>
            <a:endParaRPr lang="en-US" altLang="en-US" dirty="0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EF12F-8D92-468A-AB4B-2C95F2317995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A68FB-BAC2-4F24-8238-605A64771D70}" type="slidenum">
              <a:rPr lang="en-US" altLang="en-US"/>
              <a:pPr/>
              <a:t>19</a:t>
            </a:fld>
            <a:endParaRPr lang="en-US" altLang="en-US" dirty="0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4C9D9-0AF1-4518-80FB-20895B919BF6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209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7B562-F346-4B90-B352-1B865E486530}" type="slidenum">
              <a:rPr lang="en-US" altLang="en-US"/>
              <a:pPr/>
              <a:t>21</a:t>
            </a:fld>
            <a:endParaRPr lang="en-US" altLang="en-US" dirty="0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51610-B2D9-41EE-B534-DB441AC619F2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7388"/>
            <a:ext cx="4675188" cy="35083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35" y="4423783"/>
            <a:ext cx="5193903" cy="4200903"/>
          </a:xfrm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80679-74A6-4847-8014-2A5CA7D50D91}" type="slidenum">
              <a:rPr lang="en-US"/>
              <a:pPr/>
              <a:t>27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7" y="4416427"/>
            <a:ext cx="5607050" cy="4183063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7711" cy="4183995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This slide and the next are simple examples of ReliOn products in various applications. 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Products on this slide range from 175W to 12kW and have from about 50kW-hr to 325kW-hr of hydrogen storage.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These sites are designed to provide: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Backup only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Off-grid hybrid with solar and wind 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Prime-power cyclic battery charger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6" y="4416099"/>
            <a:ext cx="5607711" cy="418399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502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52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32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53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763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08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4244A-2458-4AEB-A047-D8361C6706B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10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908430" y="5369719"/>
            <a:ext cx="2842727" cy="236988"/>
          </a:xfrm>
        </p:spPr>
        <p:txBody>
          <a:bodyPr wrap="square">
            <a:spAutoFit/>
          </a:bodyPr>
          <a:lstStyle>
            <a:lvl1pPr marL="0" indent="0" algn="r" defTabSz="820738">
              <a:spcBef>
                <a:spcPct val="0"/>
              </a:spcBef>
              <a:buClrTx/>
              <a:buFontTx/>
              <a:buNone/>
              <a:defRPr sz="14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567746" y="4800124"/>
            <a:ext cx="4573812" cy="256480"/>
          </a:xfrm>
          <a:ln/>
        </p:spPr>
        <p:txBody>
          <a:bodyPr/>
          <a:lstStyle>
            <a:lvl1pPr algn="ctr" defTabSz="820738">
              <a:defRPr sz="24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16632" y="6456343"/>
            <a:ext cx="55221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Plug Power Confidential and Proprietary.  Copyright 2015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by Plug Power Inc.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05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3413" y="968375"/>
            <a:ext cx="3709987" cy="528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68375"/>
            <a:ext cx="3711575" cy="528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562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145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25717" y="3730869"/>
            <a:ext cx="5376008" cy="338554"/>
          </a:xfrm>
        </p:spPr>
        <p:txBody>
          <a:bodyPr wrap="square">
            <a:spAutoFit/>
          </a:bodyPr>
          <a:lstStyle>
            <a:lvl1pPr marL="0" indent="0" algn="r" defTabSz="820738">
              <a:spcBef>
                <a:spcPct val="0"/>
              </a:spcBef>
              <a:buClrTx/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116632" y="6456343"/>
            <a:ext cx="55221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Plug Power Confidential and Proprietary.  Copyright 2014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by Plug Power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27810418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20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o Sl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908430" y="5369719"/>
            <a:ext cx="2842727" cy="236988"/>
          </a:xfrm>
        </p:spPr>
        <p:txBody>
          <a:bodyPr wrap="square">
            <a:spAutoFit/>
          </a:bodyPr>
          <a:lstStyle>
            <a:lvl1pPr marL="0" indent="0" algn="ctr" defTabSz="820738">
              <a:spcBef>
                <a:spcPct val="0"/>
              </a:spcBef>
              <a:buClrTx/>
              <a:buFontTx/>
              <a:buNone/>
              <a:defRPr sz="14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3567746" y="4743698"/>
            <a:ext cx="45738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defTabSz="820738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="" val="231641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onary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908430" y="5369719"/>
            <a:ext cx="2842727" cy="236988"/>
          </a:xfrm>
        </p:spPr>
        <p:txBody>
          <a:bodyPr wrap="square">
            <a:spAutoFit/>
          </a:bodyPr>
          <a:lstStyle>
            <a:lvl1pPr marL="0" indent="0" algn="ctr" defTabSz="820738">
              <a:spcBef>
                <a:spcPct val="0"/>
              </a:spcBef>
              <a:buClrTx/>
              <a:buFontTx/>
              <a:buNone/>
              <a:defRPr sz="14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567746" y="4800124"/>
            <a:ext cx="4573812" cy="256480"/>
          </a:xfrm>
          <a:ln/>
        </p:spPr>
        <p:txBody>
          <a:bodyPr/>
          <a:lstStyle>
            <a:lvl1pPr algn="ctr" defTabSz="820738">
              <a:defRPr sz="24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882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95300" y="1527175"/>
            <a:ext cx="8370888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94509"/>
            <a:ext cx="7378700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457200" y="6671787"/>
            <a:ext cx="55221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Plug Power Confidential and Proprietary.  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slid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781800" y="2819400"/>
            <a:ext cx="1152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799" y="2819400"/>
            <a:ext cx="5753001" cy="976923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457200" y="6671787"/>
            <a:ext cx="55221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Plug Power Confidential and Proprietary.  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931981217"/>
              </p:ext>
            </p:extLst>
          </p:nvPr>
        </p:nvGraphicFramePr>
        <p:xfrm>
          <a:off x="1524000" y="4572000"/>
          <a:ext cx="6080760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3305175" algn="l"/>
                        </a:tabLs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HEADQUARTERS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3305175" algn="l"/>
                        </a:tabLs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WEST COAST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3305175" algn="l"/>
                        </a:tabLs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968 Albany Shaker Road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3305175" algn="l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15913 E. Euclid Ave.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3305175" algn="l"/>
                        </a:tabLs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Latham, NY 12110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3305175" algn="l"/>
                        </a:tabLs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Spokane, WA 99216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3305175" algn="l"/>
                        </a:tabLs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Phone: 518.782.7700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3305175" algn="l"/>
                        </a:tabLs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Phone: 509.228.6500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3305175" algn="l"/>
                        </a:tabLs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Fax: 518.782.7884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3305175" algn="l"/>
                        </a:tabLs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Fax: 509.228.6510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3124200" y="5715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www.plugpower.com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62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62DF-FF39-4392-B0E3-91A315712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457200" y="6671787"/>
            <a:ext cx="55221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Plug Power Confidential and Proprietary.  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91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457200" y="6671787"/>
            <a:ext cx="55221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Plug Power Confidential and Proprietary.  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38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27175"/>
            <a:ext cx="8370888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94509"/>
            <a:ext cx="7378700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584" y="667502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3F2F667F-5B3C-4CD2-BC7F-A65273AAF06E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15" r:id="rId3"/>
    <p:sldLayoutId id="2147483716" r:id="rId4"/>
    <p:sldLayoutId id="2147483717" r:id="rId5"/>
    <p:sldLayoutId id="2147483679" r:id="rId6"/>
    <p:sldLayoutId id="2147483681" r:id="rId7"/>
    <p:sldLayoutId id="2147483683" r:id="rId8"/>
    <p:sldLayoutId id="214748368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75000"/>
        </a:spcBef>
        <a:spcAft>
          <a:spcPct val="0"/>
        </a:spcAft>
        <a:buClr>
          <a:schemeClr val="accent1"/>
        </a:buClr>
        <a:buFontTx/>
        <a:buNone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005293"/>
        </a:buClr>
        <a:buSzPct val="120000"/>
        <a:buFont typeface="Arial" pitchFamily="34" charset="0"/>
        <a:buChar char="•"/>
        <a:defRPr sz="2000">
          <a:solidFill>
            <a:schemeClr val="accent3">
              <a:lumMod val="50000"/>
            </a:schemeClr>
          </a:solidFill>
          <a:latin typeface="+mn-lt"/>
        </a:defRPr>
      </a:lvl2pPr>
      <a:lvl3pPr marL="447675" indent="-209550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005293"/>
        </a:buClr>
        <a:buFont typeface="Arial" panose="020B0604020202020204" pitchFamily="34" charset="0"/>
        <a:buChar char="•"/>
        <a:defRPr sz="1800">
          <a:solidFill>
            <a:schemeClr val="accent3">
              <a:lumMod val="50000"/>
            </a:schemeClr>
          </a:solidFill>
          <a:latin typeface="+mn-lt"/>
        </a:defRPr>
      </a:lvl3pPr>
      <a:lvl4pPr marL="685800" indent="-247650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005293"/>
        </a:buClr>
        <a:buFont typeface="Arial" panose="020B0604020202020204" pitchFamily="34" charset="0"/>
        <a:buChar char="•"/>
        <a:defRPr sz="1600">
          <a:solidFill>
            <a:schemeClr val="accent3">
              <a:lumMod val="50000"/>
            </a:schemeClr>
          </a:solidFill>
          <a:latin typeface="+mn-lt"/>
        </a:defRPr>
      </a:lvl4pPr>
      <a:lvl5pPr marL="904875" indent="-209550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005293"/>
        </a:buClr>
        <a:buFont typeface="Arial" panose="020B0604020202020204" pitchFamily="34" charset="0"/>
        <a:buChar char="•"/>
        <a:defRPr sz="1400">
          <a:solidFill>
            <a:schemeClr val="accent3">
              <a:lumMod val="50000"/>
            </a:schemeClr>
          </a:solidFill>
          <a:latin typeface="+mn-lt"/>
        </a:defRPr>
      </a:lvl5pPr>
      <a:lvl6pPr marL="1162050" indent="-21907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rgbClr val="005293"/>
        </a:buClr>
        <a:buFont typeface="Arial" panose="020B0604020202020204" pitchFamily="34" charset="0"/>
        <a:buChar char="•"/>
        <a:defRPr sz="1400">
          <a:solidFill>
            <a:schemeClr val="accent3">
              <a:lumMod val="50000"/>
            </a:schemeClr>
          </a:solidFill>
          <a:latin typeface="+mn-lt"/>
        </a:defRPr>
      </a:lvl6pPr>
      <a:lvl7pPr marL="2339975" indent="-279400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7pPr>
      <a:lvl8pPr marL="2797175" indent="-279400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8pPr>
      <a:lvl9pPr marL="3254375" indent="-279400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hyperlink" Target="http://www.powerbattery.com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12" Type="http://schemas.openxmlformats.org/officeDocument/2006/relationships/hyperlink" Target="http://www.enersy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hyperlink" Target="http://www.saft.com/" TargetMode="External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hyperlink" Target="http://www.elisa.com/" TargetMode="External"/><Relationship Id="rId9" Type="http://schemas.openxmlformats.org/officeDocument/2006/relationships/image" Target="../media/image32.jpeg"/><Relationship Id="rId14" Type="http://schemas.openxmlformats.org/officeDocument/2006/relationships/hyperlink" Target="http://www.sbsbattery.c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hyperlink" Target="http://www.generatorjoe.com/" TargetMode="External"/><Relationship Id="rId5" Type="http://schemas.openxmlformats.org/officeDocument/2006/relationships/image" Target="../media/image36.jpeg"/><Relationship Id="rId10" Type="http://schemas.openxmlformats.org/officeDocument/2006/relationships/hyperlink" Target="http://www.alpha.com/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nwize.com/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hyperlink" Target="http://www.ericsson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rgey.com/" TargetMode="External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lcatel-lucent.com/" TargetMode="External"/><Relationship Id="rId5" Type="http://schemas.openxmlformats.org/officeDocument/2006/relationships/image" Target="../media/image47.wmf"/><Relationship Id="rId10" Type="http://schemas.openxmlformats.org/officeDocument/2006/relationships/hyperlink" Target="http://www.provenenergy.co.uk.com/" TargetMode="External"/><Relationship Id="rId4" Type="http://schemas.openxmlformats.org/officeDocument/2006/relationships/hyperlink" Target="http://www.elisa.com/" TargetMode="External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9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http://www.dsireusa.org/" TargetMode="Externa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hyperlink" Target="http://www.hydrogen.energy.gov/permitting" TargetMode="External"/><Relationship Id="rId4" Type="http://schemas.openxmlformats.org/officeDocument/2006/relationships/hyperlink" Target="http://www.eere.energy.gov/hydrogenandfuelcells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png"/><Relationship Id="rId4" Type="http://schemas.openxmlformats.org/officeDocument/2006/relationships/image" Target="../media/image71.jpeg"/><Relationship Id="rId9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3"/>
          <p:cNvSpPr>
            <a:spLocks noGrp="1" noChangeArrowheads="1"/>
          </p:cNvSpPr>
          <p:nvPr/>
        </p:nvSpPr>
        <p:spPr bwMode="auto">
          <a:xfrm>
            <a:off x="2858375" y="4594761"/>
            <a:ext cx="586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endParaRPr lang="en-US" sz="40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54" name="Rectangle 24"/>
          <p:cNvSpPr>
            <a:spLocks noGrp="1" noChangeArrowheads="1"/>
          </p:cNvSpPr>
          <p:nvPr/>
        </p:nvSpPr>
        <p:spPr bwMode="auto">
          <a:xfrm>
            <a:off x="1371600" y="1143000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200" dirty="0">
              <a:solidFill>
                <a:schemeClr val="bg1"/>
              </a:solidFill>
              <a:latin typeface="Trade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803904" y="4594761"/>
            <a:ext cx="5032598" cy="140370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Do You Know Your REAL Backup Power Requirements?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Network Y</a:t>
            </a:r>
            <a:endParaRPr lang="en-US" dirty="0"/>
          </a:p>
        </p:txBody>
      </p:sp>
      <p:pic>
        <p:nvPicPr>
          <p:cNvPr id="6" name="Picture 5" descr="AveLoad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8046" y="1928036"/>
            <a:ext cx="4374335" cy="34165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2036" y="816928"/>
            <a:ext cx="8750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Total </a:t>
            </a:r>
            <a:r>
              <a:rPr lang="en-US" sz="2000" dirty="0"/>
              <a:t>site DC load was obtained from the rectifier system logs</a:t>
            </a:r>
            <a:r>
              <a:rPr lang="en-US" sz="2000" dirty="0" smtClean="0"/>
              <a:t>.  The </a:t>
            </a:r>
            <a:r>
              <a:rPr lang="en-US" sz="2000" dirty="0"/>
              <a:t>rectifier units record a statistical log </a:t>
            </a:r>
            <a:r>
              <a:rPr lang="en-US" sz="2000" dirty="0" smtClean="0"/>
              <a:t>of </a:t>
            </a:r>
            <a:r>
              <a:rPr lang="en-US" sz="2000" dirty="0"/>
              <a:t>daily </a:t>
            </a:r>
            <a:r>
              <a:rPr lang="en-US" sz="2000" dirty="0" smtClean="0"/>
              <a:t>metrics over a 90 day period.</a:t>
            </a:r>
          </a:p>
          <a:p>
            <a:endParaRPr lang="en-US" sz="2000" dirty="0"/>
          </a:p>
        </p:txBody>
      </p:sp>
      <p:pic>
        <p:nvPicPr>
          <p:cNvPr id="10" name="Picture 26" descr="PeakLoa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20581" y="1928037"/>
            <a:ext cx="4491657" cy="34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50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Network Y: Conclusions</a:t>
            </a:r>
          </a:p>
        </p:txBody>
      </p:sp>
      <p:sp>
        <p:nvSpPr>
          <p:cNvPr id="112645" name="Rectangle 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41299" y="1114425"/>
            <a:ext cx="8739667" cy="52863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b="1" dirty="0" smtClean="0"/>
              <a:t>Both the maximum and average power loads were substantially lower than initial </a:t>
            </a:r>
            <a:r>
              <a:rPr lang="en-US" altLang="en-US" b="1" dirty="0"/>
              <a:t>estimates </a:t>
            </a:r>
            <a:endParaRPr lang="en-US" altLang="en-US" b="1" dirty="0" smtClean="0"/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Maximum </a:t>
            </a:r>
            <a:r>
              <a:rPr lang="en-US" altLang="en-US" dirty="0"/>
              <a:t>power requirement was only 50-60% of the initial </a:t>
            </a:r>
            <a:r>
              <a:rPr lang="en-US" altLang="en-US" dirty="0" smtClean="0"/>
              <a:t>estimate </a:t>
            </a:r>
            <a:endParaRPr lang="en-US" altLang="en-US" dirty="0"/>
          </a:p>
          <a:p>
            <a:pPr lvl="1">
              <a:spcBef>
                <a:spcPts val="600"/>
              </a:spcBef>
            </a:pPr>
            <a:r>
              <a:rPr lang="en-US" altLang="en-US" dirty="0"/>
              <a:t>Average DC loads for these locations ranged </a:t>
            </a:r>
            <a:r>
              <a:rPr lang="en-US" altLang="en-US"/>
              <a:t>from </a:t>
            </a:r>
            <a:r>
              <a:rPr lang="en-US" altLang="en-US" smtClean="0"/>
              <a:t>4 – 10kW </a:t>
            </a:r>
            <a:endParaRPr lang="en-US" altLang="en-US" dirty="0"/>
          </a:p>
          <a:p>
            <a:pPr>
              <a:spcBef>
                <a:spcPts val="1200"/>
              </a:spcBef>
            </a:pPr>
            <a:r>
              <a:rPr lang="en-US" altLang="en-US" b="1" dirty="0" smtClean="0"/>
              <a:t>Load profiles differed for the sites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heavily-loaded indoor sites required significantly more power than lightly-loaded outdoor sites </a:t>
            </a:r>
          </a:p>
          <a:p>
            <a:pPr>
              <a:spcBef>
                <a:spcPts val="1200"/>
              </a:spcBef>
            </a:pPr>
            <a:r>
              <a:rPr lang="en-US" altLang="en-US" b="1" dirty="0" smtClean="0"/>
              <a:t>These types of sites are well-suited for the use of fuel cell and other technology as a backup power solution 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3967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Case Study: Network Z</a:t>
            </a:r>
          </a:p>
        </p:txBody>
      </p:sp>
      <p:sp>
        <p:nvSpPr>
          <p:cNvPr id="93409" name="Rectangle 225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7241" y="1171133"/>
            <a:ext cx="7683503" cy="29472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 smtClean="0"/>
              <a:t>10 sites selected with common legacy equipment from a single BTS supplier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BTS units populated with various density and configuration of carriers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A </a:t>
            </a:r>
            <a:r>
              <a:rPr lang="en-US" altLang="en-US" dirty="0"/>
              <a:t>M</a:t>
            </a:r>
            <a:r>
              <a:rPr lang="en-US" altLang="en-US" dirty="0" smtClean="0"/>
              <a:t>ultimeter logged the power input every 5 minutes for 6 days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602512" y="4427503"/>
            <a:ext cx="919716" cy="52727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783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Network Z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169580" y="1616149"/>
            <a:ext cx="6833191" cy="49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0242" y="816713"/>
            <a:ext cx="8509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Real-time </a:t>
            </a:r>
            <a:r>
              <a:rPr lang="en-US" sz="2000" dirty="0"/>
              <a:t>power measurements for the power feed to the BTS were </a:t>
            </a:r>
            <a:r>
              <a:rPr lang="en-US" sz="2000" dirty="0" smtClean="0"/>
              <a:t>taken at ten locations </a:t>
            </a:r>
            <a:r>
              <a:rPr lang="en-US" sz="2000" dirty="0"/>
              <a:t>over a six-day </a:t>
            </a:r>
            <a:r>
              <a:rPr lang="en-US" sz="2000" dirty="0" smtClean="0"/>
              <a:t>period and logged </a:t>
            </a:r>
            <a:r>
              <a:rPr lang="en-US" sz="2000" dirty="0"/>
              <a:t>in 5 minute intervals. </a:t>
            </a:r>
          </a:p>
        </p:txBody>
      </p:sp>
    </p:spTree>
    <p:extLst>
      <p:ext uri="{BB962C8B-B14F-4D97-AF65-F5344CB8AC3E}">
        <p14:creationId xmlns:p14="http://schemas.microsoft.com/office/powerpoint/2010/main" xmlns="" val="37797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Network Z: Conclusions</a:t>
            </a:r>
          </a:p>
        </p:txBody>
      </p:sp>
      <p:sp>
        <p:nvSpPr>
          <p:cNvPr id="112645" name="Rectangle 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75557" y="1164043"/>
            <a:ext cx="8697559" cy="52863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smtClean="0"/>
              <a:t>At </a:t>
            </a:r>
            <a:r>
              <a:rPr lang="en-US" b="1" dirty="0"/>
              <a:t>no time did any of the sites draw more than </a:t>
            </a:r>
            <a:r>
              <a:rPr lang="en-US" b="1" dirty="0" smtClean="0"/>
              <a:t>5kW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en-US" b="1" dirty="0" smtClean="0"/>
              <a:t>Current </a:t>
            </a:r>
            <a:r>
              <a:rPr lang="en-US" b="1" dirty="0"/>
              <a:t>DC load guidance by Carrier Z was </a:t>
            </a:r>
            <a:r>
              <a:rPr lang="en-US" b="1" dirty="0" smtClean="0"/>
              <a:t>12kW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140</a:t>
            </a:r>
            <a:r>
              <a:rPr lang="en-US" dirty="0"/>
              <a:t>% </a:t>
            </a:r>
            <a:r>
              <a:rPr lang="en-US" u="sng" dirty="0"/>
              <a:t>over</a:t>
            </a:r>
            <a:r>
              <a:rPr lang="en-US" dirty="0"/>
              <a:t> the actual power </a:t>
            </a:r>
            <a:r>
              <a:rPr lang="en-US" dirty="0" smtClean="0"/>
              <a:t>requirement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Current </a:t>
            </a:r>
            <a:r>
              <a:rPr lang="en-US" b="1" dirty="0"/>
              <a:t>combustion generator sizing guidance was </a:t>
            </a:r>
            <a:r>
              <a:rPr lang="en-US" b="1" dirty="0" smtClean="0"/>
              <a:t>25kW</a:t>
            </a:r>
          </a:p>
          <a:p>
            <a:pPr lvl="1">
              <a:spcBef>
                <a:spcPts val="600"/>
              </a:spcBef>
            </a:pPr>
            <a:r>
              <a:rPr lang="en-US" u="sng" dirty="0" smtClean="0"/>
              <a:t>5X</a:t>
            </a:r>
            <a:r>
              <a:rPr lang="en-US" dirty="0" smtClean="0"/>
              <a:t> </a:t>
            </a:r>
            <a:r>
              <a:rPr lang="en-US" dirty="0"/>
              <a:t>the actual load requirement.</a:t>
            </a:r>
          </a:p>
          <a:p>
            <a:pPr>
              <a:spcBef>
                <a:spcPts val="1200"/>
              </a:spcBef>
            </a:pPr>
            <a:r>
              <a:rPr lang="en-US" altLang="en-US" b="1" dirty="0"/>
              <a:t>These types of sites are well-suited for the application of fuel cell and other technology as a backup power solution </a:t>
            </a:r>
          </a:p>
          <a:p>
            <a:pPr>
              <a:spcBef>
                <a:spcPts val="120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28636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world just got a lot bigger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26563" y="1812471"/>
            <a:ext cx="3971866" cy="43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Cloud"/>
          <p:cNvSpPr>
            <a:spLocks noChangeAspect="1" noEditPoints="1" noChangeArrowheads="1"/>
          </p:cNvSpPr>
          <p:nvPr/>
        </p:nvSpPr>
        <p:spPr bwMode="auto">
          <a:xfrm>
            <a:off x="8077200" y="2587625"/>
            <a:ext cx="223838" cy="136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666699"/>
              </a:gs>
            </a:gsLst>
            <a:lin ang="18900000" scaled="1"/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63500" dir="2212194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altLang="en-US" sz="2000" dirty="0">
              <a:latin typeface="Times" pitchFamily="18" charset="0"/>
            </a:endParaRPr>
          </a:p>
        </p:txBody>
      </p:sp>
      <p:sp>
        <p:nvSpPr>
          <p:cNvPr id="646147" name="Cloud"/>
          <p:cNvSpPr>
            <a:spLocks noChangeAspect="1" noEditPoints="1" noChangeArrowheads="1"/>
          </p:cNvSpPr>
          <p:nvPr/>
        </p:nvSpPr>
        <p:spPr bwMode="auto">
          <a:xfrm>
            <a:off x="8170863" y="2366963"/>
            <a:ext cx="346075" cy="2111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666699"/>
              </a:gs>
            </a:gsLst>
            <a:lin ang="18900000" scaled="1"/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63500" dir="2212194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altLang="en-US" sz="2000" dirty="0">
              <a:latin typeface="Times" pitchFamily="18" charset="0"/>
            </a:endParaRPr>
          </a:p>
        </p:txBody>
      </p:sp>
      <p:sp>
        <p:nvSpPr>
          <p:cNvPr id="646148" name="Cloud"/>
          <p:cNvSpPr>
            <a:spLocks noChangeAspect="1" noEditPoints="1" noChangeArrowheads="1"/>
          </p:cNvSpPr>
          <p:nvPr/>
        </p:nvSpPr>
        <p:spPr bwMode="auto">
          <a:xfrm>
            <a:off x="8288338" y="2012950"/>
            <a:ext cx="582612" cy="355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666699"/>
              </a:gs>
            </a:gsLst>
            <a:lin ang="18900000" scaled="1"/>
          </a:gra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63500" dir="2212194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altLang="en-US" sz="2000" dirty="0">
              <a:latin typeface="Times" pitchFamily="18" charset="0"/>
            </a:endParaRPr>
          </a:p>
        </p:txBody>
      </p:sp>
      <p:sp>
        <p:nvSpPr>
          <p:cNvPr id="646149" name="Line 5"/>
          <p:cNvSpPr>
            <a:spLocks noChangeShapeType="1"/>
          </p:cNvSpPr>
          <p:nvPr/>
        </p:nvSpPr>
        <p:spPr bwMode="auto">
          <a:xfrm flipV="1">
            <a:off x="6851650" y="3127375"/>
            <a:ext cx="15398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50" name="Line 6"/>
          <p:cNvSpPr>
            <a:spLocks noChangeShapeType="1"/>
          </p:cNvSpPr>
          <p:nvPr/>
        </p:nvSpPr>
        <p:spPr bwMode="auto">
          <a:xfrm rot="-5400000">
            <a:off x="8181975" y="3336925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52" name="Arc 8"/>
          <p:cNvSpPr>
            <a:spLocks/>
          </p:cNvSpPr>
          <p:nvPr/>
        </p:nvSpPr>
        <p:spPr bwMode="auto">
          <a:xfrm rot="-5400000">
            <a:off x="7734300" y="2806700"/>
            <a:ext cx="66675" cy="66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153" name="AutoShape 9"/>
          <p:cNvSpPr>
            <a:spLocks noChangeArrowheads="1"/>
          </p:cNvSpPr>
          <p:nvPr/>
        </p:nvSpPr>
        <p:spPr bwMode="auto">
          <a:xfrm>
            <a:off x="7804150" y="2771775"/>
            <a:ext cx="292100" cy="730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154" name="Arc 10"/>
          <p:cNvSpPr>
            <a:spLocks/>
          </p:cNvSpPr>
          <p:nvPr/>
        </p:nvSpPr>
        <p:spPr bwMode="auto">
          <a:xfrm rot="-16200000">
            <a:off x="8101013" y="2744788"/>
            <a:ext cx="66675" cy="66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155" name="Rectangle 11"/>
          <p:cNvSpPr>
            <a:spLocks noChangeArrowheads="1"/>
          </p:cNvSpPr>
          <p:nvPr/>
        </p:nvSpPr>
        <p:spPr bwMode="auto">
          <a:xfrm>
            <a:off x="7434263" y="2884488"/>
            <a:ext cx="163512" cy="409575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156" name="Rectangle 12"/>
          <p:cNvSpPr>
            <a:spLocks noChangeArrowheads="1"/>
          </p:cNvSpPr>
          <p:nvPr/>
        </p:nvSpPr>
        <p:spPr bwMode="auto">
          <a:xfrm>
            <a:off x="7597775" y="2884488"/>
            <a:ext cx="546100" cy="409575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157" name="Rectangle 13"/>
          <p:cNvSpPr>
            <a:spLocks noChangeArrowheads="1"/>
          </p:cNvSpPr>
          <p:nvPr/>
        </p:nvSpPr>
        <p:spPr bwMode="auto">
          <a:xfrm>
            <a:off x="7796213" y="2965450"/>
            <a:ext cx="239712" cy="53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7648575" y="2967038"/>
            <a:ext cx="42863" cy="53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46359" name="Picture 215" descr="ppt36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78738" y="3375025"/>
            <a:ext cx="12747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59" name="AutoShape 15"/>
          <p:cNvSpPr>
            <a:spLocks noChangeArrowheads="1"/>
          </p:cNvSpPr>
          <p:nvPr/>
        </p:nvSpPr>
        <p:spPr bwMode="auto">
          <a:xfrm>
            <a:off x="7678738" y="3375025"/>
            <a:ext cx="1274762" cy="3603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5B9B9"/>
              </a:gs>
              <a:gs pos="50000">
                <a:srgbClr val="FFEBEB"/>
              </a:gs>
              <a:gs pos="100000">
                <a:srgbClr val="D5B9B9"/>
              </a:gs>
            </a:gsLst>
            <a:lin ang="5400000" scaled="1"/>
          </a:gradFill>
          <a:ln w="38100">
            <a:solidFill>
              <a:srgbClr val="B7878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160" name="Text Box 16"/>
          <p:cNvSpPr txBox="1">
            <a:spLocks noChangeArrowheads="1"/>
          </p:cNvSpPr>
          <p:nvPr/>
        </p:nvSpPr>
        <p:spPr bwMode="auto">
          <a:xfrm>
            <a:off x="7845425" y="3433763"/>
            <a:ext cx="950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 dirty="0"/>
              <a:t>Fuel Storage</a:t>
            </a:r>
          </a:p>
        </p:txBody>
      </p:sp>
      <p:sp>
        <p:nvSpPr>
          <p:cNvPr id="646161" name="Text Box 17"/>
          <p:cNvSpPr txBox="1">
            <a:spLocks noChangeArrowheads="1"/>
          </p:cNvSpPr>
          <p:nvPr/>
        </p:nvSpPr>
        <p:spPr bwMode="auto">
          <a:xfrm>
            <a:off x="7526338" y="3070225"/>
            <a:ext cx="66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 dirty="0"/>
              <a:t>Gen Set</a:t>
            </a:r>
          </a:p>
        </p:txBody>
      </p:sp>
      <p:sp>
        <p:nvSpPr>
          <p:cNvPr id="64616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Telecom Power </a:t>
            </a:r>
            <a:r>
              <a:rPr lang="en-US" altLang="en-US" dirty="0" smtClean="0"/>
              <a:t>Options</a:t>
            </a:r>
            <a:endParaRPr lang="en-US" altLang="en-US" dirty="0"/>
          </a:p>
        </p:txBody>
      </p:sp>
      <p:sp>
        <p:nvSpPr>
          <p:cNvPr id="646163" name="Line 19"/>
          <p:cNvSpPr>
            <a:spLocks noChangeShapeType="1"/>
          </p:cNvSpPr>
          <p:nvPr/>
        </p:nvSpPr>
        <p:spPr bwMode="auto">
          <a:xfrm>
            <a:off x="3038475" y="4856163"/>
            <a:ext cx="218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64" name="Rectangle 20"/>
          <p:cNvSpPr>
            <a:spLocks noChangeArrowheads="1"/>
          </p:cNvSpPr>
          <p:nvPr/>
        </p:nvSpPr>
        <p:spPr bwMode="auto">
          <a:xfrm>
            <a:off x="1225550" y="4381500"/>
            <a:ext cx="1968500" cy="1466850"/>
          </a:xfrm>
          <a:prstGeom prst="rect">
            <a:avLst/>
          </a:prstGeom>
          <a:solidFill>
            <a:srgbClr val="E1EDFF"/>
          </a:solidFill>
          <a:ln w="1905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165" name="Line 21"/>
          <p:cNvSpPr>
            <a:spLocks noChangeShapeType="1"/>
          </p:cNvSpPr>
          <p:nvPr/>
        </p:nvSpPr>
        <p:spPr bwMode="auto">
          <a:xfrm>
            <a:off x="4760913" y="1482725"/>
            <a:ext cx="0" cy="336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66" name="Line 22"/>
          <p:cNvSpPr>
            <a:spLocks noChangeShapeType="1"/>
          </p:cNvSpPr>
          <p:nvPr/>
        </p:nvSpPr>
        <p:spPr bwMode="auto">
          <a:xfrm flipV="1">
            <a:off x="2146300" y="3127375"/>
            <a:ext cx="180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67" name="Line 23"/>
          <p:cNvSpPr>
            <a:spLocks noChangeShapeType="1"/>
          </p:cNvSpPr>
          <p:nvPr/>
        </p:nvSpPr>
        <p:spPr bwMode="auto">
          <a:xfrm flipV="1">
            <a:off x="1914525" y="1479550"/>
            <a:ext cx="28463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68" name="Line 24"/>
          <p:cNvSpPr>
            <a:spLocks noChangeShapeType="1"/>
          </p:cNvSpPr>
          <p:nvPr/>
        </p:nvSpPr>
        <p:spPr bwMode="auto">
          <a:xfrm>
            <a:off x="3956050" y="3136900"/>
            <a:ext cx="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46169" name="Picture 25" descr="MCj043767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7013" y="2511425"/>
            <a:ext cx="1231900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6171" name="Line 27"/>
          <p:cNvSpPr>
            <a:spLocks noChangeShapeType="1"/>
          </p:cNvSpPr>
          <p:nvPr/>
        </p:nvSpPr>
        <p:spPr bwMode="auto">
          <a:xfrm flipV="1">
            <a:off x="2644775" y="1508125"/>
            <a:ext cx="292100" cy="755650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72" name="Line 28"/>
          <p:cNvSpPr>
            <a:spLocks noChangeShapeType="1"/>
          </p:cNvSpPr>
          <p:nvPr/>
        </p:nvSpPr>
        <p:spPr bwMode="auto">
          <a:xfrm flipH="1" flipV="1">
            <a:off x="2927350" y="1479550"/>
            <a:ext cx="347663" cy="668338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73" name="Line 29"/>
          <p:cNvSpPr>
            <a:spLocks noChangeShapeType="1"/>
          </p:cNvSpPr>
          <p:nvPr/>
        </p:nvSpPr>
        <p:spPr bwMode="auto">
          <a:xfrm flipV="1">
            <a:off x="2830513" y="1682750"/>
            <a:ext cx="201612" cy="103188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74" name="Line 30"/>
          <p:cNvSpPr>
            <a:spLocks noChangeShapeType="1"/>
          </p:cNvSpPr>
          <p:nvPr/>
        </p:nvSpPr>
        <p:spPr bwMode="auto">
          <a:xfrm>
            <a:off x="2830513" y="1795463"/>
            <a:ext cx="333375" cy="141287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75" name="Line 31"/>
          <p:cNvSpPr>
            <a:spLocks noChangeShapeType="1"/>
          </p:cNvSpPr>
          <p:nvPr/>
        </p:nvSpPr>
        <p:spPr bwMode="auto">
          <a:xfrm flipV="1">
            <a:off x="2700338" y="1936750"/>
            <a:ext cx="460375" cy="171450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76" name="Line 32"/>
          <p:cNvSpPr>
            <a:spLocks noChangeShapeType="1"/>
          </p:cNvSpPr>
          <p:nvPr/>
        </p:nvSpPr>
        <p:spPr bwMode="auto">
          <a:xfrm flipV="1">
            <a:off x="1236663" y="2108200"/>
            <a:ext cx="1460500" cy="0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77" name="Line 33"/>
          <p:cNvSpPr>
            <a:spLocks noChangeShapeType="1"/>
          </p:cNvSpPr>
          <p:nvPr/>
        </p:nvSpPr>
        <p:spPr bwMode="auto">
          <a:xfrm flipV="1">
            <a:off x="1174750" y="1514475"/>
            <a:ext cx="292100" cy="755650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78" name="Line 34"/>
          <p:cNvSpPr>
            <a:spLocks noChangeShapeType="1"/>
          </p:cNvSpPr>
          <p:nvPr/>
        </p:nvSpPr>
        <p:spPr bwMode="auto">
          <a:xfrm flipH="1" flipV="1">
            <a:off x="1457325" y="1485900"/>
            <a:ext cx="347663" cy="668338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79" name="Line 35"/>
          <p:cNvSpPr>
            <a:spLocks noChangeShapeType="1"/>
          </p:cNvSpPr>
          <p:nvPr/>
        </p:nvSpPr>
        <p:spPr bwMode="auto">
          <a:xfrm flipV="1">
            <a:off x="1360488" y="1687513"/>
            <a:ext cx="203200" cy="104775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80" name="Line 36"/>
          <p:cNvSpPr>
            <a:spLocks noChangeShapeType="1"/>
          </p:cNvSpPr>
          <p:nvPr/>
        </p:nvSpPr>
        <p:spPr bwMode="auto">
          <a:xfrm>
            <a:off x="1360488" y="1801813"/>
            <a:ext cx="333375" cy="141287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81" name="Line 37"/>
          <p:cNvSpPr>
            <a:spLocks noChangeShapeType="1"/>
          </p:cNvSpPr>
          <p:nvPr/>
        </p:nvSpPr>
        <p:spPr bwMode="auto">
          <a:xfrm flipV="1">
            <a:off x="1230313" y="1943100"/>
            <a:ext cx="460375" cy="171450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82" name="Line 38"/>
          <p:cNvSpPr>
            <a:spLocks noChangeShapeType="1"/>
          </p:cNvSpPr>
          <p:nvPr/>
        </p:nvSpPr>
        <p:spPr bwMode="auto">
          <a:xfrm flipV="1">
            <a:off x="1662113" y="1933575"/>
            <a:ext cx="1460500" cy="0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84" name="AutoShape 40"/>
          <p:cNvSpPr>
            <a:spLocks noChangeArrowheads="1"/>
          </p:cNvSpPr>
          <p:nvPr/>
        </p:nvSpPr>
        <p:spPr bwMode="auto">
          <a:xfrm>
            <a:off x="1231900" y="1204913"/>
            <a:ext cx="1873250" cy="644525"/>
          </a:xfrm>
          <a:prstGeom prst="parallelogram">
            <a:avLst>
              <a:gd name="adj" fmla="val 63147"/>
            </a:avLst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185" name="Line 41"/>
          <p:cNvSpPr>
            <a:spLocks noChangeShapeType="1"/>
          </p:cNvSpPr>
          <p:nvPr/>
        </p:nvSpPr>
        <p:spPr bwMode="auto">
          <a:xfrm flipV="1">
            <a:off x="1736725" y="1192213"/>
            <a:ext cx="409575" cy="660400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86" name="Line 42"/>
          <p:cNvSpPr>
            <a:spLocks noChangeShapeType="1"/>
          </p:cNvSpPr>
          <p:nvPr/>
        </p:nvSpPr>
        <p:spPr bwMode="auto">
          <a:xfrm flipV="1">
            <a:off x="2184400" y="1195388"/>
            <a:ext cx="409575" cy="660400"/>
          </a:xfrm>
          <a:prstGeom prst="line">
            <a:avLst/>
          </a:prstGeom>
          <a:noFill/>
          <a:ln w="3810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87" name="Line 43"/>
          <p:cNvSpPr>
            <a:spLocks noChangeShapeType="1"/>
          </p:cNvSpPr>
          <p:nvPr/>
        </p:nvSpPr>
        <p:spPr bwMode="auto">
          <a:xfrm flipV="1">
            <a:off x="2252663" y="119538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88" name="Line 44"/>
          <p:cNvSpPr>
            <a:spLocks noChangeShapeType="1"/>
          </p:cNvSpPr>
          <p:nvPr/>
        </p:nvSpPr>
        <p:spPr bwMode="auto">
          <a:xfrm>
            <a:off x="1270000" y="1782763"/>
            <a:ext cx="1463675" cy="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89" name="Line 45"/>
          <p:cNvSpPr>
            <a:spLocks noChangeShapeType="1"/>
          </p:cNvSpPr>
          <p:nvPr/>
        </p:nvSpPr>
        <p:spPr bwMode="auto">
          <a:xfrm>
            <a:off x="1314450" y="1717675"/>
            <a:ext cx="1463675" cy="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90" name="Line 46"/>
          <p:cNvSpPr>
            <a:spLocks noChangeShapeType="1"/>
          </p:cNvSpPr>
          <p:nvPr/>
        </p:nvSpPr>
        <p:spPr bwMode="auto">
          <a:xfrm>
            <a:off x="1357313" y="1654175"/>
            <a:ext cx="1463675" cy="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91" name="Line 47"/>
          <p:cNvSpPr>
            <a:spLocks noChangeShapeType="1"/>
          </p:cNvSpPr>
          <p:nvPr/>
        </p:nvSpPr>
        <p:spPr bwMode="auto">
          <a:xfrm>
            <a:off x="1401763" y="1590675"/>
            <a:ext cx="1462087" cy="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92" name="Line 48"/>
          <p:cNvSpPr>
            <a:spLocks noChangeShapeType="1"/>
          </p:cNvSpPr>
          <p:nvPr/>
        </p:nvSpPr>
        <p:spPr bwMode="auto">
          <a:xfrm>
            <a:off x="1444625" y="1525588"/>
            <a:ext cx="1463675" cy="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93" name="Line 49"/>
          <p:cNvSpPr>
            <a:spLocks noChangeShapeType="1"/>
          </p:cNvSpPr>
          <p:nvPr/>
        </p:nvSpPr>
        <p:spPr bwMode="auto">
          <a:xfrm>
            <a:off x="1487488" y="1462088"/>
            <a:ext cx="1463675" cy="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94" name="Line 50"/>
          <p:cNvSpPr>
            <a:spLocks noChangeShapeType="1"/>
          </p:cNvSpPr>
          <p:nvPr/>
        </p:nvSpPr>
        <p:spPr bwMode="auto">
          <a:xfrm>
            <a:off x="1531938" y="1397000"/>
            <a:ext cx="1463675" cy="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95" name="Line 51"/>
          <p:cNvSpPr>
            <a:spLocks noChangeShapeType="1"/>
          </p:cNvSpPr>
          <p:nvPr/>
        </p:nvSpPr>
        <p:spPr bwMode="auto">
          <a:xfrm>
            <a:off x="1574800" y="1333500"/>
            <a:ext cx="1463675" cy="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96" name="Line 52"/>
          <p:cNvSpPr>
            <a:spLocks noChangeShapeType="1"/>
          </p:cNvSpPr>
          <p:nvPr/>
        </p:nvSpPr>
        <p:spPr bwMode="auto">
          <a:xfrm>
            <a:off x="1619250" y="1268413"/>
            <a:ext cx="1462088" cy="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97" name="Line 53"/>
          <p:cNvSpPr>
            <a:spLocks noChangeShapeType="1"/>
          </p:cNvSpPr>
          <p:nvPr/>
        </p:nvSpPr>
        <p:spPr bwMode="auto">
          <a:xfrm flipV="1">
            <a:off x="2314575" y="119538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98" name="Line 54"/>
          <p:cNvSpPr>
            <a:spLocks noChangeShapeType="1"/>
          </p:cNvSpPr>
          <p:nvPr/>
        </p:nvSpPr>
        <p:spPr bwMode="auto">
          <a:xfrm flipV="1">
            <a:off x="2376488" y="119538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199" name="Line 55"/>
          <p:cNvSpPr>
            <a:spLocks noChangeShapeType="1"/>
          </p:cNvSpPr>
          <p:nvPr/>
        </p:nvSpPr>
        <p:spPr bwMode="auto">
          <a:xfrm flipV="1">
            <a:off x="2438400" y="1195388"/>
            <a:ext cx="411163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00" name="Line 56"/>
          <p:cNvSpPr>
            <a:spLocks noChangeShapeType="1"/>
          </p:cNvSpPr>
          <p:nvPr/>
        </p:nvSpPr>
        <p:spPr bwMode="auto">
          <a:xfrm flipV="1">
            <a:off x="2500313" y="1195388"/>
            <a:ext cx="411162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01" name="Line 57"/>
          <p:cNvSpPr>
            <a:spLocks noChangeShapeType="1"/>
          </p:cNvSpPr>
          <p:nvPr/>
        </p:nvSpPr>
        <p:spPr bwMode="auto">
          <a:xfrm flipV="1">
            <a:off x="2563813" y="119538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02" name="Line 58"/>
          <p:cNvSpPr>
            <a:spLocks noChangeShapeType="1"/>
          </p:cNvSpPr>
          <p:nvPr/>
        </p:nvSpPr>
        <p:spPr bwMode="auto">
          <a:xfrm flipV="1">
            <a:off x="2625725" y="119538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04" name="Line 60"/>
          <p:cNvSpPr>
            <a:spLocks noChangeShapeType="1"/>
          </p:cNvSpPr>
          <p:nvPr/>
        </p:nvSpPr>
        <p:spPr bwMode="auto">
          <a:xfrm flipV="1">
            <a:off x="1801813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05" name="Line 61"/>
          <p:cNvSpPr>
            <a:spLocks noChangeShapeType="1"/>
          </p:cNvSpPr>
          <p:nvPr/>
        </p:nvSpPr>
        <p:spPr bwMode="auto">
          <a:xfrm flipV="1">
            <a:off x="1863725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06" name="Line 62"/>
          <p:cNvSpPr>
            <a:spLocks noChangeShapeType="1"/>
          </p:cNvSpPr>
          <p:nvPr/>
        </p:nvSpPr>
        <p:spPr bwMode="auto">
          <a:xfrm flipV="1">
            <a:off x="1925638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07" name="Line 63"/>
          <p:cNvSpPr>
            <a:spLocks noChangeShapeType="1"/>
          </p:cNvSpPr>
          <p:nvPr/>
        </p:nvSpPr>
        <p:spPr bwMode="auto">
          <a:xfrm flipV="1">
            <a:off x="1987550" y="1201738"/>
            <a:ext cx="411163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08" name="Line 64"/>
          <p:cNvSpPr>
            <a:spLocks noChangeShapeType="1"/>
          </p:cNvSpPr>
          <p:nvPr/>
        </p:nvSpPr>
        <p:spPr bwMode="auto">
          <a:xfrm flipV="1">
            <a:off x="2051050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09" name="Line 65"/>
          <p:cNvSpPr>
            <a:spLocks noChangeShapeType="1"/>
          </p:cNvSpPr>
          <p:nvPr/>
        </p:nvSpPr>
        <p:spPr bwMode="auto">
          <a:xfrm flipV="1">
            <a:off x="2112963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10" name="Line 66"/>
          <p:cNvSpPr>
            <a:spLocks noChangeShapeType="1"/>
          </p:cNvSpPr>
          <p:nvPr/>
        </p:nvSpPr>
        <p:spPr bwMode="auto">
          <a:xfrm flipV="1">
            <a:off x="2174875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12" name="Line 68"/>
          <p:cNvSpPr>
            <a:spLocks noChangeShapeType="1"/>
          </p:cNvSpPr>
          <p:nvPr/>
        </p:nvSpPr>
        <p:spPr bwMode="auto">
          <a:xfrm flipV="1">
            <a:off x="1289050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13" name="Line 69"/>
          <p:cNvSpPr>
            <a:spLocks noChangeShapeType="1"/>
          </p:cNvSpPr>
          <p:nvPr/>
        </p:nvSpPr>
        <p:spPr bwMode="auto">
          <a:xfrm flipV="1">
            <a:off x="1350963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14" name="Line 70"/>
          <p:cNvSpPr>
            <a:spLocks noChangeShapeType="1"/>
          </p:cNvSpPr>
          <p:nvPr/>
        </p:nvSpPr>
        <p:spPr bwMode="auto">
          <a:xfrm flipV="1">
            <a:off x="1412875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15" name="Line 71"/>
          <p:cNvSpPr>
            <a:spLocks noChangeShapeType="1"/>
          </p:cNvSpPr>
          <p:nvPr/>
        </p:nvSpPr>
        <p:spPr bwMode="auto">
          <a:xfrm flipV="1">
            <a:off x="1474788" y="1201738"/>
            <a:ext cx="411162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16" name="Line 72"/>
          <p:cNvSpPr>
            <a:spLocks noChangeShapeType="1"/>
          </p:cNvSpPr>
          <p:nvPr/>
        </p:nvSpPr>
        <p:spPr bwMode="auto">
          <a:xfrm flipV="1">
            <a:off x="1538288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17" name="Line 73"/>
          <p:cNvSpPr>
            <a:spLocks noChangeShapeType="1"/>
          </p:cNvSpPr>
          <p:nvPr/>
        </p:nvSpPr>
        <p:spPr bwMode="auto">
          <a:xfrm flipV="1">
            <a:off x="1600200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18" name="Line 74"/>
          <p:cNvSpPr>
            <a:spLocks noChangeShapeType="1"/>
          </p:cNvSpPr>
          <p:nvPr/>
        </p:nvSpPr>
        <p:spPr bwMode="auto">
          <a:xfrm flipV="1">
            <a:off x="1662113" y="1201738"/>
            <a:ext cx="409575" cy="660400"/>
          </a:xfrm>
          <a:prstGeom prst="line">
            <a:avLst/>
          </a:prstGeom>
          <a:noFill/>
          <a:ln w="6350">
            <a:solidFill>
              <a:srgbClr val="0046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20" name="Rectangle 76"/>
          <p:cNvSpPr>
            <a:spLocks noChangeArrowheads="1"/>
          </p:cNvSpPr>
          <p:nvPr/>
        </p:nvSpPr>
        <p:spPr bwMode="auto">
          <a:xfrm>
            <a:off x="3727450" y="4052888"/>
            <a:ext cx="434975" cy="414337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21" name="Line 77"/>
          <p:cNvSpPr>
            <a:spLocks noChangeShapeType="1"/>
          </p:cNvSpPr>
          <p:nvPr/>
        </p:nvSpPr>
        <p:spPr bwMode="auto">
          <a:xfrm flipV="1">
            <a:off x="3725863" y="4056063"/>
            <a:ext cx="43180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22" name="Line 78"/>
          <p:cNvSpPr>
            <a:spLocks noChangeShapeType="1"/>
          </p:cNvSpPr>
          <p:nvPr/>
        </p:nvSpPr>
        <p:spPr bwMode="auto">
          <a:xfrm>
            <a:off x="3771900" y="4224338"/>
            <a:ext cx="14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23" name="Line 79"/>
          <p:cNvSpPr>
            <a:spLocks noChangeShapeType="1"/>
          </p:cNvSpPr>
          <p:nvPr/>
        </p:nvSpPr>
        <p:spPr bwMode="auto">
          <a:xfrm>
            <a:off x="3963988" y="4314825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24" name="Line 80"/>
          <p:cNvSpPr>
            <a:spLocks noChangeShapeType="1"/>
          </p:cNvSpPr>
          <p:nvPr/>
        </p:nvSpPr>
        <p:spPr bwMode="auto">
          <a:xfrm>
            <a:off x="3963988" y="4379913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25" name="Line 81"/>
          <p:cNvSpPr>
            <a:spLocks noChangeShapeType="1"/>
          </p:cNvSpPr>
          <p:nvPr/>
        </p:nvSpPr>
        <p:spPr bwMode="auto">
          <a:xfrm>
            <a:off x="3771900" y="4157663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27" name="Rectangle 83"/>
          <p:cNvSpPr>
            <a:spLocks noChangeArrowheads="1"/>
          </p:cNvSpPr>
          <p:nvPr/>
        </p:nvSpPr>
        <p:spPr bwMode="auto">
          <a:xfrm>
            <a:off x="4532313" y="4052888"/>
            <a:ext cx="434975" cy="414337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28" name="Line 84"/>
          <p:cNvSpPr>
            <a:spLocks noChangeShapeType="1"/>
          </p:cNvSpPr>
          <p:nvPr/>
        </p:nvSpPr>
        <p:spPr bwMode="auto">
          <a:xfrm flipV="1">
            <a:off x="4530725" y="4056063"/>
            <a:ext cx="43180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29" name="Line 85"/>
          <p:cNvSpPr>
            <a:spLocks noChangeShapeType="1"/>
          </p:cNvSpPr>
          <p:nvPr/>
        </p:nvSpPr>
        <p:spPr bwMode="auto">
          <a:xfrm>
            <a:off x="4576763" y="4224338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30" name="Line 86"/>
          <p:cNvSpPr>
            <a:spLocks noChangeShapeType="1"/>
          </p:cNvSpPr>
          <p:nvPr/>
        </p:nvSpPr>
        <p:spPr bwMode="auto">
          <a:xfrm>
            <a:off x="4768850" y="4314825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31" name="Line 87"/>
          <p:cNvSpPr>
            <a:spLocks noChangeShapeType="1"/>
          </p:cNvSpPr>
          <p:nvPr/>
        </p:nvSpPr>
        <p:spPr bwMode="auto">
          <a:xfrm>
            <a:off x="4768850" y="4379913"/>
            <a:ext cx="14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32" name="Line 88"/>
          <p:cNvSpPr>
            <a:spLocks noChangeShapeType="1"/>
          </p:cNvSpPr>
          <p:nvPr/>
        </p:nvSpPr>
        <p:spPr bwMode="auto">
          <a:xfrm>
            <a:off x="4576763" y="4157663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33" name="Text Box 89"/>
          <p:cNvSpPr txBox="1">
            <a:spLocks noChangeArrowheads="1"/>
          </p:cNvSpPr>
          <p:nvPr/>
        </p:nvSpPr>
        <p:spPr bwMode="auto">
          <a:xfrm>
            <a:off x="1976438" y="969963"/>
            <a:ext cx="717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 dirty="0"/>
              <a:t>PV Array</a:t>
            </a:r>
          </a:p>
        </p:txBody>
      </p:sp>
      <p:sp>
        <p:nvSpPr>
          <p:cNvPr id="646234" name="Text Box 90"/>
          <p:cNvSpPr txBox="1">
            <a:spLocks noChangeArrowheads="1"/>
          </p:cNvSpPr>
          <p:nvPr/>
        </p:nvSpPr>
        <p:spPr bwMode="auto">
          <a:xfrm>
            <a:off x="1558925" y="3821113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 dirty="0"/>
              <a:t>Wind Turbine</a:t>
            </a:r>
          </a:p>
        </p:txBody>
      </p:sp>
      <p:sp>
        <p:nvSpPr>
          <p:cNvPr id="646235" name="Text Box 91"/>
          <p:cNvSpPr txBox="1">
            <a:spLocks noChangeArrowheads="1"/>
          </p:cNvSpPr>
          <p:nvPr/>
        </p:nvSpPr>
        <p:spPr bwMode="auto">
          <a:xfrm>
            <a:off x="3948113" y="3681413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 dirty="0"/>
              <a:t>Charge</a:t>
            </a:r>
          </a:p>
          <a:p>
            <a:pPr algn="ctr"/>
            <a:r>
              <a:rPr lang="en-US" altLang="en-US" sz="1000" b="1" dirty="0"/>
              <a:t>Controller</a:t>
            </a:r>
          </a:p>
        </p:txBody>
      </p:sp>
      <p:sp>
        <p:nvSpPr>
          <p:cNvPr id="646238" name="Rectangle 94"/>
          <p:cNvSpPr>
            <a:spLocks noChangeArrowheads="1"/>
          </p:cNvSpPr>
          <p:nvPr/>
        </p:nvSpPr>
        <p:spPr bwMode="auto">
          <a:xfrm>
            <a:off x="2185988" y="4470400"/>
            <a:ext cx="920750" cy="230188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39" name="Rectangle 95"/>
          <p:cNvSpPr>
            <a:spLocks noChangeArrowheads="1"/>
          </p:cNvSpPr>
          <p:nvPr/>
        </p:nvSpPr>
        <p:spPr bwMode="auto">
          <a:xfrm>
            <a:off x="2185988" y="4699000"/>
            <a:ext cx="919162" cy="579438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40" name="Oval 96"/>
          <p:cNvSpPr>
            <a:spLocks noChangeArrowheads="1"/>
          </p:cNvSpPr>
          <p:nvPr/>
        </p:nvSpPr>
        <p:spPr bwMode="auto">
          <a:xfrm>
            <a:off x="2228850" y="4572000"/>
            <a:ext cx="58738" cy="61913"/>
          </a:xfrm>
          <a:prstGeom prst="ellipse">
            <a:avLst/>
          </a:prstGeom>
          <a:solidFill>
            <a:srgbClr val="E6231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42" name="Line 98"/>
          <p:cNvSpPr>
            <a:spLocks noChangeShapeType="1"/>
          </p:cNvSpPr>
          <p:nvPr/>
        </p:nvSpPr>
        <p:spPr bwMode="auto">
          <a:xfrm>
            <a:off x="2290763" y="47196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43" name="Line 99"/>
          <p:cNvSpPr>
            <a:spLocks noChangeShapeType="1"/>
          </p:cNvSpPr>
          <p:nvPr/>
        </p:nvSpPr>
        <p:spPr bwMode="auto">
          <a:xfrm>
            <a:off x="2379663" y="47196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44" name="Line 100"/>
          <p:cNvSpPr>
            <a:spLocks noChangeShapeType="1"/>
          </p:cNvSpPr>
          <p:nvPr/>
        </p:nvSpPr>
        <p:spPr bwMode="auto">
          <a:xfrm>
            <a:off x="2468563" y="47196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45" name="Line 101"/>
          <p:cNvSpPr>
            <a:spLocks noChangeShapeType="1"/>
          </p:cNvSpPr>
          <p:nvPr/>
        </p:nvSpPr>
        <p:spPr bwMode="auto">
          <a:xfrm>
            <a:off x="2557463" y="47196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46" name="Line 102"/>
          <p:cNvSpPr>
            <a:spLocks noChangeShapeType="1"/>
          </p:cNvSpPr>
          <p:nvPr/>
        </p:nvSpPr>
        <p:spPr bwMode="auto">
          <a:xfrm>
            <a:off x="2646363" y="47196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47" name="Line 103"/>
          <p:cNvSpPr>
            <a:spLocks noChangeShapeType="1"/>
          </p:cNvSpPr>
          <p:nvPr/>
        </p:nvSpPr>
        <p:spPr bwMode="auto">
          <a:xfrm>
            <a:off x="2735263" y="47196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48" name="Line 104"/>
          <p:cNvSpPr>
            <a:spLocks noChangeShapeType="1"/>
          </p:cNvSpPr>
          <p:nvPr/>
        </p:nvSpPr>
        <p:spPr bwMode="auto">
          <a:xfrm>
            <a:off x="2824163" y="47196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49" name="Line 105"/>
          <p:cNvSpPr>
            <a:spLocks noChangeShapeType="1"/>
          </p:cNvSpPr>
          <p:nvPr/>
        </p:nvSpPr>
        <p:spPr bwMode="auto">
          <a:xfrm>
            <a:off x="2913063" y="47196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50" name="Line 106"/>
          <p:cNvSpPr>
            <a:spLocks noChangeShapeType="1"/>
          </p:cNvSpPr>
          <p:nvPr/>
        </p:nvSpPr>
        <p:spPr bwMode="auto">
          <a:xfrm>
            <a:off x="3001963" y="47196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52" name="Line 108"/>
          <p:cNvSpPr>
            <a:spLocks noChangeShapeType="1"/>
          </p:cNvSpPr>
          <p:nvPr/>
        </p:nvSpPr>
        <p:spPr bwMode="auto">
          <a:xfrm flipH="1">
            <a:off x="2327275" y="44894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53" name="Line 109"/>
          <p:cNvSpPr>
            <a:spLocks noChangeShapeType="1"/>
          </p:cNvSpPr>
          <p:nvPr/>
        </p:nvSpPr>
        <p:spPr bwMode="auto">
          <a:xfrm flipH="1">
            <a:off x="2446338" y="44894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54" name="Line 110"/>
          <p:cNvSpPr>
            <a:spLocks noChangeShapeType="1"/>
          </p:cNvSpPr>
          <p:nvPr/>
        </p:nvSpPr>
        <p:spPr bwMode="auto">
          <a:xfrm flipH="1">
            <a:off x="2543175" y="44894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55" name="Line 111"/>
          <p:cNvSpPr>
            <a:spLocks noChangeShapeType="1"/>
          </p:cNvSpPr>
          <p:nvPr/>
        </p:nvSpPr>
        <p:spPr bwMode="auto">
          <a:xfrm flipH="1">
            <a:off x="2636838" y="44894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56" name="Line 112"/>
          <p:cNvSpPr>
            <a:spLocks noChangeShapeType="1"/>
          </p:cNvSpPr>
          <p:nvPr/>
        </p:nvSpPr>
        <p:spPr bwMode="auto">
          <a:xfrm flipH="1">
            <a:off x="2730500" y="44894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57" name="Line 113"/>
          <p:cNvSpPr>
            <a:spLocks noChangeShapeType="1"/>
          </p:cNvSpPr>
          <p:nvPr/>
        </p:nvSpPr>
        <p:spPr bwMode="auto">
          <a:xfrm flipH="1">
            <a:off x="2824163" y="44894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58" name="Line 114"/>
          <p:cNvSpPr>
            <a:spLocks noChangeShapeType="1"/>
          </p:cNvSpPr>
          <p:nvPr/>
        </p:nvSpPr>
        <p:spPr bwMode="auto">
          <a:xfrm flipH="1">
            <a:off x="2879725" y="44894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59" name="Line 115"/>
          <p:cNvSpPr>
            <a:spLocks noChangeShapeType="1"/>
          </p:cNvSpPr>
          <p:nvPr/>
        </p:nvSpPr>
        <p:spPr bwMode="auto">
          <a:xfrm flipH="1">
            <a:off x="2970213" y="44894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60" name="Oval 116"/>
          <p:cNvSpPr>
            <a:spLocks noChangeArrowheads="1"/>
          </p:cNvSpPr>
          <p:nvPr/>
        </p:nvSpPr>
        <p:spPr bwMode="auto">
          <a:xfrm>
            <a:off x="2354263" y="4573588"/>
            <a:ext cx="58737" cy="61912"/>
          </a:xfrm>
          <a:prstGeom prst="ellipse">
            <a:avLst/>
          </a:prstGeom>
          <a:solidFill>
            <a:srgbClr val="E6231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61" name="Text Box 117"/>
          <p:cNvSpPr txBox="1">
            <a:spLocks noChangeArrowheads="1"/>
          </p:cNvSpPr>
          <p:nvPr/>
        </p:nvSpPr>
        <p:spPr bwMode="auto">
          <a:xfrm>
            <a:off x="1666875" y="4894263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/>
              <a:t>H2</a:t>
            </a:r>
          </a:p>
        </p:txBody>
      </p:sp>
      <p:sp>
        <p:nvSpPr>
          <p:cNvPr id="646262" name="Text Box 118"/>
          <p:cNvSpPr txBox="1">
            <a:spLocks noChangeArrowheads="1"/>
          </p:cNvSpPr>
          <p:nvPr/>
        </p:nvSpPr>
        <p:spPr bwMode="auto">
          <a:xfrm>
            <a:off x="2125663" y="5438775"/>
            <a:ext cx="78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 dirty="0"/>
              <a:t>Fuel Cells</a:t>
            </a:r>
          </a:p>
        </p:txBody>
      </p:sp>
      <p:sp>
        <p:nvSpPr>
          <p:cNvPr id="646263" name="Line 119"/>
          <p:cNvSpPr>
            <a:spLocks noChangeShapeType="1"/>
          </p:cNvSpPr>
          <p:nvPr/>
        </p:nvSpPr>
        <p:spPr bwMode="auto">
          <a:xfrm>
            <a:off x="1528763" y="5168900"/>
            <a:ext cx="1114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46374" name="Picture 230" descr="ppt37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73188" y="4533900"/>
            <a:ext cx="3302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265" name="AutoShape 121"/>
          <p:cNvSpPr>
            <a:spLocks noChangeArrowheads="1"/>
          </p:cNvSpPr>
          <p:nvPr/>
        </p:nvSpPr>
        <p:spPr bwMode="auto">
          <a:xfrm rot="-5400000">
            <a:off x="926306" y="4980782"/>
            <a:ext cx="1223963" cy="33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0000"/>
              </a:gs>
              <a:gs pos="50000">
                <a:srgbClr val="FFEBEB"/>
              </a:gs>
              <a:gs pos="100000">
                <a:srgbClr val="FF0000"/>
              </a:gs>
            </a:gsLst>
            <a:lin ang="5400000" scaled="1"/>
          </a:gradFill>
          <a:ln w="38100">
            <a:solidFill>
              <a:srgbClr val="E6231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66" name="Text Box 122"/>
          <p:cNvSpPr txBox="1">
            <a:spLocks noChangeArrowheads="1"/>
          </p:cNvSpPr>
          <p:nvPr/>
        </p:nvSpPr>
        <p:spPr bwMode="auto">
          <a:xfrm rot="-5400000">
            <a:off x="1115219" y="5033169"/>
            <a:ext cx="852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 dirty="0"/>
              <a:t>H2 Storage</a:t>
            </a:r>
          </a:p>
        </p:txBody>
      </p:sp>
      <p:sp>
        <p:nvSpPr>
          <p:cNvPr id="646268" name="Rectangle 124"/>
          <p:cNvSpPr>
            <a:spLocks noChangeArrowheads="1"/>
          </p:cNvSpPr>
          <p:nvPr/>
        </p:nvSpPr>
        <p:spPr bwMode="auto">
          <a:xfrm>
            <a:off x="2071688" y="4622800"/>
            <a:ext cx="920750" cy="230188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69" name="Rectangle 125"/>
          <p:cNvSpPr>
            <a:spLocks noChangeArrowheads="1"/>
          </p:cNvSpPr>
          <p:nvPr/>
        </p:nvSpPr>
        <p:spPr bwMode="auto">
          <a:xfrm>
            <a:off x="2071688" y="4851400"/>
            <a:ext cx="919162" cy="579438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70" name="Oval 126"/>
          <p:cNvSpPr>
            <a:spLocks noChangeArrowheads="1"/>
          </p:cNvSpPr>
          <p:nvPr/>
        </p:nvSpPr>
        <p:spPr bwMode="auto">
          <a:xfrm>
            <a:off x="2114550" y="4724400"/>
            <a:ext cx="58738" cy="61913"/>
          </a:xfrm>
          <a:prstGeom prst="ellipse">
            <a:avLst/>
          </a:prstGeom>
          <a:solidFill>
            <a:srgbClr val="E6231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72" name="Line 128"/>
          <p:cNvSpPr>
            <a:spLocks noChangeShapeType="1"/>
          </p:cNvSpPr>
          <p:nvPr/>
        </p:nvSpPr>
        <p:spPr bwMode="auto">
          <a:xfrm>
            <a:off x="2176463" y="48720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73" name="Line 129"/>
          <p:cNvSpPr>
            <a:spLocks noChangeShapeType="1"/>
          </p:cNvSpPr>
          <p:nvPr/>
        </p:nvSpPr>
        <p:spPr bwMode="auto">
          <a:xfrm>
            <a:off x="2265363" y="48720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74" name="Line 130"/>
          <p:cNvSpPr>
            <a:spLocks noChangeShapeType="1"/>
          </p:cNvSpPr>
          <p:nvPr/>
        </p:nvSpPr>
        <p:spPr bwMode="auto">
          <a:xfrm>
            <a:off x="2354263" y="48720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75" name="Line 131"/>
          <p:cNvSpPr>
            <a:spLocks noChangeShapeType="1"/>
          </p:cNvSpPr>
          <p:nvPr/>
        </p:nvSpPr>
        <p:spPr bwMode="auto">
          <a:xfrm>
            <a:off x="2443163" y="48720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76" name="Line 132"/>
          <p:cNvSpPr>
            <a:spLocks noChangeShapeType="1"/>
          </p:cNvSpPr>
          <p:nvPr/>
        </p:nvSpPr>
        <p:spPr bwMode="auto">
          <a:xfrm>
            <a:off x="2532063" y="48720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77" name="Line 133"/>
          <p:cNvSpPr>
            <a:spLocks noChangeShapeType="1"/>
          </p:cNvSpPr>
          <p:nvPr/>
        </p:nvSpPr>
        <p:spPr bwMode="auto">
          <a:xfrm>
            <a:off x="2620963" y="48720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78" name="Line 134"/>
          <p:cNvSpPr>
            <a:spLocks noChangeShapeType="1"/>
          </p:cNvSpPr>
          <p:nvPr/>
        </p:nvSpPr>
        <p:spPr bwMode="auto">
          <a:xfrm>
            <a:off x="2709863" y="48720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79" name="Line 135"/>
          <p:cNvSpPr>
            <a:spLocks noChangeShapeType="1"/>
          </p:cNvSpPr>
          <p:nvPr/>
        </p:nvSpPr>
        <p:spPr bwMode="auto">
          <a:xfrm>
            <a:off x="2798763" y="48720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80" name="Line 136"/>
          <p:cNvSpPr>
            <a:spLocks noChangeShapeType="1"/>
          </p:cNvSpPr>
          <p:nvPr/>
        </p:nvSpPr>
        <p:spPr bwMode="auto">
          <a:xfrm>
            <a:off x="2887663" y="4872038"/>
            <a:ext cx="1587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82" name="Line 138"/>
          <p:cNvSpPr>
            <a:spLocks noChangeShapeType="1"/>
          </p:cNvSpPr>
          <p:nvPr/>
        </p:nvSpPr>
        <p:spPr bwMode="auto">
          <a:xfrm flipH="1">
            <a:off x="2212975" y="46418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83" name="Line 139"/>
          <p:cNvSpPr>
            <a:spLocks noChangeShapeType="1"/>
          </p:cNvSpPr>
          <p:nvPr/>
        </p:nvSpPr>
        <p:spPr bwMode="auto">
          <a:xfrm flipH="1">
            <a:off x="2332038" y="46418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84" name="Line 140"/>
          <p:cNvSpPr>
            <a:spLocks noChangeShapeType="1"/>
          </p:cNvSpPr>
          <p:nvPr/>
        </p:nvSpPr>
        <p:spPr bwMode="auto">
          <a:xfrm flipH="1">
            <a:off x="2428875" y="46418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85" name="Line 141"/>
          <p:cNvSpPr>
            <a:spLocks noChangeShapeType="1"/>
          </p:cNvSpPr>
          <p:nvPr/>
        </p:nvSpPr>
        <p:spPr bwMode="auto">
          <a:xfrm flipH="1">
            <a:off x="2522538" y="46418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86" name="Line 142"/>
          <p:cNvSpPr>
            <a:spLocks noChangeShapeType="1"/>
          </p:cNvSpPr>
          <p:nvPr/>
        </p:nvSpPr>
        <p:spPr bwMode="auto">
          <a:xfrm flipH="1">
            <a:off x="2616200" y="46418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87" name="Line 143"/>
          <p:cNvSpPr>
            <a:spLocks noChangeShapeType="1"/>
          </p:cNvSpPr>
          <p:nvPr/>
        </p:nvSpPr>
        <p:spPr bwMode="auto">
          <a:xfrm flipH="1">
            <a:off x="2709863" y="46418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88" name="Line 144"/>
          <p:cNvSpPr>
            <a:spLocks noChangeShapeType="1"/>
          </p:cNvSpPr>
          <p:nvPr/>
        </p:nvSpPr>
        <p:spPr bwMode="auto">
          <a:xfrm flipH="1">
            <a:off x="2765425" y="46418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89" name="Line 145"/>
          <p:cNvSpPr>
            <a:spLocks noChangeShapeType="1"/>
          </p:cNvSpPr>
          <p:nvPr/>
        </p:nvSpPr>
        <p:spPr bwMode="auto">
          <a:xfrm flipH="1">
            <a:off x="2855913" y="46418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90" name="Oval 146"/>
          <p:cNvSpPr>
            <a:spLocks noChangeArrowheads="1"/>
          </p:cNvSpPr>
          <p:nvPr/>
        </p:nvSpPr>
        <p:spPr bwMode="auto">
          <a:xfrm>
            <a:off x="2239963" y="4725988"/>
            <a:ext cx="58737" cy="61912"/>
          </a:xfrm>
          <a:prstGeom prst="ellipse">
            <a:avLst/>
          </a:prstGeom>
          <a:solidFill>
            <a:srgbClr val="E6231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91" name="Line 147"/>
          <p:cNvSpPr>
            <a:spLocks noChangeShapeType="1"/>
          </p:cNvSpPr>
          <p:nvPr/>
        </p:nvSpPr>
        <p:spPr bwMode="auto">
          <a:xfrm>
            <a:off x="5230813" y="4851400"/>
            <a:ext cx="157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92" name="Text Box 148"/>
          <p:cNvSpPr txBox="1">
            <a:spLocks noChangeArrowheads="1"/>
          </p:cNvSpPr>
          <p:nvPr/>
        </p:nvSpPr>
        <p:spPr bwMode="auto">
          <a:xfrm>
            <a:off x="5608638" y="4649788"/>
            <a:ext cx="40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1" dirty="0"/>
              <a:t> DC</a:t>
            </a:r>
          </a:p>
        </p:txBody>
      </p:sp>
      <p:sp>
        <p:nvSpPr>
          <p:cNvPr id="646293" name="Line 149"/>
          <p:cNvSpPr>
            <a:spLocks noChangeShapeType="1"/>
          </p:cNvSpPr>
          <p:nvPr/>
        </p:nvSpPr>
        <p:spPr bwMode="auto">
          <a:xfrm>
            <a:off x="6797675" y="2216150"/>
            <a:ext cx="9525" cy="323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94" name="Rectangle 150"/>
          <p:cNvSpPr>
            <a:spLocks noChangeArrowheads="1"/>
          </p:cNvSpPr>
          <p:nvPr/>
        </p:nvSpPr>
        <p:spPr bwMode="auto">
          <a:xfrm>
            <a:off x="6316663" y="5205413"/>
            <a:ext cx="969962" cy="465137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96" name="Rectangle 152"/>
          <p:cNvSpPr>
            <a:spLocks noChangeArrowheads="1"/>
          </p:cNvSpPr>
          <p:nvPr/>
        </p:nvSpPr>
        <p:spPr bwMode="auto">
          <a:xfrm>
            <a:off x="6586538" y="4076700"/>
            <a:ext cx="434975" cy="414338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297" name="Line 153"/>
          <p:cNvSpPr>
            <a:spLocks noChangeShapeType="1"/>
          </p:cNvSpPr>
          <p:nvPr/>
        </p:nvSpPr>
        <p:spPr bwMode="auto">
          <a:xfrm flipV="1">
            <a:off x="6584950" y="4079875"/>
            <a:ext cx="43180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98" name="Freeform 154"/>
          <p:cNvSpPr>
            <a:spLocks/>
          </p:cNvSpPr>
          <p:nvPr/>
        </p:nvSpPr>
        <p:spPr bwMode="auto">
          <a:xfrm>
            <a:off x="6643688" y="4111625"/>
            <a:ext cx="133350" cy="117475"/>
          </a:xfrm>
          <a:custGeom>
            <a:avLst/>
            <a:gdLst>
              <a:gd name="T0" fmla="*/ 0 w 113"/>
              <a:gd name="T1" fmla="*/ 66 h 100"/>
              <a:gd name="T2" fmla="*/ 29 w 113"/>
              <a:gd name="T3" fmla="*/ 5 h 100"/>
              <a:gd name="T4" fmla="*/ 81 w 113"/>
              <a:gd name="T5" fmla="*/ 95 h 100"/>
              <a:gd name="T6" fmla="*/ 113 w 113"/>
              <a:gd name="T7" fmla="*/ 3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100">
                <a:moveTo>
                  <a:pt x="0" y="66"/>
                </a:moveTo>
                <a:cubicBezTo>
                  <a:pt x="5" y="56"/>
                  <a:pt x="16" y="0"/>
                  <a:pt x="29" y="5"/>
                </a:cubicBezTo>
                <a:cubicBezTo>
                  <a:pt x="42" y="10"/>
                  <a:pt x="67" y="90"/>
                  <a:pt x="81" y="95"/>
                </a:cubicBezTo>
                <a:cubicBezTo>
                  <a:pt x="95" y="100"/>
                  <a:pt x="106" y="50"/>
                  <a:pt x="113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299" name="Line 155"/>
          <p:cNvSpPr>
            <a:spLocks noChangeShapeType="1"/>
          </p:cNvSpPr>
          <p:nvPr/>
        </p:nvSpPr>
        <p:spPr bwMode="auto">
          <a:xfrm>
            <a:off x="6630988" y="4248150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00" name="Line 156"/>
          <p:cNvSpPr>
            <a:spLocks noChangeShapeType="1"/>
          </p:cNvSpPr>
          <p:nvPr/>
        </p:nvSpPr>
        <p:spPr bwMode="auto">
          <a:xfrm>
            <a:off x="6823075" y="4338638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01" name="Line 157"/>
          <p:cNvSpPr>
            <a:spLocks noChangeShapeType="1"/>
          </p:cNvSpPr>
          <p:nvPr/>
        </p:nvSpPr>
        <p:spPr bwMode="auto">
          <a:xfrm>
            <a:off x="6823075" y="4403725"/>
            <a:ext cx="147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02" name="Text Box 158"/>
          <p:cNvSpPr txBox="1">
            <a:spLocks noChangeArrowheads="1"/>
          </p:cNvSpPr>
          <p:nvPr/>
        </p:nvSpPr>
        <p:spPr bwMode="auto">
          <a:xfrm>
            <a:off x="6307138" y="5218113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" b="1" dirty="0"/>
              <a:t>Equipment Load</a:t>
            </a:r>
          </a:p>
        </p:txBody>
      </p:sp>
      <p:pic>
        <p:nvPicPr>
          <p:cNvPr id="646384" name="Picture 240" descr="ppi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34296">
            <a:off x="6326188" y="3695700"/>
            <a:ext cx="9477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303" name="Freeform 159"/>
          <p:cNvSpPr>
            <a:spLocks/>
          </p:cNvSpPr>
          <p:nvPr/>
        </p:nvSpPr>
        <p:spPr bwMode="auto">
          <a:xfrm rot="1334296">
            <a:off x="6326188" y="3695700"/>
            <a:ext cx="947737" cy="184150"/>
          </a:xfrm>
          <a:custGeom>
            <a:avLst/>
            <a:gdLst>
              <a:gd name="T0" fmla="*/ 0 w 742"/>
              <a:gd name="T1" fmla="*/ 47 h 144"/>
              <a:gd name="T2" fmla="*/ 352 w 742"/>
              <a:gd name="T3" fmla="*/ 144 h 144"/>
              <a:gd name="T4" fmla="*/ 307 w 742"/>
              <a:gd name="T5" fmla="*/ 81 h 144"/>
              <a:gd name="T6" fmla="*/ 508 w 742"/>
              <a:gd name="T7" fmla="*/ 140 h 144"/>
              <a:gd name="T8" fmla="*/ 451 w 742"/>
              <a:gd name="T9" fmla="*/ 66 h 144"/>
              <a:gd name="T10" fmla="*/ 742 w 742"/>
              <a:gd name="T11" fmla="*/ 111 h 144"/>
              <a:gd name="T12" fmla="*/ 369 w 742"/>
              <a:gd name="T13" fmla="*/ 0 h 144"/>
              <a:gd name="T14" fmla="*/ 415 w 742"/>
              <a:gd name="T15" fmla="*/ 81 h 144"/>
              <a:gd name="T16" fmla="*/ 219 w 742"/>
              <a:gd name="T17" fmla="*/ 8 h 144"/>
              <a:gd name="T18" fmla="*/ 271 w 742"/>
              <a:gd name="T19" fmla="*/ 87 h 144"/>
              <a:gd name="T20" fmla="*/ 0 w 742"/>
              <a:gd name="T21" fmla="*/ 4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2" h="144">
                <a:moveTo>
                  <a:pt x="0" y="47"/>
                </a:moveTo>
                <a:lnTo>
                  <a:pt x="352" y="144"/>
                </a:lnTo>
                <a:lnTo>
                  <a:pt x="307" y="81"/>
                </a:lnTo>
                <a:lnTo>
                  <a:pt x="508" y="140"/>
                </a:lnTo>
                <a:lnTo>
                  <a:pt x="451" y="66"/>
                </a:lnTo>
                <a:lnTo>
                  <a:pt x="742" y="111"/>
                </a:lnTo>
                <a:lnTo>
                  <a:pt x="369" y="0"/>
                </a:lnTo>
                <a:lnTo>
                  <a:pt x="415" y="81"/>
                </a:lnTo>
                <a:lnTo>
                  <a:pt x="219" y="8"/>
                </a:lnTo>
                <a:lnTo>
                  <a:pt x="271" y="87"/>
                </a:lnTo>
                <a:lnTo>
                  <a:pt x="0" y="47"/>
                </a:lnTo>
                <a:close/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E6821E"/>
                    </a:gs>
                    <a:gs pos="50000">
                      <a:srgbClr val="F6E040"/>
                    </a:gs>
                    <a:gs pos="100000">
                      <a:srgbClr val="E6821E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04" name="Text Box 160"/>
          <p:cNvSpPr txBox="1">
            <a:spLocks noChangeArrowheads="1"/>
          </p:cNvSpPr>
          <p:nvPr/>
        </p:nvSpPr>
        <p:spPr bwMode="auto">
          <a:xfrm>
            <a:off x="5843588" y="4170363"/>
            <a:ext cx="690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 dirty="0"/>
              <a:t>Rectifier</a:t>
            </a:r>
          </a:p>
        </p:txBody>
      </p:sp>
      <p:sp>
        <p:nvSpPr>
          <p:cNvPr id="646305" name="Text Box 161"/>
          <p:cNvSpPr txBox="1">
            <a:spLocks noChangeArrowheads="1"/>
          </p:cNvSpPr>
          <p:nvPr/>
        </p:nvSpPr>
        <p:spPr bwMode="auto">
          <a:xfrm>
            <a:off x="5791200" y="1209675"/>
            <a:ext cx="831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 dirty="0"/>
              <a:t>Utility Grid</a:t>
            </a:r>
          </a:p>
        </p:txBody>
      </p:sp>
      <p:pic>
        <p:nvPicPr>
          <p:cNvPr id="646306" name="Picture 162" descr="MCj035158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835650" y="1006475"/>
            <a:ext cx="1573213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6307" name="Line 163"/>
          <p:cNvSpPr>
            <a:spLocks noChangeShapeType="1"/>
          </p:cNvSpPr>
          <p:nvPr/>
        </p:nvSpPr>
        <p:spPr bwMode="auto">
          <a:xfrm rot="-5400000">
            <a:off x="5021263" y="506095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10" name="Rectangle 166"/>
          <p:cNvSpPr>
            <a:spLocks noChangeArrowheads="1"/>
          </p:cNvSpPr>
          <p:nvPr/>
        </p:nvSpPr>
        <p:spPr bwMode="auto">
          <a:xfrm rot="5400000">
            <a:off x="4953794" y="5179219"/>
            <a:ext cx="679450" cy="360362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312" name="Line 168"/>
          <p:cNvSpPr>
            <a:spLocks noChangeShapeType="1"/>
          </p:cNvSpPr>
          <p:nvPr/>
        </p:nvSpPr>
        <p:spPr bwMode="auto">
          <a:xfrm rot="5400000">
            <a:off x="5292725" y="5003800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13" name="Line 169"/>
          <p:cNvSpPr>
            <a:spLocks noChangeShapeType="1"/>
          </p:cNvSpPr>
          <p:nvPr/>
        </p:nvSpPr>
        <p:spPr bwMode="auto">
          <a:xfrm rot="5400000">
            <a:off x="5292726" y="5132387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14" name="Line 170"/>
          <p:cNvSpPr>
            <a:spLocks noChangeShapeType="1"/>
          </p:cNvSpPr>
          <p:nvPr/>
        </p:nvSpPr>
        <p:spPr bwMode="auto">
          <a:xfrm rot="5400000">
            <a:off x="5292725" y="5137150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15" name="Line 171"/>
          <p:cNvSpPr>
            <a:spLocks noChangeShapeType="1"/>
          </p:cNvSpPr>
          <p:nvPr/>
        </p:nvSpPr>
        <p:spPr bwMode="auto">
          <a:xfrm rot="5400000">
            <a:off x="5292726" y="5265737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16" name="Line 172"/>
          <p:cNvSpPr>
            <a:spLocks noChangeShapeType="1"/>
          </p:cNvSpPr>
          <p:nvPr/>
        </p:nvSpPr>
        <p:spPr bwMode="auto">
          <a:xfrm rot="5400000">
            <a:off x="5292725" y="5270500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17" name="Line 173"/>
          <p:cNvSpPr>
            <a:spLocks noChangeShapeType="1"/>
          </p:cNvSpPr>
          <p:nvPr/>
        </p:nvSpPr>
        <p:spPr bwMode="auto">
          <a:xfrm rot="5400000">
            <a:off x="5292726" y="5399087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18" name="Line 174"/>
          <p:cNvSpPr>
            <a:spLocks noChangeShapeType="1"/>
          </p:cNvSpPr>
          <p:nvPr/>
        </p:nvSpPr>
        <p:spPr bwMode="auto">
          <a:xfrm rot="5400000">
            <a:off x="5292725" y="5403850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19" name="Line 175"/>
          <p:cNvSpPr>
            <a:spLocks noChangeShapeType="1"/>
          </p:cNvSpPr>
          <p:nvPr/>
        </p:nvSpPr>
        <p:spPr bwMode="auto">
          <a:xfrm rot="5400000">
            <a:off x="5292726" y="5532437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21" name="Rectangle 177"/>
          <p:cNvSpPr>
            <a:spLocks noChangeArrowheads="1"/>
          </p:cNvSpPr>
          <p:nvPr/>
        </p:nvSpPr>
        <p:spPr bwMode="auto">
          <a:xfrm rot="5400000">
            <a:off x="4866482" y="5253831"/>
            <a:ext cx="679450" cy="360363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323" name="Line 179"/>
          <p:cNvSpPr>
            <a:spLocks noChangeShapeType="1"/>
          </p:cNvSpPr>
          <p:nvPr/>
        </p:nvSpPr>
        <p:spPr bwMode="auto">
          <a:xfrm rot="5400000">
            <a:off x="5205413" y="5078413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24" name="Line 180"/>
          <p:cNvSpPr>
            <a:spLocks noChangeShapeType="1"/>
          </p:cNvSpPr>
          <p:nvPr/>
        </p:nvSpPr>
        <p:spPr bwMode="auto">
          <a:xfrm rot="5400000">
            <a:off x="5205413" y="5207000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25" name="Line 181"/>
          <p:cNvSpPr>
            <a:spLocks noChangeShapeType="1"/>
          </p:cNvSpPr>
          <p:nvPr/>
        </p:nvSpPr>
        <p:spPr bwMode="auto">
          <a:xfrm rot="5400000">
            <a:off x="5205413" y="5211763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26" name="Line 182"/>
          <p:cNvSpPr>
            <a:spLocks noChangeShapeType="1"/>
          </p:cNvSpPr>
          <p:nvPr/>
        </p:nvSpPr>
        <p:spPr bwMode="auto">
          <a:xfrm rot="5400000">
            <a:off x="5205413" y="5340350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27" name="Line 183"/>
          <p:cNvSpPr>
            <a:spLocks noChangeShapeType="1"/>
          </p:cNvSpPr>
          <p:nvPr/>
        </p:nvSpPr>
        <p:spPr bwMode="auto">
          <a:xfrm rot="5400000">
            <a:off x="5205413" y="5345113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28" name="Line 184"/>
          <p:cNvSpPr>
            <a:spLocks noChangeShapeType="1"/>
          </p:cNvSpPr>
          <p:nvPr/>
        </p:nvSpPr>
        <p:spPr bwMode="auto">
          <a:xfrm rot="5400000">
            <a:off x="5205413" y="5473700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29" name="Line 185"/>
          <p:cNvSpPr>
            <a:spLocks noChangeShapeType="1"/>
          </p:cNvSpPr>
          <p:nvPr/>
        </p:nvSpPr>
        <p:spPr bwMode="auto">
          <a:xfrm rot="5400000">
            <a:off x="5205413" y="5478463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30" name="Line 186"/>
          <p:cNvSpPr>
            <a:spLocks noChangeShapeType="1"/>
          </p:cNvSpPr>
          <p:nvPr/>
        </p:nvSpPr>
        <p:spPr bwMode="auto">
          <a:xfrm rot="5400000">
            <a:off x="5205413" y="5607050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31" name="Text Box 187"/>
          <p:cNvSpPr txBox="1">
            <a:spLocks noChangeArrowheads="1"/>
          </p:cNvSpPr>
          <p:nvPr/>
        </p:nvSpPr>
        <p:spPr bwMode="auto">
          <a:xfrm>
            <a:off x="4681538" y="5938838"/>
            <a:ext cx="725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 dirty="0"/>
              <a:t>Batteries</a:t>
            </a:r>
          </a:p>
        </p:txBody>
      </p:sp>
      <p:sp>
        <p:nvSpPr>
          <p:cNvPr id="646333" name="Rectangle 189"/>
          <p:cNvSpPr>
            <a:spLocks noChangeArrowheads="1"/>
          </p:cNvSpPr>
          <p:nvPr/>
        </p:nvSpPr>
        <p:spPr bwMode="auto">
          <a:xfrm rot="5400000">
            <a:off x="4779169" y="5328444"/>
            <a:ext cx="679450" cy="360362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335" name="Line 191"/>
          <p:cNvSpPr>
            <a:spLocks noChangeShapeType="1"/>
          </p:cNvSpPr>
          <p:nvPr/>
        </p:nvSpPr>
        <p:spPr bwMode="auto">
          <a:xfrm rot="5400000">
            <a:off x="5118100" y="5153025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36" name="Line 192"/>
          <p:cNvSpPr>
            <a:spLocks noChangeShapeType="1"/>
          </p:cNvSpPr>
          <p:nvPr/>
        </p:nvSpPr>
        <p:spPr bwMode="auto">
          <a:xfrm rot="5400000">
            <a:off x="5118101" y="528161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37" name="Line 193"/>
          <p:cNvSpPr>
            <a:spLocks noChangeShapeType="1"/>
          </p:cNvSpPr>
          <p:nvPr/>
        </p:nvSpPr>
        <p:spPr bwMode="auto">
          <a:xfrm rot="5400000">
            <a:off x="5118100" y="5286375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38" name="Line 194"/>
          <p:cNvSpPr>
            <a:spLocks noChangeShapeType="1"/>
          </p:cNvSpPr>
          <p:nvPr/>
        </p:nvSpPr>
        <p:spPr bwMode="auto">
          <a:xfrm rot="5400000">
            <a:off x="5118101" y="54149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39" name="Line 195"/>
          <p:cNvSpPr>
            <a:spLocks noChangeShapeType="1"/>
          </p:cNvSpPr>
          <p:nvPr/>
        </p:nvSpPr>
        <p:spPr bwMode="auto">
          <a:xfrm rot="5400000">
            <a:off x="5118100" y="5419725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40" name="Line 196"/>
          <p:cNvSpPr>
            <a:spLocks noChangeShapeType="1"/>
          </p:cNvSpPr>
          <p:nvPr/>
        </p:nvSpPr>
        <p:spPr bwMode="auto">
          <a:xfrm rot="5400000">
            <a:off x="5118101" y="554831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41" name="Line 197"/>
          <p:cNvSpPr>
            <a:spLocks noChangeShapeType="1"/>
          </p:cNvSpPr>
          <p:nvPr/>
        </p:nvSpPr>
        <p:spPr bwMode="auto">
          <a:xfrm rot="5400000">
            <a:off x="5118100" y="5553075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42" name="Line 198"/>
          <p:cNvSpPr>
            <a:spLocks noChangeShapeType="1"/>
          </p:cNvSpPr>
          <p:nvPr/>
        </p:nvSpPr>
        <p:spPr bwMode="auto">
          <a:xfrm rot="5400000">
            <a:off x="5118101" y="56816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44" name="Rectangle 200"/>
          <p:cNvSpPr>
            <a:spLocks noChangeArrowheads="1"/>
          </p:cNvSpPr>
          <p:nvPr/>
        </p:nvSpPr>
        <p:spPr bwMode="auto">
          <a:xfrm rot="5400000">
            <a:off x="4691857" y="5403056"/>
            <a:ext cx="679450" cy="360363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346" name="Line 202"/>
          <p:cNvSpPr>
            <a:spLocks noChangeShapeType="1"/>
          </p:cNvSpPr>
          <p:nvPr/>
        </p:nvSpPr>
        <p:spPr bwMode="auto">
          <a:xfrm rot="5400000">
            <a:off x="5030788" y="5227638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47" name="Line 203"/>
          <p:cNvSpPr>
            <a:spLocks noChangeShapeType="1"/>
          </p:cNvSpPr>
          <p:nvPr/>
        </p:nvSpPr>
        <p:spPr bwMode="auto">
          <a:xfrm rot="5400000">
            <a:off x="5030788" y="53562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48" name="Line 204"/>
          <p:cNvSpPr>
            <a:spLocks noChangeShapeType="1"/>
          </p:cNvSpPr>
          <p:nvPr/>
        </p:nvSpPr>
        <p:spPr bwMode="auto">
          <a:xfrm rot="5400000">
            <a:off x="5030788" y="5360988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49" name="Line 205"/>
          <p:cNvSpPr>
            <a:spLocks noChangeShapeType="1"/>
          </p:cNvSpPr>
          <p:nvPr/>
        </p:nvSpPr>
        <p:spPr bwMode="auto">
          <a:xfrm rot="5400000">
            <a:off x="5030788" y="54895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50" name="Line 206"/>
          <p:cNvSpPr>
            <a:spLocks noChangeShapeType="1"/>
          </p:cNvSpPr>
          <p:nvPr/>
        </p:nvSpPr>
        <p:spPr bwMode="auto">
          <a:xfrm rot="5400000">
            <a:off x="5030788" y="5494338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51" name="Line 207"/>
          <p:cNvSpPr>
            <a:spLocks noChangeShapeType="1"/>
          </p:cNvSpPr>
          <p:nvPr/>
        </p:nvSpPr>
        <p:spPr bwMode="auto">
          <a:xfrm rot="5400000">
            <a:off x="5030788" y="56229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52" name="Line 208"/>
          <p:cNvSpPr>
            <a:spLocks noChangeShapeType="1"/>
          </p:cNvSpPr>
          <p:nvPr/>
        </p:nvSpPr>
        <p:spPr bwMode="auto">
          <a:xfrm rot="5400000">
            <a:off x="5030788" y="5627688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53" name="Line 209"/>
          <p:cNvSpPr>
            <a:spLocks noChangeShapeType="1"/>
          </p:cNvSpPr>
          <p:nvPr/>
        </p:nvSpPr>
        <p:spPr bwMode="auto">
          <a:xfrm rot="5400000">
            <a:off x="5030788" y="57562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6354" name="Rectangle 210"/>
          <p:cNvSpPr>
            <a:spLocks noChangeArrowheads="1"/>
          </p:cNvSpPr>
          <p:nvPr/>
        </p:nvSpPr>
        <p:spPr bwMode="auto">
          <a:xfrm>
            <a:off x="6613525" y="2819400"/>
            <a:ext cx="368300" cy="668338"/>
          </a:xfrm>
          <a:prstGeom prst="rect">
            <a:avLst/>
          </a:prstGeom>
          <a:solidFill>
            <a:srgbClr val="71ABD9"/>
          </a:solidFill>
          <a:ln w="38100">
            <a:solidFill>
              <a:srgbClr val="0046A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6355" name="Text Box 211"/>
          <p:cNvSpPr txBox="1">
            <a:spLocks noChangeArrowheads="1"/>
          </p:cNvSpPr>
          <p:nvPr/>
        </p:nvSpPr>
        <p:spPr bwMode="auto">
          <a:xfrm rot="-5400000">
            <a:off x="6436519" y="2936081"/>
            <a:ext cx="725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" b="1" dirty="0"/>
              <a:t>Transfer Switch</a:t>
            </a:r>
          </a:p>
        </p:txBody>
      </p:sp>
      <p:sp>
        <p:nvSpPr>
          <p:cNvPr id="646356" name="Text Box 212"/>
          <p:cNvSpPr txBox="1">
            <a:spLocks noChangeArrowheads="1"/>
          </p:cNvSpPr>
          <p:nvPr/>
        </p:nvSpPr>
        <p:spPr bwMode="auto">
          <a:xfrm>
            <a:off x="2389187" y="6254161"/>
            <a:ext cx="374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Alternate </a:t>
            </a:r>
            <a:r>
              <a:rPr lang="en-US" altLang="en-US" dirty="0"/>
              <a:t>(and Traditional)</a:t>
            </a:r>
            <a:r>
              <a:rPr lang="en-US" altLang="en-US" b="1" dirty="0"/>
              <a:t> Energy</a:t>
            </a:r>
          </a:p>
        </p:txBody>
      </p:sp>
    </p:spTree>
    <p:extLst>
      <p:ext uri="{BB962C8B-B14F-4D97-AF65-F5344CB8AC3E}">
        <p14:creationId xmlns:p14="http://schemas.microsoft.com/office/powerpoint/2010/main" xmlns="" val="156604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Telecom Batteries</a:t>
            </a:r>
          </a:p>
        </p:txBody>
      </p:sp>
      <p:sp>
        <p:nvSpPr>
          <p:cNvPr id="579603" name="Rectangle 19"/>
          <p:cNvSpPr>
            <a:spLocks noChangeAspect="1" noChangeArrowheads="1"/>
          </p:cNvSpPr>
          <p:nvPr/>
        </p:nvSpPr>
        <p:spPr bwMode="auto">
          <a:xfrm>
            <a:off x="318294" y="822325"/>
            <a:ext cx="7573962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010000"/>
              </a:buClr>
            </a:pPr>
            <a:r>
              <a:rPr lang="en-US" altLang="en-US" sz="2000" dirty="0"/>
              <a:t>Most Common Technologies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Central Office – Flooded Cells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Remote – VRLA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Alternates – NiCad, Li-Ion, NiMH, LFP, others</a:t>
            </a:r>
          </a:p>
          <a:p>
            <a:pPr>
              <a:buClr>
                <a:srgbClr val="010000"/>
              </a:buClr>
            </a:pPr>
            <a:r>
              <a:rPr lang="en-US" altLang="en-US" sz="2000" dirty="0"/>
              <a:t>Pro/Con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Capital cost is typically low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Limited runtime but rechargeable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Maintenance required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Life expectancy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Environmental – temperature, spillage, &amp; disposal</a:t>
            </a:r>
          </a:p>
          <a:p>
            <a:pPr>
              <a:buFontTx/>
              <a:buNone/>
            </a:pPr>
            <a:endParaRPr lang="en-US" altLang="en-US" sz="2000" dirty="0"/>
          </a:p>
        </p:txBody>
      </p:sp>
      <p:pic>
        <p:nvPicPr>
          <p:cNvPr id="579589" name="Picture 5" descr="f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05275" y="5240338"/>
            <a:ext cx="1262063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9590" name="Picture 6" descr="battery-for-telecom-applications-43749">
            <a:hlinkClick r:id="rId4" tooltip="Close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8963" y="4529138"/>
            <a:ext cx="1149350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9591" name="Picture 7" descr="Triumph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77100" y="3573463"/>
            <a:ext cx="159067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9592" name="Picture 8" descr="ultimaplu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225" y="4143375"/>
            <a:ext cx="1501775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9593" name="Picture 9" descr="ATT_Las_Vegas 1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5343" y="5619070"/>
            <a:ext cx="1379537" cy="100012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9594" name="Picture 10" descr="ATT_Las_Vegas_Lower_Potosi 3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30475" y="4529138"/>
            <a:ext cx="1584325" cy="20447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9595" name="Picture 11" descr="ATT_Bellingham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61064" y="1531088"/>
            <a:ext cx="2359099" cy="176932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9596" name="Text Box 12"/>
          <p:cNvSpPr txBox="1">
            <a:spLocks noChangeArrowheads="1"/>
          </p:cNvSpPr>
          <p:nvPr/>
        </p:nvSpPr>
        <p:spPr bwMode="auto">
          <a:xfrm>
            <a:off x="963613" y="5422900"/>
            <a:ext cx="10207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/>
              <a:t>Source: </a:t>
            </a:r>
            <a:r>
              <a:rPr lang="en-US" altLang="en-US" sz="600" b="1" dirty="0">
                <a:hlinkClick r:id="rId11"/>
              </a:rPr>
              <a:t>www.saft.com</a:t>
            </a:r>
            <a:r>
              <a:rPr lang="en-US" altLang="en-US" sz="600" b="1" dirty="0"/>
              <a:t> </a:t>
            </a:r>
          </a:p>
        </p:txBody>
      </p:sp>
      <p:sp>
        <p:nvSpPr>
          <p:cNvPr id="579597" name="Text Box 13"/>
          <p:cNvSpPr txBox="1">
            <a:spLocks noChangeArrowheads="1"/>
          </p:cNvSpPr>
          <p:nvPr/>
        </p:nvSpPr>
        <p:spPr bwMode="auto">
          <a:xfrm>
            <a:off x="5749925" y="5803901"/>
            <a:ext cx="11747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/>
              <a:t>Source: </a:t>
            </a:r>
            <a:r>
              <a:rPr lang="en-US" altLang="en-US" sz="600" b="1" dirty="0">
                <a:hlinkClick r:id="rId12"/>
              </a:rPr>
              <a:t>www.enersys.com</a:t>
            </a:r>
            <a:r>
              <a:rPr lang="en-US" altLang="en-US" sz="600" b="1" dirty="0"/>
              <a:t> </a:t>
            </a:r>
          </a:p>
        </p:txBody>
      </p:sp>
      <p:sp>
        <p:nvSpPr>
          <p:cNvPr id="579598" name="Text Box 14"/>
          <p:cNvSpPr txBox="1">
            <a:spLocks noChangeArrowheads="1"/>
          </p:cNvSpPr>
          <p:nvPr/>
        </p:nvSpPr>
        <p:spPr bwMode="auto">
          <a:xfrm>
            <a:off x="4305300" y="6453188"/>
            <a:ext cx="136366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/>
              <a:t>Source: </a:t>
            </a:r>
            <a:r>
              <a:rPr lang="en-US" altLang="en-US" sz="600" b="1" dirty="0">
                <a:hlinkClick r:id="rId13"/>
              </a:rPr>
              <a:t>www.powerbattery.com</a:t>
            </a:r>
            <a:r>
              <a:rPr lang="en-US" altLang="en-US" sz="600" b="1" dirty="0"/>
              <a:t> </a:t>
            </a:r>
          </a:p>
        </p:txBody>
      </p:sp>
      <p:sp>
        <p:nvSpPr>
          <p:cNvPr id="579600" name="Text Box 16"/>
          <p:cNvSpPr txBox="1">
            <a:spLocks noChangeArrowheads="1"/>
          </p:cNvSpPr>
          <p:nvPr/>
        </p:nvSpPr>
        <p:spPr bwMode="auto">
          <a:xfrm>
            <a:off x="7689850" y="5818188"/>
            <a:ext cx="12715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/>
              <a:t>Source: </a:t>
            </a:r>
            <a:r>
              <a:rPr lang="en-US" altLang="en-US" sz="600" b="1" dirty="0">
                <a:hlinkClick r:id="rId14"/>
              </a:rPr>
              <a:t>www.sbsbattery.com</a:t>
            </a:r>
            <a:r>
              <a:rPr lang="en-US" altLang="en-US" sz="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3624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Telecom Generators</a:t>
            </a:r>
          </a:p>
        </p:txBody>
      </p:sp>
      <p:sp>
        <p:nvSpPr>
          <p:cNvPr id="580627" name="Rectangle 19"/>
          <p:cNvSpPr>
            <a:spLocks noChangeAspect="1" noChangeArrowheads="1"/>
          </p:cNvSpPr>
          <p:nvPr/>
        </p:nvSpPr>
        <p:spPr bwMode="auto">
          <a:xfrm>
            <a:off x="199073" y="854075"/>
            <a:ext cx="7573962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010000"/>
              </a:buClr>
            </a:pPr>
            <a:r>
              <a:rPr lang="en-US" altLang="en-US" sz="2000" dirty="0"/>
              <a:t>Internal Combustion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Diesel, LPG, Natural Gas</a:t>
            </a:r>
          </a:p>
          <a:p>
            <a:pPr>
              <a:buClr>
                <a:srgbClr val="010000"/>
              </a:buClr>
            </a:pPr>
            <a:r>
              <a:rPr lang="en-US" altLang="en-US" sz="2000" dirty="0"/>
              <a:t>Site Mount &amp; Portable</a:t>
            </a:r>
          </a:p>
          <a:p>
            <a:pPr>
              <a:buClr>
                <a:srgbClr val="010000"/>
              </a:buClr>
            </a:pPr>
            <a:r>
              <a:rPr lang="en-US" altLang="en-US" sz="2000" dirty="0"/>
              <a:t>Pro/Con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Capital cost is typically low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Long runtime with refueling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Maintenance required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Environmental – spillage, noise, &amp; emissions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Transfer Switch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Theft</a:t>
            </a:r>
          </a:p>
        </p:txBody>
      </p:sp>
      <p:pic>
        <p:nvPicPr>
          <p:cNvPr id="580612" name="Picture 4" descr="ATT_Gray_Rocks_(Redding)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8225" y="1384300"/>
            <a:ext cx="2938463" cy="220345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0614" name="Picture 6" descr="alphag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07830" y="5529376"/>
            <a:ext cx="1378224" cy="10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0615" name="Picture 7" descr="tMQIN-025D351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7438" y="5503862"/>
            <a:ext cx="1505914" cy="10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0616" name="Picture 8" descr="gustav%20dlc%20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4138" y="4143375"/>
            <a:ext cx="2178050" cy="1290638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0617" name="Picture 9" descr="gustav%20catv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738" y="4311650"/>
            <a:ext cx="1781175" cy="224472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0618" name="Picture 10" descr="ike%20damaged%20dlc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7438" y="4017963"/>
            <a:ext cx="1881187" cy="13716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0619" name="Picture 11" descr="Arizona on-grid RVS - Hub at HQ, Douglas, AZ 1-31-08 0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91338" y="3821113"/>
            <a:ext cx="2136775" cy="2217737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0620" name="Text Box 12"/>
          <p:cNvSpPr txBox="1">
            <a:spLocks noChangeArrowheads="1"/>
          </p:cNvSpPr>
          <p:nvPr/>
        </p:nvSpPr>
        <p:spPr bwMode="auto">
          <a:xfrm>
            <a:off x="693738" y="4389438"/>
            <a:ext cx="11287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/>
              <a:t>Source: Alexis Kwasinski </a:t>
            </a:r>
          </a:p>
        </p:txBody>
      </p:sp>
      <p:sp>
        <p:nvSpPr>
          <p:cNvPr id="580621" name="Text Box 13"/>
          <p:cNvSpPr txBox="1">
            <a:spLocks noChangeArrowheads="1"/>
          </p:cNvSpPr>
          <p:nvPr/>
        </p:nvSpPr>
        <p:spPr bwMode="auto">
          <a:xfrm>
            <a:off x="2632075" y="4144963"/>
            <a:ext cx="11287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/>
              <a:t>Source: Alexis Kwasinski </a:t>
            </a:r>
          </a:p>
        </p:txBody>
      </p:sp>
      <p:sp>
        <p:nvSpPr>
          <p:cNvPr id="580622" name="Text Box 14"/>
          <p:cNvSpPr txBox="1">
            <a:spLocks noChangeArrowheads="1"/>
          </p:cNvSpPr>
          <p:nvPr/>
        </p:nvSpPr>
        <p:spPr bwMode="auto">
          <a:xfrm>
            <a:off x="5688013" y="5221288"/>
            <a:ext cx="11287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/>
              <a:t>Source: Alexis Kwasinski </a:t>
            </a:r>
          </a:p>
        </p:txBody>
      </p:sp>
      <p:sp>
        <p:nvSpPr>
          <p:cNvPr id="580623" name="Text Box 15"/>
          <p:cNvSpPr txBox="1">
            <a:spLocks noChangeArrowheads="1"/>
          </p:cNvSpPr>
          <p:nvPr/>
        </p:nvSpPr>
        <p:spPr bwMode="auto">
          <a:xfrm>
            <a:off x="2678113" y="6534150"/>
            <a:ext cx="10826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/>
              <a:t>Source: </a:t>
            </a:r>
            <a:r>
              <a:rPr lang="en-US" altLang="en-US" sz="600" b="1" dirty="0">
                <a:hlinkClick r:id="rId10"/>
              </a:rPr>
              <a:t>www.alpha.com</a:t>
            </a:r>
            <a:r>
              <a:rPr lang="en-US" altLang="en-US" sz="600" b="1" dirty="0"/>
              <a:t> </a:t>
            </a:r>
          </a:p>
        </p:txBody>
      </p:sp>
      <p:sp>
        <p:nvSpPr>
          <p:cNvPr id="580624" name="Text Box 16"/>
          <p:cNvSpPr txBox="1">
            <a:spLocks noChangeArrowheads="1"/>
          </p:cNvSpPr>
          <p:nvPr/>
        </p:nvSpPr>
        <p:spPr bwMode="auto">
          <a:xfrm>
            <a:off x="4966976" y="6493329"/>
            <a:ext cx="13668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/>
              <a:t>Source: </a:t>
            </a:r>
            <a:r>
              <a:rPr lang="en-US" altLang="en-US" sz="600" b="1" dirty="0">
                <a:hlinkClick r:id="rId11"/>
              </a:rPr>
              <a:t>www.generatorjoe.com</a:t>
            </a:r>
            <a:r>
              <a:rPr lang="en-US" altLang="en-US" sz="6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08589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Solar </a:t>
            </a:r>
          </a:p>
        </p:txBody>
      </p:sp>
      <p:sp>
        <p:nvSpPr>
          <p:cNvPr id="582669" name="Rectangle 13"/>
          <p:cNvSpPr>
            <a:spLocks noChangeAspect="1" noChangeArrowheads="1"/>
          </p:cNvSpPr>
          <p:nvPr/>
        </p:nvSpPr>
        <p:spPr bwMode="auto">
          <a:xfrm>
            <a:off x="155575" y="977900"/>
            <a:ext cx="7573962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010000"/>
              </a:buClr>
            </a:pPr>
            <a:r>
              <a:rPr lang="en-US" altLang="en-US" sz="2000" dirty="0"/>
              <a:t>Most Common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Photovoltaic Array </a:t>
            </a:r>
            <a:endParaRPr lang="en-US" altLang="en-US" sz="1600" b="0" dirty="0"/>
          </a:p>
          <a:p>
            <a:pPr>
              <a:buClr>
                <a:srgbClr val="010000"/>
              </a:buClr>
            </a:pPr>
            <a:r>
              <a:rPr lang="en-US" altLang="en-US" sz="2000" dirty="0"/>
              <a:t>Pro/Con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Environmental – clean &amp; renewable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 smtClean="0"/>
              <a:t>Physical </a:t>
            </a:r>
            <a:r>
              <a:rPr lang="en-US" altLang="en-US" sz="1800" b="0" dirty="0"/>
              <a:t>space for power generated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Intermittent power – requires augmentation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Subject to physical damage in storms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 smtClean="0"/>
              <a:t>Not </a:t>
            </a:r>
            <a:r>
              <a:rPr lang="en-US" altLang="en-US" sz="1800" b="0" dirty="0"/>
              <a:t>efficient/effective in all latitudes</a:t>
            </a:r>
          </a:p>
          <a:p>
            <a:pPr lvl="1"/>
            <a:r>
              <a:rPr lang="en-US" altLang="en-US" sz="1800" b="0" dirty="0"/>
              <a:t>Capital cost is relatively high</a:t>
            </a:r>
          </a:p>
          <a:p>
            <a:pPr lvl="1"/>
            <a:endParaRPr lang="en-US" altLang="en-US" sz="1600" dirty="0"/>
          </a:p>
        </p:txBody>
      </p:sp>
      <p:pic>
        <p:nvPicPr>
          <p:cNvPr id="582660" name="Picture 4" descr="CBP_Ariz_Yuma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9887" y="4750594"/>
            <a:ext cx="2065337" cy="15494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2661" name="Picture 5" descr="CBP_Ariz_Naco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8153" y="4215946"/>
            <a:ext cx="1985963" cy="221932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2662" name="Picture 6" descr="Golder Centralia 0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32663" y="3482975"/>
            <a:ext cx="1682750" cy="2535238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2663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30950" y="1298575"/>
            <a:ext cx="2684463" cy="199231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4" name="Picture 8" descr="morocco_1l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21275" y="3482975"/>
            <a:ext cx="2000250" cy="30003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2665" name="Text Box 9"/>
          <p:cNvSpPr txBox="1">
            <a:spLocks noChangeArrowheads="1"/>
          </p:cNvSpPr>
          <p:nvPr/>
        </p:nvSpPr>
        <p:spPr bwMode="auto">
          <a:xfrm>
            <a:off x="7302500" y="5819775"/>
            <a:ext cx="11795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>
                <a:solidFill>
                  <a:schemeClr val="bg1"/>
                </a:solidFill>
              </a:rPr>
              <a:t>Source: </a:t>
            </a:r>
            <a:r>
              <a:rPr lang="en-US" altLang="en-US" sz="600" b="1" dirty="0">
                <a:solidFill>
                  <a:schemeClr val="bg1"/>
                </a:solidFill>
                <a:hlinkClick r:id="rId8"/>
              </a:rPr>
              <a:t>www.sunwize.com</a:t>
            </a:r>
            <a:r>
              <a:rPr lang="en-US" altLang="en-US" sz="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82666" name="Text Box 10"/>
          <p:cNvSpPr txBox="1">
            <a:spLocks noChangeArrowheads="1"/>
          </p:cNvSpPr>
          <p:nvPr/>
        </p:nvSpPr>
        <p:spPr bwMode="auto">
          <a:xfrm>
            <a:off x="5522118" y="6519863"/>
            <a:ext cx="119856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/>
              <a:t>Source: </a:t>
            </a:r>
            <a:r>
              <a:rPr lang="en-US" altLang="en-US" sz="600" b="1" dirty="0">
                <a:hlinkClick r:id="rId9"/>
              </a:rPr>
              <a:t>www.ericsson.com</a:t>
            </a:r>
            <a:r>
              <a:rPr lang="en-US" altLang="en-US" sz="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3730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98242" cy="579438"/>
          </a:xfrm>
        </p:spPr>
        <p:txBody>
          <a:bodyPr/>
          <a:lstStyle/>
          <a:p>
            <a:r>
              <a:rPr lang="en-US" sz="2800" dirty="0" smtClean="0"/>
              <a:t>What information should you consider?</a:t>
            </a:r>
            <a:endParaRPr lang="en-US" sz="2800" dirty="0"/>
          </a:p>
        </p:txBody>
      </p:sp>
      <p:pic>
        <p:nvPicPr>
          <p:cNvPr id="46084" name="Picture 4" descr="http://www.spaco.org/onan/30EKNamePlat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002" y="3425948"/>
            <a:ext cx="1510264" cy="20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://www.sentai.cc/data/product/200907131631545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8854" y="1202434"/>
            <a:ext cx="2329221" cy="19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https://www.nvenergy.com/home/customercare/images/NVE_North_gas_bill_linebylin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786" y="1160624"/>
            <a:ext cx="2290527" cy="189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http://img.directindustry.com/images_di/photo-g/ac-dc-power-supplies-mains-adapter-rack-mounted-telecom-applications-7027-658890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17790" y="1311044"/>
            <a:ext cx="2524250" cy="139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https://lh4.googleusercontent.com/-RfAInITs0EU/AAAAAAAAAAI/AAAAAAAAACM/Y6Ap-LhswJs/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0669" y="2942376"/>
            <a:ext cx="3398492" cy="33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4630" y="3425948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84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Wind </a:t>
            </a:r>
          </a:p>
        </p:txBody>
      </p:sp>
      <p:sp>
        <p:nvSpPr>
          <p:cNvPr id="583694" name="Rectangle 14"/>
          <p:cNvSpPr>
            <a:spLocks noChangeAspect="1" noChangeArrowheads="1"/>
          </p:cNvSpPr>
          <p:nvPr/>
        </p:nvSpPr>
        <p:spPr bwMode="auto">
          <a:xfrm>
            <a:off x="170702" y="968374"/>
            <a:ext cx="7573962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010000"/>
              </a:buClr>
            </a:pPr>
            <a:r>
              <a:rPr lang="en-US" altLang="en-US" sz="2000" dirty="0"/>
              <a:t>Most Common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Small (typically </a:t>
            </a:r>
            <a:r>
              <a:rPr lang="en-US" altLang="en-US" sz="1800" b="0" dirty="0">
                <a:cs typeface="Arial" pitchFamily="34" charset="0"/>
              </a:rPr>
              <a:t>≤10kW) DC Turbine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>
                <a:cs typeface="Arial" pitchFamily="34" charset="0"/>
              </a:rPr>
              <a:t>Vertical or horizontal axis</a:t>
            </a:r>
            <a:endParaRPr lang="en-US" altLang="en-US" sz="1600" b="0" dirty="0"/>
          </a:p>
          <a:p>
            <a:pPr>
              <a:buClr>
                <a:srgbClr val="010000"/>
              </a:buClr>
            </a:pPr>
            <a:r>
              <a:rPr lang="en-US" altLang="en-US" sz="2000" dirty="0"/>
              <a:t>Pro/Con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Environmental – clean &amp; renewable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 smtClean="0"/>
              <a:t>Intermittent </a:t>
            </a:r>
            <a:r>
              <a:rPr lang="en-US" altLang="en-US" sz="1800" b="0" dirty="0"/>
              <a:t>power – requires augmentation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Installation/site </a:t>
            </a:r>
            <a:r>
              <a:rPr lang="en-US" altLang="en-US" sz="1800" b="0" dirty="0" smtClean="0"/>
              <a:t>restrictions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Capital cost is moderate to high</a:t>
            </a:r>
          </a:p>
          <a:p>
            <a:pPr lvl="1">
              <a:buClr>
                <a:srgbClr val="010000"/>
              </a:buClr>
            </a:pPr>
            <a:endParaRPr lang="en-US" altLang="en-US" sz="1800" dirty="0"/>
          </a:p>
          <a:p>
            <a:pPr lvl="1">
              <a:buClr>
                <a:srgbClr val="010000"/>
              </a:buClr>
            </a:pPr>
            <a:endParaRPr lang="en-US" altLang="en-US" sz="1800" dirty="0"/>
          </a:p>
          <a:p>
            <a:pPr>
              <a:buFontTx/>
              <a:buNone/>
            </a:pPr>
            <a:endParaRPr lang="en-US" altLang="en-US" sz="2000" dirty="0"/>
          </a:p>
        </p:txBody>
      </p:sp>
      <p:pic>
        <p:nvPicPr>
          <p:cNvPr id="583684" name="Picture 4" descr="elisa%203%20we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97020" y="3890713"/>
            <a:ext cx="1730375" cy="26035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685" name="Text Box 5"/>
          <p:cNvSpPr txBox="1">
            <a:spLocks noChangeArrowheads="1"/>
          </p:cNvSpPr>
          <p:nvPr/>
        </p:nvSpPr>
        <p:spPr bwMode="auto">
          <a:xfrm>
            <a:off x="4279900" y="6358482"/>
            <a:ext cx="10541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>
                <a:solidFill>
                  <a:schemeClr val="bg1"/>
                </a:solidFill>
              </a:rPr>
              <a:t>Source: </a:t>
            </a:r>
            <a:r>
              <a:rPr lang="en-US" altLang="en-US" sz="600" b="1" dirty="0">
                <a:solidFill>
                  <a:schemeClr val="bg1"/>
                </a:solidFill>
                <a:hlinkClick r:id="rId4"/>
              </a:rPr>
              <a:t>www.elisa.com</a:t>
            </a:r>
            <a:r>
              <a:rPr lang="en-US" altLang="en-US" sz="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836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7894" y="3349761"/>
            <a:ext cx="2173868" cy="3146289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687" name="Text Box 7"/>
          <p:cNvSpPr txBox="1">
            <a:spLocks noChangeArrowheads="1"/>
          </p:cNvSpPr>
          <p:nvPr/>
        </p:nvSpPr>
        <p:spPr bwMode="auto">
          <a:xfrm>
            <a:off x="7039769" y="6311900"/>
            <a:ext cx="13716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>
                <a:solidFill>
                  <a:schemeClr val="bg1"/>
                </a:solidFill>
              </a:rPr>
              <a:t>Source: </a:t>
            </a:r>
            <a:r>
              <a:rPr lang="en-US" altLang="en-US" sz="600" b="1" dirty="0">
                <a:solidFill>
                  <a:schemeClr val="bg1"/>
                </a:solidFill>
                <a:hlinkClick r:id="rId6"/>
              </a:rPr>
              <a:t>www.alcatel-lucent.com</a:t>
            </a:r>
            <a:r>
              <a:rPr lang="en-US" altLang="en-US" sz="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83688" name="Picture 10" descr="100_028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3650" y="3890713"/>
            <a:ext cx="1504950" cy="2262187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689" name="Text Box 9"/>
          <p:cNvSpPr txBox="1">
            <a:spLocks noChangeArrowheads="1"/>
          </p:cNvSpPr>
          <p:nvPr/>
        </p:nvSpPr>
        <p:spPr bwMode="auto">
          <a:xfrm>
            <a:off x="1448594" y="5980089"/>
            <a:ext cx="11350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>
                <a:solidFill>
                  <a:schemeClr val="bg1"/>
                </a:solidFill>
              </a:rPr>
              <a:t>Source: </a:t>
            </a:r>
            <a:r>
              <a:rPr lang="en-US" altLang="en-US" sz="600" b="1" dirty="0">
                <a:solidFill>
                  <a:schemeClr val="bg1"/>
                </a:solidFill>
                <a:hlinkClick r:id="rId8"/>
              </a:rPr>
              <a:t>www.bergey.com</a:t>
            </a:r>
            <a:r>
              <a:rPr lang="en-US" altLang="en-US" sz="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83690" name="Picture 10" descr="6kW_Turbine_Telecom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27395" y="881288"/>
            <a:ext cx="3194367" cy="239168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691" name="Text Box 11"/>
          <p:cNvSpPr txBox="1">
            <a:spLocks noChangeArrowheads="1"/>
          </p:cNvSpPr>
          <p:nvPr/>
        </p:nvSpPr>
        <p:spPr bwMode="auto">
          <a:xfrm>
            <a:off x="6230466" y="2877911"/>
            <a:ext cx="16081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" b="1" dirty="0">
                <a:solidFill>
                  <a:schemeClr val="bg1"/>
                </a:solidFill>
              </a:rPr>
              <a:t>Source: </a:t>
            </a:r>
            <a:r>
              <a:rPr lang="en-US" altLang="en-US" sz="600" b="1" dirty="0">
                <a:solidFill>
                  <a:schemeClr val="bg1"/>
                </a:solidFill>
                <a:hlinkClick r:id="rId10"/>
              </a:rPr>
              <a:t>www.provenenergy.co.uk.com</a:t>
            </a:r>
            <a:r>
              <a:rPr lang="en-US" altLang="en-US" sz="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2477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Fuel Cells</a:t>
            </a:r>
          </a:p>
        </p:txBody>
      </p:sp>
      <p:sp>
        <p:nvSpPr>
          <p:cNvPr id="581645" name="Rectangle 13"/>
          <p:cNvSpPr>
            <a:spLocks noChangeAspect="1" noChangeArrowheads="1"/>
          </p:cNvSpPr>
          <p:nvPr/>
        </p:nvSpPr>
        <p:spPr bwMode="auto">
          <a:xfrm>
            <a:off x="279083" y="854075"/>
            <a:ext cx="7573962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010000"/>
              </a:buClr>
            </a:pPr>
            <a:r>
              <a:rPr lang="en-US" altLang="en-US" sz="2000" dirty="0"/>
              <a:t>Proton Exchange Membrane 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Electrochemical cell</a:t>
            </a:r>
          </a:p>
          <a:p>
            <a:pPr>
              <a:buClr>
                <a:srgbClr val="010000"/>
              </a:buClr>
            </a:pPr>
            <a:r>
              <a:rPr lang="en-US" altLang="en-US" sz="2000" dirty="0"/>
              <a:t>Site Mount &amp; Portable</a:t>
            </a:r>
          </a:p>
          <a:p>
            <a:pPr>
              <a:buClr>
                <a:srgbClr val="010000"/>
              </a:buClr>
            </a:pPr>
            <a:r>
              <a:rPr lang="en-US" altLang="en-US" sz="2000" dirty="0"/>
              <a:t>Pro/Con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Environmental - clean &amp; safe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Long runtime with refueling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/>
              <a:t>Low maintenance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 smtClean="0"/>
              <a:t>Capital </a:t>
            </a:r>
            <a:r>
              <a:rPr lang="en-US" altLang="en-US" sz="1800" b="0" dirty="0"/>
              <a:t>cost is moderate</a:t>
            </a:r>
          </a:p>
          <a:p>
            <a:pPr lvl="1">
              <a:buClr>
                <a:srgbClr val="010000"/>
              </a:buClr>
            </a:pPr>
            <a:r>
              <a:rPr lang="en-US" altLang="en-US" sz="1800" b="0" dirty="0" smtClean="0"/>
              <a:t>Fuel logistics getting better</a:t>
            </a:r>
            <a:endParaRPr lang="en-US" altLang="en-US" sz="1800" b="0" dirty="0"/>
          </a:p>
        </p:txBody>
      </p:sp>
      <p:pic>
        <p:nvPicPr>
          <p:cNvPr id="581637" name="Picture 5" descr="127_279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93174" y="2739708"/>
            <a:ext cx="1573213" cy="20986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1639" name="Picture 7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5174" y="4065588"/>
            <a:ext cx="1789113" cy="238442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1640" name="Picture 8" descr="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05624" y="3165158"/>
            <a:ext cx="2111375" cy="158432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1642" name="Picture 10" descr="Sprint_Houst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91274" y="1055370"/>
            <a:ext cx="2625725" cy="1970088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68930" y="4065588"/>
            <a:ext cx="1788319" cy="2384425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55147" y="4720391"/>
            <a:ext cx="2306163" cy="1729622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3895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Rectangle 4" descr="0 0"/>
          <p:cNvSpPr>
            <a:spLocks noChangeArrowheads="1"/>
          </p:cNvSpPr>
          <p:nvPr/>
        </p:nvSpPr>
        <p:spPr bwMode="auto">
          <a:xfrm>
            <a:off x="514033" y="1198245"/>
            <a:ext cx="1246187" cy="576263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 b="1" dirty="0"/>
              <a:t>SWOT</a:t>
            </a:r>
          </a:p>
        </p:txBody>
      </p:sp>
      <p:sp>
        <p:nvSpPr>
          <p:cNvPr id="622595" name="Rectangle 3" descr="1 1"/>
          <p:cNvSpPr>
            <a:spLocks noChangeArrowheads="1"/>
          </p:cNvSpPr>
          <p:nvPr/>
        </p:nvSpPr>
        <p:spPr bwMode="auto">
          <a:xfrm>
            <a:off x="1760220" y="1198245"/>
            <a:ext cx="6862763" cy="303213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400" b="1"/>
              <a:t>Power Solution</a:t>
            </a:r>
          </a:p>
        </p:txBody>
      </p:sp>
      <p:sp>
        <p:nvSpPr>
          <p:cNvPr id="622630" name="Rectangle 38" descr="2 8"/>
          <p:cNvSpPr>
            <a:spLocks noChangeArrowheads="1"/>
          </p:cNvSpPr>
          <p:nvPr/>
        </p:nvSpPr>
        <p:spPr bwMode="auto">
          <a:xfrm>
            <a:off x="1760220" y="1501458"/>
            <a:ext cx="1147763" cy="273050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200" b="1">
                <a:cs typeface="Times New Roman" pitchFamily="18" charset="0"/>
              </a:rPr>
              <a:t>Batteries</a:t>
            </a:r>
            <a:endParaRPr lang="it-IT" altLang="en-US" sz="1200" b="1"/>
          </a:p>
        </p:txBody>
      </p:sp>
      <p:sp>
        <p:nvSpPr>
          <p:cNvPr id="622629" name="Rectangle 37" descr="3 9"/>
          <p:cNvSpPr>
            <a:spLocks noChangeArrowheads="1"/>
          </p:cNvSpPr>
          <p:nvPr/>
        </p:nvSpPr>
        <p:spPr bwMode="auto">
          <a:xfrm>
            <a:off x="2907983" y="1501458"/>
            <a:ext cx="1147762" cy="273050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200" b="1">
                <a:cs typeface="Times New Roman" pitchFamily="18" charset="0"/>
              </a:rPr>
              <a:t>Generators</a:t>
            </a:r>
            <a:endParaRPr lang="it-IT" altLang="en-US" sz="1200" b="1"/>
          </a:p>
        </p:txBody>
      </p:sp>
      <p:sp>
        <p:nvSpPr>
          <p:cNvPr id="622628" name="Rectangle 36" descr="4 10"/>
          <p:cNvSpPr>
            <a:spLocks noChangeArrowheads="1"/>
          </p:cNvSpPr>
          <p:nvPr/>
        </p:nvSpPr>
        <p:spPr bwMode="auto">
          <a:xfrm>
            <a:off x="4055745" y="1501458"/>
            <a:ext cx="1138238" cy="273050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200" b="1">
                <a:cs typeface="Times New Roman" pitchFamily="18" charset="0"/>
              </a:rPr>
              <a:t>Fuel Cells</a:t>
            </a:r>
            <a:endParaRPr lang="it-IT" altLang="en-US" sz="1200" b="1"/>
          </a:p>
        </p:txBody>
      </p:sp>
      <p:sp>
        <p:nvSpPr>
          <p:cNvPr id="622627" name="Rectangle 35" descr="5 11"/>
          <p:cNvSpPr>
            <a:spLocks noChangeArrowheads="1"/>
          </p:cNvSpPr>
          <p:nvPr/>
        </p:nvSpPr>
        <p:spPr bwMode="auto">
          <a:xfrm>
            <a:off x="5193983" y="1501458"/>
            <a:ext cx="1143000" cy="273050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200" b="1">
                <a:cs typeface="Times New Roman" pitchFamily="18" charset="0"/>
              </a:rPr>
              <a:t>Solar</a:t>
            </a:r>
            <a:endParaRPr lang="it-IT" altLang="en-US" sz="1200" b="1"/>
          </a:p>
        </p:txBody>
      </p:sp>
      <p:sp>
        <p:nvSpPr>
          <p:cNvPr id="622626" name="Rectangle 34" descr="6 12"/>
          <p:cNvSpPr>
            <a:spLocks noChangeArrowheads="1"/>
          </p:cNvSpPr>
          <p:nvPr/>
        </p:nvSpPr>
        <p:spPr bwMode="auto">
          <a:xfrm>
            <a:off x="6336983" y="1501458"/>
            <a:ext cx="1143000" cy="273050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200" b="1">
                <a:cs typeface="Times New Roman" pitchFamily="18" charset="0"/>
              </a:rPr>
              <a:t>Wind</a:t>
            </a:r>
            <a:endParaRPr lang="it-IT" altLang="en-US" sz="1200" b="1"/>
          </a:p>
        </p:txBody>
      </p:sp>
      <p:sp>
        <p:nvSpPr>
          <p:cNvPr id="622625" name="Rectangle 33" descr="7 13"/>
          <p:cNvSpPr>
            <a:spLocks noChangeArrowheads="1"/>
          </p:cNvSpPr>
          <p:nvPr/>
        </p:nvSpPr>
        <p:spPr bwMode="auto">
          <a:xfrm>
            <a:off x="7479983" y="1501458"/>
            <a:ext cx="1143000" cy="273050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200" b="1">
                <a:cs typeface="Times New Roman" pitchFamily="18" charset="0"/>
              </a:rPr>
              <a:t>Hybrid Sites</a:t>
            </a:r>
            <a:endParaRPr lang="it-IT" altLang="en-US" sz="1200" b="1"/>
          </a:p>
        </p:txBody>
      </p:sp>
      <p:sp>
        <p:nvSpPr>
          <p:cNvPr id="622624" name="Rectangle 32" descr="8 14"/>
          <p:cNvSpPr>
            <a:spLocks noChangeArrowheads="1"/>
          </p:cNvSpPr>
          <p:nvPr/>
        </p:nvSpPr>
        <p:spPr bwMode="auto">
          <a:xfrm>
            <a:off x="514033" y="1774508"/>
            <a:ext cx="1246187" cy="1182687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200" b="1">
                <a:cs typeface="Times New Roman" pitchFamily="18" charset="0"/>
              </a:rPr>
              <a:t>Strengths</a:t>
            </a:r>
            <a:endParaRPr lang="it-IT" altLang="en-US" sz="1200" b="1"/>
          </a:p>
        </p:txBody>
      </p:sp>
      <p:sp>
        <p:nvSpPr>
          <p:cNvPr id="622623" name="Rectangle 31" descr="9 15"/>
          <p:cNvSpPr>
            <a:spLocks noChangeArrowheads="1"/>
          </p:cNvSpPr>
          <p:nvPr/>
        </p:nvSpPr>
        <p:spPr bwMode="auto">
          <a:xfrm>
            <a:off x="1760220" y="1774508"/>
            <a:ext cx="1147763" cy="118268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Quiet operation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Moderately reliable performance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Scalable</a:t>
            </a:r>
            <a:r>
              <a:rPr lang="en-US" altLang="en-US" sz="1000" dirty="0">
                <a:cs typeface="Times New Roman" pitchFamily="18" charset="0"/>
              </a:rPr>
              <a:t> </a:t>
            </a:r>
            <a:r>
              <a:rPr lang="it-IT" altLang="en-US" sz="900">
                <a:cs typeface="Times New Roman" pitchFamily="18" charset="0"/>
              </a:rPr>
              <a:t>Inexpensive     Simple</a:t>
            </a:r>
            <a:endParaRPr lang="it-IT" altLang="en-US" sz="1800"/>
          </a:p>
        </p:txBody>
      </p:sp>
      <p:sp>
        <p:nvSpPr>
          <p:cNvPr id="622622" name="Rectangle 30" descr="10 16"/>
          <p:cNvSpPr>
            <a:spLocks noChangeArrowheads="1"/>
          </p:cNvSpPr>
          <p:nvPr/>
        </p:nvSpPr>
        <p:spPr bwMode="auto">
          <a:xfrm>
            <a:off x="2907983" y="1774508"/>
            <a:ext cx="1147762" cy="118268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Extended runtime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Lower per kW cost Specific power</a:t>
            </a:r>
            <a:endParaRPr lang="en-US" altLang="en-US" sz="1800" dirty="0"/>
          </a:p>
        </p:txBody>
      </p:sp>
      <p:sp>
        <p:nvSpPr>
          <p:cNvPr id="622621" name="Rectangle 29" descr="11 17"/>
          <p:cNvSpPr>
            <a:spLocks noChangeArrowheads="1"/>
          </p:cNvSpPr>
          <p:nvPr/>
        </p:nvSpPr>
        <p:spPr bwMode="auto">
          <a:xfrm>
            <a:off x="4055745" y="1774508"/>
            <a:ext cx="1138238" cy="118268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Extended runtime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Quiet operation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Predictable performance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Low maintenance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Fuel stability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Scalable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Clean</a:t>
            </a:r>
            <a:endParaRPr lang="en-US" altLang="en-US" sz="1800" dirty="0"/>
          </a:p>
        </p:txBody>
      </p:sp>
      <p:sp>
        <p:nvSpPr>
          <p:cNvPr id="622620" name="Rectangle 28" descr="12 18"/>
          <p:cNvSpPr>
            <a:spLocks noChangeArrowheads="1"/>
          </p:cNvSpPr>
          <p:nvPr/>
        </p:nvSpPr>
        <p:spPr bwMode="auto">
          <a:xfrm>
            <a:off x="5193983" y="1774508"/>
            <a:ext cx="1143000" cy="118268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Quiet operation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No fuel requirements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Scalable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Clean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Renewable</a:t>
            </a:r>
            <a:endParaRPr lang="it-IT" altLang="en-US" sz="1800"/>
          </a:p>
        </p:txBody>
      </p:sp>
      <p:sp>
        <p:nvSpPr>
          <p:cNvPr id="622619" name="Rectangle 27" descr="13 19"/>
          <p:cNvSpPr>
            <a:spLocks noChangeArrowheads="1"/>
          </p:cNvSpPr>
          <p:nvPr/>
        </p:nvSpPr>
        <p:spPr bwMode="auto">
          <a:xfrm>
            <a:off x="6336983" y="1774508"/>
            <a:ext cx="1143000" cy="118268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No fuel requirements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Clean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Renewable</a:t>
            </a:r>
            <a:endParaRPr lang="en-US" altLang="en-US" sz="1800" dirty="0"/>
          </a:p>
        </p:txBody>
      </p:sp>
      <p:sp>
        <p:nvSpPr>
          <p:cNvPr id="622618" name="Rectangle 26" descr="14 20"/>
          <p:cNvSpPr>
            <a:spLocks noChangeArrowheads="1"/>
          </p:cNvSpPr>
          <p:nvPr/>
        </p:nvSpPr>
        <p:spPr bwMode="auto">
          <a:xfrm>
            <a:off x="7479983" y="1774508"/>
            <a:ext cx="1143000" cy="118268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Strengths of each technology</a:t>
            </a:r>
            <a:endParaRPr lang="en-US" altLang="en-US" sz="10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Increased reliability via multiple power sources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Partially renewable</a:t>
            </a:r>
          </a:p>
        </p:txBody>
      </p:sp>
      <p:sp>
        <p:nvSpPr>
          <p:cNvPr id="622617" name="Rectangle 25" descr="15 21"/>
          <p:cNvSpPr>
            <a:spLocks noChangeArrowheads="1"/>
          </p:cNvSpPr>
          <p:nvPr/>
        </p:nvSpPr>
        <p:spPr bwMode="auto">
          <a:xfrm>
            <a:off x="514033" y="2957195"/>
            <a:ext cx="1246187" cy="1455738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200" b="1">
                <a:cs typeface="Times New Roman" pitchFamily="18" charset="0"/>
              </a:rPr>
              <a:t>Weaknesses</a:t>
            </a:r>
            <a:endParaRPr lang="it-IT" altLang="en-US" sz="1200" b="1"/>
          </a:p>
        </p:txBody>
      </p:sp>
      <p:sp>
        <p:nvSpPr>
          <p:cNvPr id="622616" name="Rectangle 24" descr="16 22"/>
          <p:cNvSpPr>
            <a:spLocks noChangeArrowheads="1"/>
          </p:cNvSpPr>
          <p:nvPr/>
        </p:nvSpPr>
        <p:spPr bwMode="auto">
          <a:xfrm>
            <a:off x="1760220" y="2957195"/>
            <a:ext cx="1147763" cy="145573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Unpredictable runtime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Thermal runaway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Temperature intolerance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Environmental issues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Monitoring</a:t>
            </a:r>
            <a:endParaRPr lang="it-IT" altLang="en-US" sz="1800"/>
          </a:p>
        </p:txBody>
      </p:sp>
      <p:sp>
        <p:nvSpPr>
          <p:cNvPr id="622615" name="Rectangle 23" descr="17 23"/>
          <p:cNvSpPr>
            <a:spLocks noChangeArrowheads="1"/>
          </p:cNvSpPr>
          <p:nvPr/>
        </p:nvSpPr>
        <p:spPr bwMode="auto">
          <a:xfrm>
            <a:off x="2907983" y="2957195"/>
            <a:ext cx="1147762" cy="145573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Noise level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Pollutants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Low start reliability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Rigorous maintenance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Zoning restrictions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Installation complexity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Theft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Fuel stability</a:t>
            </a:r>
            <a:endParaRPr lang="it-IT" altLang="en-US" sz="1800"/>
          </a:p>
        </p:txBody>
      </p:sp>
      <p:sp>
        <p:nvSpPr>
          <p:cNvPr id="622614" name="Rectangle 22" descr="18 24"/>
          <p:cNvSpPr>
            <a:spLocks noChangeArrowheads="1"/>
          </p:cNvSpPr>
          <p:nvPr/>
        </p:nvSpPr>
        <p:spPr bwMode="auto">
          <a:xfrm>
            <a:off x="4055745" y="2957195"/>
            <a:ext cx="1138238" cy="145573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H2 awareness and training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Proximity restrictions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Medium to high first cost, depending on application Education</a:t>
            </a:r>
            <a:endParaRPr lang="en-US" altLang="en-US" sz="1800" dirty="0"/>
          </a:p>
        </p:txBody>
      </p:sp>
      <p:sp>
        <p:nvSpPr>
          <p:cNvPr id="622613" name="Rectangle 21" descr="19 25"/>
          <p:cNvSpPr>
            <a:spLocks noChangeArrowheads="1"/>
          </p:cNvSpPr>
          <p:nvPr/>
        </p:nvSpPr>
        <p:spPr bwMode="auto">
          <a:xfrm>
            <a:off x="5193983" y="2957195"/>
            <a:ext cx="1143000" cy="145573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Only available when the sun shines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High first cost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Space requirements per kW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Vulnerable to storm damage</a:t>
            </a:r>
            <a:endParaRPr lang="en-US" altLang="en-US" sz="1800" dirty="0"/>
          </a:p>
        </p:txBody>
      </p:sp>
      <p:sp>
        <p:nvSpPr>
          <p:cNvPr id="622612" name="Rectangle 20" descr="20 26"/>
          <p:cNvSpPr>
            <a:spLocks noChangeArrowheads="1"/>
          </p:cNvSpPr>
          <p:nvPr/>
        </p:nvSpPr>
        <p:spPr bwMode="auto">
          <a:xfrm>
            <a:off x="6336983" y="2957195"/>
            <a:ext cx="1143000" cy="145573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Only available when the wind  blows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Medium to high first cost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Maintenance</a:t>
            </a:r>
            <a:endParaRPr lang="it-IT" altLang="en-US" sz="1800"/>
          </a:p>
        </p:txBody>
      </p:sp>
      <p:sp>
        <p:nvSpPr>
          <p:cNvPr id="622611" name="Rectangle 19" descr="21 27"/>
          <p:cNvSpPr>
            <a:spLocks noChangeArrowheads="1"/>
          </p:cNvSpPr>
          <p:nvPr/>
        </p:nvSpPr>
        <p:spPr bwMode="auto">
          <a:xfrm>
            <a:off x="7479983" y="2957195"/>
            <a:ext cx="1143000" cy="145573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Weaknesses of each technology Complixity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High first cost</a:t>
            </a:r>
            <a:endParaRPr lang="it-IT" altLang="en-US" sz="1800"/>
          </a:p>
        </p:txBody>
      </p:sp>
      <p:sp>
        <p:nvSpPr>
          <p:cNvPr id="622610" name="Rectangle 18" descr="22 28"/>
          <p:cNvSpPr>
            <a:spLocks noChangeArrowheads="1"/>
          </p:cNvSpPr>
          <p:nvPr/>
        </p:nvSpPr>
        <p:spPr bwMode="auto">
          <a:xfrm>
            <a:off x="514033" y="4412933"/>
            <a:ext cx="1246187" cy="909637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200" b="1">
                <a:cs typeface="Times New Roman" pitchFamily="18" charset="0"/>
              </a:rPr>
              <a:t>Opportunities</a:t>
            </a:r>
            <a:endParaRPr lang="it-IT" altLang="en-US" sz="1200" b="1"/>
          </a:p>
        </p:txBody>
      </p:sp>
      <p:sp>
        <p:nvSpPr>
          <p:cNvPr id="622609" name="Rectangle 17" descr="23 29"/>
          <p:cNvSpPr>
            <a:spLocks noChangeArrowheads="1"/>
          </p:cNvSpPr>
          <p:nvPr/>
        </p:nvSpPr>
        <p:spPr bwMode="auto">
          <a:xfrm>
            <a:off x="1760220" y="4412933"/>
            <a:ext cx="1147763" cy="90963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Short runtime applications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Low power applications</a:t>
            </a:r>
            <a:endParaRPr lang="en-US" altLang="en-US" sz="1800" dirty="0"/>
          </a:p>
        </p:txBody>
      </p:sp>
      <p:sp>
        <p:nvSpPr>
          <p:cNvPr id="622608" name="Rectangle 16" descr="24 30"/>
          <p:cNvSpPr>
            <a:spLocks noChangeArrowheads="1"/>
          </p:cNvSpPr>
          <p:nvPr/>
        </p:nvSpPr>
        <p:spPr bwMode="auto">
          <a:xfrm>
            <a:off x="2907983" y="4412933"/>
            <a:ext cx="1147762" cy="90963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Mobile platforms Long runtime applications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High power applications</a:t>
            </a:r>
            <a:endParaRPr lang="en-US" altLang="en-US" sz="1000" dirty="0">
              <a:cs typeface="Times New Roman" pitchFamily="18" charset="0"/>
            </a:endParaRPr>
          </a:p>
        </p:txBody>
      </p:sp>
      <p:sp>
        <p:nvSpPr>
          <p:cNvPr id="622607" name="Rectangle 15" descr="25 31"/>
          <p:cNvSpPr>
            <a:spLocks noChangeArrowheads="1"/>
          </p:cNvSpPr>
          <p:nvPr/>
        </p:nvSpPr>
        <p:spPr bwMode="auto">
          <a:xfrm>
            <a:off x="4055745" y="4412933"/>
            <a:ext cx="1138238" cy="90963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Environmental regulations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Extreme climates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Mission critical environments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Indoor/Outdoor sites</a:t>
            </a:r>
            <a:endParaRPr lang="it-IT" altLang="en-US" sz="1800"/>
          </a:p>
        </p:txBody>
      </p:sp>
      <p:sp>
        <p:nvSpPr>
          <p:cNvPr id="622606" name="Rectangle 14" descr="26 32"/>
          <p:cNvSpPr>
            <a:spLocks noChangeArrowheads="1"/>
          </p:cNvSpPr>
          <p:nvPr/>
        </p:nvSpPr>
        <p:spPr bwMode="auto">
          <a:xfrm>
            <a:off x="5193983" y="4412933"/>
            <a:ext cx="1143000" cy="90963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Environmental regulations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Areas with high sun hours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Off-grid/poor grid</a:t>
            </a:r>
            <a:endParaRPr lang="en-US" altLang="en-US" sz="1800" dirty="0"/>
          </a:p>
        </p:txBody>
      </p:sp>
      <p:sp>
        <p:nvSpPr>
          <p:cNvPr id="622605" name="Rectangle 13" descr="27 33"/>
          <p:cNvSpPr>
            <a:spLocks noChangeArrowheads="1"/>
          </p:cNvSpPr>
          <p:nvPr/>
        </p:nvSpPr>
        <p:spPr bwMode="auto">
          <a:xfrm>
            <a:off x="6336983" y="4412933"/>
            <a:ext cx="1143000" cy="90963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Environmental regulations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Areas with consistent wind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Off-grid/poor grid</a:t>
            </a:r>
            <a:endParaRPr lang="en-US" altLang="en-US" sz="1800" dirty="0"/>
          </a:p>
        </p:txBody>
      </p:sp>
      <p:sp>
        <p:nvSpPr>
          <p:cNvPr id="622604" name="Rectangle 12" descr="28 34"/>
          <p:cNvSpPr>
            <a:spLocks noChangeArrowheads="1"/>
          </p:cNvSpPr>
          <p:nvPr/>
        </p:nvSpPr>
        <p:spPr bwMode="auto">
          <a:xfrm>
            <a:off x="7479983" y="4412933"/>
            <a:ext cx="1143000" cy="909637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900" dirty="0">
                <a:cs typeface="Times New Roman" pitchFamily="18" charset="0"/>
              </a:rPr>
              <a:t>Mission critical environments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 dirty="0">
                <a:cs typeface="Times New Roman" pitchFamily="18" charset="0"/>
              </a:rPr>
              <a:t>Long runtime applications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 dirty="0">
                <a:cs typeface="Times New Roman" pitchFamily="18" charset="0"/>
              </a:rPr>
              <a:t>Extreme climates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 dirty="0">
                <a:cs typeface="Times New Roman" pitchFamily="18" charset="0"/>
              </a:rPr>
              <a:t>Off-grid</a:t>
            </a:r>
            <a:endParaRPr lang="it-IT" altLang="en-US" sz="1800" dirty="0"/>
          </a:p>
        </p:txBody>
      </p:sp>
      <p:sp>
        <p:nvSpPr>
          <p:cNvPr id="622603" name="Rectangle 11" descr="29 35"/>
          <p:cNvSpPr>
            <a:spLocks noChangeArrowheads="1"/>
          </p:cNvSpPr>
          <p:nvPr/>
        </p:nvSpPr>
        <p:spPr bwMode="auto">
          <a:xfrm>
            <a:off x="514033" y="5322570"/>
            <a:ext cx="1246187" cy="636588"/>
          </a:xfrm>
          <a:prstGeom prst="rect">
            <a:avLst/>
          </a:prstGeom>
          <a:solidFill>
            <a:srgbClr val="6DAA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200" b="1">
                <a:cs typeface="Times New Roman" pitchFamily="18" charset="0"/>
              </a:rPr>
              <a:t>Threats</a:t>
            </a:r>
            <a:endParaRPr lang="it-IT" altLang="en-US" sz="1200" b="1"/>
          </a:p>
        </p:txBody>
      </p:sp>
      <p:sp>
        <p:nvSpPr>
          <p:cNvPr id="622602" name="Rectangle 10" descr="30 36"/>
          <p:cNvSpPr>
            <a:spLocks noChangeArrowheads="1"/>
          </p:cNvSpPr>
          <p:nvPr/>
        </p:nvSpPr>
        <p:spPr bwMode="auto">
          <a:xfrm>
            <a:off x="1760220" y="5322570"/>
            <a:ext cx="1147763" cy="63658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Environmental regulations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Extreme climates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Lead prices</a:t>
            </a:r>
            <a:endParaRPr lang="it-IT" altLang="en-US" sz="1800"/>
          </a:p>
        </p:txBody>
      </p:sp>
      <p:sp>
        <p:nvSpPr>
          <p:cNvPr id="622601" name="Rectangle 9" descr="31 37"/>
          <p:cNvSpPr>
            <a:spLocks noChangeArrowheads="1"/>
          </p:cNvSpPr>
          <p:nvPr/>
        </p:nvSpPr>
        <p:spPr bwMode="auto">
          <a:xfrm>
            <a:off x="2907983" y="5322570"/>
            <a:ext cx="1147762" cy="63658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Rising fuel costs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Emission regulations</a:t>
            </a:r>
            <a:endParaRPr lang="en-US" altLang="en-US" sz="1800" dirty="0"/>
          </a:p>
        </p:txBody>
      </p:sp>
      <p:sp>
        <p:nvSpPr>
          <p:cNvPr id="622600" name="Rectangle 8" descr="32 38"/>
          <p:cNvSpPr>
            <a:spLocks noChangeArrowheads="1"/>
          </p:cNvSpPr>
          <p:nvPr/>
        </p:nvSpPr>
        <p:spPr bwMode="auto">
          <a:xfrm>
            <a:off x="4055745" y="5322570"/>
            <a:ext cx="1138238" cy="63658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Fuel storage capacity</a:t>
            </a:r>
            <a:r>
              <a:rPr lang="en-US" altLang="en-US" sz="1000" dirty="0"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Times New Roman" pitchFamily="18" charset="0"/>
              </a:rPr>
              <a:t>Politics</a:t>
            </a:r>
            <a:endParaRPr lang="en-US" altLang="en-US" sz="900" dirty="0"/>
          </a:p>
        </p:txBody>
      </p:sp>
      <p:sp>
        <p:nvSpPr>
          <p:cNvPr id="622599" name="Rectangle 7" descr="33 39"/>
          <p:cNvSpPr>
            <a:spLocks noChangeArrowheads="1"/>
          </p:cNvSpPr>
          <p:nvPr/>
        </p:nvSpPr>
        <p:spPr bwMode="auto">
          <a:xfrm>
            <a:off x="5193983" y="5322570"/>
            <a:ext cx="1143000" cy="63658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Site space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Cost</a:t>
            </a:r>
            <a:endParaRPr lang="it-IT" altLang="en-US" sz="1800"/>
          </a:p>
        </p:txBody>
      </p:sp>
      <p:sp>
        <p:nvSpPr>
          <p:cNvPr id="622598" name="Rectangle 6" descr="34 40"/>
          <p:cNvSpPr>
            <a:spLocks noChangeArrowheads="1"/>
          </p:cNvSpPr>
          <p:nvPr/>
        </p:nvSpPr>
        <p:spPr bwMode="auto">
          <a:xfrm>
            <a:off x="6336983" y="5322570"/>
            <a:ext cx="1143000" cy="63658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endParaRPr lang="en-US" altLang="en-US" sz="900" dirty="0"/>
          </a:p>
        </p:txBody>
      </p:sp>
      <p:sp>
        <p:nvSpPr>
          <p:cNvPr id="622597" name="Rectangle 5" descr="35 41"/>
          <p:cNvSpPr>
            <a:spLocks noChangeArrowheads="1"/>
          </p:cNvSpPr>
          <p:nvPr/>
        </p:nvSpPr>
        <p:spPr bwMode="auto">
          <a:xfrm>
            <a:off x="7479983" y="5322570"/>
            <a:ext cx="1143000" cy="636588"/>
          </a:xfrm>
          <a:prstGeom prst="rect">
            <a:avLst/>
          </a:prstGeom>
          <a:solidFill>
            <a:srgbClr val="B1D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Site space</a:t>
            </a:r>
            <a:endParaRPr lang="en-US" altLang="en-US" sz="10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it-IT" altLang="en-US" sz="900">
                <a:cs typeface="Times New Roman" pitchFamily="18" charset="0"/>
              </a:rPr>
              <a:t>Cost</a:t>
            </a:r>
            <a:endParaRPr lang="it-IT" altLang="en-US" sz="1800"/>
          </a:p>
        </p:txBody>
      </p:sp>
      <p:sp>
        <p:nvSpPr>
          <p:cNvPr id="622631" name="Line 39"/>
          <p:cNvSpPr>
            <a:spLocks noChangeShapeType="1"/>
          </p:cNvSpPr>
          <p:nvPr/>
        </p:nvSpPr>
        <p:spPr bwMode="auto">
          <a:xfrm>
            <a:off x="514033" y="1774508"/>
            <a:ext cx="124618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32" name="Line 40"/>
          <p:cNvSpPr>
            <a:spLocks noChangeShapeType="1"/>
          </p:cNvSpPr>
          <p:nvPr/>
        </p:nvSpPr>
        <p:spPr bwMode="auto">
          <a:xfrm>
            <a:off x="1760220" y="1198245"/>
            <a:ext cx="0" cy="57626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33" name="Line 41"/>
          <p:cNvSpPr>
            <a:spLocks noChangeShapeType="1"/>
          </p:cNvSpPr>
          <p:nvPr/>
        </p:nvSpPr>
        <p:spPr bwMode="auto">
          <a:xfrm>
            <a:off x="514033" y="2957195"/>
            <a:ext cx="124618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34" name="Line 42"/>
          <p:cNvSpPr>
            <a:spLocks noChangeShapeType="1"/>
          </p:cNvSpPr>
          <p:nvPr/>
        </p:nvSpPr>
        <p:spPr bwMode="auto">
          <a:xfrm>
            <a:off x="514033" y="4412933"/>
            <a:ext cx="124618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35" name="Line 43"/>
          <p:cNvSpPr>
            <a:spLocks noChangeShapeType="1"/>
          </p:cNvSpPr>
          <p:nvPr/>
        </p:nvSpPr>
        <p:spPr bwMode="auto">
          <a:xfrm>
            <a:off x="514033" y="5322570"/>
            <a:ext cx="124618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36" name="Line 44"/>
          <p:cNvSpPr>
            <a:spLocks noChangeShapeType="1"/>
          </p:cNvSpPr>
          <p:nvPr/>
        </p:nvSpPr>
        <p:spPr bwMode="auto">
          <a:xfrm>
            <a:off x="2907983" y="1501458"/>
            <a:ext cx="0" cy="2730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37" name="Line 45"/>
          <p:cNvSpPr>
            <a:spLocks noChangeShapeType="1"/>
          </p:cNvSpPr>
          <p:nvPr/>
        </p:nvSpPr>
        <p:spPr bwMode="auto">
          <a:xfrm>
            <a:off x="4055745" y="1501458"/>
            <a:ext cx="0" cy="2730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38" name="Line 46"/>
          <p:cNvSpPr>
            <a:spLocks noChangeShapeType="1"/>
          </p:cNvSpPr>
          <p:nvPr/>
        </p:nvSpPr>
        <p:spPr bwMode="auto">
          <a:xfrm>
            <a:off x="5193983" y="1501458"/>
            <a:ext cx="0" cy="2730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39" name="Line 47"/>
          <p:cNvSpPr>
            <a:spLocks noChangeShapeType="1"/>
          </p:cNvSpPr>
          <p:nvPr/>
        </p:nvSpPr>
        <p:spPr bwMode="auto">
          <a:xfrm>
            <a:off x="6336983" y="1501458"/>
            <a:ext cx="0" cy="2730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40" name="Line 48"/>
          <p:cNvSpPr>
            <a:spLocks noChangeShapeType="1"/>
          </p:cNvSpPr>
          <p:nvPr/>
        </p:nvSpPr>
        <p:spPr bwMode="auto">
          <a:xfrm>
            <a:off x="7479983" y="1501458"/>
            <a:ext cx="0" cy="2730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41" name="Line 49"/>
          <p:cNvSpPr>
            <a:spLocks noChangeShapeType="1"/>
          </p:cNvSpPr>
          <p:nvPr/>
        </p:nvSpPr>
        <p:spPr bwMode="auto">
          <a:xfrm>
            <a:off x="1760220" y="1501458"/>
            <a:ext cx="6862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42" name="Line 50"/>
          <p:cNvSpPr>
            <a:spLocks noChangeShapeType="1"/>
          </p:cNvSpPr>
          <p:nvPr/>
        </p:nvSpPr>
        <p:spPr bwMode="auto">
          <a:xfrm>
            <a:off x="514033" y="1198245"/>
            <a:ext cx="1246187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43" name="Line 51"/>
          <p:cNvSpPr>
            <a:spLocks noChangeShapeType="1"/>
          </p:cNvSpPr>
          <p:nvPr/>
        </p:nvSpPr>
        <p:spPr bwMode="auto">
          <a:xfrm>
            <a:off x="514033" y="1198245"/>
            <a:ext cx="0" cy="576263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44" name="Line 52"/>
          <p:cNvSpPr>
            <a:spLocks noChangeShapeType="1"/>
          </p:cNvSpPr>
          <p:nvPr/>
        </p:nvSpPr>
        <p:spPr bwMode="auto">
          <a:xfrm>
            <a:off x="8622983" y="1198245"/>
            <a:ext cx="0" cy="303213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45" name="Line 53"/>
          <p:cNvSpPr>
            <a:spLocks noChangeShapeType="1"/>
          </p:cNvSpPr>
          <p:nvPr/>
        </p:nvSpPr>
        <p:spPr bwMode="auto">
          <a:xfrm>
            <a:off x="514033" y="5959158"/>
            <a:ext cx="1246187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51" name="Line 59"/>
          <p:cNvSpPr>
            <a:spLocks noChangeShapeType="1"/>
          </p:cNvSpPr>
          <p:nvPr/>
        </p:nvSpPr>
        <p:spPr bwMode="auto">
          <a:xfrm>
            <a:off x="1760220" y="1198245"/>
            <a:ext cx="68627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53" name="Line 61"/>
          <p:cNvSpPr>
            <a:spLocks noChangeShapeType="1"/>
          </p:cNvSpPr>
          <p:nvPr/>
        </p:nvSpPr>
        <p:spPr bwMode="auto">
          <a:xfrm>
            <a:off x="1760220" y="1774508"/>
            <a:ext cx="114776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55" name="Line 63"/>
          <p:cNvSpPr>
            <a:spLocks noChangeShapeType="1"/>
          </p:cNvSpPr>
          <p:nvPr/>
        </p:nvSpPr>
        <p:spPr bwMode="auto">
          <a:xfrm>
            <a:off x="2907983" y="1774508"/>
            <a:ext cx="114776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56" name="Line 64"/>
          <p:cNvSpPr>
            <a:spLocks noChangeShapeType="1"/>
          </p:cNvSpPr>
          <p:nvPr/>
        </p:nvSpPr>
        <p:spPr bwMode="auto">
          <a:xfrm>
            <a:off x="4055745" y="1774508"/>
            <a:ext cx="11382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57" name="Line 65"/>
          <p:cNvSpPr>
            <a:spLocks noChangeShapeType="1"/>
          </p:cNvSpPr>
          <p:nvPr/>
        </p:nvSpPr>
        <p:spPr bwMode="auto">
          <a:xfrm>
            <a:off x="5193983" y="1774508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58" name="Line 66"/>
          <p:cNvSpPr>
            <a:spLocks noChangeShapeType="1"/>
          </p:cNvSpPr>
          <p:nvPr/>
        </p:nvSpPr>
        <p:spPr bwMode="auto">
          <a:xfrm>
            <a:off x="6336983" y="1774508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59" name="Line 67"/>
          <p:cNvSpPr>
            <a:spLocks noChangeShapeType="1"/>
          </p:cNvSpPr>
          <p:nvPr/>
        </p:nvSpPr>
        <p:spPr bwMode="auto">
          <a:xfrm>
            <a:off x="7479983" y="1774508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61" name="Line 69"/>
          <p:cNvSpPr>
            <a:spLocks noChangeShapeType="1"/>
          </p:cNvSpPr>
          <p:nvPr/>
        </p:nvSpPr>
        <p:spPr bwMode="auto">
          <a:xfrm>
            <a:off x="1760220" y="2957195"/>
            <a:ext cx="114776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62" name="Line 70"/>
          <p:cNvSpPr>
            <a:spLocks noChangeShapeType="1"/>
          </p:cNvSpPr>
          <p:nvPr/>
        </p:nvSpPr>
        <p:spPr bwMode="auto">
          <a:xfrm>
            <a:off x="2907983" y="2957195"/>
            <a:ext cx="114776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63" name="Line 71"/>
          <p:cNvSpPr>
            <a:spLocks noChangeShapeType="1"/>
          </p:cNvSpPr>
          <p:nvPr/>
        </p:nvSpPr>
        <p:spPr bwMode="auto">
          <a:xfrm>
            <a:off x="4055745" y="2957195"/>
            <a:ext cx="11382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64" name="Line 72"/>
          <p:cNvSpPr>
            <a:spLocks noChangeShapeType="1"/>
          </p:cNvSpPr>
          <p:nvPr/>
        </p:nvSpPr>
        <p:spPr bwMode="auto">
          <a:xfrm>
            <a:off x="5193983" y="2957195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65" name="Line 73"/>
          <p:cNvSpPr>
            <a:spLocks noChangeShapeType="1"/>
          </p:cNvSpPr>
          <p:nvPr/>
        </p:nvSpPr>
        <p:spPr bwMode="auto">
          <a:xfrm>
            <a:off x="6336983" y="2957195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66" name="Line 74"/>
          <p:cNvSpPr>
            <a:spLocks noChangeShapeType="1"/>
          </p:cNvSpPr>
          <p:nvPr/>
        </p:nvSpPr>
        <p:spPr bwMode="auto">
          <a:xfrm>
            <a:off x="7479983" y="2957195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68" name="Line 76"/>
          <p:cNvSpPr>
            <a:spLocks noChangeShapeType="1"/>
          </p:cNvSpPr>
          <p:nvPr/>
        </p:nvSpPr>
        <p:spPr bwMode="auto">
          <a:xfrm>
            <a:off x="1760220" y="4412933"/>
            <a:ext cx="114776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69" name="Line 77"/>
          <p:cNvSpPr>
            <a:spLocks noChangeShapeType="1"/>
          </p:cNvSpPr>
          <p:nvPr/>
        </p:nvSpPr>
        <p:spPr bwMode="auto">
          <a:xfrm>
            <a:off x="2907983" y="4412933"/>
            <a:ext cx="114776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70" name="Line 78"/>
          <p:cNvSpPr>
            <a:spLocks noChangeShapeType="1"/>
          </p:cNvSpPr>
          <p:nvPr/>
        </p:nvSpPr>
        <p:spPr bwMode="auto">
          <a:xfrm>
            <a:off x="4055745" y="4412933"/>
            <a:ext cx="11382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71" name="Line 79"/>
          <p:cNvSpPr>
            <a:spLocks noChangeShapeType="1"/>
          </p:cNvSpPr>
          <p:nvPr/>
        </p:nvSpPr>
        <p:spPr bwMode="auto">
          <a:xfrm>
            <a:off x="5193983" y="4412933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72" name="Line 80"/>
          <p:cNvSpPr>
            <a:spLocks noChangeShapeType="1"/>
          </p:cNvSpPr>
          <p:nvPr/>
        </p:nvSpPr>
        <p:spPr bwMode="auto">
          <a:xfrm>
            <a:off x="6336983" y="4412933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73" name="Line 81"/>
          <p:cNvSpPr>
            <a:spLocks noChangeShapeType="1"/>
          </p:cNvSpPr>
          <p:nvPr/>
        </p:nvSpPr>
        <p:spPr bwMode="auto">
          <a:xfrm>
            <a:off x="7479983" y="4412933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75" name="Line 83"/>
          <p:cNvSpPr>
            <a:spLocks noChangeShapeType="1"/>
          </p:cNvSpPr>
          <p:nvPr/>
        </p:nvSpPr>
        <p:spPr bwMode="auto">
          <a:xfrm>
            <a:off x="1760220" y="5322570"/>
            <a:ext cx="114776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76" name="Line 84"/>
          <p:cNvSpPr>
            <a:spLocks noChangeShapeType="1"/>
          </p:cNvSpPr>
          <p:nvPr/>
        </p:nvSpPr>
        <p:spPr bwMode="auto">
          <a:xfrm>
            <a:off x="2907983" y="5322570"/>
            <a:ext cx="114776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77" name="Line 85"/>
          <p:cNvSpPr>
            <a:spLocks noChangeShapeType="1"/>
          </p:cNvSpPr>
          <p:nvPr/>
        </p:nvSpPr>
        <p:spPr bwMode="auto">
          <a:xfrm>
            <a:off x="4055745" y="5322570"/>
            <a:ext cx="11382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78" name="Line 86"/>
          <p:cNvSpPr>
            <a:spLocks noChangeShapeType="1"/>
          </p:cNvSpPr>
          <p:nvPr/>
        </p:nvSpPr>
        <p:spPr bwMode="auto">
          <a:xfrm>
            <a:off x="5193983" y="5322570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79" name="Line 87"/>
          <p:cNvSpPr>
            <a:spLocks noChangeShapeType="1"/>
          </p:cNvSpPr>
          <p:nvPr/>
        </p:nvSpPr>
        <p:spPr bwMode="auto">
          <a:xfrm>
            <a:off x="6336983" y="5322570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80" name="Line 88"/>
          <p:cNvSpPr>
            <a:spLocks noChangeShapeType="1"/>
          </p:cNvSpPr>
          <p:nvPr/>
        </p:nvSpPr>
        <p:spPr bwMode="auto">
          <a:xfrm>
            <a:off x="7479983" y="5322570"/>
            <a:ext cx="11430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82" name="Line 90"/>
          <p:cNvSpPr>
            <a:spLocks noChangeShapeType="1"/>
          </p:cNvSpPr>
          <p:nvPr/>
        </p:nvSpPr>
        <p:spPr bwMode="auto">
          <a:xfrm>
            <a:off x="1760220" y="5959158"/>
            <a:ext cx="11477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83" name="Line 91"/>
          <p:cNvSpPr>
            <a:spLocks noChangeShapeType="1"/>
          </p:cNvSpPr>
          <p:nvPr/>
        </p:nvSpPr>
        <p:spPr bwMode="auto">
          <a:xfrm>
            <a:off x="2907983" y="5959158"/>
            <a:ext cx="1147762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84" name="Line 92"/>
          <p:cNvSpPr>
            <a:spLocks noChangeShapeType="1"/>
          </p:cNvSpPr>
          <p:nvPr/>
        </p:nvSpPr>
        <p:spPr bwMode="auto">
          <a:xfrm>
            <a:off x="4055745" y="5959158"/>
            <a:ext cx="1138238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85" name="Line 93"/>
          <p:cNvSpPr>
            <a:spLocks noChangeShapeType="1"/>
          </p:cNvSpPr>
          <p:nvPr/>
        </p:nvSpPr>
        <p:spPr bwMode="auto">
          <a:xfrm>
            <a:off x="5193983" y="5959158"/>
            <a:ext cx="1143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86" name="Line 94"/>
          <p:cNvSpPr>
            <a:spLocks noChangeShapeType="1"/>
          </p:cNvSpPr>
          <p:nvPr/>
        </p:nvSpPr>
        <p:spPr bwMode="auto">
          <a:xfrm>
            <a:off x="6336983" y="5959158"/>
            <a:ext cx="1143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87" name="Line 95"/>
          <p:cNvSpPr>
            <a:spLocks noChangeShapeType="1"/>
          </p:cNvSpPr>
          <p:nvPr/>
        </p:nvSpPr>
        <p:spPr bwMode="auto">
          <a:xfrm>
            <a:off x="7479983" y="5959158"/>
            <a:ext cx="1143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89" name="Line 97"/>
          <p:cNvSpPr>
            <a:spLocks noChangeShapeType="1"/>
          </p:cNvSpPr>
          <p:nvPr/>
        </p:nvSpPr>
        <p:spPr bwMode="auto">
          <a:xfrm>
            <a:off x="514033" y="1774508"/>
            <a:ext cx="0" cy="118268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90" name="Line 98"/>
          <p:cNvSpPr>
            <a:spLocks noChangeShapeType="1"/>
          </p:cNvSpPr>
          <p:nvPr/>
        </p:nvSpPr>
        <p:spPr bwMode="auto">
          <a:xfrm>
            <a:off x="514033" y="2957195"/>
            <a:ext cx="0" cy="145573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91" name="Line 99"/>
          <p:cNvSpPr>
            <a:spLocks noChangeShapeType="1"/>
          </p:cNvSpPr>
          <p:nvPr/>
        </p:nvSpPr>
        <p:spPr bwMode="auto">
          <a:xfrm>
            <a:off x="514033" y="4412933"/>
            <a:ext cx="0" cy="90963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92" name="Line 100"/>
          <p:cNvSpPr>
            <a:spLocks noChangeShapeType="1"/>
          </p:cNvSpPr>
          <p:nvPr/>
        </p:nvSpPr>
        <p:spPr bwMode="auto">
          <a:xfrm>
            <a:off x="514033" y="5322570"/>
            <a:ext cx="0" cy="6365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94" name="Line 102"/>
          <p:cNvSpPr>
            <a:spLocks noChangeShapeType="1"/>
          </p:cNvSpPr>
          <p:nvPr/>
        </p:nvSpPr>
        <p:spPr bwMode="auto">
          <a:xfrm>
            <a:off x="1760220" y="1774508"/>
            <a:ext cx="0" cy="11826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95" name="Line 103"/>
          <p:cNvSpPr>
            <a:spLocks noChangeShapeType="1"/>
          </p:cNvSpPr>
          <p:nvPr/>
        </p:nvSpPr>
        <p:spPr bwMode="auto">
          <a:xfrm>
            <a:off x="1760220" y="2957195"/>
            <a:ext cx="0" cy="145573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96" name="Line 104"/>
          <p:cNvSpPr>
            <a:spLocks noChangeShapeType="1"/>
          </p:cNvSpPr>
          <p:nvPr/>
        </p:nvSpPr>
        <p:spPr bwMode="auto">
          <a:xfrm>
            <a:off x="1760220" y="4412933"/>
            <a:ext cx="0" cy="9096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97" name="Line 105"/>
          <p:cNvSpPr>
            <a:spLocks noChangeShapeType="1"/>
          </p:cNvSpPr>
          <p:nvPr/>
        </p:nvSpPr>
        <p:spPr bwMode="auto">
          <a:xfrm>
            <a:off x="1760220" y="5322570"/>
            <a:ext cx="0" cy="636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99" name="Line 107"/>
          <p:cNvSpPr>
            <a:spLocks noChangeShapeType="1"/>
          </p:cNvSpPr>
          <p:nvPr/>
        </p:nvSpPr>
        <p:spPr bwMode="auto">
          <a:xfrm>
            <a:off x="8622983" y="1501458"/>
            <a:ext cx="0" cy="27305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00" name="Line 108"/>
          <p:cNvSpPr>
            <a:spLocks noChangeShapeType="1"/>
          </p:cNvSpPr>
          <p:nvPr/>
        </p:nvSpPr>
        <p:spPr bwMode="auto">
          <a:xfrm>
            <a:off x="2907983" y="1774508"/>
            <a:ext cx="0" cy="11826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01" name="Line 109"/>
          <p:cNvSpPr>
            <a:spLocks noChangeShapeType="1"/>
          </p:cNvSpPr>
          <p:nvPr/>
        </p:nvSpPr>
        <p:spPr bwMode="auto">
          <a:xfrm>
            <a:off x="2907983" y="2957195"/>
            <a:ext cx="0" cy="145573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02" name="Line 110"/>
          <p:cNvSpPr>
            <a:spLocks noChangeShapeType="1"/>
          </p:cNvSpPr>
          <p:nvPr/>
        </p:nvSpPr>
        <p:spPr bwMode="auto">
          <a:xfrm>
            <a:off x="2907983" y="4412933"/>
            <a:ext cx="0" cy="9096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03" name="Line 111"/>
          <p:cNvSpPr>
            <a:spLocks noChangeShapeType="1"/>
          </p:cNvSpPr>
          <p:nvPr/>
        </p:nvSpPr>
        <p:spPr bwMode="auto">
          <a:xfrm>
            <a:off x="2907983" y="5322570"/>
            <a:ext cx="0" cy="636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05" name="Line 113"/>
          <p:cNvSpPr>
            <a:spLocks noChangeShapeType="1"/>
          </p:cNvSpPr>
          <p:nvPr/>
        </p:nvSpPr>
        <p:spPr bwMode="auto">
          <a:xfrm>
            <a:off x="4055745" y="1774508"/>
            <a:ext cx="0" cy="11826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06" name="Line 114"/>
          <p:cNvSpPr>
            <a:spLocks noChangeShapeType="1"/>
          </p:cNvSpPr>
          <p:nvPr/>
        </p:nvSpPr>
        <p:spPr bwMode="auto">
          <a:xfrm>
            <a:off x="4055745" y="2957195"/>
            <a:ext cx="0" cy="145573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07" name="Line 115"/>
          <p:cNvSpPr>
            <a:spLocks noChangeShapeType="1"/>
          </p:cNvSpPr>
          <p:nvPr/>
        </p:nvSpPr>
        <p:spPr bwMode="auto">
          <a:xfrm>
            <a:off x="4055745" y="4412933"/>
            <a:ext cx="0" cy="9096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08" name="Line 116"/>
          <p:cNvSpPr>
            <a:spLocks noChangeShapeType="1"/>
          </p:cNvSpPr>
          <p:nvPr/>
        </p:nvSpPr>
        <p:spPr bwMode="auto">
          <a:xfrm>
            <a:off x="4055745" y="5322570"/>
            <a:ext cx="0" cy="636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10" name="Line 118"/>
          <p:cNvSpPr>
            <a:spLocks noChangeShapeType="1"/>
          </p:cNvSpPr>
          <p:nvPr/>
        </p:nvSpPr>
        <p:spPr bwMode="auto">
          <a:xfrm>
            <a:off x="5193983" y="1774508"/>
            <a:ext cx="0" cy="11826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11" name="Line 119"/>
          <p:cNvSpPr>
            <a:spLocks noChangeShapeType="1"/>
          </p:cNvSpPr>
          <p:nvPr/>
        </p:nvSpPr>
        <p:spPr bwMode="auto">
          <a:xfrm>
            <a:off x="5193983" y="2957195"/>
            <a:ext cx="0" cy="145573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12" name="Line 120"/>
          <p:cNvSpPr>
            <a:spLocks noChangeShapeType="1"/>
          </p:cNvSpPr>
          <p:nvPr/>
        </p:nvSpPr>
        <p:spPr bwMode="auto">
          <a:xfrm>
            <a:off x="5193983" y="4412933"/>
            <a:ext cx="0" cy="9096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13" name="Line 121"/>
          <p:cNvSpPr>
            <a:spLocks noChangeShapeType="1"/>
          </p:cNvSpPr>
          <p:nvPr/>
        </p:nvSpPr>
        <p:spPr bwMode="auto">
          <a:xfrm>
            <a:off x="5193983" y="5322570"/>
            <a:ext cx="0" cy="636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15" name="Line 123"/>
          <p:cNvSpPr>
            <a:spLocks noChangeShapeType="1"/>
          </p:cNvSpPr>
          <p:nvPr/>
        </p:nvSpPr>
        <p:spPr bwMode="auto">
          <a:xfrm>
            <a:off x="6336983" y="1774508"/>
            <a:ext cx="0" cy="11826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16" name="Line 124"/>
          <p:cNvSpPr>
            <a:spLocks noChangeShapeType="1"/>
          </p:cNvSpPr>
          <p:nvPr/>
        </p:nvSpPr>
        <p:spPr bwMode="auto">
          <a:xfrm>
            <a:off x="6336983" y="2957195"/>
            <a:ext cx="0" cy="145573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17" name="Line 125"/>
          <p:cNvSpPr>
            <a:spLocks noChangeShapeType="1"/>
          </p:cNvSpPr>
          <p:nvPr/>
        </p:nvSpPr>
        <p:spPr bwMode="auto">
          <a:xfrm>
            <a:off x="6336983" y="4412933"/>
            <a:ext cx="0" cy="9096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18" name="Line 126"/>
          <p:cNvSpPr>
            <a:spLocks noChangeShapeType="1"/>
          </p:cNvSpPr>
          <p:nvPr/>
        </p:nvSpPr>
        <p:spPr bwMode="auto">
          <a:xfrm>
            <a:off x="6336983" y="5322570"/>
            <a:ext cx="0" cy="636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20" name="Line 128"/>
          <p:cNvSpPr>
            <a:spLocks noChangeShapeType="1"/>
          </p:cNvSpPr>
          <p:nvPr/>
        </p:nvSpPr>
        <p:spPr bwMode="auto">
          <a:xfrm>
            <a:off x="7479983" y="1774508"/>
            <a:ext cx="0" cy="11826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21" name="Line 129"/>
          <p:cNvSpPr>
            <a:spLocks noChangeShapeType="1"/>
          </p:cNvSpPr>
          <p:nvPr/>
        </p:nvSpPr>
        <p:spPr bwMode="auto">
          <a:xfrm>
            <a:off x="7479983" y="2957195"/>
            <a:ext cx="0" cy="145573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22" name="Line 130"/>
          <p:cNvSpPr>
            <a:spLocks noChangeShapeType="1"/>
          </p:cNvSpPr>
          <p:nvPr/>
        </p:nvSpPr>
        <p:spPr bwMode="auto">
          <a:xfrm>
            <a:off x="7479983" y="4412933"/>
            <a:ext cx="0" cy="9096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23" name="Line 131"/>
          <p:cNvSpPr>
            <a:spLocks noChangeShapeType="1"/>
          </p:cNvSpPr>
          <p:nvPr/>
        </p:nvSpPr>
        <p:spPr bwMode="auto">
          <a:xfrm>
            <a:off x="7479983" y="5322570"/>
            <a:ext cx="0" cy="6365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25" name="Line 133"/>
          <p:cNvSpPr>
            <a:spLocks noChangeShapeType="1"/>
          </p:cNvSpPr>
          <p:nvPr/>
        </p:nvSpPr>
        <p:spPr bwMode="auto">
          <a:xfrm>
            <a:off x="8622983" y="1774508"/>
            <a:ext cx="0" cy="118268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26" name="Line 134"/>
          <p:cNvSpPr>
            <a:spLocks noChangeShapeType="1"/>
          </p:cNvSpPr>
          <p:nvPr/>
        </p:nvSpPr>
        <p:spPr bwMode="auto">
          <a:xfrm>
            <a:off x="8622983" y="2957195"/>
            <a:ext cx="0" cy="145573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27" name="Line 135"/>
          <p:cNvSpPr>
            <a:spLocks noChangeShapeType="1"/>
          </p:cNvSpPr>
          <p:nvPr/>
        </p:nvSpPr>
        <p:spPr bwMode="auto">
          <a:xfrm>
            <a:off x="8622983" y="4412933"/>
            <a:ext cx="0" cy="90963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728" name="Line 136"/>
          <p:cNvSpPr>
            <a:spLocks noChangeShapeType="1"/>
          </p:cNvSpPr>
          <p:nvPr/>
        </p:nvSpPr>
        <p:spPr bwMode="auto">
          <a:xfrm>
            <a:off x="8622983" y="5322570"/>
            <a:ext cx="0" cy="6365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264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Solution SWOT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28792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4196397" y="4129177"/>
            <a:ext cx="4573812" cy="259430"/>
          </a:xfrm>
        </p:spPr>
        <p:txBody>
          <a:bodyPr/>
          <a:lstStyle/>
          <a:p>
            <a:pPr algn="r"/>
            <a:r>
              <a:rPr lang="en-US" dirty="0" smtClean="0"/>
              <a:t>Fuel Cell Solution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03683" y="4646143"/>
            <a:ext cx="2725093" cy="18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1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620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How Does a PEM Fuel Cell Work?</a:t>
            </a:r>
          </a:p>
        </p:txBody>
      </p:sp>
      <p:sp>
        <p:nvSpPr>
          <p:cNvPr id="1843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23850" y="942975"/>
            <a:ext cx="4724400" cy="5286375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altLang="en-US" sz="2200" smtClean="0"/>
              <a:t>Operates electrochemically like a battery, but does not run down or require recharging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altLang="en-US" sz="1800" smtClean="0"/>
              <a:t>Run time determined by quantity of fuel storage (like a generator)</a:t>
            </a:r>
          </a:p>
          <a:p>
            <a:pPr eaLnBrk="1" hangingPunct="1">
              <a:spcBef>
                <a:spcPts val="1800"/>
              </a:spcBef>
              <a:spcAft>
                <a:spcPct val="20000"/>
              </a:spcAft>
            </a:pPr>
            <a:r>
              <a:rPr lang="en-US" altLang="en-US" sz="2200" smtClean="0"/>
              <a:t>Uses an electrolyte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altLang="en-US" smtClean="0"/>
              <a:t>No moving parts</a:t>
            </a:r>
          </a:p>
          <a:p>
            <a:pPr eaLnBrk="1" hangingPunct="1">
              <a:spcBef>
                <a:spcPts val="1800"/>
              </a:spcBef>
              <a:spcAft>
                <a:spcPct val="20000"/>
              </a:spcAft>
            </a:pPr>
            <a:r>
              <a:rPr lang="en-US" altLang="en-US" sz="2200" smtClean="0"/>
              <a:t>Twice as efficient as fuel combustion</a:t>
            </a:r>
          </a:p>
          <a:p>
            <a:pPr eaLnBrk="1" hangingPunct="1">
              <a:spcBef>
                <a:spcPts val="1800"/>
              </a:spcBef>
              <a:spcAft>
                <a:spcPct val="20000"/>
              </a:spcAft>
            </a:pPr>
            <a:r>
              <a:rPr lang="en-US" altLang="en-US" sz="2200" smtClean="0"/>
              <a:t>The only outputs are DC power, warm-moist air, and a small amount of pure liquid water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06988" y="1981200"/>
          <a:ext cx="3884612" cy="3886200"/>
        </p:xfrm>
        <a:graphic>
          <a:graphicData uri="http://schemas.openxmlformats.org/presentationml/2006/ole">
            <p:oleObj spid="_x0000_s6147" name="Visio" r:id="rId4" imgW="4092926" imgH="409398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10770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71450" y="2771775"/>
          <a:ext cx="8459788" cy="3543300"/>
        </p:xfrm>
        <a:graphic>
          <a:graphicData uri="http://schemas.openxmlformats.org/presentationml/2006/ole">
            <p:oleObj spid="_x0000_s7171" name="Visio" r:id="rId4" imgW="8348283" imgH="3421704" progId="">
              <p:embed/>
            </p:oleObj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0"/>
            <a:ext cx="563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FFFF"/>
                </a:solidFill>
              </a:rPr>
              <a:t>Basic Fuel Cell Architecture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221538" y="4240213"/>
            <a:ext cx="1216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AIR EXHAUST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61938" y="4214813"/>
            <a:ext cx="1055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AIR INTAKE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175000" y="1208088"/>
            <a:ext cx="2146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ReliOn E-Series</a:t>
            </a:r>
          </a:p>
        </p:txBody>
      </p:sp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8334375" y="4914900"/>
            <a:ext cx="8096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H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r>
              <a:rPr lang="en-US" altLang="en-US" sz="1200">
                <a:solidFill>
                  <a:srgbClr val="000000"/>
                </a:solidFill>
              </a:rPr>
              <a:t>O Out</a:t>
            </a:r>
          </a:p>
        </p:txBody>
      </p:sp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7826375" y="5762625"/>
            <a:ext cx="885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H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r>
              <a:rPr lang="en-US" altLang="en-US" sz="1200">
                <a:solidFill>
                  <a:srgbClr val="000000"/>
                </a:solidFill>
              </a:rPr>
              <a:t> INPUT</a:t>
            </a:r>
          </a:p>
        </p:txBody>
      </p:sp>
      <p:sp>
        <p:nvSpPr>
          <p:cNvPr id="19466" name="Text Box 5"/>
          <p:cNvSpPr txBox="1">
            <a:spLocks noChangeArrowheads="1"/>
          </p:cNvSpPr>
          <p:nvPr/>
        </p:nvSpPr>
        <p:spPr bwMode="auto">
          <a:xfrm>
            <a:off x="288925" y="3238500"/>
            <a:ext cx="1597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DC POWER OUT/IN</a:t>
            </a:r>
          </a:p>
        </p:txBody>
      </p:sp>
      <p:sp>
        <p:nvSpPr>
          <p:cNvPr id="19467" name="Text Box 5"/>
          <p:cNvSpPr txBox="1">
            <a:spLocks noChangeArrowheads="1"/>
          </p:cNvSpPr>
          <p:nvPr/>
        </p:nvSpPr>
        <p:spPr bwMode="auto">
          <a:xfrm>
            <a:off x="1327150" y="6035675"/>
            <a:ext cx="1069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FRONT</a:t>
            </a:r>
          </a:p>
        </p:txBody>
      </p:sp>
      <p:sp>
        <p:nvSpPr>
          <p:cNvPr id="19468" name="Text Box 5"/>
          <p:cNvSpPr txBox="1">
            <a:spLocks noChangeArrowheads="1"/>
          </p:cNvSpPr>
          <p:nvPr/>
        </p:nvSpPr>
        <p:spPr bwMode="auto">
          <a:xfrm>
            <a:off x="6635750" y="6035675"/>
            <a:ext cx="91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REAR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01642" y="1833369"/>
            <a:ext cx="3493015" cy="14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197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Fuel Cell Site Power System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18941" y="1181100"/>
            <a:ext cx="3421387" cy="5078032"/>
            <a:chOff x="1429" y="790"/>
            <a:chExt cx="1279" cy="2018"/>
          </a:xfrm>
        </p:grpSpPr>
        <p:sp>
          <p:nvSpPr>
            <p:cNvPr id="8197" name="Line 4"/>
            <p:cNvSpPr>
              <a:spLocks noChangeShapeType="1"/>
            </p:cNvSpPr>
            <p:nvPr/>
          </p:nvSpPr>
          <p:spPr bwMode="auto">
            <a:xfrm>
              <a:off x="2501" y="2160"/>
              <a:ext cx="1" cy="59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8" name="Line 5"/>
            <p:cNvSpPr>
              <a:spLocks noChangeShapeType="1"/>
            </p:cNvSpPr>
            <p:nvPr/>
          </p:nvSpPr>
          <p:spPr bwMode="auto">
            <a:xfrm>
              <a:off x="1727" y="1959"/>
              <a:ext cx="85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1908" y="790"/>
              <a:ext cx="37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Utility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Feed</a:t>
              </a:r>
              <a:endParaRPr lang="en-US" altLang="en-US" dirty="0"/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1753" y="2589"/>
              <a:ext cx="23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Fuel Cell</a:t>
              </a:r>
              <a:endParaRPr lang="en-US" altLang="en-US" sz="1000" dirty="0"/>
            </a:p>
          </p:txBody>
        </p:sp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1429" y="1580"/>
              <a:ext cx="19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Battery</a:t>
              </a:r>
              <a:endParaRPr lang="en-US" altLang="en-US" dirty="0"/>
            </a:p>
          </p:txBody>
        </p:sp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 flipH="1">
              <a:off x="1519" y="1693"/>
              <a:ext cx="116" cy="218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>
              <a:off x="1538" y="1728"/>
              <a:ext cx="79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4" name="Line 11"/>
            <p:cNvSpPr>
              <a:spLocks noChangeShapeType="1"/>
            </p:cNvSpPr>
            <p:nvPr/>
          </p:nvSpPr>
          <p:spPr bwMode="auto">
            <a:xfrm>
              <a:off x="1557" y="1749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>
              <a:off x="1538" y="1771"/>
              <a:ext cx="79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>
              <a:off x="1557" y="1792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7" name="Line 14"/>
            <p:cNvSpPr>
              <a:spLocks noChangeShapeType="1"/>
            </p:cNvSpPr>
            <p:nvPr/>
          </p:nvSpPr>
          <p:spPr bwMode="auto">
            <a:xfrm>
              <a:off x="1538" y="1814"/>
              <a:ext cx="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8" name="Line 15"/>
            <p:cNvSpPr>
              <a:spLocks noChangeShapeType="1"/>
            </p:cNvSpPr>
            <p:nvPr/>
          </p:nvSpPr>
          <p:spPr bwMode="auto">
            <a:xfrm>
              <a:off x="1557" y="1835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9" name="Line 16"/>
            <p:cNvSpPr>
              <a:spLocks noChangeShapeType="1"/>
            </p:cNvSpPr>
            <p:nvPr/>
          </p:nvSpPr>
          <p:spPr bwMode="auto">
            <a:xfrm>
              <a:off x="1538" y="1857"/>
              <a:ext cx="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0" name="Line 17"/>
            <p:cNvSpPr>
              <a:spLocks noChangeShapeType="1"/>
            </p:cNvSpPr>
            <p:nvPr/>
          </p:nvSpPr>
          <p:spPr bwMode="auto">
            <a:xfrm>
              <a:off x="1557" y="1878"/>
              <a:ext cx="41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1" name="Rectangle 18"/>
            <p:cNvSpPr>
              <a:spLocks noChangeArrowheads="1"/>
            </p:cNvSpPr>
            <p:nvPr/>
          </p:nvSpPr>
          <p:spPr bwMode="auto">
            <a:xfrm flipH="1">
              <a:off x="1519" y="1693"/>
              <a:ext cx="116" cy="218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>
              <a:off x="1538" y="1728"/>
              <a:ext cx="79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3" name="Line 20"/>
            <p:cNvSpPr>
              <a:spLocks noChangeShapeType="1"/>
            </p:cNvSpPr>
            <p:nvPr/>
          </p:nvSpPr>
          <p:spPr bwMode="auto">
            <a:xfrm>
              <a:off x="1557" y="1749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>
              <a:off x="1538" y="1771"/>
              <a:ext cx="79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5" name="Line 22"/>
            <p:cNvSpPr>
              <a:spLocks noChangeShapeType="1"/>
            </p:cNvSpPr>
            <p:nvPr/>
          </p:nvSpPr>
          <p:spPr bwMode="auto">
            <a:xfrm>
              <a:off x="1557" y="1792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6" name="Line 23"/>
            <p:cNvSpPr>
              <a:spLocks noChangeShapeType="1"/>
            </p:cNvSpPr>
            <p:nvPr/>
          </p:nvSpPr>
          <p:spPr bwMode="auto">
            <a:xfrm>
              <a:off x="1538" y="1814"/>
              <a:ext cx="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7" name="Line 24"/>
            <p:cNvSpPr>
              <a:spLocks noChangeShapeType="1"/>
            </p:cNvSpPr>
            <p:nvPr/>
          </p:nvSpPr>
          <p:spPr bwMode="auto">
            <a:xfrm>
              <a:off x="1557" y="1835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8" name="Line 25"/>
            <p:cNvSpPr>
              <a:spLocks noChangeShapeType="1"/>
            </p:cNvSpPr>
            <p:nvPr/>
          </p:nvSpPr>
          <p:spPr bwMode="auto">
            <a:xfrm>
              <a:off x="1538" y="1857"/>
              <a:ext cx="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9" name="Line 26"/>
            <p:cNvSpPr>
              <a:spLocks noChangeShapeType="1"/>
            </p:cNvSpPr>
            <p:nvPr/>
          </p:nvSpPr>
          <p:spPr bwMode="auto">
            <a:xfrm>
              <a:off x="1557" y="1878"/>
              <a:ext cx="41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0" name="Rectangle 27"/>
            <p:cNvSpPr>
              <a:spLocks noChangeArrowheads="1"/>
            </p:cNvSpPr>
            <p:nvPr/>
          </p:nvSpPr>
          <p:spPr bwMode="auto">
            <a:xfrm flipH="1">
              <a:off x="1564" y="1728"/>
              <a:ext cx="116" cy="219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21" name="Line 28"/>
            <p:cNvSpPr>
              <a:spLocks noChangeShapeType="1"/>
            </p:cNvSpPr>
            <p:nvPr/>
          </p:nvSpPr>
          <p:spPr bwMode="auto">
            <a:xfrm>
              <a:off x="1582" y="1763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2" name="Line 29"/>
            <p:cNvSpPr>
              <a:spLocks noChangeShapeType="1"/>
            </p:cNvSpPr>
            <p:nvPr/>
          </p:nvSpPr>
          <p:spPr bwMode="auto">
            <a:xfrm>
              <a:off x="1602" y="1785"/>
              <a:ext cx="4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3" name="Line 30"/>
            <p:cNvSpPr>
              <a:spLocks noChangeShapeType="1"/>
            </p:cNvSpPr>
            <p:nvPr/>
          </p:nvSpPr>
          <p:spPr bwMode="auto">
            <a:xfrm>
              <a:off x="1582" y="1806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4" name="Line 31"/>
            <p:cNvSpPr>
              <a:spLocks noChangeShapeType="1"/>
            </p:cNvSpPr>
            <p:nvPr/>
          </p:nvSpPr>
          <p:spPr bwMode="auto">
            <a:xfrm>
              <a:off x="1602" y="1828"/>
              <a:ext cx="4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5" name="Line 32"/>
            <p:cNvSpPr>
              <a:spLocks noChangeShapeType="1"/>
            </p:cNvSpPr>
            <p:nvPr/>
          </p:nvSpPr>
          <p:spPr bwMode="auto">
            <a:xfrm>
              <a:off x="1582" y="1849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Line 33"/>
            <p:cNvSpPr>
              <a:spLocks noChangeShapeType="1"/>
            </p:cNvSpPr>
            <p:nvPr/>
          </p:nvSpPr>
          <p:spPr bwMode="auto">
            <a:xfrm>
              <a:off x="1602" y="1871"/>
              <a:ext cx="4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7" name="Line 34"/>
            <p:cNvSpPr>
              <a:spLocks noChangeShapeType="1"/>
            </p:cNvSpPr>
            <p:nvPr/>
          </p:nvSpPr>
          <p:spPr bwMode="auto">
            <a:xfrm>
              <a:off x="1582" y="1892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8" name="Line 35"/>
            <p:cNvSpPr>
              <a:spLocks noChangeShapeType="1"/>
            </p:cNvSpPr>
            <p:nvPr/>
          </p:nvSpPr>
          <p:spPr bwMode="auto">
            <a:xfrm>
              <a:off x="1602" y="1913"/>
              <a:ext cx="4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9" name="Rectangle 36"/>
            <p:cNvSpPr>
              <a:spLocks noChangeArrowheads="1"/>
            </p:cNvSpPr>
            <p:nvPr/>
          </p:nvSpPr>
          <p:spPr bwMode="auto">
            <a:xfrm flipH="1">
              <a:off x="1564" y="1728"/>
              <a:ext cx="116" cy="219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30" name="Line 37"/>
            <p:cNvSpPr>
              <a:spLocks noChangeShapeType="1"/>
            </p:cNvSpPr>
            <p:nvPr/>
          </p:nvSpPr>
          <p:spPr bwMode="auto">
            <a:xfrm>
              <a:off x="1582" y="1763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1" name="Line 38"/>
            <p:cNvSpPr>
              <a:spLocks noChangeShapeType="1"/>
            </p:cNvSpPr>
            <p:nvPr/>
          </p:nvSpPr>
          <p:spPr bwMode="auto">
            <a:xfrm>
              <a:off x="1602" y="1785"/>
              <a:ext cx="4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2" name="Line 39"/>
            <p:cNvSpPr>
              <a:spLocks noChangeShapeType="1"/>
            </p:cNvSpPr>
            <p:nvPr/>
          </p:nvSpPr>
          <p:spPr bwMode="auto">
            <a:xfrm>
              <a:off x="1582" y="1806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3" name="Line 40"/>
            <p:cNvSpPr>
              <a:spLocks noChangeShapeType="1"/>
            </p:cNvSpPr>
            <p:nvPr/>
          </p:nvSpPr>
          <p:spPr bwMode="auto">
            <a:xfrm>
              <a:off x="1602" y="1828"/>
              <a:ext cx="4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4" name="Line 41"/>
            <p:cNvSpPr>
              <a:spLocks noChangeShapeType="1"/>
            </p:cNvSpPr>
            <p:nvPr/>
          </p:nvSpPr>
          <p:spPr bwMode="auto">
            <a:xfrm>
              <a:off x="1582" y="1849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5" name="Line 42"/>
            <p:cNvSpPr>
              <a:spLocks noChangeShapeType="1"/>
            </p:cNvSpPr>
            <p:nvPr/>
          </p:nvSpPr>
          <p:spPr bwMode="auto">
            <a:xfrm>
              <a:off x="1602" y="1871"/>
              <a:ext cx="4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6" name="Line 43"/>
            <p:cNvSpPr>
              <a:spLocks noChangeShapeType="1"/>
            </p:cNvSpPr>
            <p:nvPr/>
          </p:nvSpPr>
          <p:spPr bwMode="auto">
            <a:xfrm>
              <a:off x="1582" y="1892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7" name="Line 44"/>
            <p:cNvSpPr>
              <a:spLocks noChangeShapeType="1"/>
            </p:cNvSpPr>
            <p:nvPr/>
          </p:nvSpPr>
          <p:spPr bwMode="auto">
            <a:xfrm>
              <a:off x="1602" y="1913"/>
              <a:ext cx="4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8" name="Rectangle 45"/>
            <p:cNvSpPr>
              <a:spLocks noChangeArrowheads="1"/>
            </p:cNvSpPr>
            <p:nvPr/>
          </p:nvSpPr>
          <p:spPr bwMode="auto">
            <a:xfrm flipH="1">
              <a:off x="1608" y="1763"/>
              <a:ext cx="116" cy="219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39" name="Line 46"/>
            <p:cNvSpPr>
              <a:spLocks noChangeShapeType="1"/>
            </p:cNvSpPr>
            <p:nvPr/>
          </p:nvSpPr>
          <p:spPr bwMode="auto">
            <a:xfrm>
              <a:off x="1627" y="1799"/>
              <a:ext cx="8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0" name="Line 47"/>
            <p:cNvSpPr>
              <a:spLocks noChangeShapeType="1"/>
            </p:cNvSpPr>
            <p:nvPr/>
          </p:nvSpPr>
          <p:spPr bwMode="auto">
            <a:xfrm>
              <a:off x="1646" y="1820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1" name="Line 48"/>
            <p:cNvSpPr>
              <a:spLocks noChangeShapeType="1"/>
            </p:cNvSpPr>
            <p:nvPr/>
          </p:nvSpPr>
          <p:spPr bwMode="auto">
            <a:xfrm>
              <a:off x="1627" y="1842"/>
              <a:ext cx="8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2" name="Line 49"/>
            <p:cNvSpPr>
              <a:spLocks noChangeShapeType="1"/>
            </p:cNvSpPr>
            <p:nvPr/>
          </p:nvSpPr>
          <p:spPr bwMode="auto">
            <a:xfrm>
              <a:off x="1646" y="1863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3" name="Line 50"/>
            <p:cNvSpPr>
              <a:spLocks noChangeShapeType="1"/>
            </p:cNvSpPr>
            <p:nvPr/>
          </p:nvSpPr>
          <p:spPr bwMode="auto">
            <a:xfrm>
              <a:off x="1627" y="1884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4" name="Line 51"/>
            <p:cNvSpPr>
              <a:spLocks noChangeShapeType="1"/>
            </p:cNvSpPr>
            <p:nvPr/>
          </p:nvSpPr>
          <p:spPr bwMode="auto">
            <a:xfrm>
              <a:off x="1646" y="1906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5" name="Line 52"/>
            <p:cNvSpPr>
              <a:spLocks noChangeShapeType="1"/>
            </p:cNvSpPr>
            <p:nvPr/>
          </p:nvSpPr>
          <p:spPr bwMode="auto">
            <a:xfrm>
              <a:off x="1627" y="1927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6" name="Line 53"/>
            <p:cNvSpPr>
              <a:spLocks noChangeShapeType="1"/>
            </p:cNvSpPr>
            <p:nvPr/>
          </p:nvSpPr>
          <p:spPr bwMode="auto">
            <a:xfrm>
              <a:off x="1646" y="1948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7" name="Rectangle 54"/>
            <p:cNvSpPr>
              <a:spLocks noChangeArrowheads="1"/>
            </p:cNvSpPr>
            <p:nvPr/>
          </p:nvSpPr>
          <p:spPr bwMode="auto">
            <a:xfrm flipH="1">
              <a:off x="1608" y="1763"/>
              <a:ext cx="116" cy="219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48" name="Line 55"/>
            <p:cNvSpPr>
              <a:spLocks noChangeShapeType="1"/>
            </p:cNvSpPr>
            <p:nvPr/>
          </p:nvSpPr>
          <p:spPr bwMode="auto">
            <a:xfrm>
              <a:off x="1627" y="1799"/>
              <a:ext cx="8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9" name="Line 56"/>
            <p:cNvSpPr>
              <a:spLocks noChangeShapeType="1"/>
            </p:cNvSpPr>
            <p:nvPr/>
          </p:nvSpPr>
          <p:spPr bwMode="auto">
            <a:xfrm>
              <a:off x="1646" y="1820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0" name="Line 57"/>
            <p:cNvSpPr>
              <a:spLocks noChangeShapeType="1"/>
            </p:cNvSpPr>
            <p:nvPr/>
          </p:nvSpPr>
          <p:spPr bwMode="auto">
            <a:xfrm>
              <a:off x="1627" y="1842"/>
              <a:ext cx="8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1" name="Line 58"/>
            <p:cNvSpPr>
              <a:spLocks noChangeShapeType="1"/>
            </p:cNvSpPr>
            <p:nvPr/>
          </p:nvSpPr>
          <p:spPr bwMode="auto">
            <a:xfrm>
              <a:off x="1646" y="1863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2" name="Line 59"/>
            <p:cNvSpPr>
              <a:spLocks noChangeShapeType="1"/>
            </p:cNvSpPr>
            <p:nvPr/>
          </p:nvSpPr>
          <p:spPr bwMode="auto">
            <a:xfrm>
              <a:off x="1627" y="1884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3" name="Line 60"/>
            <p:cNvSpPr>
              <a:spLocks noChangeShapeType="1"/>
            </p:cNvSpPr>
            <p:nvPr/>
          </p:nvSpPr>
          <p:spPr bwMode="auto">
            <a:xfrm>
              <a:off x="1646" y="1906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4" name="Line 61"/>
            <p:cNvSpPr>
              <a:spLocks noChangeShapeType="1"/>
            </p:cNvSpPr>
            <p:nvPr/>
          </p:nvSpPr>
          <p:spPr bwMode="auto">
            <a:xfrm>
              <a:off x="1627" y="1927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5" name="Line 62"/>
            <p:cNvSpPr>
              <a:spLocks noChangeShapeType="1"/>
            </p:cNvSpPr>
            <p:nvPr/>
          </p:nvSpPr>
          <p:spPr bwMode="auto">
            <a:xfrm>
              <a:off x="1646" y="1948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6" name="Rectangle 63"/>
            <p:cNvSpPr>
              <a:spLocks noChangeArrowheads="1"/>
            </p:cNvSpPr>
            <p:nvPr/>
          </p:nvSpPr>
          <p:spPr bwMode="auto">
            <a:xfrm flipH="1">
              <a:off x="1653" y="1799"/>
              <a:ext cx="116" cy="218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57" name="Line 64"/>
            <p:cNvSpPr>
              <a:spLocks noChangeShapeType="1"/>
            </p:cNvSpPr>
            <p:nvPr/>
          </p:nvSpPr>
          <p:spPr bwMode="auto">
            <a:xfrm>
              <a:off x="1671" y="1834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8" name="Line 65"/>
            <p:cNvSpPr>
              <a:spLocks noChangeShapeType="1"/>
            </p:cNvSpPr>
            <p:nvPr/>
          </p:nvSpPr>
          <p:spPr bwMode="auto">
            <a:xfrm>
              <a:off x="1691" y="1855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9" name="Line 66"/>
            <p:cNvSpPr>
              <a:spLocks noChangeShapeType="1"/>
            </p:cNvSpPr>
            <p:nvPr/>
          </p:nvSpPr>
          <p:spPr bwMode="auto">
            <a:xfrm>
              <a:off x="1671" y="1877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0" name="Line 67"/>
            <p:cNvSpPr>
              <a:spLocks noChangeShapeType="1"/>
            </p:cNvSpPr>
            <p:nvPr/>
          </p:nvSpPr>
          <p:spPr bwMode="auto">
            <a:xfrm>
              <a:off x="1691" y="1898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1" name="Line 68"/>
            <p:cNvSpPr>
              <a:spLocks noChangeShapeType="1"/>
            </p:cNvSpPr>
            <p:nvPr/>
          </p:nvSpPr>
          <p:spPr bwMode="auto">
            <a:xfrm>
              <a:off x="1671" y="1919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2" name="Line 69"/>
            <p:cNvSpPr>
              <a:spLocks noChangeShapeType="1"/>
            </p:cNvSpPr>
            <p:nvPr/>
          </p:nvSpPr>
          <p:spPr bwMode="auto">
            <a:xfrm>
              <a:off x="1691" y="1941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3" name="Line 70"/>
            <p:cNvSpPr>
              <a:spLocks noChangeShapeType="1"/>
            </p:cNvSpPr>
            <p:nvPr/>
          </p:nvSpPr>
          <p:spPr bwMode="auto">
            <a:xfrm>
              <a:off x="1671" y="1962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4" name="Line 71"/>
            <p:cNvSpPr>
              <a:spLocks noChangeShapeType="1"/>
            </p:cNvSpPr>
            <p:nvPr/>
          </p:nvSpPr>
          <p:spPr bwMode="auto">
            <a:xfrm>
              <a:off x="1691" y="1983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5" name="Rectangle 72"/>
            <p:cNvSpPr>
              <a:spLocks noChangeArrowheads="1"/>
            </p:cNvSpPr>
            <p:nvPr/>
          </p:nvSpPr>
          <p:spPr bwMode="auto">
            <a:xfrm flipH="1">
              <a:off x="1653" y="1799"/>
              <a:ext cx="116" cy="218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66" name="Line 73"/>
            <p:cNvSpPr>
              <a:spLocks noChangeShapeType="1"/>
            </p:cNvSpPr>
            <p:nvPr/>
          </p:nvSpPr>
          <p:spPr bwMode="auto">
            <a:xfrm>
              <a:off x="1671" y="1834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7" name="Line 74"/>
            <p:cNvSpPr>
              <a:spLocks noChangeShapeType="1"/>
            </p:cNvSpPr>
            <p:nvPr/>
          </p:nvSpPr>
          <p:spPr bwMode="auto">
            <a:xfrm>
              <a:off x="1691" y="1855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8" name="Line 75"/>
            <p:cNvSpPr>
              <a:spLocks noChangeShapeType="1"/>
            </p:cNvSpPr>
            <p:nvPr/>
          </p:nvSpPr>
          <p:spPr bwMode="auto">
            <a:xfrm>
              <a:off x="1671" y="1877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9" name="Line 76"/>
            <p:cNvSpPr>
              <a:spLocks noChangeShapeType="1"/>
            </p:cNvSpPr>
            <p:nvPr/>
          </p:nvSpPr>
          <p:spPr bwMode="auto">
            <a:xfrm>
              <a:off x="1691" y="1898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0" name="Line 77"/>
            <p:cNvSpPr>
              <a:spLocks noChangeShapeType="1"/>
            </p:cNvSpPr>
            <p:nvPr/>
          </p:nvSpPr>
          <p:spPr bwMode="auto">
            <a:xfrm>
              <a:off x="1671" y="1919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1" name="Line 78"/>
            <p:cNvSpPr>
              <a:spLocks noChangeShapeType="1"/>
            </p:cNvSpPr>
            <p:nvPr/>
          </p:nvSpPr>
          <p:spPr bwMode="auto">
            <a:xfrm>
              <a:off x="1691" y="1941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2" name="Line 79"/>
            <p:cNvSpPr>
              <a:spLocks noChangeShapeType="1"/>
            </p:cNvSpPr>
            <p:nvPr/>
          </p:nvSpPr>
          <p:spPr bwMode="auto">
            <a:xfrm>
              <a:off x="1671" y="1962"/>
              <a:ext cx="80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3" name="Line 80"/>
            <p:cNvSpPr>
              <a:spLocks noChangeShapeType="1"/>
            </p:cNvSpPr>
            <p:nvPr/>
          </p:nvSpPr>
          <p:spPr bwMode="auto">
            <a:xfrm>
              <a:off x="1691" y="1983"/>
              <a:ext cx="4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4" name="Rectangle 81"/>
            <p:cNvSpPr>
              <a:spLocks noChangeArrowheads="1"/>
            </p:cNvSpPr>
            <p:nvPr/>
          </p:nvSpPr>
          <p:spPr bwMode="auto">
            <a:xfrm>
              <a:off x="2297" y="2554"/>
              <a:ext cx="411" cy="25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75" name="Rectangle 82"/>
            <p:cNvSpPr>
              <a:spLocks noChangeArrowheads="1"/>
            </p:cNvSpPr>
            <p:nvPr/>
          </p:nvSpPr>
          <p:spPr bwMode="auto">
            <a:xfrm>
              <a:off x="2355" y="2604"/>
              <a:ext cx="29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Equipment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Load</a:t>
              </a:r>
              <a:endParaRPr lang="en-US" altLang="en-US" dirty="0"/>
            </a:p>
          </p:txBody>
        </p:sp>
        <p:pic>
          <p:nvPicPr>
            <p:cNvPr id="8276" name="Picture 83" descr="E-2500_displayhandles_lighting_beaut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" y="2110"/>
              <a:ext cx="73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77" name="Line 84"/>
            <p:cNvSpPr>
              <a:spLocks noChangeShapeType="1"/>
            </p:cNvSpPr>
            <p:nvPr/>
          </p:nvSpPr>
          <p:spPr bwMode="auto">
            <a:xfrm>
              <a:off x="2153" y="2192"/>
              <a:ext cx="3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8" name="Line 85"/>
            <p:cNvSpPr>
              <a:spLocks noChangeShapeType="1"/>
            </p:cNvSpPr>
            <p:nvPr/>
          </p:nvSpPr>
          <p:spPr bwMode="auto">
            <a:xfrm flipV="1">
              <a:off x="1867" y="1751"/>
              <a:ext cx="65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9" name="Line 86"/>
            <p:cNvSpPr>
              <a:spLocks noChangeShapeType="1"/>
            </p:cNvSpPr>
            <p:nvPr/>
          </p:nvSpPr>
          <p:spPr bwMode="auto">
            <a:xfrm>
              <a:off x="1870" y="801"/>
              <a:ext cx="2" cy="94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80" name="Rectangle 87"/>
            <p:cNvSpPr>
              <a:spLocks noChangeArrowheads="1"/>
            </p:cNvSpPr>
            <p:nvPr/>
          </p:nvSpPr>
          <p:spPr bwMode="auto">
            <a:xfrm>
              <a:off x="1942" y="1646"/>
              <a:ext cx="396" cy="208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grpSp>
          <p:nvGrpSpPr>
            <p:cNvPr id="8281" name="Group 88"/>
            <p:cNvGrpSpPr>
              <a:grpSpLocks/>
            </p:cNvGrpSpPr>
            <p:nvPr/>
          </p:nvGrpSpPr>
          <p:grpSpPr bwMode="auto">
            <a:xfrm>
              <a:off x="1961" y="1726"/>
              <a:ext cx="359" cy="113"/>
              <a:chOff x="3365" y="1041"/>
              <a:chExt cx="359" cy="113"/>
            </a:xfrm>
          </p:grpSpPr>
          <p:sp>
            <p:nvSpPr>
              <p:cNvPr id="8289" name="Rectangle 89"/>
              <p:cNvSpPr>
                <a:spLocks noChangeArrowheads="1"/>
              </p:cNvSpPr>
              <p:nvPr/>
            </p:nvSpPr>
            <p:spPr bwMode="auto">
              <a:xfrm>
                <a:off x="3365" y="1041"/>
                <a:ext cx="119" cy="113"/>
              </a:xfrm>
              <a:prstGeom prst="rect">
                <a:avLst/>
              </a:prstGeom>
              <a:solidFill>
                <a:srgbClr val="6DAAFB"/>
              </a:solidFill>
              <a:ln w="12700">
                <a:solidFill>
                  <a:srgbClr val="0046AC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8290" name="Line 90"/>
              <p:cNvSpPr>
                <a:spLocks noChangeShapeType="1"/>
              </p:cNvSpPr>
              <p:nvPr/>
            </p:nvSpPr>
            <p:spPr bwMode="auto">
              <a:xfrm flipV="1">
                <a:off x="3365" y="1041"/>
                <a:ext cx="118" cy="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91" name="Freeform 91"/>
              <p:cNvSpPr>
                <a:spLocks/>
              </p:cNvSpPr>
              <p:nvPr/>
            </p:nvSpPr>
            <p:spPr bwMode="auto">
              <a:xfrm>
                <a:off x="3381" y="1052"/>
                <a:ext cx="36" cy="29"/>
              </a:xfrm>
              <a:custGeom>
                <a:avLst/>
                <a:gdLst>
                  <a:gd name="T0" fmla="*/ 0 w 145"/>
                  <a:gd name="T1" fmla="*/ 5 h 117"/>
                  <a:gd name="T2" fmla="*/ 0 w 145"/>
                  <a:gd name="T3" fmla="*/ 5 h 117"/>
                  <a:gd name="T4" fmla="*/ 0 w 145"/>
                  <a:gd name="T5" fmla="*/ 4 h 117"/>
                  <a:gd name="T6" fmla="*/ 0 w 145"/>
                  <a:gd name="T7" fmla="*/ 4 h 117"/>
                  <a:gd name="T8" fmla="*/ 0 w 145"/>
                  <a:gd name="T9" fmla="*/ 4 h 117"/>
                  <a:gd name="T10" fmla="*/ 0 w 145"/>
                  <a:gd name="T11" fmla="*/ 3 h 117"/>
                  <a:gd name="T12" fmla="*/ 0 w 145"/>
                  <a:gd name="T13" fmla="*/ 3 h 117"/>
                  <a:gd name="T14" fmla="*/ 1 w 145"/>
                  <a:gd name="T15" fmla="*/ 2 h 117"/>
                  <a:gd name="T16" fmla="*/ 1 w 145"/>
                  <a:gd name="T17" fmla="*/ 1 h 117"/>
                  <a:gd name="T18" fmla="*/ 1 w 145"/>
                  <a:gd name="T19" fmla="*/ 1 h 117"/>
                  <a:gd name="T20" fmla="*/ 1 w 145"/>
                  <a:gd name="T21" fmla="*/ 1 h 117"/>
                  <a:gd name="T22" fmla="*/ 1 w 145"/>
                  <a:gd name="T23" fmla="*/ 0 h 117"/>
                  <a:gd name="T24" fmla="*/ 2 w 145"/>
                  <a:gd name="T25" fmla="*/ 0 h 117"/>
                  <a:gd name="T26" fmla="*/ 2 w 145"/>
                  <a:gd name="T27" fmla="*/ 0 h 117"/>
                  <a:gd name="T28" fmla="*/ 2 w 145"/>
                  <a:gd name="T29" fmla="*/ 0 h 117"/>
                  <a:gd name="T30" fmla="*/ 2 w 145"/>
                  <a:gd name="T31" fmla="*/ 0 h 117"/>
                  <a:gd name="T32" fmla="*/ 2 w 145"/>
                  <a:gd name="T33" fmla="*/ 0 h 117"/>
                  <a:gd name="T34" fmla="*/ 2 w 145"/>
                  <a:gd name="T35" fmla="*/ 0 h 117"/>
                  <a:gd name="T36" fmla="*/ 2 w 145"/>
                  <a:gd name="T37" fmla="*/ 0 h 117"/>
                  <a:gd name="T38" fmla="*/ 2 w 145"/>
                  <a:gd name="T39" fmla="*/ 0 h 117"/>
                  <a:gd name="T40" fmla="*/ 3 w 145"/>
                  <a:gd name="T41" fmla="*/ 0 h 117"/>
                  <a:gd name="T42" fmla="*/ 3 w 145"/>
                  <a:gd name="T43" fmla="*/ 0 h 117"/>
                  <a:gd name="T44" fmla="*/ 3 w 145"/>
                  <a:gd name="T45" fmla="*/ 1 h 117"/>
                  <a:gd name="T46" fmla="*/ 3 w 145"/>
                  <a:gd name="T47" fmla="*/ 1 h 117"/>
                  <a:gd name="T48" fmla="*/ 3 w 145"/>
                  <a:gd name="T49" fmla="*/ 2 h 117"/>
                  <a:gd name="T50" fmla="*/ 4 w 145"/>
                  <a:gd name="T51" fmla="*/ 2 h 117"/>
                  <a:gd name="T52" fmla="*/ 4 w 145"/>
                  <a:gd name="T53" fmla="*/ 3 h 117"/>
                  <a:gd name="T54" fmla="*/ 4 w 145"/>
                  <a:gd name="T55" fmla="*/ 4 h 117"/>
                  <a:gd name="T56" fmla="*/ 5 w 145"/>
                  <a:gd name="T57" fmla="*/ 4 h 117"/>
                  <a:gd name="T58" fmla="*/ 5 w 145"/>
                  <a:gd name="T59" fmla="*/ 5 h 117"/>
                  <a:gd name="T60" fmla="*/ 5 w 145"/>
                  <a:gd name="T61" fmla="*/ 5 h 117"/>
                  <a:gd name="T62" fmla="*/ 5 w 145"/>
                  <a:gd name="T63" fmla="*/ 6 h 117"/>
                  <a:gd name="T64" fmla="*/ 6 w 145"/>
                  <a:gd name="T65" fmla="*/ 6 h 117"/>
                  <a:gd name="T66" fmla="*/ 6 w 145"/>
                  <a:gd name="T67" fmla="*/ 7 h 117"/>
                  <a:gd name="T68" fmla="*/ 6 w 145"/>
                  <a:gd name="T69" fmla="*/ 7 h 117"/>
                  <a:gd name="T70" fmla="*/ 6 w 145"/>
                  <a:gd name="T71" fmla="*/ 7 h 117"/>
                  <a:gd name="T72" fmla="*/ 6 w 145"/>
                  <a:gd name="T73" fmla="*/ 7 h 117"/>
                  <a:gd name="T74" fmla="*/ 6 w 145"/>
                  <a:gd name="T75" fmla="*/ 7 h 117"/>
                  <a:gd name="T76" fmla="*/ 6 w 145"/>
                  <a:gd name="T77" fmla="*/ 7 h 117"/>
                  <a:gd name="T78" fmla="*/ 7 w 145"/>
                  <a:gd name="T79" fmla="*/ 7 h 117"/>
                  <a:gd name="T80" fmla="*/ 7 w 145"/>
                  <a:gd name="T81" fmla="*/ 7 h 117"/>
                  <a:gd name="T82" fmla="*/ 7 w 145"/>
                  <a:gd name="T83" fmla="*/ 7 h 117"/>
                  <a:gd name="T84" fmla="*/ 7 w 145"/>
                  <a:gd name="T85" fmla="*/ 7 h 117"/>
                  <a:gd name="T86" fmla="*/ 7 w 145"/>
                  <a:gd name="T87" fmla="*/ 6 h 117"/>
                  <a:gd name="T88" fmla="*/ 7 w 145"/>
                  <a:gd name="T89" fmla="*/ 6 h 117"/>
                  <a:gd name="T90" fmla="*/ 8 w 145"/>
                  <a:gd name="T91" fmla="*/ 6 h 117"/>
                  <a:gd name="T92" fmla="*/ 8 w 145"/>
                  <a:gd name="T93" fmla="*/ 5 h 117"/>
                  <a:gd name="T94" fmla="*/ 8 w 145"/>
                  <a:gd name="T95" fmla="*/ 4 h 117"/>
                  <a:gd name="T96" fmla="*/ 8 w 145"/>
                  <a:gd name="T97" fmla="*/ 4 h 117"/>
                  <a:gd name="T98" fmla="*/ 8 w 145"/>
                  <a:gd name="T99" fmla="*/ 4 h 117"/>
                  <a:gd name="T100" fmla="*/ 9 w 145"/>
                  <a:gd name="T101" fmla="*/ 3 h 117"/>
                  <a:gd name="T102" fmla="*/ 9 w 145"/>
                  <a:gd name="T103" fmla="*/ 3 h 117"/>
                  <a:gd name="T104" fmla="*/ 9 w 145"/>
                  <a:gd name="T105" fmla="*/ 3 h 117"/>
                  <a:gd name="T106" fmla="*/ 9 w 145"/>
                  <a:gd name="T107" fmla="*/ 2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" h="117">
                    <a:moveTo>
                      <a:pt x="0" y="79"/>
                    </a:moveTo>
                    <a:lnTo>
                      <a:pt x="0" y="75"/>
                    </a:lnTo>
                    <a:lnTo>
                      <a:pt x="2" y="72"/>
                    </a:lnTo>
                    <a:lnTo>
                      <a:pt x="3" y="65"/>
                    </a:lnTo>
                    <a:lnTo>
                      <a:pt x="5" y="60"/>
                    </a:lnTo>
                    <a:lnTo>
                      <a:pt x="7" y="54"/>
                    </a:lnTo>
                    <a:lnTo>
                      <a:pt x="10" y="47"/>
                    </a:lnTo>
                    <a:lnTo>
                      <a:pt x="13" y="32"/>
                    </a:lnTo>
                    <a:lnTo>
                      <a:pt x="17" y="25"/>
                    </a:lnTo>
                    <a:lnTo>
                      <a:pt x="20" y="19"/>
                    </a:lnTo>
                    <a:lnTo>
                      <a:pt x="22" y="14"/>
                    </a:lnTo>
                    <a:lnTo>
                      <a:pt x="25" y="9"/>
                    </a:lnTo>
                    <a:lnTo>
                      <a:pt x="29" y="4"/>
                    </a:lnTo>
                    <a:lnTo>
                      <a:pt x="30" y="2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5"/>
                    </a:lnTo>
                    <a:lnTo>
                      <a:pt x="44" y="7"/>
                    </a:lnTo>
                    <a:lnTo>
                      <a:pt x="45" y="10"/>
                    </a:lnTo>
                    <a:lnTo>
                      <a:pt x="49" y="12"/>
                    </a:lnTo>
                    <a:lnTo>
                      <a:pt x="52" y="20"/>
                    </a:lnTo>
                    <a:lnTo>
                      <a:pt x="57" y="29"/>
                    </a:lnTo>
                    <a:lnTo>
                      <a:pt x="60" y="39"/>
                    </a:lnTo>
                    <a:lnTo>
                      <a:pt x="65" y="49"/>
                    </a:lnTo>
                    <a:lnTo>
                      <a:pt x="70" y="59"/>
                    </a:lnTo>
                    <a:lnTo>
                      <a:pt x="75" y="69"/>
                    </a:lnTo>
                    <a:lnTo>
                      <a:pt x="79" y="79"/>
                    </a:lnTo>
                    <a:lnTo>
                      <a:pt x="84" y="87"/>
                    </a:lnTo>
                    <a:lnTo>
                      <a:pt x="89" y="95"/>
                    </a:lnTo>
                    <a:lnTo>
                      <a:pt x="92" y="104"/>
                    </a:lnTo>
                    <a:lnTo>
                      <a:pt x="95" y="107"/>
                    </a:lnTo>
                    <a:lnTo>
                      <a:pt x="97" y="109"/>
                    </a:lnTo>
                    <a:lnTo>
                      <a:pt x="99" y="112"/>
                    </a:lnTo>
                    <a:lnTo>
                      <a:pt x="100" y="114"/>
                    </a:lnTo>
                    <a:lnTo>
                      <a:pt x="102" y="115"/>
                    </a:lnTo>
                    <a:lnTo>
                      <a:pt x="104" y="115"/>
                    </a:lnTo>
                    <a:lnTo>
                      <a:pt x="107" y="117"/>
                    </a:lnTo>
                    <a:lnTo>
                      <a:pt x="110" y="115"/>
                    </a:lnTo>
                    <a:lnTo>
                      <a:pt x="114" y="114"/>
                    </a:lnTo>
                    <a:lnTo>
                      <a:pt x="117" y="109"/>
                    </a:lnTo>
                    <a:lnTo>
                      <a:pt x="120" y="105"/>
                    </a:lnTo>
                    <a:lnTo>
                      <a:pt x="122" y="100"/>
                    </a:lnTo>
                    <a:lnTo>
                      <a:pt x="125" y="94"/>
                    </a:lnTo>
                    <a:lnTo>
                      <a:pt x="129" y="87"/>
                    </a:lnTo>
                    <a:lnTo>
                      <a:pt x="134" y="74"/>
                    </a:lnTo>
                    <a:lnTo>
                      <a:pt x="135" y="67"/>
                    </a:lnTo>
                    <a:lnTo>
                      <a:pt x="137" y="62"/>
                    </a:lnTo>
                    <a:lnTo>
                      <a:pt x="140" y="55"/>
                    </a:lnTo>
                    <a:lnTo>
                      <a:pt x="142" y="50"/>
                    </a:lnTo>
                    <a:lnTo>
                      <a:pt x="144" y="45"/>
                    </a:lnTo>
                    <a:lnTo>
                      <a:pt x="145" y="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92" name="Line 92"/>
              <p:cNvSpPr>
                <a:spLocks noChangeShapeType="1"/>
              </p:cNvSpPr>
              <p:nvPr/>
            </p:nvSpPr>
            <p:spPr bwMode="auto">
              <a:xfrm>
                <a:off x="3377" y="1088"/>
                <a:ext cx="41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93" name="Line 93"/>
              <p:cNvSpPr>
                <a:spLocks noChangeShapeType="1"/>
              </p:cNvSpPr>
              <p:nvPr/>
            </p:nvSpPr>
            <p:spPr bwMode="auto">
              <a:xfrm>
                <a:off x="3430" y="1112"/>
                <a:ext cx="4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94" name="Line 94"/>
              <p:cNvSpPr>
                <a:spLocks noChangeShapeType="1"/>
              </p:cNvSpPr>
              <p:nvPr/>
            </p:nvSpPr>
            <p:spPr bwMode="auto">
              <a:xfrm>
                <a:off x="3430" y="1130"/>
                <a:ext cx="4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95" name="Rectangle 95"/>
              <p:cNvSpPr>
                <a:spLocks noChangeArrowheads="1"/>
              </p:cNvSpPr>
              <p:nvPr/>
            </p:nvSpPr>
            <p:spPr bwMode="auto">
              <a:xfrm>
                <a:off x="3484" y="1041"/>
                <a:ext cx="119" cy="113"/>
              </a:xfrm>
              <a:prstGeom prst="rect">
                <a:avLst/>
              </a:prstGeom>
              <a:solidFill>
                <a:srgbClr val="6DAAFB"/>
              </a:solidFill>
              <a:ln w="12700">
                <a:solidFill>
                  <a:srgbClr val="0046AC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8296" name="Line 96"/>
              <p:cNvSpPr>
                <a:spLocks noChangeShapeType="1"/>
              </p:cNvSpPr>
              <p:nvPr/>
            </p:nvSpPr>
            <p:spPr bwMode="auto">
              <a:xfrm flipV="1">
                <a:off x="3484" y="1041"/>
                <a:ext cx="118" cy="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97" name="Freeform 97"/>
              <p:cNvSpPr>
                <a:spLocks/>
              </p:cNvSpPr>
              <p:nvPr/>
            </p:nvSpPr>
            <p:spPr bwMode="auto">
              <a:xfrm>
                <a:off x="3500" y="1052"/>
                <a:ext cx="36" cy="29"/>
              </a:xfrm>
              <a:custGeom>
                <a:avLst/>
                <a:gdLst>
                  <a:gd name="T0" fmla="*/ 0 w 145"/>
                  <a:gd name="T1" fmla="*/ 5 h 117"/>
                  <a:gd name="T2" fmla="*/ 0 w 145"/>
                  <a:gd name="T3" fmla="*/ 5 h 117"/>
                  <a:gd name="T4" fmla="*/ 0 w 145"/>
                  <a:gd name="T5" fmla="*/ 4 h 117"/>
                  <a:gd name="T6" fmla="*/ 0 w 145"/>
                  <a:gd name="T7" fmla="*/ 4 h 117"/>
                  <a:gd name="T8" fmla="*/ 0 w 145"/>
                  <a:gd name="T9" fmla="*/ 4 h 117"/>
                  <a:gd name="T10" fmla="*/ 0 w 145"/>
                  <a:gd name="T11" fmla="*/ 3 h 117"/>
                  <a:gd name="T12" fmla="*/ 0 w 145"/>
                  <a:gd name="T13" fmla="*/ 3 h 117"/>
                  <a:gd name="T14" fmla="*/ 1 w 145"/>
                  <a:gd name="T15" fmla="*/ 2 h 117"/>
                  <a:gd name="T16" fmla="*/ 1 w 145"/>
                  <a:gd name="T17" fmla="*/ 1 h 117"/>
                  <a:gd name="T18" fmla="*/ 1 w 145"/>
                  <a:gd name="T19" fmla="*/ 1 h 117"/>
                  <a:gd name="T20" fmla="*/ 1 w 145"/>
                  <a:gd name="T21" fmla="*/ 1 h 117"/>
                  <a:gd name="T22" fmla="*/ 1 w 145"/>
                  <a:gd name="T23" fmla="*/ 0 h 117"/>
                  <a:gd name="T24" fmla="*/ 2 w 145"/>
                  <a:gd name="T25" fmla="*/ 0 h 117"/>
                  <a:gd name="T26" fmla="*/ 2 w 145"/>
                  <a:gd name="T27" fmla="*/ 0 h 117"/>
                  <a:gd name="T28" fmla="*/ 2 w 145"/>
                  <a:gd name="T29" fmla="*/ 0 h 117"/>
                  <a:gd name="T30" fmla="*/ 2 w 145"/>
                  <a:gd name="T31" fmla="*/ 0 h 117"/>
                  <a:gd name="T32" fmla="*/ 2 w 145"/>
                  <a:gd name="T33" fmla="*/ 0 h 117"/>
                  <a:gd name="T34" fmla="*/ 2 w 145"/>
                  <a:gd name="T35" fmla="*/ 0 h 117"/>
                  <a:gd name="T36" fmla="*/ 2 w 145"/>
                  <a:gd name="T37" fmla="*/ 0 h 117"/>
                  <a:gd name="T38" fmla="*/ 2 w 145"/>
                  <a:gd name="T39" fmla="*/ 0 h 117"/>
                  <a:gd name="T40" fmla="*/ 3 w 145"/>
                  <a:gd name="T41" fmla="*/ 0 h 117"/>
                  <a:gd name="T42" fmla="*/ 3 w 145"/>
                  <a:gd name="T43" fmla="*/ 0 h 117"/>
                  <a:gd name="T44" fmla="*/ 3 w 145"/>
                  <a:gd name="T45" fmla="*/ 1 h 117"/>
                  <a:gd name="T46" fmla="*/ 3 w 145"/>
                  <a:gd name="T47" fmla="*/ 1 h 117"/>
                  <a:gd name="T48" fmla="*/ 3 w 145"/>
                  <a:gd name="T49" fmla="*/ 2 h 117"/>
                  <a:gd name="T50" fmla="*/ 4 w 145"/>
                  <a:gd name="T51" fmla="*/ 2 h 117"/>
                  <a:gd name="T52" fmla="*/ 4 w 145"/>
                  <a:gd name="T53" fmla="*/ 3 h 117"/>
                  <a:gd name="T54" fmla="*/ 4 w 145"/>
                  <a:gd name="T55" fmla="*/ 4 h 117"/>
                  <a:gd name="T56" fmla="*/ 5 w 145"/>
                  <a:gd name="T57" fmla="*/ 4 h 117"/>
                  <a:gd name="T58" fmla="*/ 5 w 145"/>
                  <a:gd name="T59" fmla="*/ 5 h 117"/>
                  <a:gd name="T60" fmla="*/ 5 w 145"/>
                  <a:gd name="T61" fmla="*/ 5 h 117"/>
                  <a:gd name="T62" fmla="*/ 5 w 145"/>
                  <a:gd name="T63" fmla="*/ 6 h 117"/>
                  <a:gd name="T64" fmla="*/ 6 w 145"/>
                  <a:gd name="T65" fmla="*/ 6 h 117"/>
                  <a:gd name="T66" fmla="*/ 6 w 145"/>
                  <a:gd name="T67" fmla="*/ 7 h 117"/>
                  <a:gd name="T68" fmla="*/ 6 w 145"/>
                  <a:gd name="T69" fmla="*/ 7 h 117"/>
                  <a:gd name="T70" fmla="*/ 6 w 145"/>
                  <a:gd name="T71" fmla="*/ 7 h 117"/>
                  <a:gd name="T72" fmla="*/ 6 w 145"/>
                  <a:gd name="T73" fmla="*/ 7 h 117"/>
                  <a:gd name="T74" fmla="*/ 6 w 145"/>
                  <a:gd name="T75" fmla="*/ 7 h 117"/>
                  <a:gd name="T76" fmla="*/ 6 w 145"/>
                  <a:gd name="T77" fmla="*/ 7 h 117"/>
                  <a:gd name="T78" fmla="*/ 7 w 145"/>
                  <a:gd name="T79" fmla="*/ 7 h 117"/>
                  <a:gd name="T80" fmla="*/ 7 w 145"/>
                  <a:gd name="T81" fmla="*/ 7 h 117"/>
                  <a:gd name="T82" fmla="*/ 7 w 145"/>
                  <a:gd name="T83" fmla="*/ 7 h 117"/>
                  <a:gd name="T84" fmla="*/ 7 w 145"/>
                  <a:gd name="T85" fmla="*/ 7 h 117"/>
                  <a:gd name="T86" fmla="*/ 7 w 145"/>
                  <a:gd name="T87" fmla="*/ 6 h 117"/>
                  <a:gd name="T88" fmla="*/ 7 w 145"/>
                  <a:gd name="T89" fmla="*/ 6 h 117"/>
                  <a:gd name="T90" fmla="*/ 8 w 145"/>
                  <a:gd name="T91" fmla="*/ 6 h 117"/>
                  <a:gd name="T92" fmla="*/ 8 w 145"/>
                  <a:gd name="T93" fmla="*/ 5 h 117"/>
                  <a:gd name="T94" fmla="*/ 8 w 145"/>
                  <a:gd name="T95" fmla="*/ 4 h 117"/>
                  <a:gd name="T96" fmla="*/ 8 w 145"/>
                  <a:gd name="T97" fmla="*/ 4 h 117"/>
                  <a:gd name="T98" fmla="*/ 8 w 145"/>
                  <a:gd name="T99" fmla="*/ 4 h 117"/>
                  <a:gd name="T100" fmla="*/ 9 w 145"/>
                  <a:gd name="T101" fmla="*/ 3 h 117"/>
                  <a:gd name="T102" fmla="*/ 9 w 145"/>
                  <a:gd name="T103" fmla="*/ 3 h 117"/>
                  <a:gd name="T104" fmla="*/ 9 w 145"/>
                  <a:gd name="T105" fmla="*/ 3 h 117"/>
                  <a:gd name="T106" fmla="*/ 9 w 145"/>
                  <a:gd name="T107" fmla="*/ 2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" h="117">
                    <a:moveTo>
                      <a:pt x="0" y="79"/>
                    </a:moveTo>
                    <a:lnTo>
                      <a:pt x="0" y="75"/>
                    </a:lnTo>
                    <a:lnTo>
                      <a:pt x="2" y="72"/>
                    </a:lnTo>
                    <a:lnTo>
                      <a:pt x="3" y="65"/>
                    </a:lnTo>
                    <a:lnTo>
                      <a:pt x="5" y="60"/>
                    </a:lnTo>
                    <a:lnTo>
                      <a:pt x="7" y="54"/>
                    </a:lnTo>
                    <a:lnTo>
                      <a:pt x="10" y="47"/>
                    </a:lnTo>
                    <a:lnTo>
                      <a:pt x="13" y="32"/>
                    </a:lnTo>
                    <a:lnTo>
                      <a:pt x="17" y="25"/>
                    </a:lnTo>
                    <a:lnTo>
                      <a:pt x="20" y="19"/>
                    </a:lnTo>
                    <a:lnTo>
                      <a:pt x="22" y="14"/>
                    </a:lnTo>
                    <a:lnTo>
                      <a:pt x="25" y="9"/>
                    </a:lnTo>
                    <a:lnTo>
                      <a:pt x="29" y="4"/>
                    </a:lnTo>
                    <a:lnTo>
                      <a:pt x="30" y="2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5"/>
                    </a:lnTo>
                    <a:lnTo>
                      <a:pt x="44" y="7"/>
                    </a:lnTo>
                    <a:lnTo>
                      <a:pt x="45" y="10"/>
                    </a:lnTo>
                    <a:lnTo>
                      <a:pt x="49" y="12"/>
                    </a:lnTo>
                    <a:lnTo>
                      <a:pt x="52" y="20"/>
                    </a:lnTo>
                    <a:lnTo>
                      <a:pt x="57" y="29"/>
                    </a:lnTo>
                    <a:lnTo>
                      <a:pt x="60" y="39"/>
                    </a:lnTo>
                    <a:lnTo>
                      <a:pt x="65" y="49"/>
                    </a:lnTo>
                    <a:lnTo>
                      <a:pt x="70" y="59"/>
                    </a:lnTo>
                    <a:lnTo>
                      <a:pt x="75" y="69"/>
                    </a:lnTo>
                    <a:lnTo>
                      <a:pt x="79" y="79"/>
                    </a:lnTo>
                    <a:lnTo>
                      <a:pt x="84" y="87"/>
                    </a:lnTo>
                    <a:lnTo>
                      <a:pt x="89" y="95"/>
                    </a:lnTo>
                    <a:lnTo>
                      <a:pt x="92" y="104"/>
                    </a:lnTo>
                    <a:lnTo>
                      <a:pt x="95" y="107"/>
                    </a:lnTo>
                    <a:lnTo>
                      <a:pt x="97" y="109"/>
                    </a:lnTo>
                    <a:lnTo>
                      <a:pt x="99" y="112"/>
                    </a:lnTo>
                    <a:lnTo>
                      <a:pt x="100" y="114"/>
                    </a:lnTo>
                    <a:lnTo>
                      <a:pt x="102" y="115"/>
                    </a:lnTo>
                    <a:lnTo>
                      <a:pt x="104" y="115"/>
                    </a:lnTo>
                    <a:lnTo>
                      <a:pt x="107" y="117"/>
                    </a:lnTo>
                    <a:lnTo>
                      <a:pt x="110" y="115"/>
                    </a:lnTo>
                    <a:lnTo>
                      <a:pt x="114" y="114"/>
                    </a:lnTo>
                    <a:lnTo>
                      <a:pt x="117" y="109"/>
                    </a:lnTo>
                    <a:lnTo>
                      <a:pt x="120" y="105"/>
                    </a:lnTo>
                    <a:lnTo>
                      <a:pt x="122" y="100"/>
                    </a:lnTo>
                    <a:lnTo>
                      <a:pt x="125" y="94"/>
                    </a:lnTo>
                    <a:lnTo>
                      <a:pt x="129" y="87"/>
                    </a:lnTo>
                    <a:lnTo>
                      <a:pt x="134" y="74"/>
                    </a:lnTo>
                    <a:lnTo>
                      <a:pt x="135" y="67"/>
                    </a:lnTo>
                    <a:lnTo>
                      <a:pt x="137" y="62"/>
                    </a:lnTo>
                    <a:lnTo>
                      <a:pt x="140" y="55"/>
                    </a:lnTo>
                    <a:lnTo>
                      <a:pt x="142" y="50"/>
                    </a:lnTo>
                    <a:lnTo>
                      <a:pt x="144" y="45"/>
                    </a:lnTo>
                    <a:lnTo>
                      <a:pt x="145" y="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98" name="Line 98"/>
              <p:cNvSpPr>
                <a:spLocks noChangeShapeType="1"/>
              </p:cNvSpPr>
              <p:nvPr/>
            </p:nvSpPr>
            <p:spPr bwMode="auto">
              <a:xfrm>
                <a:off x="3496" y="1088"/>
                <a:ext cx="41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99" name="Line 99"/>
              <p:cNvSpPr>
                <a:spLocks noChangeShapeType="1"/>
              </p:cNvSpPr>
              <p:nvPr/>
            </p:nvSpPr>
            <p:spPr bwMode="auto">
              <a:xfrm>
                <a:off x="3549" y="1112"/>
                <a:ext cx="4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00" name="Line 100"/>
              <p:cNvSpPr>
                <a:spLocks noChangeShapeType="1"/>
              </p:cNvSpPr>
              <p:nvPr/>
            </p:nvSpPr>
            <p:spPr bwMode="auto">
              <a:xfrm>
                <a:off x="3549" y="1130"/>
                <a:ext cx="4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01" name="Rectangle 101"/>
              <p:cNvSpPr>
                <a:spLocks noChangeArrowheads="1"/>
              </p:cNvSpPr>
              <p:nvPr/>
            </p:nvSpPr>
            <p:spPr bwMode="auto">
              <a:xfrm>
                <a:off x="3605" y="1041"/>
                <a:ext cx="119" cy="113"/>
              </a:xfrm>
              <a:prstGeom prst="rect">
                <a:avLst/>
              </a:prstGeom>
              <a:solidFill>
                <a:srgbClr val="6DAAFB"/>
              </a:solidFill>
              <a:ln w="12700">
                <a:solidFill>
                  <a:srgbClr val="0046AC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8302" name="Line 102"/>
              <p:cNvSpPr>
                <a:spLocks noChangeShapeType="1"/>
              </p:cNvSpPr>
              <p:nvPr/>
            </p:nvSpPr>
            <p:spPr bwMode="auto">
              <a:xfrm flipV="1">
                <a:off x="3605" y="1041"/>
                <a:ext cx="118" cy="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03" name="Freeform 103"/>
              <p:cNvSpPr>
                <a:spLocks/>
              </p:cNvSpPr>
              <p:nvPr/>
            </p:nvSpPr>
            <p:spPr bwMode="auto">
              <a:xfrm>
                <a:off x="3621" y="1052"/>
                <a:ext cx="36" cy="29"/>
              </a:xfrm>
              <a:custGeom>
                <a:avLst/>
                <a:gdLst>
                  <a:gd name="T0" fmla="*/ 0 w 145"/>
                  <a:gd name="T1" fmla="*/ 5 h 117"/>
                  <a:gd name="T2" fmla="*/ 0 w 145"/>
                  <a:gd name="T3" fmla="*/ 5 h 117"/>
                  <a:gd name="T4" fmla="*/ 0 w 145"/>
                  <a:gd name="T5" fmla="*/ 4 h 117"/>
                  <a:gd name="T6" fmla="*/ 0 w 145"/>
                  <a:gd name="T7" fmla="*/ 4 h 117"/>
                  <a:gd name="T8" fmla="*/ 0 w 145"/>
                  <a:gd name="T9" fmla="*/ 4 h 117"/>
                  <a:gd name="T10" fmla="*/ 0 w 145"/>
                  <a:gd name="T11" fmla="*/ 3 h 117"/>
                  <a:gd name="T12" fmla="*/ 0 w 145"/>
                  <a:gd name="T13" fmla="*/ 3 h 117"/>
                  <a:gd name="T14" fmla="*/ 1 w 145"/>
                  <a:gd name="T15" fmla="*/ 2 h 117"/>
                  <a:gd name="T16" fmla="*/ 1 w 145"/>
                  <a:gd name="T17" fmla="*/ 1 h 117"/>
                  <a:gd name="T18" fmla="*/ 1 w 145"/>
                  <a:gd name="T19" fmla="*/ 1 h 117"/>
                  <a:gd name="T20" fmla="*/ 1 w 145"/>
                  <a:gd name="T21" fmla="*/ 1 h 117"/>
                  <a:gd name="T22" fmla="*/ 1 w 145"/>
                  <a:gd name="T23" fmla="*/ 0 h 117"/>
                  <a:gd name="T24" fmla="*/ 2 w 145"/>
                  <a:gd name="T25" fmla="*/ 0 h 117"/>
                  <a:gd name="T26" fmla="*/ 2 w 145"/>
                  <a:gd name="T27" fmla="*/ 0 h 117"/>
                  <a:gd name="T28" fmla="*/ 2 w 145"/>
                  <a:gd name="T29" fmla="*/ 0 h 117"/>
                  <a:gd name="T30" fmla="*/ 2 w 145"/>
                  <a:gd name="T31" fmla="*/ 0 h 117"/>
                  <a:gd name="T32" fmla="*/ 2 w 145"/>
                  <a:gd name="T33" fmla="*/ 0 h 117"/>
                  <a:gd name="T34" fmla="*/ 2 w 145"/>
                  <a:gd name="T35" fmla="*/ 0 h 117"/>
                  <a:gd name="T36" fmla="*/ 2 w 145"/>
                  <a:gd name="T37" fmla="*/ 0 h 117"/>
                  <a:gd name="T38" fmla="*/ 2 w 145"/>
                  <a:gd name="T39" fmla="*/ 0 h 117"/>
                  <a:gd name="T40" fmla="*/ 3 w 145"/>
                  <a:gd name="T41" fmla="*/ 0 h 117"/>
                  <a:gd name="T42" fmla="*/ 3 w 145"/>
                  <a:gd name="T43" fmla="*/ 0 h 117"/>
                  <a:gd name="T44" fmla="*/ 3 w 145"/>
                  <a:gd name="T45" fmla="*/ 1 h 117"/>
                  <a:gd name="T46" fmla="*/ 3 w 145"/>
                  <a:gd name="T47" fmla="*/ 1 h 117"/>
                  <a:gd name="T48" fmla="*/ 3 w 145"/>
                  <a:gd name="T49" fmla="*/ 2 h 117"/>
                  <a:gd name="T50" fmla="*/ 4 w 145"/>
                  <a:gd name="T51" fmla="*/ 2 h 117"/>
                  <a:gd name="T52" fmla="*/ 4 w 145"/>
                  <a:gd name="T53" fmla="*/ 3 h 117"/>
                  <a:gd name="T54" fmla="*/ 4 w 145"/>
                  <a:gd name="T55" fmla="*/ 4 h 117"/>
                  <a:gd name="T56" fmla="*/ 5 w 145"/>
                  <a:gd name="T57" fmla="*/ 4 h 117"/>
                  <a:gd name="T58" fmla="*/ 5 w 145"/>
                  <a:gd name="T59" fmla="*/ 5 h 117"/>
                  <a:gd name="T60" fmla="*/ 5 w 145"/>
                  <a:gd name="T61" fmla="*/ 5 h 117"/>
                  <a:gd name="T62" fmla="*/ 5 w 145"/>
                  <a:gd name="T63" fmla="*/ 6 h 117"/>
                  <a:gd name="T64" fmla="*/ 6 w 145"/>
                  <a:gd name="T65" fmla="*/ 6 h 117"/>
                  <a:gd name="T66" fmla="*/ 6 w 145"/>
                  <a:gd name="T67" fmla="*/ 7 h 117"/>
                  <a:gd name="T68" fmla="*/ 6 w 145"/>
                  <a:gd name="T69" fmla="*/ 7 h 117"/>
                  <a:gd name="T70" fmla="*/ 6 w 145"/>
                  <a:gd name="T71" fmla="*/ 7 h 117"/>
                  <a:gd name="T72" fmla="*/ 6 w 145"/>
                  <a:gd name="T73" fmla="*/ 7 h 117"/>
                  <a:gd name="T74" fmla="*/ 6 w 145"/>
                  <a:gd name="T75" fmla="*/ 7 h 117"/>
                  <a:gd name="T76" fmla="*/ 6 w 145"/>
                  <a:gd name="T77" fmla="*/ 7 h 117"/>
                  <a:gd name="T78" fmla="*/ 7 w 145"/>
                  <a:gd name="T79" fmla="*/ 7 h 117"/>
                  <a:gd name="T80" fmla="*/ 7 w 145"/>
                  <a:gd name="T81" fmla="*/ 7 h 117"/>
                  <a:gd name="T82" fmla="*/ 7 w 145"/>
                  <a:gd name="T83" fmla="*/ 7 h 117"/>
                  <a:gd name="T84" fmla="*/ 7 w 145"/>
                  <a:gd name="T85" fmla="*/ 7 h 117"/>
                  <a:gd name="T86" fmla="*/ 7 w 145"/>
                  <a:gd name="T87" fmla="*/ 6 h 117"/>
                  <a:gd name="T88" fmla="*/ 7 w 145"/>
                  <a:gd name="T89" fmla="*/ 6 h 117"/>
                  <a:gd name="T90" fmla="*/ 8 w 145"/>
                  <a:gd name="T91" fmla="*/ 6 h 117"/>
                  <a:gd name="T92" fmla="*/ 8 w 145"/>
                  <a:gd name="T93" fmla="*/ 5 h 117"/>
                  <a:gd name="T94" fmla="*/ 8 w 145"/>
                  <a:gd name="T95" fmla="*/ 4 h 117"/>
                  <a:gd name="T96" fmla="*/ 8 w 145"/>
                  <a:gd name="T97" fmla="*/ 4 h 117"/>
                  <a:gd name="T98" fmla="*/ 8 w 145"/>
                  <a:gd name="T99" fmla="*/ 4 h 117"/>
                  <a:gd name="T100" fmla="*/ 9 w 145"/>
                  <a:gd name="T101" fmla="*/ 3 h 117"/>
                  <a:gd name="T102" fmla="*/ 9 w 145"/>
                  <a:gd name="T103" fmla="*/ 3 h 117"/>
                  <a:gd name="T104" fmla="*/ 9 w 145"/>
                  <a:gd name="T105" fmla="*/ 3 h 117"/>
                  <a:gd name="T106" fmla="*/ 9 w 145"/>
                  <a:gd name="T107" fmla="*/ 2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" h="117">
                    <a:moveTo>
                      <a:pt x="0" y="79"/>
                    </a:moveTo>
                    <a:lnTo>
                      <a:pt x="0" y="75"/>
                    </a:lnTo>
                    <a:lnTo>
                      <a:pt x="2" y="72"/>
                    </a:lnTo>
                    <a:lnTo>
                      <a:pt x="3" y="65"/>
                    </a:lnTo>
                    <a:lnTo>
                      <a:pt x="5" y="60"/>
                    </a:lnTo>
                    <a:lnTo>
                      <a:pt x="7" y="54"/>
                    </a:lnTo>
                    <a:lnTo>
                      <a:pt x="10" y="47"/>
                    </a:lnTo>
                    <a:lnTo>
                      <a:pt x="13" y="32"/>
                    </a:lnTo>
                    <a:lnTo>
                      <a:pt x="17" y="25"/>
                    </a:lnTo>
                    <a:lnTo>
                      <a:pt x="20" y="19"/>
                    </a:lnTo>
                    <a:lnTo>
                      <a:pt x="22" y="14"/>
                    </a:lnTo>
                    <a:lnTo>
                      <a:pt x="25" y="9"/>
                    </a:lnTo>
                    <a:lnTo>
                      <a:pt x="29" y="4"/>
                    </a:lnTo>
                    <a:lnTo>
                      <a:pt x="30" y="2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5"/>
                    </a:lnTo>
                    <a:lnTo>
                      <a:pt x="44" y="7"/>
                    </a:lnTo>
                    <a:lnTo>
                      <a:pt x="45" y="10"/>
                    </a:lnTo>
                    <a:lnTo>
                      <a:pt x="49" y="12"/>
                    </a:lnTo>
                    <a:lnTo>
                      <a:pt x="52" y="20"/>
                    </a:lnTo>
                    <a:lnTo>
                      <a:pt x="57" y="29"/>
                    </a:lnTo>
                    <a:lnTo>
                      <a:pt x="60" y="39"/>
                    </a:lnTo>
                    <a:lnTo>
                      <a:pt x="65" y="49"/>
                    </a:lnTo>
                    <a:lnTo>
                      <a:pt x="70" y="59"/>
                    </a:lnTo>
                    <a:lnTo>
                      <a:pt x="75" y="69"/>
                    </a:lnTo>
                    <a:lnTo>
                      <a:pt x="79" y="79"/>
                    </a:lnTo>
                    <a:lnTo>
                      <a:pt x="84" y="87"/>
                    </a:lnTo>
                    <a:lnTo>
                      <a:pt x="89" y="95"/>
                    </a:lnTo>
                    <a:lnTo>
                      <a:pt x="92" y="104"/>
                    </a:lnTo>
                    <a:lnTo>
                      <a:pt x="95" y="107"/>
                    </a:lnTo>
                    <a:lnTo>
                      <a:pt x="97" y="109"/>
                    </a:lnTo>
                    <a:lnTo>
                      <a:pt x="99" y="112"/>
                    </a:lnTo>
                    <a:lnTo>
                      <a:pt x="100" y="114"/>
                    </a:lnTo>
                    <a:lnTo>
                      <a:pt x="102" y="115"/>
                    </a:lnTo>
                    <a:lnTo>
                      <a:pt x="104" y="115"/>
                    </a:lnTo>
                    <a:lnTo>
                      <a:pt x="107" y="117"/>
                    </a:lnTo>
                    <a:lnTo>
                      <a:pt x="110" y="115"/>
                    </a:lnTo>
                    <a:lnTo>
                      <a:pt x="114" y="114"/>
                    </a:lnTo>
                    <a:lnTo>
                      <a:pt x="117" y="109"/>
                    </a:lnTo>
                    <a:lnTo>
                      <a:pt x="120" y="105"/>
                    </a:lnTo>
                    <a:lnTo>
                      <a:pt x="122" y="100"/>
                    </a:lnTo>
                    <a:lnTo>
                      <a:pt x="125" y="94"/>
                    </a:lnTo>
                    <a:lnTo>
                      <a:pt x="129" y="87"/>
                    </a:lnTo>
                    <a:lnTo>
                      <a:pt x="134" y="74"/>
                    </a:lnTo>
                    <a:lnTo>
                      <a:pt x="135" y="67"/>
                    </a:lnTo>
                    <a:lnTo>
                      <a:pt x="137" y="62"/>
                    </a:lnTo>
                    <a:lnTo>
                      <a:pt x="140" y="55"/>
                    </a:lnTo>
                    <a:lnTo>
                      <a:pt x="142" y="50"/>
                    </a:lnTo>
                    <a:lnTo>
                      <a:pt x="144" y="45"/>
                    </a:lnTo>
                    <a:lnTo>
                      <a:pt x="145" y="4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04" name="Line 104"/>
              <p:cNvSpPr>
                <a:spLocks noChangeShapeType="1"/>
              </p:cNvSpPr>
              <p:nvPr/>
            </p:nvSpPr>
            <p:spPr bwMode="auto">
              <a:xfrm>
                <a:off x="3617" y="1088"/>
                <a:ext cx="41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05" name="Line 105"/>
              <p:cNvSpPr>
                <a:spLocks noChangeShapeType="1"/>
              </p:cNvSpPr>
              <p:nvPr/>
            </p:nvSpPr>
            <p:spPr bwMode="auto">
              <a:xfrm>
                <a:off x="3670" y="1112"/>
                <a:ext cx="4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06" name="Line 106"/>
              <p:cNvSpPr>
                <a:spLocks noChangeShapeType="1"/>
              </p:cNvSpPr>
              <p:nvPr/>
            </p:nvSpPr>
            <p:spPr bwMode="auto">
              <a:xfrm>
                <a:off x="3670" y="1130"/>
                <a:ext cx="4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282" name="Rectangle 107"/>
            <p:cNvSpPr>
              <a:spLocks noChangeArrowheads="1"/>
            </p:cNvSpPr>
            <p:nvPr/>
          </p:nvSpPr>
          <p:spPr bwMode="auto">
            <a:xfrm>
              <a:off x="2005" y="1649"/>
              <a:ext cx="230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Rectifier</a:t>
              </a:r>
              <a:endParaRPr lang="en-US" altLang="en-US" dirty="0"/>
            </a:p>
          </p:txBody>
        </p:sp>
        <p:sp>
          <p:nvSpPr>
            <p:cNvPr id="8283" name="Rectangle 108"/>
            <p:cNvSpPr>
              <a:spLocks noChangeArrowheads="1"/>
            </p:cNvSpPr>
            <p:nvPr/>
          </p:nvSpPr>
          <p:spPr bwMode="auto">
            <a:xfrm>
              <a:off x="1734" y="1283"/>
              <a:ext cx="277" cy="242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84" name="Rectangle 109"/>
            <p:cNvSpPr>
              <a:spLocks noChangeArrowheads="1"/>
            </p:cNvSpPr>
            <p:nvPr/>
          </p:nvSpPr>
          <p:spPr bwMode="auto">
            <a:xfrm>
              <a:off x="1733" y="1324"/>
              <a:ext cx="278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AC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Panel</a:t>
              </a:r>
              <a:endParaRPr lang="en-US" altLang="en-US" dirty="0"/>
            </a:p>
          </p:txBody>
        </p:sp>
        <p:sp>
          <p:nvSpPr>
            <p:cNvPr id="8285" name="Rectangle 110"/>
            <p:cNvSpPr>
              <a:spLocks noChangeArrowheads="1"/>
            </p:cNvSpPr>
            <p:nvPr/>
          </p:nvSpPr>
          <p:spPr bwMode="auto">
            <a:xfrm>
              <a:off x="2410" y="1699"/>
              <a:ext cx="178" cy="801"/>
            </a:xfrm>
            <a:prstGeom prst="rect">
              <a:avLst/>
            </a:prstGeom>
            <a:solidFill>
              <a:srgbClr val="DDDDDD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86" name="Rectangle 111"/>
            <p:cNvSpPr>
              <a:spLocks noChangeArrowheads="1"/>
            </p:cNvSpPr>
            <p:nvPr/>
          </p:nvSpPr>
          <p:spPr bwMode="auto">
            <a:xfrm>
              <a:off x="2445" y="2033"/>
              <a:ext cx="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DC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Bus</a:t>
              </a:r>
              <a:endParaRPr lang="en-US" altLang="en-US" dirty="0"/>
            </a:p>
          </p:txBody>
        </p:sp>
        <p:sp>
          <p:nvSpPr>
            <p:cNvPr id="8287" name="Oval 112"/>
            <p:cNvSpPr>
              <a:spLocks noChangeArrowheads="1"/>
            </p:cNvSpPr>
            <p:nvPr/>
          </p:nvSpPr>
          <p:spPr bwMode="auto">
            <a:xfrm>
              <a:off x="1744" y="974"/>
              <a:ext cx="248" cy="2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8288" name="Rectangle 113"/>
            <p:cNvSpPr>
              <a:spLocks noChangeArrowheads="1"/>
            </p:cNvSpPr>
            <p:nvPr/>
          </p:nvSpPr>
          <p:spPr bwMode="auto">
            <a:xfrm>
              <a:off x="1791" y="1059"/>
              <a:ext cx="153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Meter</a:t>
              </a:r>
            </a:p>
          </p:txBody>
        </p:sp>
      </p:grpSp>
      <p:sp>
        <p:nvSpPr>
          <p:cNvPr id="8196" name="Rectangle 114"/>
          <p:cNvSpPr>
            <a:spLocks noChangeAspect="1" noChangeArrowheads="1"/>
          </p:cNvSpPr>
          <p:nvPr/>
        </p:nvSpPr>
        <p:spPr bwMode="auto">
          <a:xfrm>
            <a:off x="3640328" y="1618644"/>
            <a:ext cx="5503671" cy="426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200" dirty="0"/>
              <a:t>Simple DC Bus Connection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 smtClean="0"/>
              <a:t>Parallel </a:t>
            </a:r>
            <a:r>
              <a:rPr lang="en-US" altLang="en-US" sz="1800" dirty="0"/>
              <a:t>to Battery and Rectifier</a:t>
            </a:r>
          </a:p>
          <a:p>
            <a:pPr>
              <a:spcBef>
                <a:spcPts val="1200"/>
              </a:spcBef>
            </a:pPr>
            <a:r>
              <a:rPr lang="en-US" altLang="en-US" sz="2200" dirty="0" smtClean="0"/>
              <a:t>Load Following 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/>
              <a:t>Fuel Cell Dimensioned for </a:t>
            </a:r>
            <a:r>
              <a:rPr lang="en-US" altLang="en-US" sz="1800" dirty="0" smtClean="0"/>
              <a:t>Power (kW)</a:t>
            </a:r>
            <a:endParaRPr lang="en-US" altLang="en-US" sz="1800" dirty="0"/>
          </a:p>
          <a:p>
            <a:pPr lvl="1">
              <a:spcBef>
                <a:spcPts val="1200"/>
              </a:spcBef>
            </a:pPr>
            <a:r>
              <a:rPr lang="en-US" altLang="en-US" sz="1800" dirty="0"/>
              <a:t>Hydrogen Dimensioned for </a:t>
            </a:r>
            <a:r>
              <a:rPr lang="en-US" altLang="en-US" sz="1800" dirty="0" smtClean="0"/>
              <a:t>Energy (kWh)</a:t>
            </a:r>
          </a:p>
          <a:p>
            <a:pPr>
              <a:spcBef>
                <a:spcPts val="1200"/>
              </a:spcBef>
            </a:pPr>
            <a:r>
              <a:rPr lang="en-US" altLang="en-US" sz="2200" dirty="0" smtClean="0"/>
              <a:t>More </a:t>
            </a:r>
            <a:r>
              <a:rPr lang="en-US" altLang="en-US" sz="2200" dirty="0"/>
              <a:t>E</a:t>
            </a:r>
            <a:r>
              <a:rPr lang="en-US" altLang="en-US" sz="2200" dirty="0" smtClean="0"/>
              <a:t>fficient </a:t>
            </a:r>
            <a:r>
              <a:rPr lang="en-US" altLang="en-US" sz="2200" dirty="0"/>
              <a:t>P</a:t>
            </a:r>
            <a:r>
              <a:rPr lang="en-US" altLang="en-US" sz="2200" dirty="0" smtClean="0"/>
              <a:t>ower </a:t>
            </a:r>
            <a:r>
              <a:rPr lang="en-US" altLang="en-US" sz="2200" dirty="0"/>
              <a:t>C</a:t>
            </a:r>
            <a:r>
              <a:rPr lang="en-US" altLang="en-US" sz="2200" dirty="0" smtClean="0"/>
              <a:t>onversion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/>
              <a:t>No combustion of </a:t>
            </a:r>
            <a:r>
              <a:rPr lang="en-US" altLang="en-US" sz="1800" dirty="0" smtClean="0"/>
              <a:t>fuel; electrochemical</a:t>
            </a:r>
          </a:p>
          <a:p>
            <a:pPr>
              <a:spcBef>
                <a:spcPts val="1200"/>
              </a:spcBef>
            </a:pPr>
            <a:r>
              <a:rPr lang="en-US" altLang="en-US" sz="2200" dirty="0"/>
              <a:t>Indoor or Outdoor Mounting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3366252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89385"/>
            <a:ext cx="8686800" cy="259430"/>
          </a:xfrm>
        </p:spPr>
        <p:txBody>
          <a:bodyPr/>
          <a:lstStyle/>
          <a:p>
            <a:r>
              <a:rPr lang="en-US" sz="2400" dirty="0" smtClean="0"/>
              <a:t>Fuel Cells: Gen Replacement When &amp; Where</a:t>
            </a:r>
            <a:endParaRPr lang="en-US" sz="24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121" y="816429"/>
            <a:ext cx="8474528" cy="5622471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Locations where </a:t>
            </a:r>
            <a:r>
              <a:rPr lang="en-US" sz="2000" dirty="0" smtClean="0">
                <a:solidFill>
                  <a:srgbClr val="FF0000"/>
                </a:solidFill>
              </a:rPr>
              <a:t>primary option</a:t>
            </a:r>
            <a:r>
              <a:rPr lang="en-US" sz="2000" i="1" dirty="0" smtClean="0"/>
              <a:t> </a:t>
            </a:r>
            <a:r>
              <a:rPr lang="en-US" sz="2000" dirty="0" smtClean="0"/>
              <a:t>is not typically the optimal solution: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Environmentally sensitive locations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Streams or waterways within mandated setbacks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“Sensitive” locations: parks, forests, etc.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Locations with generator </a:t>
            </a:r>
            <a:r>
              <a:rPr lang="en-US" sz="1800" dirty="0"/>
              <a:t>fuel storage </a:t>
            </a:r>
            <a:r>
              <a:rPr lang="en-US" sz="1800" dirty="0" smtClean="0"/>
              <a:t>limitations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Fuel spill containment </a:t>
            </a:r>
            <a:r>
              <a:rPr lang="en-US" sz="1600" dirty="0" smtClean="0"/>
              <a:t>limitations such as rooftop locations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Onerous fuel permitting resulting in increased expense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 smtClean="0"/>
              <a:t>Air </a:t>
            </a:r>
            <a:r>
              <a:rPr lang="en-US" sz="1800" dirty="0"/>
              <a:t>Resources Boards/Local Municipalities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</a:t>
            </a:r>
            <a:r>
              <a:rPr lang="en-US" sz="1600" dirty="0" smtClean="0"/>
              <a:t>uel cells are a ‘zero emission</a:t>
            </a:r>
            <a:r>
              <a:rPr lang="en-US" sz="1600" dirty="0"/>
              <a:t>’ </a:t>
            </a:r>
            <a:r>
              <a:rPr lang="en-US" sz="1600" dirty="0" smtClean="0"/>
              <a:t>technology 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Does not require air resource board permits 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Reduces site acquisition duration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 smtClean="0"/>
              <a:t>Locations with noise </a:t>
            </a:r>
            <a:r>
              <a:rPr lang="en-US" sz="1800" dirty="0"/>
              <a:t>abatement issues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</a:t>
            </a:r>
            <a:r>
              <a:rPr lang="en-US" sz="1600" dirty="0" smtClean="0"/>
              <a:t>uel cells have a low noise profile</a:t>
            </a:r>
            <a:endParaRPr lang="en-US" sz="14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Suitable for neighborhoods &amp; noise sensitive areas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Typically quieter than an air conditioner and radio cabinets</a:t>
            </a:r>
            <a:endParaRPr lang="en-US" sz="14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3358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5675" y="1495425"/>
            <a:ext cx="1657350" cy="22098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8237" y="3944938"/>
            <a:ext cx="279241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291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70888" cy="440531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Capital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Cost &amp;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TCO</a:t>
            </a:r>
            <a:endParaRPr lang="en-US" altLang="en-US" dirty="0" smtClean="0">
              <a:ea typeface="MS PGothic" pitchFamily="34" charset="-128"/>
            </a:endParaRPr>
          </a:p>
          <a:p>
            <a:pPr marL="460375" lvl="1" indent="-231775">
              <a:spcBef>
                <a:spcPts val="0"/>
              </a:spcBef>
            </a:pPr>
            <a:r>
              <a:rPr lang="en-US" sz="1800" dirty="0" smtClean="0">
                <a:latin typeface="Arial"/>
              </a:rPr>
              <a:t>Lower </a:t>
            </a:r>
            <a:r>
              <a:rPr lang="en-US" sz="1800" dirty="0">
                <a:latin typeface="Arial"/>
              </a:rPr>
              <a:t>capital expense for backup power </a:t>
            </a:r>
            <a:r>
              <a:rPr lang="en-US" sz="1800" dirty="0" smtClean="0">
                <a:latin typeface="Arial"/>
              </a:rPr>
              <a:t>equipment</a:t>
            </a:r>
          </a:p>
          <a:p>
            <a:pPr marL="460375" lvl="1" indent="-231775">
              <a:spcBef>
                <a:spcPts val="0"/>
              </a:spcBef>
            </a:pPr>
            <a:r>
              <a:rPr lang="en-US" sz="1800" dirty="0" smtClean="0">
                <a:latin typeface="Arial"/>
              </a:rPr>
              <a:t>Reduced </a:t>
            </a:r>
            <a:r>
              <a:rPr lang="en-US" sz="1800" dirty="0">
                <a:latin typeface="Arial"/>
              </a:rPr>
              <a:t>maintenance of fuel cell relative to combustion </a:t>
            </a:r>
            <a:r>
              <a:rPr lang="en-US" sz="1800" dirty="0" smtClean="0">
                <a:latin typeface="Arial"/>
              </a:rPr>
              <a:t>generators</a:t>
            </a:r>
            <a:endParaRPr lang="en-US" altLang="en-US" sz="1800" dirty="0" smtClean="0"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Reduced Footprint</a:t>
            </a:r>
            <a:r>
              <a:rPr lang="en-US" altLang="en-US" dirty="0" smtClean="0">
                <a:ea typeface="MS PGothic" pitchFamily="34" charset="-128"/>
              </a:rPr>
              <a:t> </a:t>
            </a:r>
          </a:p>
          <a:p>
            <a:pPr marL="460375" lvl="1" indent="-231775">
              <a:spcBef>
                <a:spcPts val="0"/>
              </a:spcBef>
            </a:pPr>
            <a:r>
              <a:rPr lang="en-US" sz="1800" dirty="0" smtClean="0">
                <a:latin typeface="Arial"/>
              </a:rPr>
              <a:t>Lower </a:t>
            </a:r>
            <a:r>
              <a:rPr lang="en-US" sz="1800" dirty="0">
                <a:latin typeface="Arial"/>
              </a:rPr>
              <a:t>ground space lease cost – recurring </a:t>
            </a:r>
            <a:r>
              <a:rPr lang="en-US" sz="1800" dirty="0" smtClean="0">
                <a:latin typeface="Arial"/>
              </a:rPr>
              <a:t>expense</a:t>
            </a:r>
          </a:p>
          <a:p>
            <a:pPr marL="460375" lvl="1" indent="-231775">
              <a:spcBef>
                <a:spcPts val="0"/>
              </a:spcBef>
            </a:pPr>
            <a:r>
              <a:rPr lang="en-US" sz="1800" dirty="0" smtClean="0">
                <a:latin typeface="Arial"/>
              </a:rPr>
              <a:t>Greater applicability </a:t>
            </a:r>
            <a:r>
              <a:rPr lang="en-US" sz="1800" dirty="0">
                <a:latin typeface="Arial"/>
              </a:rPr>
              <a:t>to larger number of existing tower </a:t>
            </a:r>
            <a:r>
              <a:rPr lang="en-US" sz="1800" dirty="0" smtClean="0">
                <a:latin typeface="Arial"/>
              </a:rPr>
              <a:t>locations</a:t>
            </a:r>
            <a:endParaRPr lang="en-US" altLang="en-US" sz="1800" dirty="0" smtClean="0">
              <a:ea typeface="MS PGothic" pitchFamily="34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MS PGothic" pitchFamily="34" charset="-128"/>
              </a:rPr>
              <a:t>Speed to Deploy </a:t>
            </a:r>
          </a:p>
          <a:p>
            <a:pPr marL="460375" lvl="2" indent="-222250">
              <a:spcBef>
                <a:spcPts val="0"/>
              </a:spcBef>
            </a:pPr>
            <a:r>
              <a:rPr lang="en-US" dirty="0" smtClean="0">
                <a:latin typeface="Arial"/>
              </a:rPr>
              <a:t>Permitting challenges increasing for </a:t>
            </a:r>
            <a:r>
              <a:rPr lang="en-US" dirty="0">
                <a:latin typeface="Arial"/>
              </a:rPr>
              <a:t>combustion </a:t>
            </a:r>
            <a:r>
              <a:rPr lang="en-US" dirty="0" smtClean="0">
                <a:latin typeface="Arial"/>
              </a:rPr>
              <a:t>generators </a:t>
            </a:r>
          </a:p>
          <a:p>
            <a:pPr marL="460375" lvl="2" indent="-222250">
              <a:spcBef>
                <a:spcPts val="0"/>
              </a:spcBef>
            </a:pPr>
            <a:r>
              <a:rPr lang="en-US" dirty="0" smtClean="0">
                <a:latin typeface="Arial"/>
              </a:rPr>
              <a:t>Simplified deployment</a:t>
            </a:r>
          </a:p>
          <a:p>
            <a:pPr marL="460375" lvl="2" indent="-222250">
              <a:spcBef>
                <a:spcPts val="0"/>
              </a:spcBef>
            </a:pPr>
            <a:r>
              <a:rPr lang="en-US" dirty="0" smtClean="0">
                <a:latin typeface="Arial"/>
              </a:rPr>
              <a:t>Reduction </a:t>
            </a:r>
            <a:r>
              <a:rPr lang="en-US" dirty="0">
                <a:latin typeface="Arial"/>
              </a:rPr>
              <a:t>of on-site backup power integration / </a:t>
            </a:r>
            <a:r>
              <a:rPr lang="en-US" dirty="0" smtClean="0">
                <a:latin typeface="Arial"/>
              </a:rPr>
              <a:t>expense</a:t>
            </a:r>
          </a:p>
          <a:p>
            <a:pPr marL="241300" lvl="1" indent="-222250"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/>
                <a:ea typeface="MS PGothic" pitchFamily="34" charset="-128"/>
              </a:rPr>
              <a:t>  Enhanced Intelligence</a:t>
            </a:r>
          </a:p>
          <a:p>
            <a:pPr marL="460375" lvl="2" indent="-222250">
              <a:spcBef>
                <a:spcPts val="0"/>
              </a:spcBef>
            </a:pPr>
            <a:r>
              <a:rPr lang="en-US" dirty="0" smtClean="0">
                <a:latin typeface="Arial"/>
              </a:rPr>
              <a:t>Integrated </a:t>
            </a:r>
            <a:r>
              <a:rPr lang="en-US" dirty="0">
                <a:latin typeface="Arial"/>
              </a:rPr>
              <a:t>SNMP monitoring/alarming</a:t>
            </a:r>
          </a:p>
          <a:p>
            <a:pPr marL="460375" lvl="2" indent="-222250">
              <a:spcBef>
                <a:spcPts val="0"/>
              </a:spcBef>
            </a:pPr>
            <a:r>
              <a:rPr lang="en-US" dirty="0">
                <a:latin typeface="Arial"/>
              </a:rPr>
              <a:t>Integrates w / IP based radio equipment</a:t>
            </a:r>
          </a:p>
          <a:p>
            <a:pPr marL="238125" lvl="2" indent="0">
              <a:spcBef>
                <a:spcPts val="0"/>
              </a:spcBef>
              <a:buNone/>
            </a:pPr>
            <a:endParaRPr lang="en-US" altLang="en-US" dirty="0" smtClean="0">
              <a:ea typeface="MS PGothic" pitchFamily="34" charset="-128"/>
            </a:endParaRPr>
          </a:p>
          <a:p>
            <a:pPr lvl="1"/>
            <a:endParaRPr lang="en-US" altLang="en-US" dirty="0">
              <a:ea typeface="MS PGothic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dirty="0" smtClean="0"/>
              <a:t>		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2873" y="57150"/>
            <a:ext cx="854392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Arial"/>
              </a:rPr>
              <a:t>Integrated Fuel Cell Solutions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5541870"/>
            <a:ext cx="8382000" cy="830997"/>
          </a:xfrm>
          <a:prstGeom prst="rect">
            <a:avLst/>
          </a:prstGeom>
          <a:solidFill>
            <a:srgbClr val="0066A4"/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Integrated solution </a:t>
            </a:r>
            <a:r>
              <a:rPr lang="en-US" sz="1600" b="1" dirty="0">
                <a:solidFill>
                  <a:schemeClr val="bg1"/>
                </a:solidFill>
              </a:rPr>
              <a:t>equips telecommunications customers with a reliable single cabinet solution for their network power and communications equipment, providing customers with a reduction in capital and operational expenses at each site. 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dpainter\AppData\Local\Microsoft\Windows\Temporary Internet Files\Content.Outlook\M5BHGYL7\IntegratedOSP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4184" y="2610891"/>
            <a:ext cx="1806954" cy="28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917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Line 85"/>
          <p:cNvSpPr>
            <a:spLocks noChangeShapeType="1"/>
          </p:cNvSpPr>
          <p:nvPr/>
        </p:nvSpPr>
        <p:spPr bwMode="auto">
          <a:xfrm flipV="1">
            <a:off x="5749747" y="4617376"/>
            <a:ext cx="495508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85"/>
          <p:cNvSpPr>
            <a:spLocks noChangeShapeType="1"/>
          </p:cNvSpPr>
          <p:nvPr/>
        </p:nvSpPr>
        <p:spPr bwMode="auto">
          <a:xfrm flipV="1">
            <a:off x="7666330" y="5971957"/>
            <a:ext cx="716175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85"/>
          <p:cNvSpPr>
            <a:spLocks noChangeShapeType="1"/>
          </p:cNvSpPr>
          <p:nvPr/>
        </p:nvSpPr>
        <p:spPr bwMode="auto">
          <a:xfrm flipV="1">
            <a:off x="7650257" y="6292602"/>
            <a:ext cx="738347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85"/>
          <p:cNvSpPr>
            <a:spLocks noChangeShapeType="1"/>
          </p:cNvSpPr>
          <p:nvPr/>
        </p:nvSpPr>
        <p:spPr bwMode="auto">
          <a:xfrm flipV="1">
            <a:off x="7176211" y="4404117"/>
            <a:ext cx="1218493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85"/>
          <p:cNvSpPr>
            <a:spLocks noChangeShapeType="1"/>
          </p:cNvSpPr>
          <p:nvPr/>
        </p:nvSpPr>
        <p:spPr bwMode="auto">
          <a:xfrm flipV="1">
            <a:off x="7645372" y="5651312"/>
            <a:ext cx="738347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85"/>
          <p:cNvSpPr>
            <a:spLocks noChangeShapeType="1"/>
          </p:cNvSpPr>
          <p:nvPr/>
        </p:nvSpPr>
        <p:spPr bwMode="auto">
          <a:xfrm flipV="1">
            <a:off x="7659003" y="4725952"/>
            <a:ext cx="738347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85"/>
          <p:cNvSpPr>
            <a:spLocks noChangeShapeType="1"/>
          </p:cNvSpPr>
          <p:nvPr/>
        </p:nvSpPr>
        <p:spPr bwMode="auto">
          <a:xfrm flipV="1">
            <a:off x="7652795" y="5039282"/>
            <a:ext cx="738347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85"/>
          <p:cNvSpPr>
            <a:spLocks noChangeShapeType="1"/>
          </p:cNvSpPr>
          <p:nvPr/>
        </p:nvSpPr>
        <p:spPr bwMode="auto">
          <a:xfrm flipV="1">
            <a:off x="7646587" y="5337982"/>
            <a:ext cx="738347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4509"/>
            <a:ext cx="7378700" cy="256480"/>
          </a:xfrm>
        </p:spPr>
        <p:txBody>
          <a:bodyPr/>
          <a:lstStyle/>
          <a:p>
            <a:r>
              <a:rPr lang="en-US" dirty="0" smtClean="0"/>
              <a:t>Integrated Fuel Cell Solution</a:t>
            </a:r>
            <a:endParaRPr lang="en-US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5793639" y="5485632"/>
            <a:ext cx="1952718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69675" y="5834301"/>
            <a:ext cx="4974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Utility</a:t>
            </a:r>
          </a:p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Feed</a:t>
            </a:r>
            <a:endParaRPr lang="en-US" altLang="en-US" sz="24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17750" y="5019239"/>
            <a:ext cx="430579" cy="12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000000"/>
                </a:solidFill>
              </a:rPr>
              <a:t>Fuel Cell</a:t>
            </a:r>
            <a:endParaRPr lang="en-US" altLang="en-US" sz="1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00151" y="5610189"/>
            <a:ext cx="358213" cy="12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Battery</a:t>
            </a:r>
            <a:endParaRPr lang="en-US" altLang="en-US" sz="2400" dirty="0"/>
          </a:p>
        </p:txBody>
      </p:sp>
      <p:sp>
        <p:nvSpPr>
          <p:cNvPr id="95" name="Line 85"/>
          <p:cNvSpPr>
            <a:spLocks noChangeShapeType="1"/>
          </p:cNvSpPr>
          <p:nvPr/>
        </p:nvSpPr>
        <p:spPr bwMode="auto">
          <a:xfrm flipV="1">
            <a:off x="3767328" y="6160944"/>
            <a:ext cx="3789274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623149" y="5956370"/>
            <a:ext cx="716426" cy="376277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6657524" y="6101091"/>
            <a:ext cx="649487" cy="204419"/>
            <a:chOff x="3365" y="1041"/>
            <a:chExt cx="359" cy="113"/>
          </a:xfrm>
        </p:grpSpPr>
        <p:sp>
          <p:nvSpPr>
            <p:cNvPr id="106" name="Rectangle 89"/>
            <p:cNvSpPr>
              <a:spLocks noChangeArrowheads="1"/>
            </p:cNvSpPr>
            <p:nvPr/>
          </p:nvSpPr>
          <p:spPr bwMode="auto">
            <a:xfrm>
              <a:off x="3365" y="1041"/>
              <a:ext cx="119" cy="113"/>
            </a:xfrm>
            <a:prstGeom prst="rect">
              <a:avLst/>
            </a:prstGeom>
            <a:solidFill>
              <a:srgbClr val="6DAAFB"/>
            </a:solidFill>
            <a:ln w="12700">
              <a:solidFill>
                <a:srgbClr val="0046A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Line 90"/>
            <p:cNvSpPr>
              <a:spLocks noChangeShapeType="1"/>
            </p:cNvSpPr>
            <p:nvPr/>
          </p:nvSpPr>
          <p:spPr bwMode="auto">
            <a:xfrm flipV="1">
              <a:off x="3365" y="1041"/>
              <a:ext cx="118" cy="1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91"/>
            <p:cNvSpPr>
              <a:spLocks/>
            </p:cNvSpPr>
            <p:nvPr/>
          </p:nvSpPr>
          <p:spPr bwMode="auto">
            <a:xfrm>
              <a:off x="3381" y="1052"/>
              <a:ext cx="36" cy="29"/>
            </a:xfrm>
            <a:custGeom>
              <a:avLst/>
              <a:gdLst>
                <a:gd name="T0" fmla="*/ 0 w 145"/>
                <a:gd name="T1" fmla="*/ 20 h 117"/>
                <a:gd name="T2" fmla="*/ 0 w 145"/>
                <a:gd name="T3" fmla="*/ 19 h 117"/>
                <a:gd name="T4" fmla="*/ 0 w 145"/>
                <a:gd name="T5" fmla="*/ 18 h 117"/>
                <a:gd name="T6" fmla="*/ 1 w 145"/>
                <a:gd name="T7" fmla="*/ 16 h 117"/>
                <a:gd name="T8" fmla="*/ 1 w 145"/>
                <a:gd name="T9" fmla="*/ 15 h 117"/>
                <a:gd name="T10" fmla="*/ 2 w 145"/>
                <a:gd name="T11" fmla="*/ 13 h 117"/>
                <a:gd name="T12" fmla="*/ 2 w 145"/>
                <a:gd name="T13" fmla="*/ 12 h 117"/>
                <a:gd name="T14" fmla="*/ 3 w 145"/>
                <a:gd name="T15" fmla="*/ 8 h 117"/>
                <a:gd name="T16" fmla="*/ 4 w 145"/>
                <a:gd name="T17" fmla="*/ 6 h 117"/>
                <a:gd name="T18" fmla="*/ 5 w 145"/>
                <a:gd name="T19" fmla="*/ 5 h 117"/>
                <a:gd name="T20" fmla="*/ 5 w 145"/>
                <a:gd name="T21" fmla="*/ 3 h 117"/>
                <a:gd name="T22" fmla="*/ 6 w 145"/>
                <a:gd name="T23" fmla="*/ 2 h 117"/>
                <a:gd name="T24" fmla="*/ 7 w 145"/>
                <a:gd name="T25" fmla="*/ 1 h 117"/>
                <a:gd name="T26" fmla="*/ 7 w 145"/>
                <a:gd name="T27" fmla="*/ 0 h 117"/>
                <a:gd name="T28" fmla="*/ 8 w 145"/>
                <a:gd name="T29" fmla="*/ 0 h 117"/>
                <a:gd name="T30" fmla="*/ 9 w 145"/>
                <a:gd name="T31" fmla="*/ 0 h 117"/>
                <a:gd name="T32" fmla="*/ 9 w 145"/>
                <a:gd name="T33" fmla="*/ 0 h 117"/>
                <a:gd name="T34" fmla="*/ 10 w 145"/>
                <a:gd name="T35" fmla="*/ 0 h 117"/>
                <a:gd name="T36" fmla="*/ 10 w 145"/>
                <a:gd name="T37" fmla="*/ 0 h 117"/>
                <a:gd name="T38" fmla="*/ 10 w 145"/>
                <a:gd name="T39" fmla="*/ 1 h 117"/>
                <a:gd name="T40" fmla="*/ 11 w 145"/>
                <a:gd name="T41" fmla="*/ 2 h 117"/>
                <a:gd name="T42" fmla="*/ 11 w 145"/>
                <a:gd name="T43" fmla="*/ 2 h 117"/>
                <a:gd name="T44" fmla="*/ 12 w 145"/>
                <a:gd name="T45" fmla="*/ 3 h 117"/>
                <a:gd name="T46" fmla="*/ 13 w 145"/>
                <a:gd name="T47" fmla="*/ 5 h 117"/>
                <a:gd name="T48" fmla="*/ 14 w 145"/>
                <a:gd name="T49" fmla="*/ 7 h 117"/>
                <a:gd name="T50" fmla="*/ 15 w 145"/>
                <a:gd name="T51" fmla="*/ 10 h 117"/>
                <a:gd name="T52" fmla="*/ 16 w 145"/>
                <a:gd name="T53" fmla="*/ 12 h 117"/>
                <a:gd name="T54" fmla="*/ 17 w 145"/>
                <a:gd name="T55" fmla="*/ 15 h 117"/>
                <a:gd name="T56" fmla="*/ 19 w 145"/>
                <a:gd name="T57" fmla="*/ 17 h 117"/>
                <a:gd name="T58" fmla="*/ 20 w 145"/>
                <a:gd name="T59" fmla="*/ 20 h 117"/>
                <a:gd name="T60" fmla="*/ 21 w 145"/>
                <a:gd name="T61" fmla="*/ 22 h 117"/>
                <a:gd name="T62" fmla="*/ 22 w 145"/>
                <a:gd name="T63" fmla="*/ 24 h 117"/>
                <a:gd name="T64" fmla="*/ 23 w 145"/>
                <a:gd name="T65" fmla="*/ 26 h 117"/>
                <a:gd name="T66" fmla="*/ 24 w 145"/>
                <a:gd name="T67" fmla="*/ 27 h 117"/>
                <a:gd name="T68" fmla="*/ 24 w 145"/>
                <a:gd name="T69" fmla="*/ 27 h 117"/>
                <a:gd name="T70" fmla="*/ 25 w 145"/>
                <a:gd name="T71" fmla="*/ 28 h 117"/>
                <a:gd name="T72" fmla="*/ 25 w 145"/>
                <a:gd name="T73" fmla="*/ 28 h 117"/>
                <a:gd name="T74" fmla="*/ 25 w 145"/>
                <a:gd name="T75" fmla="*/ 29 h 117"/>
                <a:gd name="T76" fmla="*/ 26 w 145"/>
                <a:gd name="T77" fmla="*/ 29 h 117"/>
                <a:gd name="T78" fmla="*/ 27 w 145"/>
                <a:gd name="T79" fmla="*/ 29 h 117"/>
                <a:gd name="T80" fmla="*/ 27 w 145"/>
                <a:gd name="T81" fmla="*/ 29 h 117"/>
                <a:gd name="T82" fmla="*/ 28 w 145"/>
                <a:gd name="T83" fmla="*/ 28 h 117"/>
                <a:gd name="T84" fmla="*/ 29 w 145"/>
                <a:gd name="T85" fmla="*/ 27 h 117"/>
                <a:gd name="T86" fmla="*/ 30 w 145"/>
                <a:gd name="T87" fmla="*/ 26 h 117"/>
                <a:gd name="T88" fmla="*/ 30 w 145"/>
                <a:gd name="T89" fmla="*/ 25 h 117"/>
                <a:gd name="T90" fmla="*/ 31 w 145"/>
                <a:gd name="T91" fmla="*/ 23 h 117"/>
                <a:gd name="T92" fmla="*/ 32 w 145"/>
                <a:gd name="T93" fmla="*/ 22 h 117"/>
                <a:gd name="T94" fmla="*/ 33 w 145"/>
                <a:gd name="T95" fmla="*/ 18 h 117"/>
                <a:gd name="T96" fmla="*/ 34 w 145"/>
                <a:gd name="T97" fmla="*/ 17 h 117"/>
                <a:gd name="T98" fmla="*/ 34 w 145"/>
                <a:gd name="T99" fmla="*/ 15 h 117"/>
                <a:gd name="T100" fmla="*/ 35 w 145"/>
                <a:gd name="T101" fmla="*/ 14 h 117"/>
                <a:gd name="T102" fmla="*/ 35 w 145"/>
                <a:gd name="T103" fmla="*/ 12 h 117"/>
                <a:gd name="T104" fmla="*/ 36 w 145"/>
                <a:gd name="T105" fmla="*/ 11 h 117"/>
                <a:gd name="T106" fmla="*/ 36 w 145"/>
                <a:gd name="T107" fmla="*/ 1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5" h="117">
                  <a:moveTo>
                    <a:pt x="0" y="79"/>
                  </a:moveTo>
                  <a:lnTo>
                    <a:pt x="0" y="75"/>
                  </a:lnTo>
                  <a:lnTo>
                    <a:pt x="2" y="72"/>
                  </a:lnTo>
                  <a:lnTo>
                    <a:pt x="3" y="65"/>
                  </a:lnTo>
                  <a:lnTo>
                    <a:pt x="5" y="60"/>
                  </a:lnTo>
                  <a:lnTo>
                    <a:pt x="7" y="54"/>
                  </a:lnTo>
                  <a:lnTo>
                    <a:pt x="10" y="47"/>
                  </a:lnTo>
                  <a:lnTo>
                    <a:pt x="13" y="32"/>
                  </a:lnTo>
                  <a:lnTo>
                    <a:pt x="17" y="25"/>
                  </a:lnTo>
                  <a:lnTo>
                    <a:pt x="20" y="19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9" y="12"/>
                  </a:lnTo>
                  <a:lnTo>
                    <a:pt x="52" y="20"/>
                  </a:lnTo>
                  <a:lnTo>
                    <a:pt x="57" y="29"/>
                  </a:lnTo>
                  <a:lnTo>
                    <a:pt x="60" y="39"/>
                  </a:lnTo>
                  <a:lnTo>
                    <a:pt x="65" y="49"/>
                  </a:lnTo>
                  <a:lnTo>
                    <a:pt x="70" y="59"/>
                  </a:lnTo>
                  <a:lnTo>
                    <a:pt x="75" y="69"/>
                  </a:lnTo>
                  <a:lnTo>
                    <a:pt x="79" y="79"/>
                  </a:lnTo>
                  <a:lnTo>
                    <a:pt x="84" y="87"/>
                  </a:lnTo>
                  <a:lnTo>
                    <a:pt x="89" y="95"/>
                  </a:lnTo>
                  <a:lnTo>
                    <a:pt x="92" y="104"/>
                  </a:lnTo>
                  <a:lnTo>
                    <a:pt x="95" y="107"/>
                  </a:lnTo>
                  <a:lnTo>
                    <a:pt x="97" y="109"/>
                  </a:lnTo>
                  <a:lnTo>
                    <a:pt x="99" y="112"/>
                  </a:lnTo>
                  <a:lnTo>
                    <a:pt x="100" y="114"/>
                  </a:lnTo>
                  <a:lnTo>
                    <a:pt x="102" y="115"/>
                  </a:lnTo>
                  <a:lnTo>
                    <a:pt x="104" y="115"/>
                  </a:lnTo>
                  <a:lnTo>
                    <a:pt x="107" y="117"/>
                  </a:lnTo>
                  <a:lnTo>
                    <a:pt x="110" y="115"/>
                  </a:lnTo>
                  <a:lnTo>
                    <a:pt x="114" y="114"/>
                  </a:lnTo>
                  <a:lnTo>
                    <a:pt x="117" y="109"/>
                  </a:lnTo>
                  <a:lnTo>
                    <a:pt x="120" y="105"/>
                  </a:lnTo>
                  <a:lnTo>
                    <a:pt x="122" y="100"/>
                  </a:lnTo>
                  <a:lnTo>
                    <a:pt x="125" y="94"/>
                  </a:lnTo>
                  <a:lnTo>
                    <a:pt x="129" y="87"/>
                  </a:lnTo>
                  <a:lnTo>
                    <a:pt x="134" y="74"/>
                  </a:lnTo>
                  <a:lnTo>
                    <a:pt x="135" y="67"/>
                  </a:lnTo>
                  <a:lnTo>
                    <a:pt x="137" y="62"/>
                  </a:lnTo>
                  <a:lnTo>
                    <a:pt x="140" y="55"/>
                  </a:lnTo>
                  <a:lnTo>
                    <a:pt x="142" y="50"/>
                  </a:lnTo>
                  <a:lnTo>
                    <a:pt x="144" y="45"/>
                  </a:lnTo>
                  <a:lnTo>
                    <a:pt x="145" y="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92"/>
            <p:cNvSpPr>
              <a:spLocks noChangeShapeType="1"/>
            </p:cNvSpPr>
            <p:nvPr/>
          </p:nvSpPr>
          <p:spPr bwMode="auto">
            <a:xfrm>
              <a:off x="3377" y="1088"/>
              <a:ext cx="4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93"/>
            <p:cNvSpPr>
              <a:spLocks noChangeShapeType="1"/>
            </p:cNvSpPr>
            <p:nvPr/>
          </p:nvSpPr>
          <p:spPr bwMode="auto">
            <a:xfrm>
              <a:off x="3430" y="1112"/>
              <a:ext cx="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94"/>
            <p:cNvSpPr>
              <a:spLocks noChangeShapeType="1"/>
            </p:cNvSpPr>
            <p:nvPr/>
          </p:nvSpPr>
          <p:spPr bwMode="auto">
            <a:xfrm>
              <a:off x="3430" y="1130"/>
              <a:ext cx="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95"/>
            <p:cNvSpPr>
              <a:spLocks noChangeArrowheads="1"/>
            </p:cNvSpPr>
            <p:nvPr/>
          </p:nvSpPr>
          <p:spPr bwMode="auto">
            <a:xfrm>
              <a:off x="3484" y="1041"/>
              <a:ext cx="119" cy="113"/>
            </a:xfrm>
            <a:prstGeom prst="rect">
              <a:avLst/>
            </a:prstGeom>
            <a:solidFill>
              <a:srgbClr val="6DAAFB"/>
            </a:solidFill>
            <a:ln w="12700">
              <a:solidFill>
                <a:srgbClr val="0046A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Line 96"/>
            <p:cNvSpPr>
              <a:spLocks noChangeShapeType="1"/>
            </p:cNvSpPr>
            <p:nvPr/>
          </p:nvSpPr>
          <p:spPr bwMode="auto">
            <a:xfrm flipV="1">
              <a:off x="3484" y="1041"/>
              <a:ext cx="118" cy="1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97"/>
            <p:cNvSpPr>
              <a:spLocks/>
            </p:cNvSpPr>
            <p:nvPr/>
          </p:nvSpPr>
          <p:spPr bwMode="auto">
            <a:xfrm>
              <a:off x="3500" y="1052"/>
              <a:ext cx="36" cy="29"/>
            </a:xfrm>
            <a:custGeom>
              <a:avLst/>
              <a:gdLst>
                <a:gd name="T0" fmla="*/ 0 w 145"/>
                <a:gd name="T1" fmla="*/ 20 h 117"/>
                <a:gd name="T2" fmla="*/ 0 w 145"/>
                <a:gd name="T3" fmla="*/ 19 h 117"/>
                <a:gd name="T4" fmla="*/ 0 w 145"/>
                <a:gd name="T5" fmla="*/ 18 h 117"/>
                <a:gd name="T6" fmla="*/ 1 w 145"/>
                <a:gd name="T7" fmla="*/ 16 h 117"/>
                <a:gd name="T8" fmla="*/ 1 w 145"/>
                <a:gd name="T9" fmla="*/ 15 h 117"/>
                <a:gd name="T10" fmla="*/ 2 w 145"/>
                <a:gd name="T11" fmla="*/ 13 h 117"/>
                <a:gd name="T12" fmla="*/ 2 w 145"/>
                <a:gd name="T13" fmla="*/ 12 h 117"/>
                <a:gd name="T14" fmla="*/ 3 w 145"/>
                <a:gd name="T15" fmla="*/ 8 h 117"/>
                <a:gd name="T16" fmla="*/ 4 w 145"/>
                <a:gd name="T17" fmla="*/ 6 h 117"/>
                <a:gd name="T18" fmla="*/ 5 w 145"/>
                <a:gd name="T19" fmla="*/ 5 h 117"/>
                <a:gd name="T20" fmla="*/ 5 w 145"/>
                <a:gd name="T21" fmla="*/ 3 h 117"/>
                <a:gd name="T22" fmla="*/ 6 w 145"/>
                <a:gd name="T23" fmla="*/ 2 h 117"/>
                <a:gd name="T24" fmla="*/ 7 w 145"/>
                <a:gd name="T25" fmla="*/ 1 h 117"/>
                <a:gd name="T26" fmla="*/ 7 w 145"/>
                <a:gd name="T27" fmla="*/ 0 h 117"/>
                <a:gd name="T28" fmla="*/ 8 w 145"/>
                <a:gd name="T29" fmla="*/ 0 h 117"/>
                <a:gd name="T30" fmla="*/ 9 w 145"/>
                <a:gd name="T31" fmla="*/ 0 h 117"/>
                <a:gd name="T32" fmla="*/ 9 w 145"/>
                <a:gd name="T33" fmla="*/ 0 h 117"/>
                <a:gd name="T34" fmla="*/ 10 w 145"/>
                <a:gd name="T35" fmla="*/ 0 h 117"/>
                <a:gd name="T36" fmla="*/ 10 w 145"/>
                <a:gd name="T37" fmla="*/ 0 h 117"/>
                <a:gd name="T38" fmla="*/ 10 w 145"/>
                <a:gd name="T39" fmla="*/ 1 h 117"/>
                <a:gd name="T40" fmla="*/ 11 w 145"/>
                <a:gd name="T41" fmla="*/ 2 h 117"/>
                <a:gd name="T42" fmla="*/ 11 w 145"/>
                <a:gd name="T43" fmla="*/ 2 h 117"/>
                <a:gd name="T44" fmla="*/ 12 w 145"/>
                <a:gd name="T45" fmla="*/ 3 h 117"/>
                <a:gd name="T46" fmla="*/ 13 w 145"/>
                <a:gd name="T47" fmla="*/ 5 h 117"/>
                <a:gd name="T48" fmla="*/ 14 w 145"/>
                <a:gd name="T49" fmla="*/ 7 h 117"/>
                <a:gd name="T50" fmla="*/ 15 w 145"/>
                <a:gd name="T51" fmla="*/ 10 h 117"/>
                <a:gd name="T52" fmla="*/ 16 w 145"/>
                <a:gd name="T53" fmla="*/ 12 h 117"/>
                <a:gd name="T54" fmla="*/ 17 w 145"/>
                <a:gd name="T55" fmla="*/ 15 h 117"/>
                <a:gd name="T56" fmla="*/ 19 w 145"/>
                <a:gd name="T57" fmla="*/ 17 h 117"/>
                <a:gd name="T58" fmla="*/ 20 w 145"/>
                <a:gd name="T59" fmla="*/ 20 h 117"/>
                <a:gd name="T60" fmla="*/ 21 w 145"/>
                <a:gd name="T61" fmla="*/ 22 h 117"/>
                <a:gd name="T62" fmla="*/ 22 w 145"/>
                <a:gd name="T63" fmla="*/ 24 h 117"/>
                <a:gd name="T64" fmla="*/ 23 w 145"/>
                <a:gd name="T65" fmla="*/ 26 h 117"/>
                <a:gd name="T66" fmla="*/ 24 w 145"/>
                <a:gd name="T67" fmla="*/ 27 h 117"/>
                <a:gd name="T68" fmla="*/ 24 w 145"/>
                <a:gd name="T69" fmla="*/ 27 h 117"/>
                <a:gd name="T70" fmla="*/ 25 w 145"/>
                <a:gd name="T71" fmla="*/ 28 h 117"/>
                <a:gd name="T72" fmla="*/ 25 w 145"/>
                <a:gd name="T73" fmla="*/ 28 h 117"/>
                <a:gd name="T74" fmla="*/ 25 w 145"/>
                <a:gd name="T75" fmla="*/ 29 h 117"/>
                <a:gd name="T76" fmla="*/ 26 w 145"/>
                <a:gd name="T77" fmla="*/ 29 h 117"/>
                <a:gd name="T78" fmla="*/ 27 w 145"/>
                <a:gd name="T79" fmla="*/ 29 h 117"/>
                <a:gd name="T80" fmla="*/ 27 w 145"/>
                <a:gd name="T81" fmla="*/ 29 h 117"/>
                <a:gd name="T82" fmla="*/ 28 w 145"/>
                <a:gd name="T83" fmla="*/ 28 h 117"/>
                <a:gd name="T84" fmla="*/ 29 w 145"/>
                <a:gd name="T85" fmla="*/ 27 h 117"/>
                <a:gd name="T86" fmla="*/ 30 w 145"/>
                <a:gd name="T87" fmla="*/ 26 h 117"/>
                <a:gd name="T88" fmla="*/ 30 w 145"/>
                <a:gd name="T89" fmla="*/ 25 h 117"/>
                <a:gd name="T90" fmla="*/ 31 w 145"/>
                <a:gd name="T91" fmla="*/ 23 h 117"/>
                <a:gd name="T92" fmla="*/ 32 w 145"/>
                <a:gd name="T93" fmla="*/ 22 h 117"/>
                <a:gd name="T94" fmla="*/ 33 w 145"/>
                <a:gd name="T95" fmla="*/ 18 h 117"/>
                <a:gd name="T96" fmla="*/ 34 w 145"/>
                <a:gd name="T97" fmla="*/ 17 h 117"/>
                <a:gd name="T98" fmla="*/ 34 w 145"/>
                <a:gd name="T99" fmla="*/ 15 h 117"/>
                <a:gd name="T100" fmla="*/ 35 w 145"/>
                <a:gd name="T101" fmla="*/ 14 h 117"/>
                <a:gd name="T102" fmla="*/ 35 w 145"/>
                <a:gd name="T103" fmla="*/ 12 h 117"/>
                <a:gd name="T104" fmla="*/ 36 w 145"/>
                <a:gd name="T105" fmla="*/ 11 h 117"/>
                <a:gd name="T106" fmla="*/ 36 w 145"/>
                <a:gd name="T107" fmla="*/ 1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5" h="117">
                  <a:moveTo>
                    <a:pt x="0" y="79"/>
                  </a:moveTo>
                  <a:lnTo>
                    <a:pt x="0" y="75"/>
                  </a:lnTo>
                  <a:lnTo>
                    <a:pt x="2" y="72"/>
                  </a:lnTo>
                  <a:lnTo>
                    <a:pt x="3" y="65"/>
                  </a:lnTo>
                  <a:lnTo>
                    <a:pt x="5" y="60"/>
                  </a:lnTo>
                  <a:lnTo>
                    <a:pt x="7" y="54"/>
                  </a:lnTo>
                  <a:lnTo>
                    <a:pt x="10" y="47"/>
                  </a:lnTo>
                  <a:lnTo>
                    <a:pt x="13" y="32"/>
                  </a:lnTo>
                  <a:lnTo>
                    <a:pt x="17" y="25"/>
                  </a:lnTo>
                  <a:lnTo>
                    <a:pt x="20" y="19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9" y="12"/>
                  </a:lnTo>
                  <a:lnTo>
                    <a:pt x="52" y="20"/>
                  </a:lnTo>
                  <a:lnTo>
                    <a:pt x="57" y="29"/>
                  </a:lnTo>
                  <a:lnTo>
                    <a:pt x="60" y="39"/>
                  </a:lnTo>
                  <a:lnTo>
                    <a:pt x="65" y="49"/>
                  </a:lnTo>
                  <a:lnTo>
                    <a:pt x="70" y="59"/>
                  </a:lnTo>
                  <a:lnTo>
                    <a:pt x="75" y="69"/>
                  </a:lnTo>
                  <a:lnTo>
                    <a:pt x="79" y="79"/>
                  </a:lnTo>
                  <a:lnTo>
                    <a:pt x="84" y="87"/>
                  </a:lnTo>
                  <a:lnTo>
                    <a:pt x="89" y="95"/>
                  </a:lnTo>
                  <a:lnTo>
                    <a:pt x="92" y="104"/>
                  </a:lnTo>
                  <a:lnTo>
                    <a:pt x="95" y="107"/>
                  </a:lnTo>
                  <a:lnTo>
                    <a:pt x="97" y="109"/>
                  </a:lnTo>
                  <a:lnTo>
                    <a:pt x="99" y="112"/>
                  </a:lnTo>
                  <a:lnTo>
                    <a:pt x="100" y="114"/>
                  </a:lnTo>
                  <a:lnTo>
                    <a:pt x="102" y="115"/>
                  </a:lnTo>
                  <a:lnTo>
                    <a:pt x="104" y="115"/>
                  </a:lnTo>
                  <a:lnTo>
                    <a:pt x="107" y="117"/>
                  </a:lnTo>
                  <a:lnTo>
                    <a:pt x="110" y="115"/>
                  </a:lnTo>
                  <a:lnTo>
                    <a:pt x="114" y="114"/>
                  </a:lnTo>
                  <a:lnTo>
                    <a:pt x="117" y="109"/>
                  </a:lnTo>
                  <a:lnTo>
                    <a:pt x="120" y="105"/>
                  </a:lnTo>
                  <a:lnTo>
                    <a:pt x="122" y="100"/>
                  </a:lnTo>
                  <a:lnTo>
                    <a:pt x="125" y="94"/>
                  </a:lnTo>
                  <a:lnTo>
                    <a:pt x="129" y="87"/>
                  </a:lnTo>
                  <a:lnTo>
                    <a:pt x="134" y="74"/>
                  </a:lnTo>
                  <a:lnTo>
                    <a:pt x="135" y="67"/>
                  </a:lnTo>
                  <a:lnTo>
                    <a:pt x="137" y="62"/>
                  </a:lnTo>
                  <a:lnTo>
                    <a:pt x="140" y="55"/>
                  </a:lnTo>
                  <a:lnTo>
                    <a:pt x="142" y="50"/>
                  </a:lnTo>
                  <a:lnTo>
                    <a:pt x="144" y="45"/>
                  </a:lnTo>
                  <a:lnTo>
                    <a:pt x="145" y="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98"/>
            <p:cNvSpPr>
              <a:spLocks noChangeShapeType="1"/>
            </p:cNvSpPr>
            <p:nvPr/>
          </p:nvSpPr>
          <p:spPr bwMode="auto">
            <a:xfrm>
              <a:off x="3496" y="1088"/>
              <a:ext cx="4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99"/>
            <p:cNvSpPr>
              <a:spLocks noChangeShapeType="1"/>
            </p:cNvSpPr>
            <p:nvPr/>
          </p:nvSpPr>
          <p:spPr bwMode="auto">
            <a:xfrm>
              <a:off x="3549" y="1112"/>
              <a:ext cx="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00"/>
            <p:cNvSpPr>
              <a:spLocks noChangeShapeType="1"/>
            </p:cNvSpPr>
            <p:nvPr/>
          </p:nvSpPr>
          <p:spPr bwMode="auto">
            <a:xfrm>
              <a:off x="3549" y="1130"/>
              <a:ext cx="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101"/>
            <p:cNvSpPr>
              <a:spLocks noChangeArrowheads="1"/>
            </p:cNvSpPr>
            <p:nvPr/>
          </p:nvSpPr>
          <p:spPr bwMode="auto">
            <a:xfrm>
              <a:off x="3605" y="1041"/>
              <a:ext cx="119" cy="113"/>
            </a:xfrm>
            <a:prstGeom prst="rect">
              <a:avLst/>
            </a:prstGeom>
            <a:solidFill>
              <a:srgbClr val="6DAAFB"/>
            </a:solidFill>
            <a:ln w="12700">
              <a:solidFill>
                <a:srgbClr val="0046A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Line 102"/>
            <p:cNvSpPr>
              <a:spLocks noChangeShapeType="1"/>
            </p:cNvSpPr>
            <p:nvPr/>
          </p:nvSpPr>
          <p:spPr bwMode="auto">
            <a:xfrm flipV="1">
              <a:off x="3605" y="1041"/>
              <a:ext cx="118" cy="1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03"/>
            <p:cNvSpPr>
              <a:spLocks/>
            </p:cNvSpPr>
            <p:nvPr/>
          </p:nvSpPr>
          <p:spPr bwMode="auto">
            <a:xfrm>
              <a:off x="3621" y="1052"/>
              <a:ext cx="36" cy="29"/>
            </a:xfrm>
            <a:custGeom>
              <a:avLst/>
              <a:gdLst>
                <a:gd name="T0" fmla="*/ 0 w 145"/>
                <a:gd name="T1" fmla="*/ 20 h 117"/>
                <a:gd name="T2" fmla="*/ 0 w 145"/>
                <a:gd name="T3" fmla="*/ 19 h 117"/>
                <a:gd name="T4" fmla="*/ 0 w 145"/>
                <a:gd name="T5" fmla="*/ 18 h 117"/>
                <a:gd name="T6" fmla="*/ 1 w 145"/>
                <a:gd name="T7" fmla="*/ 16 h 117"/>
                <a:gd name="T8" fmla="*/ 1 w 145"/>
                <a:gd name="T9" fmla="*/ 15 h 117"/>
                <a:gd name="T10" fmla="*/ 2 w 145"/>
                <a:gd name="T11" fmla="*/ 13 h 117"/>
                <a:gd name="T12" fmla="*/ 2 w 145"/>
                <a:gd name="T13" fmla="*/ 12 h 117"/>
                <a:gd name="T14" fmla="*/ 3 w 145"/>
                <a:gd name="T15" fmla="*/ 8 h 117"/>
                <a:gd name="T16" fmla="*/ 4 w 145"/>
                <a:gd name="T17" fmla="*/ 6 h 117"/>
                <a:gd name="T18" fmla="*/ 5 w 145"/>
                <a:gd name="T19" fmla="*/ 5 h 117"/>
                <a:gd name="T20" fmla="*/ 5 w 145"/>
                <a:gd name="T21" fmla="*/ 3 h 117"/>
                <a:gd name="T22" fmla="*/ 6 w 145"/>
                <a:gd name="T23" fmla="*/ 2 h 117"/>
                <a:gd name="T24" fmla="*/ 7 w 145"/>
                <a:gd name="T25" fmla="*/ 1 h 117"/>
                <a:gd name="T26" fmla="*/ 7 w 145"/>
                <a:gd name="T27" fmla="*/ 0 h 117"/>
                <a:gd name="T28" fmla="*/ 8 w 145"/>
                <a:gd name="T29" fmla="*/ 0 h 117"/>
                <a:gd name="T30" fmla="*/ 9 w 145"/>
                <a:gd name="T31" fmla="*/ 0 h 117"/>
                <a:gd name="T32" fmla="*/ 9 w 145"/>
                <a:gd name="T33" fmla="*/ 0 h 117"/>
                <a:gd name="T34" fmla="*/ 10 w 145"/>
                <a:gd name="T35" fmla="*/ 0 h 117"/>
                <a:gd name="T36" fmla="*/ 10 w 145"/>
                <a:gd name="T37" fmla="*/ 0 h 117"/>
                <a:gd name="T38" fmla="*/ 10 w 145"/>
                <a:gd name="T39" fmla="*/ 1 h 117"/>
                <a:gd name="T40" fmla="*/ 11 w 145"/>
                <a:gd name="T41" fmla="*/ 2 h 117"/>
                <a:gd name="T42" fmla="*/ 11 w 145"/>
                <a:gd name="T43" fmla="*/ 2 h 117"/>
                <a:gd name="T44" fmla="*/ 12 w 145"/>
                <a:gd name="T45" fmla="*/ 3 h 117"/>
                <a:gd name="T46" fmla="*/ 13 w 145"/>
                <a:gd name="T47" fmla="*/ 5 h 117"/>
                <a:gd name="T48" fmla="*/ 14 w 145"/>
                <a:gd name="T49" fmla="*/ 7 h 117"/>
                <a:gd name="T50" fmla="*/ 15 w 145"/>
                <a:gd name="T51" fmla="*/ 10 h 117"/>
                <a:gd name="T52" fmla="*/ 16 w 145"/>
                <a:gd name="T53" fmla="*/ 12 h 117"/>
                <a:gd name="T54" fmla="*/ 17 w 145"/>
                <a:gd name="T55" fmla="*/ 15 h 117"/>
                <a:gd name="T56" fmla="*/ 19 w 145"/>
                <a:gd name="T57" fmla="*/ 17 h 117"/>
                <a:gd name="T58" fmla="*/ 20 w 145"/>
                <a:gd name="T59" fmla="*/ 20 h 117"/>
                <a:gd name="T60" fmla="*/ 21 w 145"/>
                <a:gd name="T61" fmla="*/ 22 h 117"/>
                <a:gd name="T62" fmla="*/ 22 w 145"/>
                <a:gd name="T63" fmla="*/ 24 h 117"/>
                <a:gd name="T64" fmla="*/ 23 w 145"/>
                <a:gd name="T65" fmla="*/ 26 h 117"/>
                <a:gd name="T66" fmla="*/ 24 w 145"/>
                <a:gd name="T67" fmla="*/ 27 h 117"/>
                <a:gd name="T68" fmla="*/ 24 w 145"/>
                <a:gd name="T69" fmla="*/ 27 h 117"/>
                <a:gd name="T70" fmla="*/ 25 w 145"/>
                <a:gd name="T71" fmla="*/ 28 h 117"/>
                <a:gd name="T72" fmla="*/ 25 w 145"/>
                <a:gd name="T73" fmla="*/ 28 h 117"/>
                <a:gd name="T74" fmla="*/ 25 w 145"/>
                <a:gd name="T75" fmla="*/ 29 h 117"/>
                <a:gd name="T76" fmla="*/ 26 w 145"/>
                <a:gd name="T77" fmla="*/ 29 h 117"/>
                <a:gd name="T78" fmla="*/ 27 w 145"/>
                <a:gd name="T79" fmla="*/ 29 h 117"/>
                <a:gd name="T80" fmla="*/ 27 w 145"/>
                <a:gd name="T81" fmla="*/ 29 h 117"/>
                <a:gd name="T82" fmla="*/ 28 w 145"/>
                <a:gd name="T83" fmla="*/ 28 h 117"/>
                <a:gd name="T84" fmla="*/ 29 w 145"/>
                <a:gd name="T85" fmla="*/ 27 h 117"/>
                <a:gd name="T86" fmla="*/ 30 w 145"/>
                <a:gd name="T87" fmla="*/ 26 h 117"/>
                <a:gd name="T88" fmla="*/ 30 w 145"/>
                <a:gd name="T89" fmla="*/ 25 h 117"/>
                <a:gd name="T90" fmla="*/ 31 w 145"/>
                <a:gd name="T91" fmla="*/ 23 h 117"/>
                <a:gd name="T92" fmla="*/ 32 w 145"/>
                <a:gd name="T93" fmla="*/ 22 h 117"/>
                <a:gd name="T94" fmla="*/ 33 w 145"/>
                <a:gd name="T95" fmla="*/ 18 h 117"/>
                <a:gd name="T96" fmla="*/ 34 w 145"/>
                <a:gd name="T97" fmla="*/ 17 h 117"/>
                <a:gd name="T98" fmla="*/ 34 w 145"/>
                <a:gd name="T99" fmla="*/ 15 h 117"/>
                <a:gd name="T100" fmla="*/ 35 w 145"/>
                <a:gd name="T101" fmla="*/ 14 h 117"/>
                <a:gd name="T102" fmla="*/ 35 w 145"/>
                <a:gd name="T103" fmla="*/ 12 h 117"/>
                <a:gd name="T104" fmla="*/ 36 w 145"/>
                <a:gd name="T105" fmla="*/ 11 h 117"/>
                <a:gd name="T106" fmla="*/ 36 w 145"/>
                <a:gd name="T107" fmla="*/ 1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5" h="117">
                  <a:moveTo>
                    <a:pt x="0" y="79"/>
                  </a:moveTo>
                  <a:lnTo>
                    <a:pt x="0" y="75"/>
                  </a:lnTo>
                  <a:lnTo>
                    <a:pt x="2" y="72"/>
                  </a:lnTo>
                  <a:lnTo>
                    <a:pt x="3" y="65"/>
                  </a:lnTo>
                  <a:lnTo>
                    <a:pt x="5" y="60"/>
                  </a:lnTo>
                  <a:lnTo>
                    <a:pt x="7" y="54"/>
                  </a:lnTo>
                  <a:lnTo>
                    <a:pt x="10" y="47"/>
                  </a:lnTo>
                  <a:lnTo>
                    <a:pt x="13" y="32"/>
                  </a:lnTo>
                  <a:lnTo>
                    <a:pt x="17" y="25"/>
                  </a:lnTo>
                  <a:lnTo>
                    <a:pt x="20" y="19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9" y="12"/>
                  </a:lnTo>
                  <a:lnTo>
                    <a:pt x="52" y="20"/>
                  </a:lnTo>
                  <a:lnTo>
                    <a:pt x="57" y="29"/>
                  </a:lnTo>
                  <a:lnTo>
                    <a:pt x="60" y="39"/>
                  </a:lnTo>
                  <a:lnTo>
                    <a:pt x="65" y="49"/>
                  </a:lnTo>
                  <a:lnTo>
                    <a:pt x="70" y="59"/>
                  </a:lnTo>
                  <a:lnTo>
                    <a:pt x="75" y="69"/>
                  </a:lnTo>
                  <a:lnTo>
                    <a:pt x="79" y="79"/>
                  </a:lnTo>
                  <a:lnTo>
                    <a:pt x="84" y="87"/>
                  </a:lnTo>
                  <a:lnTo>
                    <a:pt x="89" y="95"/>
                  </a:lnTo>
                  <a:lnTo>
                    <a:pt x="92" y="104"/>
                  </a:lnTo>
                  <a:lnTo>
                    <a:pt x="95" y="107"/>
                  </a:lnTo>
                  <a:lnTo>
                    <a:pt x="97" y="109"/>
                  </a:lnTo>
                  <a:lnTo>
                    <a:pt x="99" y="112"/>
                  </a:lnTo>
                  <a:lnTo>
                    <a:pt x="100" y="114"/>
                  </a:lnTo>
                  <a:lnTo>
                    <a:pt x="102" y="115"/>
                  </a:lnTo>
                  <a:lnTo>
                    <a:pt x="104" y="115"/>
                  </a:lnTo>
                  <a:lnTo>
                    <a:pt x="107" y="117"/>
                  </a:lnTo>
                  <a:lnTo>
                    <a:pt x="110" y="115"/>
                  </a:lnTo>
                  <a:lnTo>
                    <a:pt x="114" y="114"/>
                  </a:lnTo>
                  <a:lnTo>
                    <a:pt x="117" y="109"/>
                  </a:lnTo>
                  <a:lnTo>
                    <a:pt x="120" y="105"/>
                  </a:lnTo>
                  <a:lnTo>
                    <a:pt x="122" y="100"/>
                  </a:lnTo>
                  <a:lnTo>
                    <a:pt x="125" y="94"/>
                  </a:lnTo>
                  <a:lnTo>
                    <a:pt x="129" y="87"/>
                  </a:lnTo>
                  <a:lnTo>
                    <a:pt x="134" y="74"/>
                  </a:lnTo>
                  <a:lnTo>
                    <a:pt x="135" y="67"/>
                  </a:lnTo>
                  <a:lnTo>
                    <a:pt x="137" y="62"/>
                  </a:lnTo>
                  <a:lnTo>
                    <a:pt x="140" y="55"/>
                  </a:lnTo>
                  <a:lnTo>
                    <a:pt x="142" y="50"/>
                  </a:lnTo>
                  <a:lnTo>
                    <a:pt x="144" y="45"/>
                  </a:lnTo>
                  <a:lnTo>
                    <a:pt x="145" y="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04"/>
            <p:cNvSpPr>
              <a:spLocks noChangeShapeType="1"/>
            </p:cNvSpPr>
            <p:nvPr/>
          </p:nvSpPr>
          <p:spPr bwMode="auto">
            <a:xfrm>
              <a:off x="3617" y="1088"/>
              <a:ext cx="4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05"/>
            <p:cNvSpPr>
              <a:spLocks noChangeShapeType="1"/>
            </p:cNvSpPr>
            <p:nvPr/>
          </p:nvSpPr>
          <p:spPr bwMode="auto">
            <a:xfrm>
              <a:off x="3670" y="1112"/>
              <a:ext cx="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06"/>
            <p:cNvSpPr>
              <a:spLocks noChangeShapeType="1"/>
            </p:cNvSpPr>
            <p:nvPr/>
          </p:nvSpPr>
          <p:spPr bwMode="auto">
            <a:xfrm>
              <a:off x="3670" y="1130"/>
              <a:ext cx="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Rectangle 107"/>
          <p:cNvSpPr>
            <a:spLocks noChangeArrowheads="1"/>
          </p:cNvSpPr>
          <p:nvPr/>
        </p:nvSpPr>
        <p:spPr bwMode="auto">
          <a:xfrm>
            <a:off x="6737127" y="5947167"/>
            <a:ext cx="416105" cy="12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Rectifier</a:t>
            </a:r>
            <a:endParaRPr lang="en-US" altLang="en-US" sz="2400" dirty="0"/>
          </a:p>
        </p:txBody>
      </p:sp>
      <p:sp>
        <p:nvSpPr>
          <p:cNvPr id="100" name="Rectangle 108"/>
          <p:cNvSpPr>
            <a:spLocks noChangeArrowheads="1"/>
          </p:cNvSpPr>
          <p:nvPr/>
        </p:nvSpPr>
        <p:spPr bwMode="auto">
          <a:xfrm>
            <a:off x="5917670" y="5961831"/>
            <a:ext cx="501137" cy="397422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Rectangle 109"/>
          <p:cNvSpPr>
            <a:spLocks noChangeArrowheads="1"/>
          </p:cNvSpPr>
          <p:nvPr/>
        </p:nvSpPr>
        <p:spPr bwMode="auto">
          <a:xfrm>
            <a:off x="5915861" y="6007364"/>
            <a:ext cx="502946" cy="24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000000"/>
                </a:solidFill>
              </a:rPr>
              <a:t>AC</a:t>
            </a:r>
          </a:p>
          <a:p>
            <a:pPr algn="ctr" eaLnBrk="1" hangingPunct="1"/>
            <a:r>
              <a:rPr lang="en-US" altLang="en-US" sz="1000" dirty="0">
                <a:solidFill>
                  <a:srgbClr val="000000"/>
                </a:solidFill>
              </a:rPr>
              <a:t>Panel</a:t>
            </a:r>
            <a:endParaRPr lang="en-US" altLang="en-US" sz="2400" dirty="0"/>
          </a:p>
        </p:txBody>
      </p:sp>
      <p:sp>
        <p:nvSpPr>
          <p:cNvPr id="102" name="Rectangle 110"/>
          <p:cNvSpPr>
            <a:spLocks noChangeArrowheads="1"/>
          </p:cNvSpPr>
          <p:nvPr/>
        </p:nvSpPr>
        <p:spPr bwMode="auto">
          <a:xfrm>
            <a:off x="7499129" y="4293987"/>
            <a:ext cx="322030" cy="2092177"/>
          </a:xfrm>
          <a:prstGeom prst="rect">
            <a:avLst/>
          </a:prstGeom>
          <a:solidFill>
            <a:srgbClr val="DDDDDD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Rectangle 111"/>
          <p:cNvSpPr>
            <a:spLocks noChangeArrowheads="1"/>
          </p:cNvSpPr>
          <p:nvPr/>
        </p:nvSpPr>
        <p:spPr bwMode="auto">
          <a:xfrm>
            <a:off x="7562449" y="5266571"/>
            <a:ext cx="197198" cy="2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000000"/>
                </a:solidFill>
              </a:rPr>
              <a:t>DC</a:t>
            </a:r>
          </a:p>
          <a:p>
            <a:pPr algn="ctr" eaLnBrk="1" hangingPunct="1"/>
            <a:r>
              <a:rPr lang="en-US" altLang="en-US" sz="1000" dirty="0">
                <a:solidFill>
                  <a:srgbClr val="000000"/>
                </a:solidFill>
              </a:rPr>
              <a:t>Bus</a:t>
            </a:r>
            <a:endParaRPr lang="en-US" altLang="en-US" sz="2400" dirty="0"/>
          </a:p>
        </p:txBody>
      </p:sp>
      <p:sp>
        <p:nvSpPr>
          <p:cNvPr id="104" name="Oval 112"/>
          <p:cNvSpPr>
            <a:spLocks noChangeArrowheads="1"/>
          </p:cNvSpPr>
          <p:nvPr/>
        </p:nvSpPr>
        <p:spPr bwMode="auto">
          <a:xfrm>
            <a:off x="4472739" y="5946000"/>
            <a:ext cx="428419" cy="428387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Rectangle 113"/>
          <p:cNvSpPr>
            <a:spLocks noChangeArrowheads="1"/>
          </p:cNvSpPr>
          <p:nvPr/>
        </p:nvSpPr>
        <p:spPr bwMode="auto">
          <a:xfrm>
            <a:off x="4557770" y="6094147"/>
            <a:ext cx="276801" cy="12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000000"/>
                </a:solidFill>
              </a:rPr>
              <a:t>Meter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03360" y="4111327"/>
            <a:ext cx="1434966" cy="989766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84136" y="1007416"/>
            <a:ext cx="4334245" cy="4921966"/>
            <a:chOff x="1737360" y="1463040"/>
            <a:chExt cx="4480560" cy="5088121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737360" y="1463040"/>
              <a:ext cx="4480560" cy="420624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702196" y="3465581"/>
              <a:ext cx="1143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HSM-16</a:t>
              </a:r>
            </a:p>
            <a:p>
              <a:r>
                <a:rPr lang="en-US" sz="900" b="1" dirty="0" smtClean="0"/>
                <a:t>300 kW-hr</a:t>
              </a:r>
            </a:p>
            <a:p>
              <a:endParaRPr lang="en-US" sz="900" b="1" dirty="0" smtClean="0"/>
            </a:p>
            <a:p>
              <a:r>
                <a:rPr lang="en-US" sz="900" b="1" dirty="0" smtClean="0"/>
                <a:t>5 day runtime @ 2.5kW load</a:t>
              </a:r>
              <a:endParaRPr lang="en-US" sz="9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6182" y="4049542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Fuel Cell</a:t>
              </a:r>
            </a:p>
            <a:p>
              <a:r>
                <a:rPr lang="en-US" sz="900" b="1" dirty="0" smtClean="0"/>
                <a:t>&amp; Battery</a:t>
              </a:r>
              <a:endParaRPr lang="en-US" sz="9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6781" y="2262927"/>
              <a:ext cx="79752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Power, Radio, Backhaul, MW, &amp; SPD</a:t>
              </a:r>
              <a:endParaRPr lang="en-US" sz="900" b="1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2816353" y="3423514"/>
              <a:ext cx="658367" cy="232623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935860" y="5627831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Integrated Cabinet</a:t>
              </a:r>
            </a:p>
            <a:p>
              <a:r>
                <a:rPr lang="en-US" sz="900" b="1" dirty="0" smtClean="0"/>
                <a:t>2 Environments</a:t>
              </a:r>
            </a:p>
            <a:p>
              <a:r>
                <a:rPr lang="en-US" sz="900" dirty="0" smtClean="0"/>
                <a:t>Upper Compartment:</a:t>
              </a:r>
            </a:p>
            <a:p>
              <a:r>
                <a:rPr lang="en-US" sz="900" dirty="0" smtClean="0"/>
                <a:t>HEX</a:t>
              </a:r>
            </a:p>
            <a:p>
              <a:r>
                <a:rPr lang="en-US" sz="900" dirty="0" smtClean="0"/>
                <a:t>Lower Compartment:</a:t>
              </a:r>
            </a:p>
            <a:p>
              <a:r>
                <a:rPr lang="en-US" sz="900" dirty="0" smtClean="0"/>
                <a:t>Ventilated </a:t>
              </a:r>
              <a:endParaRPr lang="en-US" sz="900" dirty="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V="1">
              <a:off x="2877896" y="3382370"/>
              <a:ext cx="1068428" cy="40481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2816343" y="5749748"/>
              <a:ext cx="18288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8035064" y="5220434"/>
            <a:ext cx="900455" cy="24411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8129425" y="5265546"/>
            <a:ext cx="7117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 smtClean="0">
                <a:solidFill>
                  <a:srgbClr val="000000"/>
                </a:solidFill>
              </a:rPr>
              <a:t>Data </a:t>
            </a:r>
            <a:r>
              <a:rPr lang="en-US" altLang="en-US" sz="1000" dirty="0" err="1" smtClean="0">
                <a:solidFill>
                  <a:srgbClr val="000000"/>
                </a:solidFill>
              </a:rPr>
              <a:t>Comm</a:t>
            </a:r>
            <a:endParaRPr lang="en-US" altLang="en-US" sz="2400" dirty="0"/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8035064" y="4911968"/>
            <a:ext cx="900455" cy="24411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8159080" y="4957080"/>
            <a:ext cx="6524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 smtClean="0">
                <a:solidFill>
                  <a:srgbClr val="000000"/>
                </a:solidFill>
              </a:rPr>
              <a:t>Microwave</a:t>
            </a:r>
            <a:endParaRPr lang="en-US" altLang="en-US" sz="2400" dirty="0"/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8035064" y="4596187"/>
            <a:ext cx="900455" cy="24411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8168698" y="4641299"/>
            <a:ext cx="6331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 smtClean="0">
                <a:solidFill>
                  <a:srgbClr val="000000"/>
                </a:solidFill>
              </a:rPr>
              <a:t>LTE Radio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8035064" y="5533764"/>
            <a:ext cx="900455" cy="24411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8120608" y="5578876"/>
            <a:ext cx="72936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 smtClean="0">
                <a:solidFill>
                  <a:srgbClr val="000000"/>
                </a:solidFill>
              </a:rPr>
              <a:t>Telco/Lease</a:t>
            </a:r>
            <a:endParaRPr lang="en-US" altLang="en-US" sz="2400" dirty="0"/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8035064" y="5854409"/>
            <a:ext cx="900455" cy="24411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8303350" y="5899521"/>
            <a:ext cx="3638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 smtClean="0">
                <a:solidFill>
                  <a:srgbClr val="000000"/>
                </a:solidFill>
              </a:rPr>
              <a:t>HVAC</a:t>
            </a:r>
            <a:endParaRPr lang="en-US" altLang="en-US" sz="2400" dirty="0"/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8035064" y="6175054"/>
            <a:ext cx="900455" cy="24411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8215986" y="6220166"/>
            <a:ext cx="5386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 smtClean="0">
                <a:solidFill>
                  <a:srgbClr val="000000"/>
                </a:solidFill>
              </a:rPr>
              <a:t>Ancillary</a:t>
            </a:r>
            <a:endParaRPr lang="en-US" altLang="en-US" sz="2400" dirty="0"/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8035064" y="4286569"/>
            <a:ext cx="900455" cy="24411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8054885" y="4331681"/>
            <a:ext cx="8608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 smtClean="0">
                <a:solidFill>
                  <a:srgbClr val="000000"/>
                </a:solidFill>
              </a:rPr>
              <a:t>Remote Radio</a:t>
            </a:r>
            <a:endParaRPr lang="en-US" altLang="en-US" sz="2400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5356813" y="5178190"/>
            <a:ext cx="457213" cy="592503"/>
            <a:chOff x="6649927" y="3480127"/>
            <a:chExt cx="457213" cy="592503"/>
          </a:xfrm>
        </p:grpSpPr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 flipH="1">
              <a:off x="6649927" y="3480127"/>
              <a:ext cx="212147" cy="398659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0"/>
            <p:cNvSpPr>
              <a:spLocks noChangeShapeType="1"/>
            </p:cNvSpPr>
            <p:nvPr/>
          </p:nvSpPr>
          <p:spPr bwMode="auto">
            <a:xfrm>
              <a:off x="6684675" y="3544132"/>
              <a:ext cx="144479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1"/>
            <p:cNvSpPr>
              <a:spLocks noChangeShapeType="1"/>
            </p:cNvSpPr>
            <p:nvPr/>
          </p:nvSpPr>
          <p:spPr bwMode="auto">
            <a:xfrm>
              <a:off x="6719424" y="3582535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2"/>
            <p:cNvSpPr>
              <a:spLocks noChangeShapeType="1"/>
            </p:cNvSpPr>
            <p:nvPr/>
          </p:nvSpPr>
          <p:spPr bwMode="auto">
            <a:xfrm>
              <a:off x="6684675" y="3622767"/>
              <a:ext cx="144479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3"/>
            <p:cNvSpPr>
              <a:spLocks noChangeShapeType="1"/>
            </p:cNvSpPr>
            <p:nvPr/>
          </p:nvSpPr>
          <p:spPr bwMode="auto">
            <a:xfrm>
              <a:off x="6719424" y="3661170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4"/>
            <p:cNvSpPr>
              <a:spLocks noChangeShapeType="1"/>
            </p:cNvSpPr>
            <p:nvPr/>
          </p:nvSpPr>
          <p:spPr bwMode="auto">
            <a:xfrm>
              <a:off x="6684675" y="3701402"/>
              <a:ext cx="1444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5"/>
            <p:cNvSpPr>
              <a:spLocks noChangeShapeType="1"/>
            </p:cNvSpPr>
            <p:nvPr/>
          </p:nvSpPr>
          <p:spPr bwMode="auto">
            <a:xfrm>
              <a:off x="6719424" y="3739805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"/>
            <p:cNvSpPr>
              <a:spLocks noChangeShapeType="1"/>
            </p:cNvSpPr>
            <p:nvPr/>
          </p:nvSpPr>
          <p:spPr bwMode="auto">
            <a:xfrm>
              <a:off x="6684675" y="3780036"/>
              <a:ext cx="1444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7"/>
            <p:cNvSpPr>
              <a:spLocks noChangeShapeType="1"/>
            </p:cNvSpPr>
            <p:nvPr/>
          </p:nvSpPr>
          <p:spPr bwMode="auto">
            <a:xfrm>
              <a:off x="6719424" y="3818439"/>
              <a:ext cx="7498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 flipH="1">
              <a:off x="6649927" y="3480127"/>
              <a:ext cx="212147" cy="398659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9"/>
            <p:cNvSpPr>
              <a:spLocks noChangeShapeType="1"/>
            </p:cNvSpPr>
            <p:nvPr/>
          </p:nvSpPr>
          <p:spPr bwMode="auto">
            <a:xfrm>
              <a:off x="6684675" y="3544132"/>
              <a:ext cx="144479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20"/>
            <p:cNvSpPr>
              <a:spLocks noChangeShapeType="1"/>
            </p:cNvSpPr>
            <p:nvPr/>
          </p:nvSpPr>
          <p:spPr bwMode="auto">
            <a:xfrm>
              <a:off x="6719424" y="3582535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21"/>
            <p:cNvSpPr>
              <a:spLocks noChangeShapeType="1"/>
            </p:cNvSpPr>
            <p:nvPr/>
          </p:nvSpPr>
          <p:spPr bwMode="auto">
            <a:xfrm>
              <a:off x="6684675" y="3622767"/>
              <a:ext cx="144479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2"/>
            <p:cNvSpPr>
              <a:spLocks noChangeShapeType="1"/>
            </p:cNvSpPr>
            <p:nvPr/>
          </p:nvSpPr>
          <p:spPr bwMode="auto">
            <a:xfrm>
              <a:off x="6719424" y="3661170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3"/>
            <p:cNvSpPr>
              <a:spLocks noChangeShapeType="1"/>
            </p:cNvSpPr>
            <p:nvPr/>
          </p:nvSpPr>
          <p:spPr bwMode="auto">
            <a:xfrm>
              <a:off x="6684675" y="3701402"/>
              <a:ext cx="1444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4"/>
            <p:cNvSpPr>
              <a:spLocks noChangeShapeType="1"/>
            </p:cNvSpPr>
            <p:nvPr/>
          </p:nvSpPr>
          <p:spPr bwMode="auto">
            <a:xfrm>
              <a:off x="6719424" y="3739805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5"/>
            <p:cNvSpPr>
              <a:spLocks noChangeShapeType="1"/>
            </p:cNvSpPr>
            <p:nvPr/>
          </p:nvSpPr>
          <p:spPr bwMode="auto">
            <a:xfrm>
              <a:off x="6684675" y="3780036"/>
              <a:ext cx="1444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"/>
            <p:cNvSpPr>
              <a:spLocks noChangeShapeType="1"/>
            </p:cNvSpPr>
            <p:nvPr/>
          </p:nvSpPr>
          <p:spPr bwMode="auto">
            <a:xfrm>
              <a:off x="6719424" y="3818439"/>
              <a:ext cx="7498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 flipH="1">
              <a:off x="6732225" y="3544132"/>
              <a:ext cx="212147" cy="400488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8"/>
            <p:cNvSpPr>
              <a:spLocks noChangeShapeType="1"/>
            </p:cNvSpPr>
            <p:nvPr/>
          </p:nvSpPr>
          <p:spPr bwMode="auto">
            <a:xfrm>
              <a:off x="6765144" y="360813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9"/>
            <p:cNvSpPr>
              <a:spLocks noChangeShapeType="1"/>
            </p:cNvSpPr>
            <p:nvPr/>
          </p:nvSpPr>
          <p:spPr bwMode="auto">
            <a:xfrm>
              <a:off x="6801722" y="3648369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30"/>
            <p:cNvSpPr>
              <a:spLocks noChangeShapeType="1"/>
            </p:cNvSpPr>
            <p:nvPr/>
          </p:nvSpPr>
          <p:spPr bwMode="auto">
            <a:xfrm>
              <a:off x="6765144" y="3686772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31"/>
            <p:cNvSpPr>
              <a:spLocks noChangeShapeType="1"/>
            </p:cNvSpPr>
            <p:nvPr/>
          </p:nvSpPr>
          <p:spPr bwMode="auto">
            <a:xfrm>
              <a:off x="6801722" y="3727004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32"/>
            <p:cNvSpPr>
              <a:spLocks noChangeShapeType="1"/>
            </p:cNvSpPr>
            <p:nvPr/>
          </p:nvSpPr>
          <p:spPr bwMode="auto">
            <a:xfrm>
              <a:off x="6765144" y="376540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3"/>
            <p:cNvSpPr>
              <a:spLocks noChangeShapeType="1"/>
            </p:cNvSpPr>
            <p:nvPr/>
          </p:nvSpPr>
          <p:spPr bwMode="auto">
            <a:xfrm>
              <a:off x="6801722" y="3805638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34"/>
            <p:cNvSpPr>
              <a:spLocks noChangeShapeType="1"/>
            </p:cNvSpPr>
            <p:nvPr/>
          </p:nvSpPr>
          <p:spPr bwMode="auto">
            <a:xfrm>
              <a:off x="6765144" y="3844041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35"/>
            <p:cNvSpPr>
              <a:spLocks noChangeShapeType="1"/>
            </p:cNvSpPr>
            <p:nvPr/>
          </p:nvSpPr>
          <p:spPr bwMode="auto">
            <a:xfrm>
              <a:off x="6801722" y="3882444"/>
              <a:ext cx="73154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 flipH="1">
              <a:off x="6732225" y="3544132"/>
              <a:ext cx="212147" cy="400488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37"/>
            <p:cNvSpPr>
              <a:spLocks noChangeShapeType="1"/>
            </p:cNvSpPr>
            <p:nvPr/>
          </p:nvSpPr>
          <p:spPr bwMode="auto">
            <a:xfrm>
              <a:off x="6765144" y="360813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38"/>
            <p:cNvSpPr>
              <a:spLocks noChangeShapeType="1"/>
            </p:cNvSpPr>
            <p:nvPr/>
          </p:nvSpPr>
          <p:spPr bwMode="auto">
            <a:xfrm>
              <a:off x="6801722" y="3648369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39"/>
            <p:cNvSpPr>
              <a:spLocks noChangeShapeType="1"/>
            </p:cNvSpPr>
            <p:nvPr/>
          </p:nvSpPr>
          <p:spPr bwMode="auto">
            <a:xfrm>
              <a:off x="6765144" y="3686772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40"/>
            <p:cNvSpPr>
              <a:spLocks noChangeShapeType="1"/>
            </p:cNvSpPr>
            <p:nvPr/>
          </p:nvSpPr>
          <p:spPr bwMode="auto">
            <a:xfrm>
              <a:off x="6801722" y="3727004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41"/>
            <p:cNvSpPr>
              <a:spLocks noChangeShapeType="1"/>
            </p:cNvSpPr>
            <p:nvPr/>
          </p:nvSpPr>
          <p:spPr bwMode="auto">
            <a:xfrm>
              <a:off x="6765144" y="376540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42"/>
            <p:cNvSpPr>
              <a:spLocks noChangeShapeType="1"/>
            </p:cNvSpPr>
            <p:nvPr/>
          </p:nvSpPr>
          <p:spPr bwMode="auto">
            <a:xfrm>
              <a:off x="6801722" y="3805638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43"/>
            <p:cNvSpPr>
              <a:spLocks noChangeShapeType="1"/>
            </p:cNvSpPr>
            <p:nvPr/>
          </p:nvSpPr>
          <p:spPr bwMode="auto">
            <a:xfrm>
              <a:off x="6765144" y="3844041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44"/>
            <p:cNvSpPr>
              <a:spLocks noChangeShapeType="1"/>
            </p:cNvSpPr>
            <p:nvPr/>
          </p:nvSpPr>
          <p:spPr bwMode="auto">
            <a:xfrm>
              <a:off x="6801722" y="3882444"/>
              <a:ext cx="73154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 flipH="1">
              <a:off x="6812694" y="3608137"/>
              <a:ext cx="212147" cy="400488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46"/>
            <p:cNvSpPr>
              <a:spLocks noChangeShapeType="1"/>
            </p:cNvSpPr>
            <p:nvPr/>
          </p:nvSpPr>
          <p:spPr bwMode="auto">
            <a:xfrm>
              <a:off x="6847442" y="3673971"/>
              <a:ext cx="146308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47"/>
            <p:cNvSpPr>
              <a:spLocks noChangeShapeType="1"/>
            </p:cNvSpPr>
            <p:nvPr/>
          </p:nvSpPr>
          <p:spPr bwMode="auto">
            <a:xfrm>
              <a:off x="6882191" y="371237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48"/>
            <p:cNvSpPr>
              <a:spLocks noChangeShapeType="1"/>
            </p:cNvSpPr>
            <p:nvPr/>
          </p:nvSpPr>
          <p:spPr bwMode="auto">
            <a:xfrm>
              <a:off x="6847442" y="3752606"/>
              <a:ext cx="146308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49"/>
            <p:cNvSpPr>
              <a:spLocks noChangeShapeType="1"/>
            </p:cNvSpPr>
            <p:nvPr/>
          </p:nvSpPr>
          <p:spPr bwMode="auto">
            <a:xfrm>
              <a:off x="6882191" y="3791009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50"/>
            <p:cNvSpPr>
              <a:spLocks noChangeShapeType="1"/>
            </p:cNvSpPr>
            <p:nvPr/>
          </p:nvSpPr>
          <p:spPr bwMode="auto">
            <a:xfrm>
              <a:off x="6847442" y="3829412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51"/>
            <p:cNvSpPr>
              <a:spLocks noChangeShapeType="1"/>
            </p:cNvSpPr>
            <p:nvPr/>
          </p:nvSpPr>
          <p:spPr bwMode="auto">
            <a:xfrm>
              <a:off x="6882191" y="386964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52"/>
            <p:cNvSpPr>
              <a:spLocks noChangeShapeType="1"/>
            </p:cNvSpPr>
            <p:nvPr/>
          </p:nvSpPr>
          <p:spPr bwMode="auto">
            <a:xfrm>
              <a:off x="6847442" y="390804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53"/>
            <p:cNvSpPr>
              <a:spLocks noChangeShapeType="1"/>
            </p:cNvSpPr>
            <p:nvPr/>
          </p:nvSpPr>
          <p:spPr bwMode="auto">
            <a:xfrm>
              <a:off x="6882191" y="3946450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202"/>
            <p:cNvSpPr>
              <a:spLocks noChangeArrowheads="1"/>
            </p:cNvSpPr>
            <p:nvPr/>
          </p:nvSpPr>
          <p:spPr bwMode="auto">
            <a:xfrm flipH="1">
              <a:off x="6812694" y="3608137"/>
              <a:ext cx="212147" cy="400488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55"/>
            <p:cNvSpPr>
              <a:spLocks noChangeShapeType="1"/>
            </p:cNvSpPr>
            <p:nvPr/>
          </p:nvSpPr>
          <p:spPr bwMode="auto">
            <a:xfrm>
              <a:off x="6847442" y="3673971"/>
              <a:ext cx="146308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56"/>
            <p:cNvSpPr>
              <a:spLocks noChangeShapeType="1"/>
            </p:cNvSpPr>
            <p:nvPr/>
          </p:nvSpPr>
          <p:spPr bwMode="auto">
            <a:xfrm>
              <a:off x="6882191" y="371237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57"/>
            <p:cNvSpPr>
              <a:spLocks noChangeShapeType="1"/>
            </p:cNvSpPr>
            <p:nvPr/>
          </p:nvSpPr>
          <p:spPr bwMode="auto">
            <a:xfrm>
              <a:off x="6847442" y="3752606"/>
              <a:ext cx="146308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58"/>
            <p:cNvSpPr>
              <a:spLocks noChangeShapeType="1"/>
            </p:cNvSpPr>
            <p:nvPr/>
          </p:nvSpPr>
          <p:spPr bwMode="auto">
            <a:xfrm>
              <a:off x="6882191" y="3791009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59"/>
            <p:cNvSpPr>
              <a:spLocks noChangeShapeType="1"/>
            </p:cNvSpPr>
            <p:nvPr/>
          </p:nvSpPr>
          <p:spPr bwMode="auto">
            <a:xfrm>
              <a:off x="6847442" y="3829412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60"/>
            <p:cNvSpPr>
              <a:spLocks noChangeShapeType="1"/>
            </p:cNvSpPr>
            <p:nvPr/>
          </p:nvSpPr>
          <p:spPr bwMode="auto">
            <a:xfrm>
              <a:off x="6882191" y="386964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61"/>
            <p:cNvSpPr>
              <a:spLocks noChangeShapeType="1"/>
            </p:cNvSpPr>
            <p:nvPr/>
          </p:nvSpPr>
          <p:spPr bwMode="auto">
            <a:xfrm>
              <a:off x="6847442" y="390804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62"/>
            <p:cNvSpPr>
              <a:spLocks noChangeShapeType="1"/>
            </p:cNvSpPr>
            <p:nvPr/>
          </p:nvSpPr>
          <p:spPr bwMode="auto">
            <a:xfrm>
              <a:off x="6882191" y="3946450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211"/>
            <p:cNvSpPr>
              <a:spLocks noChangeArrowheads="1"/>
            </p:cNvSpPr>
            <p:nvPr/>
          </p:nvSpPr>
          <p:spPr bwMode="auto">
            <a:xfrm flipH="1">
              <a:off x="6894993" y="3673971"/>
              <a:ext cx="212147" cy="398659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64"/>
            <p:cNvSpPr>
              <a:spLocks noChangeShapeType="1"/>
            </p:cNvSpPr>
            <p:nvPr/>
          </p:nvSpPr>
          <p:spPr bwMode="auto">
            <a:xfrm>
              <a:off x="6927912" y="3737976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65"/>
            <p:cNvSpPr>
              <a:spLocks noChangeShapeType="1"/>
            </p:cNvSpPr>
            <p:nvPr/>
          </p:nvSpPr>
          <p:spPr bwMode="auto">
            <a:xfrm>
              <a:off x="6964489" y="3776379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66"/>
            <p:cNvSpPr>
              <a:spLocks noChangeShapeType="1"/>
            </p:cNvSpPr>
            <p:nvPr/>
          </p:nvSpPr>
          <p:spPr bwMode="auto">
            <a:xfrm>
              <a:off x="6927912" y="3816610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67"/>
            <p:cNvSpPr>
              <a:spLocks noChangeShapeType="1"/>
            </p:cNvSpPr>
            <p:nvPr/>
          </p:nvSpPr>
          <p:spPr bwMode="auto">
            <a:xfrm>
              <a:off x="6964489" y="3855013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68"/>
            <p:cNvSpPr>
              <a:spLocks noChangeShapeType="1"/>
            </p:cNvSpPr>
            <p:nvPr/>
          </p:nvSpPr>
          <p:spPr bwMode="auto">
            <a:xfrm>
              <a:off x="6927912" y="3893416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69"/>
            <p:cNvSpPr>
              <a:spLocks noChangeShapeType="1"/>
            </p:cNvSpPr>
            <p:nvPr/>
          </p:nvSpPr>
          <p:spPr bwMode="auto">
            <a:xfrm>
              <a:off x="6964489" y="3933648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70"/>
            <p:cNvSpPr>
              <a:spLocks noChangeShapeType="1"/>
            </p:cNvSpPr>
            <p:nvPr/>
          </p:nvSpPr>
          <p:spPr bwMode="auto">
            <a:xfrm>
              <a:off x="6927912" y="3972051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71"/>
            <p:cNvSpPr>
              <a:spLocks noChangeShapeType="1"/>
            </p:cNvSpPr>
            <p:nvPr/>
          </p:nvSpPr>
          <p:spPr bwMode="auto">
            <a:xfrm>
              <a:off x="6964489" y="401045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220"/>
            <p:cNvSpPr>
              <a:spLocks noChangeArrowheads="1"/>
            </p:cNvSpPr>
            <p:nvPr/>
          </p:nvSpPr>
          <p:spPr bwMode="auto">
            <a:xfrm flipH="1">
              <a:off x="6894993" y="3673971"/>
              <a:ext cx="212147" cy="398659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73"/>
            <p:cNvSpPr>
              <a:spLocks noChangeShapeType="1"/>
            </p:cNvSpPr>
            <p:nvPr/>
          </p:nvSpPr>
          <p:spPr bwMode="auto">
            <a:xfrm>
              <a:off x="6927912" y="3737976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74"/>
            <p:cNvSpPr>
              <a:spLocks noChangeShapeType="1"/>
            </p:cNvSpPr>
            <p:nvPr/>
          </p:nvSpPr>
          <p:spPr bwMode="auto">
            <a:xfrm>
              <a:off x="6964489" y="3776379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75"/>
            <p:cNvSpPr>
              <a:spLocks noChangeShapeType="1"/>
            </p:cNvSpPr>
            <p:nvPr/>
          </p:nvSpPr>
          <p:spPr bwMode="auto">
            <a:xfrm>
              <a:off x="6927912" y="3816610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76"/>
            <p:cNvSpPr>
              <a:spLocks noChangeShapeType="1"/>
            </p:cNvSpPr>
            <p:nvPr/>
          </p:nvSpPr>
          <p:spPr bwMode="auto">
            <a:xfrm>
              <a:off x="6964489" y="3855013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77"/>
            <p:cNvSpPr>
              <a:spLocks noChangeShapeType="1"/>
            </p:cNvSpPr>
            <p:nvPr/>
          </p:nvSpPr>
          <p:spPr bwMode="auto">
            <a:xfrm>
              <a:off x="6927912" y="3893416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78"/>
            <p:cNvSpPr>
              <a:spLocks noChangeShapeType="1"/>
            </p:cNvSpPr>
            <p:nvPr/>
          </p:nvSpPr>
          <p:spPr bwMode="auto">
            <a:xfrm>
              <a:off x="6964489" y="3933648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79"/>
            <p:cNvSpPr>
              <a:spLocks noChangeShapeType="1"/>
            </p:cNvSpPr>
            <p:nvPr/>
          </p:nvSpPr>
          <p:spPr bwMode="auto">
            <a:xfrm>
              <a:off x="6927912" y="3972051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80"/>
            <p:cNvSpPr>
              <a:spLocks noChangeShapeType="1"/>
            </p:cNvSpPr>
            <p:nvPr/>
          </p:nvSpPr>
          <p:spPr bwMode="auto">
            <a:xfrm>
              <a:off x="6964489" y="401045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884708" y="5179405"/>
            <a:ext cx="457213" cy="592503"/>
            <a:chOff x="6649927" y="3480127"/>
            <a:chExt cx="457213" cy="592503"/>
          </a:xfrm>
        </p:grpSpPr>
        <p:sp>
          <p:nvSpPr>
            <p:cNvPr id="232" name="Rectangle 231"/>
            <p:cNvSpPr>
              <a:spLocks noChangeArrowheads="1"/>
            </p:cNvSpPr>
            <p:nvPr/>
          </p:nvSpPr>
          <p:spPr bwMode="auto">
            <a:xfrm flipH="1">
              <a:off x="6649927" y="3480127"/>
              <a:ext cx="212147" cy="398659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0"/>
            <p:cNvSpPr>
              <a:spLocks noChangeShapeType="1"/>
            </p:cNvSpPr>
            <p:nvPr/>
          </p:nvSpPr>
          <p:spPr bwMode="auto">
            <a:xfrm>
              <a:off x="6684675" y="3544132"/>
              <a:ext cx="144479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1"/>
            <p:cNvSpPr>
              <a:spLocks noChangeShapeType="1"/>
            </p:cNvSpPr>
            <p:nvPr/>
          </p:nvSpPr>
          <p:spPr bwMode="auto">
            <a:xfrm>
              <a:off x="6719424" y="3582535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2"/>
            <p:cNvSpPr>
              <a:spLocks noChangeShapeType="1"/>
            </p:cNvSpPr>
            <p:nvPr/>
          </p:nvSpPr>
          <p:spPr bwMode="auto">
            <a:xfrm>
              <a:off x="6684675" y="3622767"/>
              <a:ext cx="144479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3"/>
            <p:cNvSpPr>
              <a:spLocks noChangeShapeType="1"/>
            </p:cNvSpPr>
            <p:nvPr/>
          </p:nvSpPr>
          <p:spPr bwMode="auto">
            <a:xfrm>
              <a:off x="6719424" y="3661170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4"/>
            <p:cNvSpPr>
              <a:spLocks noChangeShapeType="1"/>
            </p:cNvSpPr>
            <p:nvPr/>
          </p:nvSpPr>
          <p:spPr bwMode="auto">
            <a:xfrm>
              <a:off x="6684675" y="3701402"/>
              <a:ext cx="1444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5"/>
            <p:cNvSpPr>
              <a:spLocks noChangeShapeType="1"/>
            </p:cNvSpPr>
            <p:nvPr/>
          </p:nvSpPr>
          <p:spPr bwMode="auto">
            <a:xfrm>
              <a:off x="6719424" y="3739805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6"/>
            <p:cNvSpPr>
              <a:spLocks noChangeShapeType="1"/>
            </p:cNvSpPr>
            <p:nvPr/>
          </p:nvSpPr>
          <p:spPr bwMode="auto">
            <a:xfrm>
              <a:off x="6684675" y="3780036"/>
              <a:ext cx="1444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7"/>
            <p:cNvSpPr>
              <a:spLocks noChangeShapeType="1"/>
            </p:cNvSpPr>
            <p:nvPr/>
          </p:nvSpPr>
          <p:spPr bwMode="auto">
            <a:xfrm>
              <a:off x="6719424" y="3818439"/>
              <a:ext cx="7498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 flipH="1">
              <a:off x="6649927" y="3480127"/>
              <a:ext cx="212147" cy="398659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19"/>
            <p:cNvSpPr>
              <a:spLocks noChangeShapeType="1"/>
            </p:cNvSpPr>
            <p:nvPr/>
          </p:nvSpPr>
          <p:spPr bwMode="auto">
            <a:xfrm>
              <a:off x="6684675" y="3544132"/>
              <a:ext cx="144479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0"/>
            <p:cNvSpPr>
              <a:spLocks noChangeShapeType="1"/>
            </p:cNvSpPr>
            <p:nvPr/>
          </p:nvSpPr>
          <p:spPr bwMode="auto">
            <a:xfrm>
              <a:off x="6719424" y="3582535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1"/>
            <p:cNvSpPr>
              <a:spLocks noChangeShapeType="1"/>
            </p:cNvSpPr>
            <p:nvPr/>
          </p:nvSpPr>
          <p:spPr bwMode="auto">
            <a:xfrm>
              <a:off x="6684675" y="3622767"/>
              <a:ext cx="144479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2"/>
            <p:cNvSpPr>
              <a:spLocks noChangeShapeType="1"/>
            </p:cNvSpPr>
            <p:nvPr/>
          </p:nvSpPr>
          <p:spPr bwMode="auto">
            <a:xfrm>
              <a:off x="6719424" y="3661170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3"/>
            <p:cNvSpPr>
              <a:spLocks noChangeShapeType="1"/>
            </p:cNvSpPr>
            <p:nvPr/>
          </p:nvSpPr>
          <p:spPr bwMode="auto">
            <a:xfrm>
              <a:off x="6684675" y="3701402"/>
              <a:ext cx="1444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4"/>
            <p:cNvSpPr>
              <a:spLocks noChangeShapeType="1"/>
            </p:cNvSpPr>
            <p:nvPr/>
          </p:nvSpPr>
          <p:spPr bwMode="auto">
            <a:xfrm>
              <a:off x="6719424" y="3739805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5"/>
            <p:cNvSpPr>
              <a:spLocks noChangeShapeType="1"/>
            </p:cNvSpPr>
            <p:nvPr/>
          </p:nvSpPr>
          <p:spPr bwMode="auto">
            <a:xfrm>
              <a:off x="6684675" y="3780036"/>
              <a:ext cx="144479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6"/>
            <p:cNvSpPr>
              <a:spLocks noChangeShapeType="1"/>
            </p:cNvSpPr>
            <p:nvPr/>
          </p:nvSpPr>
          <p:spPr bwMode="auto">
            <a:xfrm>
              <a:off x="6719424" y="3818439"/>
              <a:ext cx="7498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Rectangle 249"/>
            <p:cNvSpPr>
              <a:spLocks noChangeArrowheads="1"/>
            </p:cNvSpPr>
            <p:nvPr/>
          </p:nvSpPr>
          <p:spPr bwMode="auto">
            <a:xfrm flipH="1">
              <a:off x="6732225" y="3544132"/>
              <a:ext cx="212147" cy="400488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"/>
            <p:cNvSpPr>
              <a:spLocks noChangeShapeType="1"/>
            </p:cNvSpPr>
            <p:nvPr/>
          </p:nvSpPr>
          <p:spPr bwMode="auto">
            <a:xfrm>
              <a:off x="6765144" y="360813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9"/>
            <p:cNvSpPr>
              <a:spLocks noChangeShapeType="1"/>
            </p:cNvSpPr>
            <p:nvPr/>
          </p:nvSpPr>
          <p:spPr bwMode="auto">
            <a:xfrm>
              <a:off x="6801722" y="3648369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30"/>
            <p:cNvSpPr>
              <a:spLocks noChangeShapeType="1"/>
            </p:cNvSpPr>
            <p:nvPr/>
          </p:nvSpPr>
          <p:spPr bwMode="auto">
            <a:xfrm>
              <a:off x="6765144" y="3686772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31"/>
            <p:cNvSpPr>
              <a:spLocks noChangeShapeType="1"/>
            </p:cNvSpPr>
            <p:nvPr/>
          </p:nvSpPr>
          <p:spPr bwMode="auto">
            <a:xfrm>
              <a:off x="6801722" y="3727004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32"/>
            <p:cNvSpPr>
              <a:spLocks noChangeShapeType="1"/>
            </p:cNvSpPr>
            <p:nvPr/>
          </p:nvSpPr>
          <p:spPr bwMode="auto">
            <a:xfrm>
              <a:off x="6765144" y="376540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33"/>
            <p:cNvSpPr>
              <a:spLocks noChangeShapeType="1"/>
            </p:cNvSpPr>
            <p:nvPr/>
          </p:nvSpPr>
          <p:spPr bwMode="auto">
            <a:xfrm>
              <a:off x="6801722" y="3805638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"/>
            <p:cNvSpPr>
              <a:spLocks noChangeShapeType="1"/>
            </p:cNvSpPr>
            <p:nvPr/>
          </p:nvSpPr>
          <p:spPr bwMode="auto">
            <a:xfrm>
              <a:off x="6765144" y="3844041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35"/>
            <p:cNvSpPr>
              <a:spLocks noChangeShapeType="1"/>
            </p:cNvSpPr>
            <p:nvPr/>
          </p:nvSpPr>
          <p:spPr bwMode="auto">
            <a:xfrm>
              <a:off x="6801722" y="3882444"/>
              <a:ext cx="73154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258"/>
            <p:cNvSpPr>
              <a:spLocks noChangeArrowheads="1"/>
            </p:cNvSpPr>
            <p:nvPr/>
          </p:nvSpPr>
          <p:spPr bwMode="auto">
            <a:xfrm flipH="1">
              <a:off x="6732225" y="3544132"/>
              <a:ext cx="212147" cy="400488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7"/>
            <p:cNvSpPr>
              <a:spLocks noChangeShapeType="1"/>
            </p:cNvSpPr>
            <p:nvPr/>
          </p:nvSpPr>
          <p:spPr bwMode="auto">
            <a:xfrm>
              <a:off x="6765144" y="360813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38"/>
            <p:cNvSpPr>
              <a:spLocks noChangeShapeType="1"/>
            </p:cNvSpPr>
            <p:nvPr/>
          </p:nvSpPr>
          <p:spPr bwMode="auto">
            <a:xfrm>
              <a:off x="6801722" y="3648369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39"/>
            <p:cNvSpPr>
              <a:spLocks noChangeShapeType="1"/>
            </p:cNvSpPr>
            <p:nvPr/>
          </p:nvSpPr>
          <p:spPr bwMode="auto">
            <a:xfrm>
              <a:off x="6765144" y="3686772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40"/>
            <p:cNvSpPr>
              <a:spLocks noChangeShapeType="1"/>
            </p:cNvSpPr>
            <p:nvPr/>
          </p:nvSpPr>
          <p:spPr bwMode="auto">
            <a:xfrm>
              <a:off x="6801722" y="3727004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41"/>
            <p:cNvSpPr>
              <a:spLocks noChangeShapeType="1"/>
            </p:cNvSpPr>
            <p:nvPr/>
          </p:nvSpPr>
          <p:spPr bwMode="auto">
            <a:xfrm>
              <a:off x="6765144" y="376540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42"/>
            <p:cNvSpPr>
              <a:spLocks noChangeShapeType="1"/>
            </p:cNvSpPr>
            <p:nvPr/>
          </p:nvSpPr>
          <p:spPr bwMode="auto">
            <a:xfrm>
              <a:off x="6801722" y="3805638"/>
              <a:ext cx="73154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43"/>
            <p:cNvSpPr>
              <a:spLocks noChangeShapeType="1"/>
            </p:cNvSpPr>
            <p:nvPr/>
          </p:nvSpPr>
          <p:spPr bwMode="auto">
            <a:xfrm>
              <a:off x="6765144" y="3844041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44"/>
            <p:cNvSpPr>
              <a:spLocks noChangeShapeType="1"/>
            </p:cNvSpPr>
            <p:nvPr/>
          </p:nvSpPr>
          <p:spPr bwMode="auto">
            <a:xfrm>
              <a:off x="6801722" y="3882444"/>
              <a:ext cx="73154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267"/>
            <p:cNvSpPr>
              <a:spLocks noChangeArrowheads="1"/>
            </p:cNvSpPr>
            <p:nvPr/>
          </p:nvSpPr>
          <p:spPr bwMode="auto">
            <a:xfrm flipH="1">
              <a:off x="6812694" y="3608137"/>
              <a:ext cx="212147" cy="400488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46"/>
            <p:cNvSpPr>
              <a:spLocks noChangeShapeType="1"/>
            </p:cNvSpPr>
            <p:nvPr/>
          </p:nvSpPr>
          <p:spPr bwMode="auto">
            <a:xfrm>
              <a:off x="6847442" y="3673971"/>
              <a:ext cx="146308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47"/>
            <p:cNvSpPr>
              <a:spLocks noChangeShapeType="1"/>
            </p:cNvSpPr>
            <p:nvPr/>
          </p:nvSpPr>
          <p:spPr bwMode="auto">
            <a:xfrm>
              <a:off x="6882191" y="371237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48"/>
            <p:cNvSpPr>
              <a:spLocks noChangeShapeType="1"/>
            </p:cNvSpPr>
            <p:nvPr/>
          </p:nvSpPr>
          <p:spPr bwMode="auto">
            <a:xfrm>
              <a:off x="6847442" y="3752606"/>
              <a:ext cx="146308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49"/>
            <p:cNvSpPr>
              <a:spLocks noChangeShapeType="1"/>
            </p:cNvSpPr>
            <p:nvPr/>
          </p:nvSpPr>
          <p:spPr bwMode="auto">
            <a:xfrm>
              <a:off x="6882191" y="3791009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50"/>
            <p:cNvSpPr>
              <a:spLocks noChangeShapeType="1"/>
            </p:cNvSpPr>
            <p:nvPr/>
          </p:nvSpPr>
          <p:spPr bwMode="auto">
            <a:xfrm>
              <a:off x="6847442" y="3829412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51"/>
            <p:cNvSpPr>
              <a:spLocks noChangeShapeType="1"/>
            </p:cNvSpPr>
            <p:nvPr/>
          </p:nvSpPr>
          <p:spPr bwMode="auto">
            <a:xfrm>
              <a:off x="6882191" y="386964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52"/>
            <p:cNvSpPr>
              <a:spLocks noChangeShapeType="1"/>
            </p:cNvSpPr>
            <p:nvPr/>
          </p:nvSpPr>
          <p:spPr bwMode="auto">
            <a:xfrm>
              <a:off x="6847442" y="390804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53"/>
            <p:cNvSpPr>
              <a:spLocks noChangeShapeType="1"/>
            </p:cNvSpPr>
            <p:nvPr/>
          </p:nvSpPr>
          <p:spPr bwMode="auto">
            <a:xfrm>
              <a:off x="6882191" y="3946450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276"/>
            <p:cNvSpPr>
              <a:spLocks noChangeArrowheads="1"/>
            </p:cNvSpPr>
            <p:nvPr/>
          </p:nvSpPr>
          <p:spPr bwMode="auto">
            <a:xfrm flipH="1">
              <a:off x="6812694" y="3608137"/>
              <a:ext cx="212147" cy="400488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55"/>
            <p:cNvSpPr>
              <a:spLocks noChangeShapeType="1"/>
            </p:cNvSpPr>
            <p:nvPr/>
          </p:nvSpPr>
          <p:spPr bwMode="auto">
            <a:xfrm>
              <a:off x="6847442" y="3673971"/>
              <a:ext cx="146308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56"/>
            <p:cNvSpPr>
              <a:spLocks noChangeShapeType="1"/>
            </p:cNvSpPr>
            <p:nvPr/>
          </p:nvSpPr>
          <p:spPr bwMode="auto">
            <a:xfrm>
              <a:off x="6882191" y="371237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57"/>
            <p:cNvSpPr>
              <a:spLocks noChangeShapeType="1"/>
            </p:cNvSpPr>
            <p:nvPr/>
          </p:nvSpPr>
          <p:spPr bwMode="auto">
            <a:xfrm>
              <a:off x="6847442" y="3752606"/>
              <a:ext cx="146308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58"/>
            <p:cNvSpPr>
              <a:spLocks noChangeShapeType="1"/>
            </p:cNvSpPr>
            <p:nvPr/>
          </p:nvSpPr>
          <p:spPr bwMode="auto">
            <a:xfrm>
              <a:off x="6882191" y="3791009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59"/>
            <p:cNvSpPr>
              <a:spLocks noChangeShapeType="1"/>
            </p:cNvSpPr>
            <p:nvPr/>
          </p:nvSpPr>
          <p:spPr bwMode="auto">
            <a:xfrm>
              <a:off x="6847442" y="3829412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60"/>
            <p:cNvSpPr>
              <a:spLocks noChangeShapeType="1"/>
            </p:cNvSpPr>
            <p:nvPr/>
          </p:nvSpPr>
          <p:spPr bwMode="auto">
            <a:xfrm>
              <a:off x="6882191" y="386964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61"/>
            <p:cNvSpPr>
              <a:spLocks noChangeShapeType="1"/>
            </p:cNvSpPr>
            <p:nvPr/>
          </p:nvSpPr>
          <p:spPr bwMode="auto">
            <a:xfrm>
              <a:off x="6847442" y="3908047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62"/>
            <p:cNvSpPr>
              <a:spLocks noChangeShapeType="1"/>
            </p:cNvSpPr>
            <p:nvPr/>
          </p:nvSpPr>
          <p:spPr bwMode="auto">
            <a:xfrm>
              <a:off x="6882191" y="3946450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Rectangle 285"/>
            <p:cNvSpPr>
              <a:spLocks noChangeArrowheads="1"/>
            </p:cNvSpPr>
            <p:nvPr/>
          </p:nvSpPr>
          <p:spPr bwMode="auto">
            <a:xfrm flipH="1">
              <a:off x="6894993" y="3673971"/>
              <a:ext cx="212147" cy="398659"/>
            </a:xfrm>
            <a:prstGeom prst="rect">
              <a:avLst/>
            </a:prstGeom>
            <a:solidFill>
              <a:srgbClr val="B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64"/>
            <p:cNvSpPr>
              <a:spLocks noChangeShapeType="1"/>
            </p:cNvSpPr>
            <p:nvPr/>
          </p:nvSpPr>
          <p:spPr bwMode="auto">
            <a:xfrm>
              <a:off x="6927912" y="3737976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65"/>
            <p:cNvSpPr>
              <a:spLocks noChangeShapeType="1"/>
            </p:cNvSpPr>
            <p:nvPr/>
          </p:nvSpPr>
          <p:spPr bwMode="auto">
            <a:xfrm>
              <a:off x="6964489" y="3776379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66"/>
            <p:cNvSpPr>
              <a:spLocks noChangeShapeType="1"/>
            </p:cNvSpPr>
            <p:nvPr/>
          </p:nvSpPr>
          <p:spPr bwMode="auto">
            <a:xfrm>
              <a:off x="6927912" y="3816610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67"/>
            <p:cNvSpPr>
              <a:spLocks noChangeShapeType="1"/>
            </p:cNvSpPr>
            <p:nvPr/>
          </p:nvSpPr>
          <p:spPr bwMode="auto">
            <a:xfrm>
              <a:off x="6964489" y="3855013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68"/>
            <p:cNvSpPr>
              <a:spLocks noChangeShapeType="1"/>
            </p:cNvSpPr>
            <p:nvPr/>
          </p:nvSpPr>
          <p:spPr bwMode="auto">
            <a:xfrm>
              <a:off x="6927912" y="3893416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69"/>
            <p:cNvSpPr>
              <a:spLocks noChangeShapeType="1"/>
            </p:cNvSpPr>
            <p:nvPr/>
          </p:nvSpPr>
          <p:spPr bwMode="auto">
            <a:xfrm>
              <a:off x="6964489" y="3933648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70"/>
            <p:cNvSpPr>
              <a:spLocks noChangeShapeType="1"/>
            </p:cNvSpPr>
            <p:nvPr/>
          </p:nvSpPr>
          <p:spPr bwMode="auto">
            <a:xfrm>
              <a:off x="6927912" y="3972051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71"/>
            <p:cNvSpPr>
              <a:spLocks noChangeShapeType="1"/>
            </p:cNvSpPr>
            <p:nvPr/>
          </p:nvSpPr>
          <p:spPr bwMode="auto">
            <a:xfrm>
              <a:off x="6964489" y="401045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Rectangle 294"/>
            <p:cNvSpPr>
              <a:spLocks noChangeArrowheads="1"/>
            </p:cNvSpPr>
            <p:nvPr/>
          </p:nvSpPr>
          <p:spPr bwMode="auto">
            <a:xfrm flipH="1">
              <a:off x="6894993" y="3673971"/>
              <a:ext cx="212147" cy="398659"/>
            </a:xfrm>
            <a:prstGeom prst="rect">
              <a:avLst/>
            </a:prstGeom>
            <a:solidFill>
              <a:srgbClr val="B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73"/>
            <p:cNvSpPr>
              <a:spLocks noChangeShapeType="1"/>
            </p:cNvSpPr>
            <p:nvPr/>
          </p:nvSpPr>
          <p:spPr bwMode="auto">
            <a:xfrm>
              <a:off x="6927912" y="3737976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74"/>
            <p:cNvSpPr>
              <a:spLocks noChangeShapeType="1"/>
            </p:cNvSpPr>
            <p:nvPr/>
          </p:nvSpPr>
          <p:spPr bwMode="auto">
            <a:xfrm>
              <a:off x="6964489" y="3776379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75"/>
            <p:cNvSpPr>
              <a:spLocks noChangeShapeType="1"/>
            </p:cNvSpPr>
            <p:nvPr/>
          </p:nvSpPr>
          <p:spPr bwMode="auto">
            <a:xfrm>
              <a:off x="6927912" y="3816610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76"/>
            <p:cNvSpPr>
              <a:spLocks noChangeShapeType="1"/>
            </p:cNvSpPr>
            <p:nvPr/>
          </p:nvSpPr>
          <p:spPr bwMode="auto">
            <a:xfrm>
              <a:off x="6964489" y="3855013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77"/>
            <p:cNvSpPr>
              <a:spLocks noChangeShapeType="1"/>
            </p:cNvSpPr>
            <p:nvPr/>
          </p:nvSpPr>
          <p:spPr bwMode="auto">
            <a:xfrm>
              <a:off x="6927912" y="3893416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78"/>
            <p:cNvSpPr>
              <a:spLocks noChangeShapeType="1"/>
            </p:cNvSpPr>
            <p:nvPr/>
          </p:nvSpPr>
          <p:spPr bwMode="auto">
            <a:xfrm>
              <a:off x="6964489" y="3933648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79"/>
            <p:cNvSpPr>
              <a:spLocks noChangeShapeType="1"/>
            </p:cNvSpPr>
            <p:nvPr/>
          </p:nvSpPr>
          <p:spPr bwMode="auto">
            <a:xfrm>
              <a:off x="6927912" y="3972051"/>
              <a:ext cx="146308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80"/>
            <p:cNvSpPr>
              <a:spLocks noChangeShapeType="1"/>
            </p:cNvSpPr>
            <p:nvPr/>
          </p:nvSpPr>
          <p:spPr bwMode="auto">
            <a:xfrm>
              <a:off x="6964489" y="4010454"/>
              <a:ext cx="74983" cy="182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5" name="Rectangle 108"/>
          <p:cNvSpPr>
            <a:spLocks noChangeArrowheads="1"/>
          </p:cNvSpPr>
          <p:nvPr/>
        </p:nvSpPr>
        <p:spPr bwMode="auto">
          <a:xfrm>
            <a:off x="5051381" y="6026451"/>
            <a:ext cx="705769" cy="257235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6" name="Rectangle 109"/>
          <p:cNvSpPr>
            <a:spLocks noChangeArrowheads="1"/>
          </p:cNvSpPr>
          <p:nvPr/>
        </p:nvSpPr>
        <p:spPr bwMode="auto">
          <a:xfrm>
            <a:off x="5036845" y="6071984"/>
            <a:ext cx="73484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 smtClean="0">
                <a:solidFill>
                  <a:srgbClr val="000000"/>
                </a:solidFill>
              </a:rPr>
              <a:t>Disconnect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327" name="Rounded Rectangle 326"/>
          <p:cNvSpPr/>
          <p:nvPr/>
        </p:nvSpPr>
        <p:spPr bwMode="auto">
          <a:xfrm rot="5400000">
            <a:off x="5040183" y="4059878"/>
            <a:ext cx="358445" cy="1119225"/>
          </a:xfrm>
          <a:prstGeom prst="roundRect">
            <a:avLst>
              <a:gd name="adj" fmla="val 43198"/>
            </a:avLst>
          </a:prstGeom>
          <a:solidFill>
            <a:srgbClr val="FF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28" name="Rectangle 327"/>
          <p:cNvSpPr>
            <a:spLocks noChangeArrowheads="1"/>
          </p:cNvSpPr>
          <p:nvPr/>
        </p:nvSpPr>
        <p:spPr bwMode="auto">
          <a:xfrm>
            <a:off x="4881973" y="4542546"/>
            <a:ext cx="67486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000" dirty="0" smtClean="0">
                <a:solidFill>
                  <a:srgbClr val="000000"/>
                </a:solidFill>
              </a:rPr>
              <a:t>H2 Storage</a:t>
            </a:r>
            <a:endParaRPr lang="en-US" altLang="en-US" sz="1000" dirty="0"/>
          </a:p>
        </p:txBody>
      </p:sp>
      <p:pic>
        <p:nvPicPr>
          <p:cNvPr id="308" name="Picture 2" descr="J:\Marketing\Photos\Sandra Draft Photos\Southern\PPIntOSP_footprint_cabine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8673" y="1491656"/>
            <a:ext cx="3986174" cy="18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0" name="Rectangle 309"/>
          <p:cNvSpPr>
            <a:spLocks noChangeArrowheads="1"/>
          </p:cNvSpPr>
          <p:nvPr/>
        </p:nvSpPr>
        <p:spPr bwMode="auto">
          <a:xfrm>
            <a:off x="6073617" y="1217254"/>
            <a:ext cx="18386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100" dirty="0" smtClean="0">
                <a:solidFill>
                  <a:srgbClr val="000000"/>
                </a:solidFill>
              </a:rPr>
              <a:t>Site Footprint Improvement</a:t>
            </a:r>
            <a:endParaRPr lang="en-US" altLang="en-US" sz="1100" dirty="0"/>
          </a:p>
        </p:txBody>
      </p:sp>
      <p:sp>
        <p:nvSpPr>
          <p:cNvPr id="311" name="Rectangle 310"/>
          <p:cNvSpPr>
            <a:spLocks noChangeArrowheads="1"/>
          </p:cNvSpPr>
          <p:nvPr/>
        </p:nvSpPr>
        <p:spPr bwMode="auto">
          <a:xfrm>
            <a:off x="6302862" y="3882945"/>
            <a:ext cx="14651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100" dirty="0" smtClean="0">
                <a:solidFill>
                  <a:srgbClr val="000000"/>
                </a:solidFill>
              </a:rPr>
              <a:t>System Configuration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42587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7106093" cy="579438"/>
          </a:xfrm>
        </p:spPr>
        <p:txBody>
          <a:bodyPr/>
          <a:lstStyle/>
          <a:p>
            <a:r>
              <a:rPr lang="en-US" sz="2800" dirty="0" smtClean="0"/>
              <a:t>Power 101: Knowing the requirements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59329"/>
            <a:ext cx="8370888" cy="477315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Knowing your actual site power requirements is important so that you can select an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appropriate</a:t>
            </a:r>
            <a:r>
              <a:rPr lang="en-US" sz="2000" dirty="0"/>
              <a:t> backup power solution. </a:t>
            </a:r>
            <a:endParaRPr lang="en-US" sz="2000" dirty="0" smtClean="0"/>
          </a:p>
          <a:p>
            <a:pPr lvl="0">
              <a:spcBef>
                <a:spcPts val="1200"/>
              </a:spcBef>
            </a:pPr>
            <a:r>
              <a:rPr lang="en-US" sz="2000" dirty="0" smtClean="0"/>
              <a:t>There must be 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ENOUGH</a:t>
            </a:r>
            <a:r>
              <a:rPr lang="en-US" sz="2000" dirty="0" smtClean="0"/>
              <a:t> power available to cover the load, so the equipment can continue to work during a primary power outage.</a:t>
            </a:r>
          </a:p>
          <a:p>
            <a:pPr lvl="0">
              <a:spcBef>
                <a:spcPts val="1200"/>
              </a:spcBef>
            </a:pPr>
            <a:r>
              <a:rPr lang="en-US" sz="2000" dirty="0" smtClean="0"/>
              <a:t>If </a:t>
            </a:r>
            <a:r>
              <a:rPr lang="en-US" sz="2000" dirty="0"/>
              <a:t>the rated power of the backup power solution is significantly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OVER</a:t>
            </a:r>
            <a:r>
              <a:rPr lang="en-US" sz="2000" dirty="0"/>
              <a:t> the power requirement, the solution may be operated in </a:t>
            </a:r>
            <a:r>
              <a:rPr lang="en-US" sz="2000" dirty="0" smtClean="0"/>
              <a:t>an inefficient manner, </a:t>
            </a:r>
            <a:r>
              <a:rPr lang="en-US" sz="2000" dirty="0"/>
              <a:t>leading to increased maintenance requirements.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The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capital expense </a:t>
            </a:r>
            <a:r>
              <a:rPr lang="en-US" sz="2000" dirty="0"/>
              <a:t>of the backup power solution may be mitigated by selecting a power solution that is properly sized for the application.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The actual power requirements may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open the door </a:t>
            </a:r>
            <a:r>
              <a:rPr lang="en-US" sz="2000" dirty="0"/>
              <a:t>for viable solutions not previously considered…like fuel </a:t>
            </a:r>
            <a:r>
              <a:rPr lang="en-US" sz="2000" dirty="0" smtClean="0"/>
              <a:t>cells, solar or wind power.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255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47619"/>
            <a:ext cx="5541879" cy="5286375"/>
          </a:xfrm>
        </p:spPr>
        <p:txBody>
          <a:bodyPr/>
          <a:lstStyle/>
          <a:p>
            <a:r>
              <a:rPr lang="en-US" altLang="en-US" sz="1800" b="1" dirty="0" smtClean="0"/>
              <a:t>Federal Programs</a:t>
            </a:r>
          </a:p>
          <a:p>
            <a:pPr lvl="1"/>
            <a:r>
              <a:rPr lang="en-US" altLang="en-US" sz="1600" dirty="0" smtClean="0"/>
              <a:t>Solar/Wind – 30% of qualifying property as an Investment Tax Credit or U.S. Treasury Grant</a:t>
            </a:r>
          </a:p>
          <a:p>
            <a:pPr lvl="1"/>
            <a:r>
              <a:rPr lang="en-US" altLang="en-US" sz="1600" dirty="0" smtClean="0"/>
              <a:t>Fuel Cells – 30% or $3k/kW (whichever is less) of qualifying property as an Investment Tax Credit</a:t>
            </a:r>
          </a:p>
          <a:p>
            <a:r>
              <a:rPr lang="en-US" altLang="en-US" sz="1800" b="1" dirty="0" smtClean="0"/>
              <a:t>State Programs</a:t>
            </a:r>
          </a:p>
          <a:p>
            <a:pPr lvl="1"/>
            <a:r>
              <a:rPr lang="en-US" altLang="en-US" sz="1600" dirty="0" smtClean="0"/>
              <a:t>Varies widely – from Sales Tax abatement, to capital offset, to renewable credits</a:t>
            </a:r>
          </a:p>
          <a:p>
            <a:endParaRPr lang="en-US" sz="1800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Tax Incentives &amp; Resources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797675" y="4022836"/>
            <a:ext cx="1498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dirty="0">
                <a:solidFill>
                  <a:srgbClr val="FFFFFF"/>
                </a:solidFill>
                <a:ea typeface="Geneva"/>
                <a:cs typeface="Geneva"/>
                <a:hlinkClick r:id="rId3"/>
              </a:rPr>
              <a:t>www.dsireusa.org</a:t>
            </a:r>
            <a:endParaRPr lang="en-US" altLang="en-US" sz="1200" dirty="0">
              <a:solidFill>
                <a:srgbClr val="FFFFFF"/>
              </a:solidFill>
              <a:ea typeface="Geneva"/>
              <a:cs typeface="Geneva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33387" y="6395593"/>
            <a:ext cx="3454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ea typeface="Geneva"/>
                <a:cs typeface="Geneva"/>
                <a:hlinkClick r:id="rId4"/>
              </a:rPr>
              <a:t>www1.eere.energy.gov/hydrogenandfuelcells</a:t>
            </a:r>
            <a:endParaRPr lang="en-US" altLang="en-US" sz="1200" dirty="0">
              <a:solidFill>
                <a:srgbClr val="000000"/>
              </a:solidFill>
              <a:ea typeface="Geneva"/>
              <a:cs typeface="Geneva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849648" y="6233994"/>
            <a:ext cx="29776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  <a:hlinkClick r:id="rId5"/>
              </a:rPr>
              <a:t>www.hydrogen.energy.gov/permitting</a:t>
            </a:r>
            <a:r>
              <a:rPr lang="en-US" altLang="en-US" sz="1200" dirty="0" smtClean="0">
                <a:solidFill>
                  <a:srgbClr val="000000"/>
                </a:solidFill>
              </a:rPr>
              <a:t> 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2926" y="3455088"/>
            <a:ext cx="3637798" cy="2945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2158" y="4449845"/>
            <a:ext cx="3672590" cy="1784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4983" y="922421"/>
            <a:ext cx="3206634" cy="3092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001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Typical Site Installations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23750" y="127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0125" y="4545013"/>
            <a:ext cx="2981325" cy="22352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7" descr="Exit202_FuelCell Install (42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0125" y="901700"/>
            <a:ext cx="2978150" cy="2235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9" descr="Cellcom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0125" y="2786063"/>
            <a:ext cx="2981325" cy="19224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11" descr="HS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3050" y="901700"/>
            <a:ext cx="2935288" cy="22018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02413" y="2786063"/>
            <a:ext cx="2994025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6" descr="Eco200BNSF_Train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32575" y="4602163"/>
            <a:ext cx="2936875" cy="2200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355" y="901700"/>
            <a:ext cx="2830777" cy="375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355" y="4240619"/>
            <a:ext cx="2830777" cy="256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0783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399" y="152400"/>
            <a:ext cx="7602187" cy="579438"/>
          </a:xfrm>
        </p:spPr>
        <p:txBody>
          <a:bodyPr/>
          <a:lstStyle/>
          <a:p>
            <a:r>
              <a:rPr lang="en-US" dirty="0" smtClean="0"/>
              <a:t>Cell Site Example: 10kW w/HSM-16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3278" y="935379"/>
            <a:ext cx="2703752" cy="567962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12" y="3562597"/>
            <a:ext cx="4080410" cy="304052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12" y="935379"/>
            <a:ext cx="4442248" cy="249274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04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Examples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136" y="971910"/>
            <a:ext cx="3239088" cy="243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550" y="3717421"/>
            <a:ext cx="3613150" cy="28492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8675" y="971910"/>
            <a:ext cx="3649663" cy="27326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4576" y="4000500"/>
            <a:ext cx="3393287" cy="256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250" y="3084305"/>
            <a:ext cx="3209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10kW, E-2500 w/HSM-16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6250" y="6245939"/>
            <a:ext cx="36004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Fuel Cell w/6 </a:t>
            </a:r>
            <a:r>
              <a:rPr lang="en-US" sz="1400" dirty="0" err="1" smtClean="0"/>
              <a:t>Cyl</a:t>
            </a:r>
            <a:r>
              <a:rPr lang="en-US" sz="1400" dirty="0" smtClean="0"/>
              <a:t> Exch. &amp; HSM-8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4425" y="6225400"/>
            <a:ext cx="33543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Fuel Cell w/6 </a:t>
            </a:r>
            <a:r>
              <a:rPr lang="en-US" sz="1400" dirty="0" err="1" smtClean="0"/>
              <a:t>Cyl</a:t>
            </a:r>
            <a:r>
              <a:rPr lang="en-US" sz="1400" dirty="0" smtClean="0"/>
              <a:t> Exch. &amp; HSM-16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38675" y="969963"/>
            <a:ext cx="36401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Fuel Cell w/6 </a:t>
            </a:r>
            <a:r>
              <a:rPr lang="en-US" sz="1400" dirty="0" err="1" smtClean="0"/>
              <a:t>Cyl</a:t>
            </a:r>
            <a:r>
              <a:rPr lang="en-US" sz="1400" dirty="0" smtClean="0"/>
              <a:t> Exch.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921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23764" y="3956413"/>
            <a:ext cx="2046490" cy="2263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114425"/>
            <a:ext cx="8094626" cy="5286375"/>
          </a:xfrm>
        </p:spPr>
        <p:txBody>
          <a:bodyPr/>
          <a:lstStyle/>
          <a:p>
            <a:r>
              <a:rPr lang="en-US" dirty="0" smtClean="0"/>
              <a:t>Knowing your true power requirements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opens the door</a:t>
            </a:r>
            <a:r>
              <a:rPr lang="en-US" dirty="0" smtClean="0"/>
              <a:t> to a wider array of solutions.</a:t>
            </a:r>
          </a:p>
          <a:p>
            <a:r>
              <a:rPr lang="en-US" dirty="0" smtClean="0"/>
              <a:t>You </a:t>
            </a:r>
            <a:r>
              <a:rPr lang="en-US" dirty="0"/>
              <a:t>can save your company capital expense and O&amp;M budget and can even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consider</a:t>
            </a:r>
            <a:r>
              <a:rPr lang="en-US" dirty="0"/>
              <a:t> power solutions you thought might be out of reach for your sites.  </a:t>
            </a:r>
            <a:endParaRPr lang="en-US" dirty="0" smtClean="0"/>
          </a:p>
          <a:p>
            <a:r>
              <a:rPr lang="en-US" dirty="0" smtClean="0"/>
              <a:t>Having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more options </a:t>
            </a:r>
            <a:r>
              <a:rPr lang="en-US" dirty="0" smtClean="0"/>
              <a:t>may feel a bit more complicated…for awhile.</a:t>
            </a:r>
          </a:p>
          <a:p>
            <a:r>
              <a:rPr lang="en-US" dirty="0" smtClean="0"/>
              <a:t>In the end, it enables you to do your job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better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87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302125" y="2790825"/>
            <a:ext cx="48418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Thank You</a:t>
            </a:r>
          </a:p>
          <a:p>
            <a:pPr algn="ctr" eaLnBrk="1" hangingPunct="1"/>
            <a:r>
              <a:rPr lang="en-US" sz="2400" dirty="0">
                <a:solidFill>
                  <a:schemeClr val="bg1"/>
                </a:solidFill>
              </a:rPr>
              <a:t>For more information:</a:t>
            </a:r>
          </a:p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</a:rPr>
              <a:t>Dieter Braechtken</a:t>
            </a:r>
            <a:endParaRPr lang="en-US" sz="2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</a:rPr>
              <a:t>dbraechtken@relion-inc.com </a:t>
            </a:r>
            <a:endParaRPr lang="en-US" sz="2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</a:rPr>
              <a:t>www.relion-inc.com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82"/>
          <a:stretch/>
        </p:blipFill>
        <p:spPr>
          <a:xfrm>
            <a:off x="-1" y="838117"/>
            <a:ext cx="9144001" cy="6019883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6625" y="2610071"/>
            <a:ext cx="48418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Thank You</a:t>
            </a:r>
          </a:p>
          <a:p>
            <a:pPr algn="ctr" eaLnBrk="1" hangingPunct="1"/>
            <a:r>
              <a:rPr lang="en-US" sz="2400" dirty="0"/>
              <a:t>For more information:</a:t>
            </a:r>
          </a:p>
          <a:p>
            <a:pPr algn="ctr" eaLnBrk="1" hangingPunct="1"/>
            <a:r>
              <a:rPr lang="en-US" sz="2400" dirty="0" smtClean="0"/>
              <a:t>Darin Painter</a:t>
            </a:r>
          </a:p>
          <a:p>
            <a:pPr algn="ctr" eaLnBrk="1" hangingPunct="1"/>
            <a:r>
              <a:rPr lang="en-US" dirty="0" smtClean="0"/>
              <a:t>dpainter@plugpower</a:t>
            </a:r>
            <a:r>
              <a:rPr lang="en-US" sz="2400" dirty="0" smtClean="0"/>
              <a:t>.com </a:t>
            </a:r>
            <a:endParaRPr lang="en-US" sz="2400" dirty="0"/>
          </a:p>
          <a:p>
            <a:pPr algn="ctr" eaLnBrk="1" hangingPunct="1"/>
            <a:r>
              <a:rPr lang="en-US" sz="2400" dirty="0" smtClean="0"/>
              <a:t>www.plugpower.com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24473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7403805" cy="579438"/>
          </a:xfrm>
        </p:spPr>
        <p:txBody>
          <a:bodyPr/>
          <a:lstStyle/>
          <a:p>
            <a:r>
              <a:rPr lang="en-US" sz="2400" dirty="0" smtClean="0"/>
              <a:t>Generator Power Rating </a:t>
            </a:r>
            <a:r>
              <a:rPr lang="en-US" sz="2400" dirty="0" smtClean="0">
                <a:sym typeface="Wingdings" pitchFamily="2" charset="2"/>
              </a:rPr>
              <a:t></a:t>
            </a:r>
            <a:r>
              <a:rPr lang="en-US" sz="2400" dirty="0" smtClean="0"/>
              <a:t> Site requirements?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88" y="1256192"/>
            <a:ext cx="4281082" cy="4279826"/>
          </a:xfrm>
        </p:spPr>
        <p:txBody>
          <a:bodyPr/>
          <a:lstStyle/>
          <a:p>
            <a:r>
              <a:rPr lang="en-US" sz="2000" b="1" dirty="0"/>
              <a:t>Larger gensets tend to be more robust than smaller </a:t>
            </a:r>
            <a:r>
              <a:rPr lang="en-US" sz="2000" b="1" dirty="0" smtClean="0"/>
              <a:t>ones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Even if a site </a:t>
            </a:r>
            <a:r>
              <a:rPr lang="en-US" sz="1600" dirty="0"/>
              <a:t>only needs 5-10kW, a </a:t>
            </a:r>
            <a:r>
              <a:rPr lang="en-US" sz="1600" dirty="0" smtClean="0"/>
              <a:t>25kW generator is often specified</a:t>
            </a:r>
          </a:p>
          <a:p>
            <a:r>
              <a:rPr lang="en-US" sz="2000" b="1" dirty="0" smtClean="0"/>
              <a:t>A </a:t>
            </a:r>
            <a:r>
              <a:rPr lang="en-US" sz="2000" b="1" dirty="0"/>
              <a:t>generator is </a:t>
            </a:r>
            <a:r>
              <a:rPr lang="en-US" sz="2000" b="1" dirty="0" smtClean="0"/>
              <a:t>typically </a:t>
            </a:r>
            <a:r>
              <a:rPr lang="en-US" sz="2000" b="1" dirty="0"/>
              <a:t>an AC power system </a:t>
            </a:r>
            <a:r>
              <a:rPr lang="en-US" sz="2000" b="1" dirty="0" smtClean="0"/>
              <a:t>and is often </a:t>
            </a:r>
            <a:r>
              <a:rPr lang="en-US" sz="2000" b="1" dirty="0"/>
              <a:t>sized for AC </a:t>
            </a:r>
            <a:r>
              <a:rPr lang="en-US" sz="2000" b="1" dirty="0" smtClean="0"/>
              <a:t>requirements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HVAC which may </a:t>
            </a:r>
            <a:r>
              <a:rPr lang="en-US" sz="1600" dirty="0"/>
              <a:t>not be needed during a short </a:t>
            </a:r>
            <a:r>
              <a:rPr lang="en-US" sz="1600" dirty="0" smtClean="0"/>
              <a:t>outage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Extraneous equipment which may not be critical to site operations </a:t>
            </a:r>
            <a:endParaRPr lang="en-US" sz="1600" dirty="0"/>
          </a:p>
        </p:txBody>
      </p:sp>
      <p:pic>
        <p:nvPicPr>
          <p:cNvPr id="48130" name="Picture 2" descr="J:\Applications Engineering\Current Customer Project Docs and Pics\AT&amp;T (Cingular)\Photos\at&amp;t NoCal - French Camp site\ATT_CA_French_Camp_Site 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29470" y="1369309"/>
            <a:ext cx="4416842" cy="345281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9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990784" cy="579438"/>
          </a:xfrm>
        </p:spPr>
        <p:txBody>
          <a:bodyPr/>
          <a:lstStyle/>
          <a:p>
            <a:r>
              <a:rPr lang="en-US" dirty="0" smtClean="0"/>
              <a:t>Determining True Power: Method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114426"/>
            <a:ext cx="8547100" cy="1302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simplest </a:t>
            </a:r>
            <a:r>
              <a:rPr lang="en-US" dirty="0"/>
              <a:t>method for determining the actual DC load is to read the output of the rectifier(s) if they are equipped with a display.  </a:t>
            </a:r>
            <a:r>
              <a:rPr lang="en-US" i="1" dirty="0" smtClean="0"/>
              <a:t>Remember that this includes battery charging too!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42423" y="2615608"/>
            <a:ext cx="5314383" cy="381235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273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6936463" cy="579438"/>
          </a:xfrm>
        </p:spPr>
        <p:txBody>
          <a:bodyPr/>
          <a:lstStyle/>
          <a:p>
            <a:r>
              <a:rPr lang="en-US" dirty="0" smtClean="0"/>
              <a:t>Determining True Power: Method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114426"/>
            <a:ext cx="8547100" cy="16378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no display is available, it is recommended to use a DC current clamp on all loads to obtain a real time load profile.  Then, add </a:t>
            </a:r>
            <a:r>
              <a:rPr lang="en-US" dirty="0" smtClean="0"/>
              <a:t>the loads </a:t>
            </a:r>
            <a:r>
              <a:rPr lang="en-US" dirty="0"/>
              <a:t>together and you’ll know what your site power requirements are.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16136" y="2782407"/>
            <a:ext cx="3038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0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849540"/>
            <a:ext cx="8370888" cy="4405313"/>
          </a:xfrm>
        </p:spPr>
        <p:txBody>
          <a:bodyPr/>
          <a:lstStyle/>
          <a:p>
            <a:r>
              <a:rPr lang="en-US" dirty="0"/>
              <a:t>You are now capable of determining your actual power requirements. 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specify equipment that gives you enough power, but not so much that it’s overkill. 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save your company capital expense and O&amp;M budget and can even consider power solutions you thought might be out of reach for your sites.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8888" y="3740876"/>
            <a:ext cx="2323298" cy="25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3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Case Study: Actual vs. Assumed DC Loads</a:t>
            </a:r>
          </a:p>
        </p:txBody>
      </p:sp>
      <p:sp>
        <p:nvSpPr>
          <p:cNvPr id="105475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b="1" dirty="0" smtClean="0"/>
              <a:t>Name-plate ratings, equipment specifications, and end-user inquiries are not always accurate indications of true power draw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Result in over-specifying how much power is required to operate the site</a:t>
            </a:r>
          </a:p>
          <a:p>
            <a:pPr>
              <a:spcBef>
                <a:spcPts val="1200"/>
              </a:spcBef>
            </a:pPr>
            <a:r>
              <a:rPr lang="en-US" altLang="en-US" b="1" dirty="0" smtClean="0"/>
              <a:t>Two large wireless telecom customers</a:t>
            </a:r>
          </a:p>
          <a:p>
            <a:pPr lvl="1"/>
            <a:r>
              <a:rPr lang="en-US" altLang="en-US" dirty="0" smtClean="0"/>
              <a:t>Network Y </a:t>
            </a:r>
            <a:r>
              <a:rPr lang="en-US" altLang="en-US" dirty="0" smtClean="0">
                <a:sym typeface="Wingdings" pitchFamily="2" charset="2"/>
              </a:rPr>
              <a:t></a:t>
            </a:r>
            <a:r>
              <a:rPr lang="en-US" altLang="en-US" dirty="0" smtClean="0"/>
              <a:t>(Telco A)</a:t>
            </a:r>
          </a:p>
          <a:p>
            <a:pPr lvl="1"/>
            <a:r>
              <a:rPr lang="en-US" altLang="en-US" dirty="0" smtClean="0"/>
              <a:t>Network Z </a:t>
            </a:r>
            <a:r>
              <a:rPr lang="en-US" altLang="en-US" dirty="0" smtClean="0">
                <a:sym typeface="Wingdings" pitchFamily="2" charset="2"/>
              </a:rPr>
              <a:t></a:t>
            </a:r>
            <a:r>
              <a:rPr lang="en-US" altLang="en-US" dirty="0" smtClean="0"/>
              <a:t>(Telco B)</a:t>
            </a:r>
          </a:p>
        </p:txBody>
      </p:sp>
    </p:spTree>
    <p:extLst>
      <p:ext uri="{BB962C8B-B14F-4D97-AF65-F5344CB8AC3E}">
        <p14:creationId xmlns:p14="http://schemas.microsoft.com/office/powerpoint/2010/main" xmlns="" val="427920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Case Study: Network Y</a:t>
            </a:r>
          </a:p>
        </p:txBody>
      </p:sp>
      <p:sp>
        <p:nvSpPr>
          <p:cNvPr id="93409" name="Rectangle 225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41300" y="1114425"/>
            <a:ext cx="4018812" cy="5286375"/>
          </a:xfrm>
        </p:spPr>
        <p:txBody>
          <a:bodyPr/>
          <a:lstStyle/>
          <a:p>
            <a:r>
              <a:rPr lang="en-US" altLang="en-US" sz="2000" b="1" dirty="0" smtClean="0"/>
              <a:t>Common equipment from single BTS supplier</a:t>
            </a:r>
          </a:p>
          <a:p>
            <a:r>
              <a:rPr lang="en-US" altLang="en-US" sz="2000" b="1" dirty="0" smtClean="0"/>
              <a:t>Populated with variety of density of carriers</a:t>
            </a:r>
          </a:p>
          <a:p>
            <a:r>
              <a:rPr lang="en-US" altLang="en-US" sz="2000" b="1" dirty="0" smtClean="0"/>
              <a:t>Rectifier system logged DC power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8516672"/>
              </p:ext>
            </p:extLst>
          </p:nvPr>
        </p:nvGraphicFramePr>
        <p:xfrm>
          <a:off x="4607442" y="978194"/>
          <a:ext cx="3979209" cy="26297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02673"/>
                <a:gridCol w="1352389"/>
                <a:gridCol w="1524147"/>
              </a:tblGrid>
              <a:tr h="60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Load Profile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2G Configuration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3G Configuration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Lightly loaded, Outdoor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Medium Capacity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Medium Capacity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Heavily Loaded, Outdoor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Medium Capacity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 Capacity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Heavily Loaded, Indoor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 Capacity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 Capacity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0902026"/>
              </p:ext>
            </p:extLst>
          </p:nvPr>
        </p:nvGraphicFramePr>
        <p:xfrm>
          <a:off x="4614530" y="3742661"/>
          <a:ext cx="3983667" cy="28069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71835"/>
                <a:gridCol w="896325"/>
                <a:gridCol w="821631"/>
                <a:gridCol w="746938"/>
                <a:gridCol w="746938"/>
              </a:tblGrid>
              <a:tr h="8679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Load Profile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Nameplate Ratings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Snapshot Site Power (W)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Max DC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(W)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Average Power (W)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7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Lightly loaded, Outdoor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~9000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4667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4460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Heavily Loaded, Outdoor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~15000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7596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8735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7978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Heavily Loaded, Indoor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~18000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8532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9558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832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 master">
  <a:themeElements>
    <a:clrScheme name="Custom 236">
      <a:dk1>
        <a:sysClr val="windowText" lastClr="000000"/>
      </a:dk1>
      <a:lt1>
        <a:sysClr val="window" lastClr="FFFFFF"/>
      </a:lt1>
      <a:dk2>
        <a:srgbClr val="474B78"/>
      </a:dk2>
      <a:lt2>
        <a:srgbClr val="BFBFBF"/>
      </a:lt2>
      <a:accent1>
        <a:srgbClr val="39639D"/>
      </a:accent1>
      <a:accent2>
        <a:srgbClr val="7CB6DA"/>
      </a:accent2>
      <a:accent3>
        <a:srgbClr val="7F7F7F"/>
      </a:accent3>
      <a:accent4>
        <a:srgbClr val="BFBFBF"/>
      </a:accent4>
      <a:accent5>
        <a:srgbClr val="B8E08C"/>
      </a:accent5>
      <a:accent6>
        <a:srgbClr val="474B78"/>
      </a:accent6>
      <a:hlink>
        <a:srgbClr val="7F7F7F"/>
      </a:hlink>
      <a:folHlink>
        <a:srgbClr val="B8E08C"/>
      </a:folHlink>
    </a:clrScheme>
    <a:fontScheme name="Plug Power Trade Gothic">
      <a:majorFont>
        <a:latin typeface="Trade Gothic LT St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Plug Power Presentation Template FINAL</Template>
  <TotalTime>25950</TotalTime>
  <Words>1923</Words>
  <Application>Microsoft Office PowerPoint</Application>
  <PresentationFormat>On-screen Show (4:3)</PresentationFormat>
  <Paragraphs>430</Paragraphs>
  <Slides>35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MS master</vt:lpstr>
      <vt:lpstr>Visio</vt:lpstr>
      <vt:lpstr>Do You Know Your REAL Backup Power Requirements?    </vt:lpstr>
      <vt:lpstr>What information should you consider?</vt:lpstr>
      <vt:lpstr>Power 101: Knowing the requirements</vt:lpstr>
      <vt:lpstr>Generator Power Rating  Site requirements?</vt:lpstr>
      <vt:lpstr>Determining True Power: Method 1</vt:lpstr>
      <vt:lpstr>Determining True Power: Method 2</vt:lpstr>
      <vt:lpstr>Success!</vt:lpstr>
      <vt:lpstr>Case Study: Actual vs. Assumed DC Loads</vt:lpstr>
      <vt:lpstr>Case Study: Network Y</vt:lpstr>
      <vt:lpstr>Case Study: Network Y</vt:lpstr>
      <vt:lpstr>Network Y: Conclusions</vt:lpstr>
      <vt:lpstr>Case Study: Network Z</vt:lpstr>
      <vt:lpstr>Case Study: Network Z</vt:lpstr>
      <vt:lpstr>Network Z: Conclusions</vt:lpstr>
      <vt:lpstr>Your world just got a lot bigger</vt:lpstr>
      <vt:lpstr>Telecom Power Options</vt:lpstr>
      <vt:lpstr>Telecom Batteries</vt:lpstr>
      <vt:lpstr>Telecom Generators</vt:lpstr>
      <vt:lpstr>Solar </vt:lpstr>
      <vt:lpstr>Wind </vt:lpstr>
      <vt:lpstr>Fuel Cells</vt:lpstr>
      <vt:lpstr>Solution SWOT Analysis</vt:lpstr>
      <vt:lpstr>Fuel Cell Solution Overview</vt:lpstr>
      <vt:lpstr>How Does a PEM Fuel Cell Work?</vt:lpstr>
      <vt:lpstr>Slide 25</vt:lpstr>
      <vt:lpstr>Fuel Cell Site Power System</vt:lpstr>
      <vt:lpstr>Fuel Cells: Gen Replacement When &amp; Where</vt:lpstr>
      <vt:lpstr>  </vt:lpstr>
      <vt:lpstr>Integrated Fuel Cell Solution</vt:lpstr>
      <vt:lpstr>Tax Incentives &amp; Resources</vt:lpstr>
      <vt:lpstr>Typical Site Installations</vt:lpstr>
      <vt:lpstr>Cell Site Example: 10kW w/HSM-16</vt:lpstr>
      <vt:lpstr>Additional Examples</vt:lpstr>
      <vt:lpstr>Conclusions</vt:lpstr>
      <vt:lpstr>Slide 35</vt:lpstr>
    </vt:vector>
  </TitlesOfParts>
  <Company>Plug Power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Marsh, Andy</dc:creator>
  <cp:lastModifiedBy>Jan Melton</cp:lastModifiedBy>
  <cp:revision>285</cp:revision>
  <cp:lastPrinted>2013-05-29T13:05:03Z</cp:lastPrinted>
  <dcterms:created xsi:type="dcterms:W3CDTF">2012-12-18T14:04:52Z</dcterms:created>
  <dcterms:modified xsi:type="dcterms:W3CDTF">2015-10-07T18:19:30Z</dcterms:modified>
</cp:coreProperties>
</file>