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61" r:id="rId2"/>
    <p:sldId id="280" r:id="rId3"/>
    <p:sldId id="292" r:id="rId4"/>
    <p:sldId id="281" r:id="rId5"/>
    <p:sldId id="284" r:id="rId6"/>
    <p:sldId id="286" r:id="rId7"/>
    <p:sldId id="293" r:id="rId8"/>
    <p:sldId id="265" r:id="rId9"/>
    <p:sldId id="291" r:id="rId10"/>
    <p:sldId id="294" r:id="rId11"/>
    <p:sldId id="279" r:id="rId12"/>
    <p:sldId id="290" r:id="rId13"/>
    <p:sldId id="285" r:id="rId14"/>
    <p:sldId id="288" r:id="rId15"/>
    <p:sldId id="295" r:id="rId16"/>
    <p:sldId id="289" r:id="rId17"/>
    <p:sldId id="296" r:id="rId18"/>
    <p:sldId id="297" r:id="rId19"/>
    <p:sldId id="298" r:id="rId20"/>
    <p:sldId id="303" r:id="rId21"/>
    <p:sldId id="310" r:id="rId22"/>
    <p:sldId id="304" r:id="rId23"/>
    <p:sldId id="299" r:id="rId24"/>
    <p:sldId id="301" r:id="rId25"/>
    <p:sldId id="305" r:id="rId26"/>
    <p:sldId id="306" r:id="rId27"/>
    <p:sldId id="307" r:id="rId28"/>
    <p:sldId id="300" r:id="rId29"/>
    <p:sldId id="302" r:id="rId30"/>
    <p:sldId id="308" r:id="rId31"/>
    <p:sldId id="309" r:id="rId32"/>
    <p:sldId id="276" r:id="rId3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66" autoAdjust="0"/>
  </p:normalViewPr>
  <p:slideViewPr>
    <p:cSldViewPr>
      <p:cViewPr>
        <p:scale>
          <a:sx n="80" d="100"/>
          <a:sy n="80" d="100"/>
        </p:scale>
        <p:origin x="-797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BDA2F5D-ED07-4C0B-BC02-B077AA2622E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3C25BA5-E248-4A4B-A37D-795887136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20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2432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29866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364095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0888F0-CAC5-4C55-944F-D742A223D3B3}" type="datetimeFigureOut">
              <a:rPr lang="en-US" smtClean="0">
                <a:solidFill>
                  <a:srgbClr val="FFFFFF"/>
                </a:solidFill>
              </a:rPr>
              <a:pPr/>
              <a:t>9/28/2015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667745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0888F0-CAC5-4C55-944F-D742A223D3B3}" type="datetimeFigureOut">
              <a:rPr lang="en-US" smtClean="0">
                <a:solidFill>
                  <a:srgbClr val="FFFFFF"/>
                </a:solidFill>
              </a:rPr>
              <a:pPr/>
              <a:t>9/28/2015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38992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rgbClr val="FFC000"/>
              </a:buClr>
              <a:defRPr/>
            </a:lvl3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5843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07606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306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90475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93294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73163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64395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80455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charset="0"/>
              </a:defRPr>
            </a:lvl1pPr>
          </a:lstStyle>
          <a:p>
            <a:fld id="{DC3FAD46-3E1D-491B-AC4C-5E126EAE7A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809393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Case Study: </a:t>
            </a:r>
            <a:br>
              <a:rPr lang="en-US" sz="3600" b="1" dirty="0" smtClean="0"/>
            </a:br>
            <a:r>
              <a:rPr lang="en-US" sz="3600" b="1" dirty="0" smtClean="0"/>
              <a:t>Power Interruptions in Okeene, OK at Mountain Country Foods Plant</a:t>
            </a:r>
            <a:endParaRPr lang="en-US" sz="3600" b="1" dirty="0"/>
          </a:p>
        </p:txBody>
      </p:sp>
      <p:pic>
        <p:nvPicPr>
          <p:cNvPr id="4" name="Picture 3" descr="Color Logo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970" y="5105400"/>
            <a:ext cx="1714500" cy="133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8006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endParaRPr lang="en-US" sz="2400" dirty="0" smtClean="0">
              <a:solidFill>
                <a:srgbClr val="FFC000"/>
              </a:solidFill>
              <a:latin typeface="Baskerville Old Face" pitchFamily="18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Baskerville Old Face" pitchFamily="18" charset="0"/>
              </a:rPr>
              <a:t>Jim McAvoy,  </a:t>
            </a:r>
            <a:r>
              <a:rPr lang="en-US" sz="2400" dirty="0" smtClean="0">
                <a:solidFill>
                  <a:srgbClr val="FFC000"/>
                </a:solidFill>
                <a:latin typeface="Baskerville Old Face" pitchFamily="18" charset="0"/>
              </a:rPr>
              <a:t>Manager of Engineering Services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endParaRPr lang="en-US" sz="2400" dirty="0">
              <a:solidFill>
                <a:srgbClr val="FFC000"/>
              </a:solidFill>
              <a:latin typeface="Baskerville Old Face" pitchFamily="18" charset="0"/>
            </a:endParaRPr>
          </a:p>
          <a:p>
            <a:endParaRPr lang="en-US" sz="2400" dirty="0" smtClean="0">
              <a:solidFill>
                <a:srgbClr val="FFC000"/>
              </a:solidFill>
              <a:latin typeface="Baskerville Old Face" pitchFamily="18" charset="0"/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4249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/>
              <a:t>OMPA Substation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15000"/>
          </a:xfrm>
        </p:spPr>
        <p:txBody>
          <a:bodyPr/>
          <a:lstStyle/>
          <a:p>
            <a:r>
              <a:rPr lang="en-US" b="0" dirty="0" smtClean="0"/>
              <a:t>Added a 2</a:t>
            </a:r>
            <a:r>
              <a:rPr lang="en-US" b="0" baseline="30000" dirty="0" smtClean="0"/>
              <a:t>nd</a:t>
            </a:r>
            <a:r>
              <a:rPr lang="en-US" b="0" dirty="0" smtClean="0"/>
              <a:t> transformer (used system spare) to allow for future maintenance.</a:t>
            </a:r>
          </a:p>
          <a:p>
            <a:r>
              <a:rPr lang="en-US" b="0" dirty="0" smtClean="0"/>
              <a:t>Replaced 25 kV fuses with breakers</a:t>
            </a:r>
          </a:p>
          <a:p>
            <a:r>
              <a:rPr lang="en-US" b="0" dirty="0" smtClean="0"/>
              <a:t>Installed additional 12 kV breaker for 2</a:t>
            </a:r>
            <a:r>
              <a:rPr lang="en-US" b="0" baseline="30000" dirty="0" smtClean="0"/>
              <a:t>nd</a:t>
            </a:r>
            <a:r>
              <a:rPr lang="en-US" b="0" dirty="0" smtClean="0"/>
              <a:t> circuit to feed city load.</a:t>
            </a:r>
          </a:p>
          <a:p>
            <a:r>
              <a:rPr lang="en-US" b="0" dirty="0" smtClean="0"/>
              <a:t>Installed control house with SEL relay panels that provide protection, control, and remote monitoring. </a:t>
            </a:r>
            <a:endParaRPr lang="en-US" b="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512197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z="4000" dirty="0" smtClean="0"/>
              <a:t>OMPA’s Okeene Sub. - Before</a:t>
            </a:r>
            <a:endParaRPr lang="en-US" sz="4000" dirty="0"/>
          </a:p>
        </p:txBody>
      </p:sp>
      <p:pic>
        <p:nvPicPr>
          <p:cNvPr id="2050" name="Picture 2" descr="N:\Engineering\Engineering\Substation Pictures\Okeene Substation\Okeene Sub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384641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z="4000" dirty="0" smtClean="0"/>
              <a:t>OMPA’s Okeene Sub. - After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66" y="1219200"/>
            <a:ext cx="7432334" cy="55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3384641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MCF Generator/UPS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sz="2800" dirty="0" smtClean="0"/>
              <a:t>Developed detailed specification, pre-bid meeting </a:t>
            </a:r>
          </a:p>
          <a:p>
            <a:r>
              <a:rPr lang="en-US" sz="2800" dirty="0" smtClean="0"/>
              <a:t>UPS had to be battery free design to minimize ongoing maintenance</a:t>
            </a:r>
          </a:p>
          <a:p>
            <a:r>
              <a:rPr lang="en-US" sz="2800" dirty="0" smtClean="0"/>
              <a:t>Based on load logging equipment, determined generator size to be 600 KW, 750 KVA</a:t>
            </a:r>
          </a:p>
          <a:p>
            <a:r>
              <a:rPr lang="en-US" sz="2800" dirty="0" smtClean="0"/>
              <a:t>UPS sized at 600 KVA with expansion to 900 KVA.</a:t>
            </a:r>
          </a:p>
          <a:p>
            <a:r>
              <a:rPr lang="en-US" sz="2800" dirty="0" smtClean="0"/>
              <a:t>Design to use automatic transfer switch.</a:t>
            </a:r>
          </a:p>
          <a:p>
            <a:r>
              <a:rPr lang="en-US" sz="2800" dirty="0" smtClean="0"/>
              <a:t>MCF would provide foundations, UPS building</a:t>
            </a:r>
          </a:p>
          <a:p>
            <a:pPr>
              <a:buNone/>
            </a:pP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2399399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Bid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Received one bid from </a:t>
            </a:r>
            <a:r>
              <a:rPr lang="en-US" dirty="0" err="1" smtClean="0"/>
              <a:t>WarrenCAT</a:t>
            </a:r>
            <a:r>
              <a:rPr lang="en-US" dirty="0" smtClean="0"/>
              <a:t>, another bidder missed the deadline.</a:t>
            </a:r>
          </a:p>
          <a:p>
            <a:r>
              <a:rPr lang="en-US" dirty="0" smtClean="0"/>
              <a:t>Bid received was for turnkey installation, testing and commissioning.</a:t>
            </a:r>
          </a:p>
          <a:p>
            <a:r>
              <a:rPr lang="en-US" dirty="0" smtClean="0"/>
              <a:t>How much???  $611k+.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997882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Who Pays???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Okeene to borrow money from OMPA – 7 year loan.</a:t>
            </a:r>
          </a:p>
          <a:p>
            <a:r>
              <a:rPr lang="en-US" dirty="0" smtClean="0"/>
              <a:t>Okeene to pay </a:t>
            </a:r>
            <a:r>
              <a:rPr lang="en-US" dirty="0" err="1" smtClean="0"/>
              <a:t>WarrenCAT</a:t>
            </a:r>
            <a:r>
              <a:rPr lang="en-US" dirty="0" smtClean="0"/>
              <a:t> after successful project completion</a:t>
            </a:r>
          </a:p>
          <a:p>
            <a:r>
              <a:rPr lang="en-US" dirty="0" smtClean="0"/>
              <a:t>Okeene and MCF sign agreement for 7 year loan repayment, ongoing maintenance.</a:t>
            </a:r>
          </a:p>
          <a:p>
            <a:r>
              <a:rPr lang="en-US" dirty="0" smtClean="0"/>
              <a:t>MCF to own equipment after payments completed.</a:t>
            </a:r>
          </a:p>
          <a:p>
            <a:r>
              <a:rPr lang="en-US" dirty="0" smtClean="0"/>
              <a:t>OK – now on with the good stuff….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9978829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Country Foods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76" y="1752600"/>
            <a:ext cx="81550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Generator/UPS Building</a:t>
            </a:r>
            <a:endParaRPr lang="en-US" dirty="0"/>
          </a:p>
        </p:txBody>
      </p:sp>
      <p:pic>
        <p:nvPicPr>
          <p:cNvPr id="6146" name="Picture 2" descr="N:\Engineering\Engineering\City Projects\Okeene\MCF\MCF Photos\IMG_1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3914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Generator/UPS Building</a:t>
            </a:r>
            <a:endParaRPr lang="en-US" dirty="0"/>
          </a:p>
        </p:txBody>
      </p:sp>
      <p:pic>
        <p:nvPicPr>
          <p:cNvPr id="7170" name="Picture 2" descr="N:\Engineering\Engineering\City Projects\Okeene\MCF\MCF Photos\IMG_1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7724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UPS Building</a:t>
            </a:r>
            <a:endParaRPr lang="en-US" dirty="0"/>
          </a:p>
        </p:txBody>
      </p:sp>
      <p:pic>
        <p:nvPicPr>
          <p:cNvPr id="8194" name="Picture 2" descr="N:\Engineering\Engineering\City Projects\Okeene\MCF\MCF Photos\IMG_1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1"/>
            <a:ext cx="73914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OMPA/Okeene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OMPA is the wholesale power provider for 41 member cities including Okeene.</a:t>
            </a:r>
          </a:p>
          <a:p>
            <a:r>
              <a:rPr lang="en-US" sz="2800" dirty="0" smtClean="0"/>
              <a:t>OMPA owns, joint owns or has purchase contracts for coal, gas, hydro, wind and landfill gas generation resources.</a:t>
            </a:r>
          </a:p>
          <a:p>
            <a:r>
              <a:rPr lang="en-US" sz="2800" dirty="0" smtClean="0"/>
              <a:t>OMPA’s peak load is approx. 715,000 KW.</a:t>
            </a:r>
          </a:p>
          <a:p>
            <a:r>
              <a:rPr lang="en-US" sz="2800" dirty="0" smtClean="0"/>
              <a:t>Okeene provides retail electric service to 681 customers including Mountain Country Foods (MCF).</a:t>
            </a:r>
          </a:p>
          <a:p>
            <a:r>
              <a:rPr lang="en-US" sz="2800" dirty="0" smtClean="0"/>
              <a:t>Okeene’s peak load is approx. 5800 KW.</a:t>
            </a:r>
          </a:p>
        </p:txBody>
      </p:sp>
    </p:spTree>
    <p:extLst>
      <p:ext uri="{BB962C8B-B14F-4D97-AF65-F5344CB8AC3E}">
        <p14:creationId xmlns="" xmlns:p14="http://schemas.microsoft.com/office/powerpoint/2010/main" val="279317993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Transfer Switch and UPS Bypass Switch</a:t>
            </a:r>
            <a:endParaRPr lang="en-US" dirty="0"/>
          </a:p>
        </p:txBody>
      </p:sp>
      <p:pic>
        <p:nvPicPr>
          <p:cNvPr id="1026" name="Picture 2" descr="N:\Engineering\Engineering\City Projects\Okeene\MCF\MCF Photos\IMG_1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75837"/>
            <a:ext cx="6019800" cy="44962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ATS Breaker</a:t>
            </a:r>
            <a:endParaRPr lang="en-US" dirty="0"/>
          </a:p>
        </p:txBody>
      </p:sp>
      <p:pic>
        <p:nvPicPr>
          <p:cNvPr id="6146" name="Picture 2" descr="N:\Engineering\Engineering\City Projects\Okeene\MCF\MCF Photos\ATS Swit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86705"/>
            <a:ext cx="6476999" cy="5742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/>
              <a:t>ATS Display</a:t>
            </a:r>
            <a:endParaRPr lang="en-US" dirty="0"/>
          </a:p>
        </p:txBody>
      </p:sp>
      <p:pic>
        <p:nvPicPr>
          <p:cNvPr id="2050" name="Picture 2" descr="N:\Engineering\Engineering\City Projects\Okeene\MCF\MCF Photos\IMG_1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34347"/>
            <a:ext cx="6781800" cy="50654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Flywheel UPS Module</a:t>
            </a:r>
            <a:endParaRPr lang="en-US" dirty="0"/>
          </a:p>
        </p:txBody>
      </p:sp>
      <p:pic>
        <p:nvPicPr>
          <p:cNvPr id="9219" name="Picture 3" descr="N:\Engineering\Engineering\City Projects\Okeene\MCF\MCF Photos\IMG_1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343400" cy="5269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Flywheel UPS Module</a:t>
            </a:r>
            <a:endParaRPr lang="en-US" dirty="0"/>
          </a:p>
        </p:txBody>
      </p:sp>
      <p:pic>
        <p:nvPicPr>
          <p:cNvPr id="9218" name="Picture 2" descr="N:\Engineering\Engineering\City Projects\Okeene\MCF\MCF Photos\IMG_1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1628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990600"/>
          </a:xfrm>
        </p:spPr>
        <p:txBody>
          <a:bodyPr/>
          <a:lstStyle/>
          <a:p>
            <a:r>
              <a:rPr lang="en-US" dirty="0" smtClean="0"/>
              <a:t>UPS Module Overview Display</a:t>
            </a:r>
            <a:endParaRPr lang="en-US" dirty="0"/>
          </a:p>
        </p:txBody>
      </p:sp>
      <p:pic>
        <p:nvPicPr>
          <p:cNvPr id="3074" name="Picture 2" descr="N:\Engineering\Engineering\City Projects\Okeene\MCF\MCF Photos\IMG_1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18" y="1066800"/>
            <a:ext cx="7380382" cy="5659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UPS Module Detail Display 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866798" cy="55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UPS Module Detail Display 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24" y="1219200"/>
            <a:ext cx="7787775" cy="562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UPS Monitor Display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N:\Engineering\Engineering\City Projects\Okeene\MCF\MCF Photos\IMG_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774599" cy="5502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UPS Carrying MCF Load</a:t>
            </a:r>
            <a:endParaRPr lang="en-US" dirty="0"/>
          </a:p>
        </p:txBody>
      </p:sp>
      <p:pic>
        <p:nvPicPr>
          <p:cNvPr id="11266" name="Picture 2" descr="N:\Engineering\Engineering\City Projects\Okeene\MCF\MCF Photos\IMG_1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56603"/>
            <a:ext cx="7772400" cy="5396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84176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MCF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label manufacturer of dog treats.  </a:t>
            </a:r>
          </a:p>
          <a:p>
            <a:r>
              <a:rPr lang="en-US" dirty="0" smtClean="0"/>
              <a:t>Great demand for products due to quality and freshness of ingredients.</a:t>
            </a:r>
          </a:p>
          <a:p>
            <a:r>
              <a:rPr lang="en-US" dirty="0" smtClean="0"/>
              <a:t>Operates 24X6 with Sunday’s closed for maintenance/repairs.</a:t>
            </a:r>
          </a:p>
          <a:p>
            <a:r>
              <a:rPr lang="en-US" dirty="0" smtClean="0"/>
              <a:t>More than likely a private label dog treat at </a:t>
            </a:r>
            <a:r>
              <a:rPr lang="en-US" dirty="0" err="1" smtClean="0"/>
              <a:t>Petsmart</a:t>
            </a:r>
            <a:r>
              <a:rPr lang="en-US" dirty="0" smtClean="0"/>
              <a:t>, </a:t>
            </a:r>
            <a:r>
              <a:rPr lang="en-US" dirty="0" err="1" smtClean="0"/>
              <a:t>Petco</a:t>
            </a:r>
            <a:r>
              <a:rPr lang="en-US" dirty="0" smtClean="0"/>
              <a:t> or other retailer was made by MCF.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Test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r>
              <a:rPr lang="en-US" sz="2800" dirty="0" smtClean="0"/>
              <a:t>Testing included disconnecting utility power via the ATS.</a:t>
            </a:r>
          </a:p>
          <a:p>
            <a:r>
              <a:rPr lang="en-US" sz="2800" dirty="0" smtClean="0"/>
              <a:t>Generator waits approx. 2 sec. before starting - short power blinks won’t automatically start the generator</a:t>
            </a:r>
          </a:p>
          <a:p>
            <a:r>
              <a:rPr lang="en-US" sz="2800" dirty="0" smtClean="0"/>
              <a:t>Generator able to carry full load within 7-8 seconds.</a:t>
            </a:r>
          </a:p>
          <a:p>
            <a:r>
              <a:rPr lang="en-US" sz="2800" dirty="0" smtClean="0"/>
              <a:t>ATS keeps generator running for 5 minutes after utility power returns, then starts a 5 minute cool down cycle before shutdown.</a:t>
            </a:r>
          </a:p>
          <a:p>
            <a:endParaRPr lang="en-US" sz="2800" dirty="0"/>
          </a:p>
        </p:txBody>
      </p:sp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it Work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sz="2800" dirty="0" smtClean="0"/>
              <a:t>Testing/Commissioning occurred with all 3 ovens on-line, but no production.  Results showed no oven resets or alarms. </a:t>
            </a:r>
            <a:endParaRPr lang="en-US" sz="2800" dirty="0" smtClean="0"/>
          </a:p>
          <a:p>
            <a:r>
              <a:rPr lang="en-US" sz="2800" dirty="0" smtClean="0"/>
              <a:t>Testing </a:t>
            </a:r>
            <a:r>
              <a:rPr lang="en-US" sz="2800" dirty="0" smtClean="0"/>
              <a:t>during actual production shows UPS uses 50% of stored energy before generator </a:t>
            </a:r>
            <a:r>
              <a:rPr lang="en-US" sz="2800" dirty="0" smtClean="0"/>
              <a:t>fully takes </a:t>
            </a:r>
            <a:r>
              <a:rPr lang="en-US" sz="2800" dirty="0" smtClean="0"/>
              <a:t>over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No electrical issues or alarms within MCF when UPS/generator picks up load during actual production.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jrogers\AppData\Local\Microsoft\Windows\Temporary Internet Files\Content.IE5\0P00O17N\MC90007862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6" y="1752600"/>
            <a:ext cx="1523092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rogers\AppData\Local\Microsoft\Windows\Temporary Internet Files\Content.IE5\0P00O17N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7626" y="3089832"/>
            <a:ext cx="1677308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51034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4000" dirty="0" smtClean="0"/>
              <a:t>Okeene’s Connection to the Grid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419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1320"/>
            <a:ext cx="8632198" cy="40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8723948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4000" dirty="0" smtClean="0"/>
              <a:t>The Power System Problem(s)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029200"/>
          </a:xfrm>
        </p:spPr>
        <p:txBody>
          <a:bodyPr/>
          <a:lstStyle/>
          <a:p>
            <a:r>
              <a:rPr lang="en-US" sz="2800" dirty="0" smtClean="0"/>
              <a:t>Multiple short and long term power interruptions, even on clear days!!</a:t>
            </a:r>
          </a:p>
          <a:p>
            <a:r>
              <a:rPr lang="en-US" sz="2800" dirty="0" smtClean="0"/>
              <a:t>Old OG&amp;E owned 25 kV distribution system with over 20 miles exposure for Okeene.</a:t>
            </a:r>
          </a:p>
          <a:p>
            <a:r>
              <a:rPr lang="en-US" sz="2800" dirty="0" smtClean="0"/>
              <a:t>OMPA owned 25/12 kV substation antiquated with only one (1) transformer.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7779641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MCF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5105400"/>
          </a:xfrm>
        </p:spPr>
        <p:txBody>
          <a:bodyPr/>
          <a:lstStyle/>
          <a:p>
            <a:r>
              <a:rPr lang="en-US" sz="2800" dirty="0" smtClean="0"/>
              <a:t>Short term outages or blinks cause natural gas baking </a:t>
            </a:r>
            <a:r>
              <a:rPr lang="en-US" sz="2800" dirty="0" smtClean="0"/>
              <a:t>ovens to go </a:t>
            </a:r>
            <a:r>
              <a:rPr lang="en-US" sz="2800" dirty="0" smtClean="0"/>
              <a:t>into a reset mode.</a:t>
            </a:r>
          </a:p>
          <a:p>
            <a:r>
              <a:rPr lang="en-US" sz="2800" dirty="0" smtClean="0"/>
              <a:t>Result is spontaneous combustion of dog treats inside the ovens!!</a:t>
            </a:r>
          </a:p>
          <a:p>
            <a:r>
              <a:rPr lang="en-US" sz="2800" dirty="0" smtClean="0"/>
              <a:t>Packaging lines shutdown and cause loss of production.</a:t>
            </a:r>
          </a:p>
          <a:p>
            <a:r>
              <a:rPr lang="en-US" sz="2800" dirty="0" smtClean="0"/>
              <a:t>Takes MCF personnel several minutes to clear out ovens, clear packaging lines and the result is several thousands of $$$ in lost production.</a:t>
            </a:r>
          </a:p>
          <a:p>
            <a:r>
              <a:rPr lang="en-US" sz="2800" dirty="0" smtClean="0"/>
              <a:t>Long term outages cause shift and personnel scheduling issues.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3459084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 dirty="0" smtClean="0"/>
              <a:t>MCF Load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762000"/>
          </a:xfrm>
        </p:spPr>
        <p:txBody>
          <a:bodyPr/>
          <a:lstStyle/>
          <a:p>
            <a:r>
              <a:rPr lang="en-US" dirty="0" smtClean="0"/>
              <a:t>Peak load = 500+ KVA, 380+ KW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91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054838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48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Solution(s)???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410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OG&amp;E, OMPA and Okeene each have a part in reducing and eliminating power outages.</a:t>
            </a:r>
          </a:p>
          <a:p>
            <a:r>
              <a:rPr lang="en-US" sz="2800" b="1" dirty="0" smtClean="0"/>
              <a:t>Worked with OG&amp;E to perform upgrades on its distribution system</a:t>
            </a:r>
          </a:p>
          <a:p>
            <a:r>
              <a:rPr lang="en-US" sz="2800" b="1" dirty="0" smtClean="0"/>
              <a:t>OMPA performed significant upgrades on its substation</a:t>
            </a:r>
          </a:p>
          <a:p>
            <a:r>
              <a:rPr lang="en-US" sz="2800" dirty="0" smtClean="0"/>
              <a:t>OMPA and Okeene worked with MCF to explore a solution involving a backup generator and an Uninterruptible Power Supply (UPS).</a:t>
            </a: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endParaRPr lang="en-US" sz="2400" b="1" dirty="0" smtClean="0"/>
          </a:p>
          <a:p>
            <a:endParaRPr lang="en-US" sz="2000" b="1" dirty="0"/>
          </a:p>
          <a:p>
            <a:pPr lvl="1"/>
            <a:endParaRPr lang="en-US" sz="2000" b="1" dirty="0"/>
          </a:p>
          <a:p>
            <a:pPr marL="164592" indent="0">
              <a:buNone/>
            </a:pPr>
            <a:endParaRPr lang="en-US" sz="2000" b="1" dirty="0" smtClean="0"/>
          </a:p>
          <a:p>
            <a:pPr marL="457200" lvl="1" indent="0"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2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5398615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/>
          <a:lstStyle/>
          <a:p>
            <a:r>
              <a:rPr lang="en-US" sz="4000" dirty="0" smtClean="0"/>
              <a:t>OG&amp;E Efforts to Improve 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800" dirty="0" smtClean="0"/>
              <a:t>Replaced over 80 poles, 70+ </a:t>
            </a:r>
            <a:r>
              <a:rPr lang="en-US" sz="2800" dirty="0" err="1" smtClean="0"/>
              <a:t>crossarms</a:t>
            </a:r>
            <a:r>
              <a:rPr lang="en-US" sz="2800" dirty="0" smtClean="0"/>
              <a:t>, multiple insulators, etc. on circuit feeding Okeene.</a:t>
            </a:r>
          </a:p>
          <a:p>
            <a:r>
              <a:rPr lang="en-US" sz="2800" dirty="0" smtClean="0"/>
              <a:t>Installed a </a:t>
            </a:r>
            <a:r>
              <a:rPr lang="en-US" sz="2800" dirty="0" err="1" smtClean="0"/>
              <a:t>recloser</a:t>
            </a:r>
            <a:r>
              <a:rPr lang="en-US" sz="2800" dirty="0" smtClean="0"/>
              <a:t> on the west side of Okeene to eliminate over 16 miles of line exposure north of Okeene.</a:t>
            </a:r>
          </a:p>
          <a:p>
            <a:r>
              <a:rPr lang="en-US" sz="2800" dirty="0" smtClean="0"/>
              <a:t>Installed distribution automation switches near Okeene and substation controls to switch Okeene’s load from one circuit to another circuit for longer term outages.</a:t>
            </a:r>
            <a:endParaRPr lang="en-US" sz="2800" dirty="0"/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Helvetica"/>
        <a:ea typeface=""/>
        <a:cs typeface=""/>
      </a:majorFont>
      <a:minorFont>
        <a:latin typeface="Helvetica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arrow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780</Words>
  <Application>Microsoft Office PowerPoint</Application>
  <PresentationFormat>On-screen Show (4:3)</PresentationFormat>
  <Paragraphs>97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Soaring</vt:lpstr>
      <vt:lpstr>Case Study:  Power Interruptions in Okeene, OK at Mountain Country Foods Plant</vt:lpstr>
      <vt:lpstr>OMPA/Okeene Facts</vt:lpstr>
      <vt:lpstr>MCF Facts</vt:lpstr>
      <vt:lpstr>Okeene’s Connection to the Grid</vt:lpstr>
      <vt:lpstr>The Power System Problem(s)</vt:lpstr>
      <vt:lpstr>MCF Problems</vt:lpstr>
      <vt:lpstr>MCF Load</vt:lpstr>
      <vt:lpstr>The Solution(s)??? </vt:lpstr>
      <vt:lpstr>OG&amp;E Efforts to Improve Reliability</vt:lpstr>
      <vt:lpstr>OMPA Substation Upgrades</vt:lpstr>
      <vt:lpstr>OMPA’s Okeene Sub. - Before</vt:lpstr>
      <vt:lpstr>OMPA’s Okeene Sub. - After</vt:lpstr>
      <vt:lpstr>MCF Generator/UPS</vt:lpstr>
      <vt:lpstr>Bid Results</vt:lpstr>
      <vt:lpstr>Who Pays???</vt:lpstr>
      <vt:lpstr>Mountain Country Foods</vt:lpstr>
      <vt:lpstr>Generator/UPS Building</vt:lpstr>
      <vt:lpstr>Generator/UPS Building</vt:lpstr>
      <vt:lpstr>Inside the UPS Building</vt:lpstr>
      <vt:lpstr>Automatic Transfer Switch and UPS Bypass Switch</vt:lpstr>
      <vt:lpstr>ATS Breaker</vt:lpstr>
      <vt:lpstr>ATS Display</vt:lpstr>
      <vt:lpstr>Flywheel UPS Module</vt:lpstr>
      <vt:lpstr>Flywheel UPS Module</vt:lpstr>
      <vt:lpstr>UPS Module Overview Display</vt:lpstr>
      <vt:lpstr>UPS Module Detail Display 1</vt:lpstr>
      <vt:lpstr>UPS Module Detail Display 2</vt:lpstr>
      <vt:lpstr>UPS Monitor Display</vt:lpstr>
      <vt:lpstr>UPS Carrying MCF Load</vt:lpstr>
      <vt:lpstr>Test Settings</vt:lpstr>
      <vt:lpstr>How Well Does it Work ???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Services Update</dc:title>
  <dc:creator>Drake Rice</dc:creator>
  <cp:lastModifiedBy>jmcavoy</cp:lastModifiedBy>
  <cp:revision>226</cp:revision>
  <dcterms:created xsi:type="dcterms:W3CDTF">2014-01-03T15:17:23Z</dcterms:created>
  <dcterms:modified xsi:type="dcterms:W3CDTF">2015-09-28T17:12:26Z</dcterms:modified>
</cp:coreProperties>
</file>