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6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7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8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2" r:id="rId8"/>
    <p:sldId id="264" r:id="rId9"/>
    <p:sldId id="265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9" autoAdjust="0"/>
    <p:restoredTop sz="94660"/>
  </p:normalViewPr>
  <p:slideViewPr>
    <p:cSldViewPr snapToGrid="0">
      <p:cViewPr varScale="1">
        <p:scale>
          <a:sx n="78" d="100"/>
          <a:sy n="78" d="100"/>
        </p:scale>
        <p:origin x="10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bebiehler\AppData\Local\Microsoft\Windows\Temporary%20Internet%20Files\Content.Outlook\LMZWC0HM\Original%20VDSL%20GRAPH%20(2)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ADSL 2 PTM UP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3.7599314025227842E-2"/>
          <c:y val="9.9292589292352251E-3"/>
          <c:w val="0.75680289501788145"/>
          <c:h val="0.6800481735324635"/>
        </c:manualLayout>
      </c:layout>
      <c:lineChart>
        <c:grouping val="standard"/>
        <c:varyColors val="0"/>
        <c:ser>
          <c:idx val="0"/>
          <c:order val="0"/>
          <c:tx>
            <c:strRef>
              <c:f>'[Original VDSL GRAPH (2).xlsx]DATA'!$A$40</c:f>
              <c:strCache>
                <c:ptCount val="1"/>
                <c:pt idx="0">
                  <c:v>Ad ADSL2+ PTM TU (UP)</c:v>
                </c:pt>
              </c:strCache>
            </c:strRef>
          </c:tx>
          <c:spPr>
            <a:ln w="25400" cap="flat" cmpd="sng" algn="ctr">
              <a:solidFill>
                <a:schemeClr val="accent6"/>
              </a:solidFill>
              <a:prstDash val="solid"/>
            </a:ln>
            <a:effectLst/>
          </c:spPr>
          <c:marker>
            <c:spPr>
              <a:solidFill>
                <a:schemeClr val="lt1"/>
              </a:solidFill>
              <a:ln w="25400" cap="flat" cmpd="sng" algn="ctr">
                <a:solidFill>
                  <a:schemeClr val="accent6"/>
                </a:solidFill>
                <a:prstDash val="solid"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'[Original VDSL GRAPH (2).xlsx]DATA'!$B$1:$F$1</c:f>
              <c:numCache>
                <c:formatCode>General</c:formatCode>
                <c:ptCount val="5"/>
                <c:pt idx="0">
                  <c:v>4200</c:v>
                </c:pt>
                <c:pt idx="1">
                  <c:v>6500</c:v>
                </c:pt>
                <c:pt idx="2">
                  <c:v>9300</c:v>
                </c:pt>
                <c:pt idx="3">
                  <c:v>11000</c:v>
                </c:pt>
                <c:pt idx="4">
                  <c:v>14787</c:v>
                </c:pt>
              </c:numCache>
            </c:numRef>
          </c:cat>
          <c:val>
            <c:numRef>
              <c:f>'[Original VDSL GRAPH (2).xlsx]DATA'!$B$40:$F$40</c:f>
              <c:numCache>
                <c:formatCode>0.00</c:formatCode>
                <c:ptCount val="5"/>
                <c:pt idx="0">
                  <c:v>1.292</c:v>
                </c:pt>
                <c:pt idx="1">
                  <c:v>1.22</c:v>
                </c:pt>
                <c:pt idx="2">
                  <c:v>1.1970000000000001</c:v>
                </c:pt>
                <c:pt idx="3">
                  <c:v>1.204</c:v>
                </c:pt>
                <c:pt idx="4">
                  <c:v>1.111</c:v>
                </c:pt>
              </c:numCache>
            </c:numRef>
          </c:val>
          <c:smooth val="0"/>
        </c:ser>
        <c:ser>
          <c:idx val="2"/>
          <c:order val="1"/>
          <c:tx>
            <c:strRef>
              <c:f>'[Original VDSL GRAPH (2).xlsx]DATA'!$A$42</c:f>
              <c:strCache>
                <c:ptCount val="1"/>
                <c:pt idx="0">
                  <c:v>AD ADSL2+ PTM TP (UP)</c:v>
                </c:pt>
              </c:strCache>
            </c:strRef>
          </c:tx>
          <c:spPr>
            <a:ln w="25400" cap="flat" cmpd="sng" algn="ctr">
              <a:solidFill>
                <a:schemeClr val="accent6">
                  <a:shade val="50000"/>
                </a:schemeClr>
              </a:solidFill>
              <a:prstDash val="solid"/>
            </a:ln>
            <a:effectLst/>
          </c:spPr>
          <c:marker>
            <c:spPr>
              <a:solidFill>
                <a:schemeClr val="accent6"/>
              </a:solidFill>
              <a:ln w="25400" cap="flat" cmpd="sng" algn="ctr">
                <a:solidFill>
                  <a:schemeClr val="accent6">
                    <a:shade val="50000"/>
                  </a:schemeClr>
                </a:solidFill>
                <a:prstDash val="solid"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'[Original VDSL GRAPH (2).xlsx]DATA'!$B$1:$F$1</c:f>
              <c:numCache>
                <c:formatCode>General</c:formatCode>
                <c:ptCount val="5"/>
                <c:pt idx="0">
                  <c:v>4200</c:v>
                </c:pt>
                <c:pt idx="1">
                  <c:v>6500</c:v>
                </c:pt>
                <c:pt idx="2">
                  <c:v>9300</c:v>
                </c:pt>
                <c:pt idx="3">
                  <c:v>11000</c:v>
                </c:pt>
                <c:pt idx="4">
                  <c:v>14787</c:v>
                </c:pt>
              </c:numCache>
            </c:numRef>
          </c:cat>
          <c:val>
            <c:numRef>
              <c:f>'[Original VDSL GRAPH (2).xlsx]DATA'!$B$42:$F$42</c:f>
              <c:numCache>
                <c:formatCode>0.00</c:formatCode>
                <c:ptCount val="5"/>
                <c:pt idx="0">
                  <c:v>1.1100000000000001</c:v>
                </c:pt>
                <c:pt idx="1">
                  <c:v>1.1220000000000001</c:v>
                </c:pt>
                <c:pt idx="2">
                  <c:v>1.1060000000000001</c:v>
                </c:pt>
                <c:pt idx="3">
                  <c:v>1.113</c:v>
                </c:pt>
                <c:pt idx="4">
                  <c:v>1.024</c:v>
                </c:pt>
              </c:numCache>
            </c:numRef>
          </c:val>
          <c:smooth val="0"/>
        </c:ser>
        <c:ser>
          <c:idx val="20"/>
          <c:order val="2"/>
          <c:tx>
            <c:strRef>
              <c:f>'[Original VDSL GRAPH (2).xlsx]DATA'!$A$60</c:f>
              <c:strCache>
                <c:ptCount val="1"/>
                <c:pt idx="0">
                  <c:v>CA ADSL2+ ATM TU (UP)</c:v>
                </c:pt>
              </c:strCache>
            </c:strRef>
          </c:tx>
          <c:spPr>
            <a:ln w="25400" cap="flat" cmpd="sng" algn="ctr">
              <a:solidFill>
                <a:schemeClr val="accent4">
                  <a:shade val="50000"/>
                </a:schemeClr>
              </a:solidFill>
              <a:prstDash val="solid"/>
            </a:ln>
            <a:effectLst/>
          </c:spPr>
          <c:marker>
            <c:spPr>
              <a:solidFill>
                <a:schemeClr val="accent4"/>
              </a:solidFill>
              <a:ln w="25400" cap="flat" cmpd="sng" algn="ctr">
                <a:solidFill>
                  <a:schemeClr val="accent4">
                    <a:shade val="50000"/>
                  </a:schemeClr>
                </a:solidFill>
                <a:prstDash val="solid"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'[Original VDSL GRAPH (2).xlsx]DATA'!$B$1:$F$1</c:f>
              <c:numCache>
                <c:formatCode>General</c:formatCode>
                <c:ptCount val="5"/>
                <c:pt idx="0">
                  <c:v>4200</c:v>
                </c:pt>
                <c:pt idx="1">
                  <c:v>6500</c:v>
                </c:pt>
                <c:pt idx="2">
                  <c:v>9300</c:v>
                </c:pt>
                <c:pt idx="3">
                  <c:v>11000</c:v>
                </c:pt>
                <c:pt idx="4">
                  <c:v>14787</c:v>
                </c:pt>
              </c:numCache>
            </c:numRef>
          </c:cat>
          <c:val>
            <c:numRef>
              <c:f>'[Original VDSL GRAPH (2).xlsx]DATA'!$B$60:$F$60</c:f>
              <c:numCache>
                <c:formatCode>0.00</c:formatCode>
                <c:ptCount val="5"/>
                <c:pt idx="0">
                  <c:v>1.298</c:v>
                </c:pt>
                <c:pt idx="1">
                  <c:v>1.216</c:v>
                </c:pt>
                <c:pt idx="2">
                  <c:v>1.1870000000000001</c:v>
                </c:pt>
                <c:pt idx="3">
                  <c:v>1.157</c:v>
                </c:pt>
                <c:pt idx="4">
                  <c:v>0.997</c:v>
                </c:pt>
              </c:numCache>
            </c:numRef>
          </c:val>
          <c:smooth val="0"/>
        </c:ser>
        <c:ser>
          <c:idx val="22"/>
          <c:order val="3"/>
          <c:tx>
            <c:strRef>
              <c:f>'[Original VDSL GRAPH (2).xlsx]DATA'!$A$62</c:f>
              <c:strCache>
                <c:ptCount val="1"/>
                <c:pt idx="0">
                  <c:v>CA ADSL2+ ATM TP (UP)</c:v>
                </c:pt>
              </c:strCache>
            </c:strRef>
          </c:tx>
          <c:spPr>
            <a:ln w="25400" cap="flat" cmpd="sng" algn="ctr">
              <a:solidFill>
                <a:schemeClr val="accent4"/>
              </a:solidFill>
              <a:prstDash val="solid"/>
            </a:ln>
            <a:effectLst/>
          </c:spPr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'[Original VDSL GRAPH (2).xlsx]DATA'!$B$1:$F$1</c:f>
              <c:numCache>
                <c:formatCode>General</c:formatCode>
                <c:ptCount val="5"/>
                <c:pt idx="0">
                  <c:v>4200</c:v>
                </c:pt>
                <c:pt idx="1">
                  <c:v>6500</c:v>
                </c:pt>
                <c:pt idx="2">
                  <c:v>9300</c:v>
                </c:pt>
                <c:pt idx="3">
                  <c:v>11000</c:v>
                </c:pt>
                <c:pt idx="4">
                  <c:v>14787</c:v>
                </c:pt>
              </c:numCache>
            </c:numRef>
          </c:cat>
          <c:val>
            <c:numRef>
              <c:f>'[Original VDSL GRAPH (2).xlsx]DATA'!$B$62:$F$62</c:f>
              <c:numCache>
                <c:formatCode>0.00</c:formatCode>
                <c:ptCount val="5"/>
                <c:pt idx="0">
                  <c:v>0.94399999999999995</c:v>
                </c:pt>
                <c:pt idx="1">
                  <c:v>0.95499999999999996</c:v>
                </c:pt>
                <c:pt idx="2">
                  <c:v>0.98699999999999999</c:v>
                </c:pt>
                <c:pt idx="3">
                  <c:v>0.95899999999999996</c:v>
                </c:pt>
                <c:pt idx="4">
                  <c:v>0.82499999999999996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284045232"/>
        <c:axId val="284045624"/>
      </c:lineChart>
      <c:catAx>
        <c:axId val="284045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284045624"/>
        <c:crosses val="autoZero"/>
        <c:auto val="1"/>
        <c:lblAlgn val="ctr"/>
        <c:lblOffset val="100"/>
        <c:noMultiLvlLbl val="0"/>
      </c:catAx>
      <c:valAx>
        <c:axId val="284045624"/>
        <c:scaling>
          <c:orientation val="minMax"/>
          <c:max val="1.5"/>
          <c:min val="0.5"/>
        </c:scaling>
        <c:delete val="0"/>
        <c:axPos val="l"/>
        <c:majorGridlines/>
        <c:title>
          <c:layout/>
          <c:overlay val="0"/>
        </c:title>
        <c:numFmt formatCode="0.00" sourceLinked="1"/>
        <c:majorTickMark val="none"/>
        <c:minorTickMark val="none"/>
        <c:tickLblPos val="nextTo"/>
        <c:crossAx val="284045232"/>
        <c:crosses val="autoZero"/>
        <c:crossBetween val="between"/>
        <c:majorUnit val="0.2"/>
      </c:valAx>
    </c:plotArea>
    <c:legend>
      <c:legendPos val="r"/>
      <c:layout>
        <c:manualLayout>
          <c:xMode val="edge"/>
          <c:yMode val="edge"/>
          <c:x val="0.83701970492324818"/>
          <c:y val="0.79743342629046354"/>
          <c:w val="0.1629802950767518"/>
          <c:h val="0.1255757874015748"/>
        </c:manualLayout>
      </c:layout>
      <c:overlay val="0"/>
    </c:legend>
    <c:plotVisOnly val="1"/>
    <c:dispBlanksAs val="span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ADSL2 PTM DN</a:t>
            </a:r>
          </a:p>
        </c:rich>
      </c:tx>
      <c:layout/>
      <c:overlay val="1"/>
    </c:title>
    <c:autoTitleDeleted val="0"/>
    <c:plotArea>
      <c:layout>
        <c:manualLayout>
          <c:layoutTarget val="inner"/>
          <c:xMode val="edge"/>
          <c:yMode val="edge"/>
          <c:x val="4.8803165330816037E-2"/>
          <c:y val="1.4249900023442778E-2"/>
          <c:w val="0.75593481109255101"/>
          <c:h val="0.93192253770380273"/>
        </c:manualLayout>
      </c:layout>
      <c:lineChart>
        <c:grouping val="standard"/>
        <c:varyColors val="0"/>
        <c:ser>
          <c:idx val="1"/>
          <c:order val="0"/>
          <c:tx>
            <c:strRef>
              <c:f>DATA!$A$41</c:f>
              <c:strCache>
                <c:ptCount val="1"/>
                <c:pt idx="0">
                  <c:v>Ad ADSL2+ PTM TU (DN)</c:v>
                </c:pt>
              </c:strCache>
            </c:strRef>
          </c:tx>
          <c:spPr>
            <a:ln w="25400" cap="flat" cmpd="sng" algn="ctr">
              <a:solidFill>
                <a:srgbClr val="F79646"/>
              </a:solidFill>
              <a:prstDash val="solid"/>
            </a:ln>
            <a:effectLst/>
          </c:spPr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DATA!$B$1:$F$1</c:f>
              <c:numCache>
                <c:formatCode>General</c:formatCode>
                <c:ptCount val="5"/>
                <c:pt idx="0">
                  <c:v>4200</c:v>
                </c:pt>
                <c:pt idx="1">
                  <c:v>6500</c:v>
                </c:pt>
                <c:pt idx="2">
                  <c:v>9300</c:v>
                </c:pt>
                <c:pt idx="3">
                  <c:v>11000</c:v>
                </c:pt>
                <c:pt idx="4">
                  <c:v>14787</c:v>
                </c:pt>
              </c:numCache>
            </c:numRef>
          </c:cat>
          <c:val>
            <c:numRef>
              <c:f>DATA!$B$41:$F$41</c:f>
              <c:numCache>
                <c:formatCode>0.00</c:formatCode>
                <c:ptCount val="5"/>
                <c:pt idx="0">
                  <c:v>23.216000000000001</c:v>
                </c:pt>
                <c:pt idx="1">
                  <c:v>22.81</c:v>
                </c:pt>
                <c:pt idx="2">
                  <c:v>18.32</c:v>
                </c:pt>
                <c:pt idx="3">
                  <c:v>15.146000000000001</c:v>
                </c:pt>
                <c:pt idx="4">
                  <c:v>9.0060000000000002</c:v>
                </c:pt>
              </c:numCache>
            </c:numRef>
          </c:val>
          <c:smooth val="0"/>
        </c:ser>
        <c:ser>
          <c:idx val="3"/>
          <c:order val="1"/>
          <c:tx>
            <c:strRef>
              <c:f>DATA!$A$43</c:f>
              <c:strCache>
                <c:ptCount val="1"/>
                <c:pt idx="0">
                  <c:v>AD ADSL2+ PTM TP (DN)</c:v>
                </c:pt>
              </c:strCache>
            </c:strRef>
          </c:tx>
          <c:spPr>
            <a:ln w="25400" cap="flat" cmpd="sng" algn="ctr">
              <a:solidFill>
                <a:srgbClr val="F79646">
                  <a:shade val="50000"/>
                </a:srgbClr>
              </a:solidFill>
              <a:prstDash val="solid"/>
            </a:ln>
            <a:effectLst/>
          </c:spPr>
          <c:marker>
            <c:spPr>
              <a:solidFill>
                <a:srgbClr val="F79646"/>
              </a:solidFill>
              <a:ln w="25400" cap="flat" cmpd="sng" algn="ctr">
                <a:solidFill>
                  <a:srgbClr val="F79646">
                    <a:shade val="50000"/>
                  </a:srgbClr>
                </a:solidFill>
                <a:prstDash val="solid"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DATA!$B$1:$F$1</c:f>
              <c:numCache>
                <c:formatCode>General</c:formatCode>
                <c:ptCount val="5"/>
                <c:pt idx="0">
                  <c:v>4200</c:v>
                </c:pt>
                <c:pt idx="1">
                  <c:v>6500</c:v>
                </c:pt>
                <c:pt idx="2">
                  <c:v>9300</c:v>
                </c:pt>
                <c:pt idx="3">
                  <c:v>11000</c:v>
                </c:pt>
                <c:pt idx="4">
                  <c:v>14787</c:v>
                </c:pt>
              </c:numCache>
            </c:numRef>
          </c:cat>
          <c:val>
            <c:numRef>
              <c:f>DATA!$B$43:$F$43</c:f>
              <c:numCache>
                <c:formatCode>0.00</c:formatCode>
                <c:ptCount val="5"/>
                <c:pt idx="0">
                  <c:v>22.9</c:v>
                </c:pt>
                <c:pt idx="1">
                  <c:v>21.4</c:v>
                </c:pt>
                <c:pt idx="2">
                  <c:v>17.2</c:v>
                </c:pt>
                <c:pt idx="3">
                  <c:v>14.2</c:v>
                </c:pt>
                <c:pt idx="4">
                  <c:v>8.5</c:v>
                </c:pt>
              </c:numCache>
            </c:numRef>
          </c:val>
          <c:smooth val="0"/>
        </c:ser>
        <c:ser>
          <c:idx val="21"/>
          <c:order val="2"/>
          <c:tx>
            <c:strRef>
              <c:f>DATA!$A$61</c:f>
              <c:strCache>
                <c:ptCount val="1"/>
                <c:pt idx="0">
                  <c:v>CA ADSL2+ ATM TU (DN)</c:v>
                </c:pt>
              </c:strCache>
            </c:strRef>
          </c:tx>
          <c:spPr>
            <a:ln w="25400" cap="flat" cmpd="sng" algn="ctr">
              <a:solidFill>
                <a:srgbClr val="8064A2">
                  <a:shade val="50000"/>
                </a:srgbClr>
              </a:solidFill>
              <a:prstDash val="solid"/>
            </a:ln>
            <a:effectLst/>
          </c:spPr>
          <c:marker>
            <c:spPr>
              <a:solidFill>
                <a:srgbClr val="8064A2"/>
              </a:solidFill>
              <a:ln w="25400" cap="flat" cmpd="sng" algn="ctr">
                <a:solidFill>
                  <a:srgbClr val="8064A2">
                    <a:shade val="50000"/>
                  </a:srgbClr>
                </a:solidFill>
                <a:prstDash val="solid"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DATA!$B$1:$F$1</c:f>
              <c:numCache>
                <c:formatCode>General</c:formatCode>
                <c:ptCount val="5"/>
                <c:pt idx="0">
                  <c:v>4200</c:v>
                </c:pt>
                <c:pt idx="1">
                  <c:v>6500</c:v>
                </c:pt>
                <c:pt idx="2">
                  <c:v>9300</c:v>
                </c:pt>
                <c:pt idx="3">
                  <c:v>11000</c:v>
                </c:pt>
                <c:pt idx="4">
                  <c:v>14787</c:v>
                </c:pt>
              </c:numCache>
            </c:numRef>
          </c:cat>
          <c:val>
            <c:numRef>
              <c:f>DATA!$B$61:$F$61</c:f>
              <c:numCache>
                <c:formatCode>0.00</c:formatCode>
                <c:ptCount val="5"/>
                <c:pt idx="0">
                  <c:v>23.527999999999999</c:v>
                </c:pt>
                <c:pt idx="1">
                  <c:v>22.001999999999999</c:v>
                </c:pt>
                <c:pt idx="2">
                  <c:v>17.721</c:v>
                </c:pt>
                <c:pt idx="3">
                  <c:v>14.587</c:v>
                </c:pt>
                <c:pt idx="4">
                  <c:v>8.7899999999999991</c:v>
                </c:pt>
              </c:numCache>
            </c:numRef>
          </c:val>
          <c:smooth val="0"/>
        </c:ser>
        <c:ser>
          <c:idx val="23"/>
          <c:order val="3"/>
          <c:tx>
            <c:strRef>
              <c:f>DATA!$A$63</c:f>
              <c:strCache>
                <c:ptCount val="1"/>
                <c:pt idx="0">
                  <c:v>CA ADSL2+ ATM TP (DN)</c:v>
                </c:pt>
              </c:strCache>
            </c:strRef>
          </c:tx>
          <c:spPr>
            <a:ln w="25400" cap="flat" cmpd="sng" algn="ctr">
              <a:solidFill>
                <a:srgbClr val="8064A2"/>
              </a:solidFill>
              <a:prstDash val="solid"/>
            </a:ln>
            <a:effectLst/>
          </c:spPr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DATA!$B$1:$F$1</c:f>
              <c:numCache>
                <c:formatCode>General</c:formatCode>
                <c:ptCount val="5"/>
                <c:pt idx="0">
                  <c:v>4200</c:v>
                </c:pt>
                <c:pt idx="1">
                  <c:v>6500</c:v>
                </c:pt>
                <c:pt idx="2">
                  <c:v>9300</c:v>
                </c:pt>
                <c:pt idx="3">
                  <c:v>11000</c:v>
                </c:pt>
                <c:pt idx="4">
                  <c:v>14787</c:v>
                </c:pt>
              </c:numCache>
            </c:numRef>
          </c:cat>
          <c:val>
            <c:numRef>
              <c:f>DATA!$B$63:$F$63</c:f>
              <c:numCache>
                <c:formatCode>0.00</c:formatCode>
                <c:ptCount val="5"/>
                <c:pt idx="0">
                  <c:v>16.100000000000001</c:v>
                </c:pt>
                <c:pt idx="1">
                  <c:v>16.600000000000001</c:v>
                </c:pt>
                <c:pt idx="2">
                  <c:v>14.8</c:v>
                </c:pt>
                <c:pt idx="3">
                  <c:v>12.3</c:v>
                </c:pt>
                <c:pt idx="4">
                  <c:v>7.4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292920792"/>
        <c:axId val="293911224"/>
      </c:lineChart>
      <c:catAx>
        <c:axId val="2929207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93911224"/>
        <c:crosses val="autoZero"/>
        <c:auto val="1"/>
        <c:lblAlgn val="ctr"/>
        <c:lblOffset val="100"/>
        <c:noMultiLvlLbl val="0"/>
      </c:catAx>
      <c:valAx>
        <c:axId val="293911224"/>
        <c:scaling>
          <c:orientation val="minMax"/>
          <c:max val="24"/>
          <c:min val="4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crossAx val="292920792"/>
        <c:crosses val="autoZero"/>
        <c:crossBetween val="between"/>
        <c:majorUnit val="5"/>
      </c:valAx>
    </c:plotArea>
    <c:legend>
      <c:legendPos val="r"/>
      <c:layout>
        <c:manualLayout>
          <c:xMode val="edge"/>
          <c:yMode val="edge"/>
          <c:x val="0.82941243140062038"/>
          <c:y val="0.81394821741032386"/>
          <c:w val="0.16427443728624833"/>
          <c:h val="0.1255757874015748"/>
        </c:manualLayout>
      </c:layout>
      <c:overlay val="0"/>
    </c:legend>
    <c:plotVisOnly val="1"/>
    <c:dispBlanksAs val="span"/>
    <c:showDLblsOverMax val="0"/>
  </c:chart>
  <c:spPr>
    <a:scene3d>
      <a:camera prst="orthographicFront"/>
      <a:lightRig rig="threePt" dir="t"/>
    </a:scene3d>
    <a:sp3d>
      <a:bevelT w="25400"/>
    </a:sp3d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VDSL UP  </a:t>
            </a:r>
          </a:p>
        </c:rich>
      </c:tx>
      <c:layout/>
      <c:overlay val="1"/>
    </c:title>
    <c:autoTitleDeleted val="0"/>
    <c:plotArea>
      <c:layout>
        <c:manualLayout>
          <c:layoutTarget val="inner"/>
          <c:xMode val="edge"/>
          <c:yMode val="edge"/>
          <c:x val="4.8803165330816037E-2"/>
          <c:y val="2.8432785539824913E-2"/>
          <c:w val="0.95119687130789099"/>
          <c:h val="0.93192260210336975"/>
        </c:manualLayout>
      </c:layout>
      <c:lineChart>
        <c:grouping val="standard"/>
        <c:varyColors val="0"/>
        <c:ser>
          <c:idx val="14"/>
          <c:order val="0"/>
          <c:tx>
            <c:strRef>
              <c:f>DATA!$A$48</c:f>
              <c:strCache>
                <c:ptCount val="1"/>
                <c:pt idx="0">
                  <c:v>AD VDSL TU (UP)</c:v>
                </c:pt>
              </c:strCache>
            </c:strRef>
          </c:tx>
          <c:spPr>
            <a:ln w="25400" cap="flat" cmpd="sng" algn="ctr">
              <a:solidFill>
                <a:schemeClr val="accent6">
                  <a:shade val="50000"/>
                </a:schemeClr>
              </a:solidFill>
              <a:prstDash val="solid"/>
            </a:ln>
            <a:effectLst/>
          </c:spPr>
          <c:marker>
            <c:spPr>
              <a:solidFill>
                <a:schemeClr val="accent6"/>
              </a:solidFill>
              <a:ln w="25400" cap="flat" cmpd="sng" algn="ctr">
                <a:solidFill>
                  <a:schemeClr val="accent6">
                    <a:shade val="50000"/>
                  </a:schemeClr>
                </a:solidFill>
                <a:prstDash val="solid"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DATA!$B$77:$F$77</c:f>
              <c:numCache>
                <c:formatCode>General</c:formatCode>
                <c:ptCount val="5"/>
                <c:pt idx="0">
                  <c:v>4200</c:v>
                </c:pt>
                <c:pt idx="1">
                  <c:v>6500</c:v>
                </c:pt>
                <c:pt idx="2">
                  <c:v>9300</c:v>
                </c:pt>
                <c:pt idx="3">
                  <c:v>11000</c:v>
                </c:pt>
                <c:pt idx="4">
                  <c:v>14787</c:v>
                </c:pt>
              </c:numCache>
            </c:numRef>
          </c:cat>
          <c:val>
            <c:numRef>
              <c:f>DATA!$B$48:$F$48</c:f>
              <c:numCache>
                <c:formatCode>0.00</c:formatCode>
                <c:ptCount val="5"/>
                <c:pt idx="0">
                  <c:v>7.9720000000000004</c:v>
                </c:pt>
                <c:pt idx="1">
                  <c:v>1.298</c:v>
                </c:pt>
                <c:pt idx="2">
                  <c:v>1.3089999999999999</c:v>
                </c:pt>
                <c:pt idx="3">
                  <c:v>1.27</c:v>
                </c:pt>
                <c:pt idx="4">
                  <c:v>1.026</c:v>
                </c:pt>
              </c:numCache>
            </c:numRef>
          </c:val>
          <c:smooth val="0"/>
        </c:ser>
        <c:ser>
          <c:idx val="0"/>
          <c:order val="1"/>
          <c:tx>
            <c:strRef>
              <c:f>DATA!$A$50</c:f>
              <c:strCache>
                <c:ptCount val="1"/>
                <c:pt idx="0">
                  <c:v>AD VDSL TP (UP)</c:v>
                </c:pt>
              </c:strCache>
            </c:strRef>
          </c:tx>
          <c:spPr>
            <a:ln w="25400" cap="flat" cmpd="sng" algn="ctr">
              <a:solidFill>
                <a:schemeClr val="accent4">
                  <a:shade val="50000"/>
                </a:schemeClr>
              </a:solidFill>
              <a:prstDash val="solid"/>
            </a:ln>
            <a:effectLst/>
          </c:spPr>
          <c:marker>
            <c:spPr>
              <a:solidFill>
                <a:schemeClr val="accent4"/>
              </a:solidFill>
              <a:ln w="25400" cap="flat" cmpd="sng" algn="ctr">
                <a:solidFill>
                  <a:schemeClr val="accent4">
                    <a:shade val="50000"/>
                  </a:schemeClr>
                </a:solidFill>
                <a:prstDash val="solid"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DATA!$B$77:$F$77</c:f>
              <c:numCache>
                <c:formatCode>General</c:formatCode>
                <c:ptCount val="5"/>
                <c:pt idx="0">
                  <c:v>4200</c:v>
                </c:pt>
                <c:pt idx="1">
                  <c:v>6500</c:v>
                </c:pt>
                <c:pt idx="2">
                  <c:v>9300</c:v>
                </c:pt>
                <c:pt idx="3">
                  <c:v>11000</c:v>
                </c:pt>
                <c:pt idx="4">
                  <c:v>14787</c:v>
                </c:pt>
              </c:numCache>
            </c:numRef>
          </c:cat>
          <c:val>
            <c:numRef>
              <c:f>DATA!$B$50:$F$50</c:f>
              <c:numCache>
                <c:formatCode>0.00</c:formatCode>
                <c:ptCount val="5"/>
                <c:pt idx="0">
                  <c:v>6.4880000000000004</c:v>
                </c:pt>
                <c:pt idx="1">
                  <c:v>1.179</c:v>
                </c:pt>
                <c:pt idx="2">
                  <c:v>1.081</c:v>
                </c:pt>
                <c:pt idx="3">
                  <c:v>1.149</c:v>
                </c:pt>
                <c:pt idx="4">
                  <c:v>0.98899999999999999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DATA!$A$64</c:f>
              <c:strCache>
                <c:ptCount val="1"/>
                <c:pt idx="0">
                  <c:v>CA VDSL TU (UP)</c:v>
                </c:pt>
              </c:strCache>
            </c:strRef>
          </c:tx>
          <c:spPr>
            <a:ln w="25400" cap="flat" cmpd="sng" algn="ctr">
              <a:solidFill>
                <a:schemeClr val="accent4"/>
              </a:solidFill>
              <a:prstDash val="solid"/>
            </a:ln>
            <a:effectLst/>
          </c:spPr>
          <c:marker>
            <c:spPr>
              <a:solidFill>
                <a:schemeClr val="lt1"/>
              </a:solidFill>
              <a:ln w="25400" cap="flat" cmpd="sng" algn="ctr">
                <a:solidFill>
                  <a:schemeClr val="accent4"/>
                </a:solidFill>
                <a:prstDash val="solid"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DATA!$B$77:$F$77</c:f>
              <c:numCache>
                <c:formatCode>General</c:formatCode>
                <c:ptCount val="5"/>
                <c:pt idx="0">
                  <c:v>4200</c:v>
                </c:pt>
                <c:pt idx="1">
                  <c:v>6500</c:v>
                </c:pt>
                <c:pt idx="2">
                  <c:v>9300</c:v>
                </c:pt>
                <c:pt idx="3">
                  <c:v>11000</c:v>
                </c:pt>
                <c:pt idx="4">
                  <c:v>14787</c:v>
                </c:pt>
              </c:numCache>
            </c:numRef>
          </c:cat>
          <c:val>
            <c:numRef>
              <c:f>DATA!$B$64:$F$64</c:f>
              <c:numCache>
                <c:formatCode>0.00</c:formatCode>
                <c:ptCount val="5"/>
                <c:pt idx="0">
                  <c:v>6.0839999999999996</c:v>
                </c:pt>
                <c:pt idx="1">
                  <c:v>2.8969999999999998</c:v>
                </c:pt>
                <c:pt idx="3">
                  <c:v>1.1559999999999999</c:v>
                </c:pt>
              </c:numCache>
            </c:numRef>
          </c:val>
          <c:smooth val="0"/>
        </c:ser>
        <c:ser>
          <c:idx val="1"/>
          <c:order val="3"/>
          <c:tx>
            <c:strRef>
              <c:f>DATA!$A$66</c:f>
              <c:strCache>
                <c:ptCount val="1"/>
                <c:pt idx="0">
                  <c:v>CA VDSL TP (UP)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DATA!$B$77:$F$77</c:f>
              <c:numCache>
                <c:formatCode>General</c:formatCode>
                <c:ptCount val="5"/>
                <c:pt idx="0">
                  <c:v>4200</c:v>
                </c:pt>
                <c:pt idx="1">
                  <c:v>6500</c:v>
                </c:pt>
                <c:pt idx="2">
                  <c:v>9300</c:v>
                </c:pt>
                <c:pt idx="3">
                  <c:v>11000</c:v>
                </c:pt>
                <c:pt idx="4">
                  <c:v>14787</c:v>
                </c:pt>
              </c:numCache>
            </c:numRef>
          </c:cat>
          <c:val>
            <c:numRef>
              <c:f>DATA!$B$66:$F$66</c:f>
              <c:numCache>
                <c:formatCode>0.00</c:formatCode>
                <c:ptCount val="5"/>
                <c:pt idx="0">
                  <c:v>5.4180000000000001</c:v>
                </c:pt>
                <c:pt idx="1">
                  <c:v>1.6830000000000001</c:v>
                </c:pt>
                <c:pt idx="3">
                  <c:v>1.056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311216128"/>
        <c:axId val="311216912"/>
      </c:lineChart>
      <c:catAx>
        <c:axId val="3112161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11216912"/>
        <c:crosses val="autoZero"/>
        <c:auto val="1"/>
        <c:lblAlgn val="ctr"/>
        <c:lblOffset val="100"/>
        <c:noMultiLvlLbl val="0"/>
      </c:catAx>
      <c:valAx>
        <c:axId val="311216912"/>
        <c:scaling>
          <c:orientation val="minMax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crossAx val="311216128"/>
        <c:crosses val="autoZero"/>
        <c:crossBetween val="between"/>
      </c:valAx>
    </c:plotArea>
    <c:legend>
      <c:legendPos val="r"/>
      <c:layout/>
      <c:overlay val="0"/>
    </c:legend>
    <c:plotVisOnly val="0"/>
    <c:dispBlanksAs val="span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VDSL DN</a:t>
            </a:r>
          </a:p>
        </c:rich>
      </c:tx>
      <c:layout/>
      <c:overlay val="1"/>
    </c:title>
    <c:autoTitleDeleted val="0"/>
    <c:plotArea>
      <c:layout>
        <c:manualLayout>
          <c:layoutTarget val="inner"/>
          <c:xMode val="edge"/>
          <c:yMode val="edge"/>
          <c:x val="5.102426183433173E-2"/>
          <c:y val="1.1824382031969121E-2"/>
          <c:w val="0.75593481109255101"/>
          <c:h val="0.88453695126344489"/>
        </c:manualLayout>
      </c:layout>
      <c:lineChart>
        <c:grouping val="standard"/>
        <c:varyColors val="0"/>
        <c:ser>
          <c:idx val="0"/>
          <c:order val="0"/>
          <c:tx>
            <c:strRef>
              <c:f>DATA!$A$49</c:f>
              <c:strCache>
                <c:ptCount val="1"/>
                <c:pt idx="0">
                  <c:v>AD VDSL TU (DN)</c:v>
                </c:pt>
              </c:strCache>
            </c:strRef>
          </c:tx>
          <c:spPr>
            <a:ln w="25400" cap="flat" cmpd="sng" algn="ctr">
              <a:solidFill>
                <a:srgbClr val="F79646"/>
              </a:solidFill>
              <a:prstDash val="solid"/>
            </a:ln>
            <a:effectLst/>
          </c:spPr>
          <c:marker>
            <c:spPr>
              <a:solidFill>
                <a:sysClr val="window" lastClr="FFFFFF"/>
              </a:solidFill>
              <a:ln w="25400" cap="flat" cmpd="sng" algn="ctr">
                <a:solidFill>
                  <a:srgbClr val="F79646"/>
                </a:solidFill>
                <a:prstDash val="solid"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DATA!$B$1:$F$1</c:f>
              <c:numCache>
                <c:formatCode>General</c:formatCode>
                <c:ptCount val="5"/>
                <c:pt idx="0">
                  <c:v>4200</c:v>
                </c:pt>
                <c:pt idx="1">
                  <c:v>6500</c:v>
                </c:pt>
                <c:pt idx="2">
                  <c:v>9300</c:v>
                </c:pt>
                <c:pt idx="3">
                  <c:v>11000</c:v>
                </c:pt>
                <c:pt idx="4">
                  <c:v>14787</c:v>
                </c:pt>
              </c:numCache>
            </c:numRef>
          </c:cat>
          <c:val>
            <c:numRef>
              <c:f>DATA!$B$49:$F$49</c:f>
              <c:numCache>
                <c:formatCode>0.00</c:formatCode>
                <c:ptCount val="5"/>
                <c:pt idx="0">
                  <c:v>45.264000000000003</c:v>
                </c:pt>
                <c:pt idx="1">
                  <c:v>29.411999999999999</c:v>
                </c:pt>
                <c:pt idx="2">
                  <c:v>17.079999999999998</c:v>
                </c:pt>
                <c:pt idx="3">
                  <c:v>11.622</c:v>
                </c:pt>
                <c:pt idx="4">
                  <c:v>4.5880000000000001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DATA!$A$51</c:f>
              <c:strCache>
                <c:ptCount val="1"/>
                <c:pt idx="0">
                  <c:v>AD VDSL TP (DN)</c:v>
                </c:pt>
              </c:strCache>
            </c:strRef>
          </c:tx>
          <c:spPr>
            <a:ln w="25400" cap="flat" cmpd="sng" algn="ctr">
              <a:solidFill>
                <a:srgbClr val="F79646">
                  <a:shade val="50000"/>
                </a:srgbClr>
              </a:solidFill>
              <a:prstDash val="solid"/>
            </a:ln>
            <a:effectLst/>
          </c:spPr>
          <c:marker>
            <c:spPr>
              <a:solidFill>
                <a:srgbClr val="F79646"/>
              </a:solidFill>
              <a:ln w="25400" cap="flat" cmpd="sng" algn="ctr">
                <a:solidFill>
                  <a:srgbClr val="F79646">
                    <a:shade val="50000"/>
                  </a:srgbClr>
                </a:solidFill>
                <a:prstDash val="solid"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DATA!$B$1:$F$1</c:f>
              <c:numCache>
                <c:formatCode>General</c:formatCode>
                <c:ptCount val="5"/>
                <c:pt idx="0">
                  <c:v>4200</c:v>
                </c:pt>
                <c:pt idx="1">
                  <c:v>6500</c:v>
                </c:pt>
                <c:pt idx="2">
                  <c:v>9300</c:v>
                </c:pt>
                <c:pt idx="3">
                  <c:v>11000</c:v>
                </c:pt>
                <c:pt idx="4">
                  <c:v>14787</c:v>
                </c:pt>
              </c:numCache>
            </c:numRef>
          </c:cat>
          <c:val>
            <c:numRef>
              <c:f>DATA!$B$51:$F$51</c:f>
              <c:numCache>
                <c:formatCode>0.00</c:formatCode>
                <c:ptCount val="5"/>
                <c:pt idx="0">
                  <c:v>32.4</c:v>
                </c:pt>
                <c:pt idx="1">
                  <c:v>27.4</c:v>
                </c:pt>
                <c:pt idx="2">
                  <c:v>14.9</c:v>
                </c:pt>
                <c:pt idx="3">
                  <c:v>10.8</c:v>
                </c:pt>
                <c:pt idx="4">
                  <c:v>3.89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DATA!$A$65</c:f>
              <c:strCache>
                <c:ptCount val="1"/>
                <c:pt idx="0">
                  <c:v>CA VDSL TU (DN)</c:v>
                </c:pt>
              </c:strCache>
            </c:strRef>
          </c:tx>
          <c:spPr>
            <a:ln w="25400" cap="flat" cmpd="sng" algn="ctr">
              <a:solidFill>
                <a:srgbClr val="8064A2">
                  <a:shade val="50000"/>
                </a:srgbClr>
              </a:solidFill>
              <a:prstDash val="solid"/>
            </a:ln>
            <a:effectLst/>
          </c:spPr>
          <c:marker>
            <c:spPr>
              <a:solidFill>
                <a:srgbClr val="8064A2"/>
              </a:solidFill>
              <a:ln w="25400" cap="flat" cmpd="sng" algn="ctr">
                <a:solidFill>
                  <a:srgbClr val="8064A2">
                    <a:shade val="50000"/>
                  </a:srgbClr>
                </a:solidFill>
                <a:prstDash val="solid"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DATA!$B$1:$F$1</c:f>
              <c:numCache>
                <c:formatCode>General</c:formatCode>
                <c:ptCount val="5"/>
                <c:pt idx="0">
                  <c:v>4200</c:v>
                </c:pt>
                <c:pt idx="1">
                  <c:v>6500</c:v>
                </c:pt>
                <c:pt idx="2">
                  <c:v>9300</c:v>
                </c:pt>
                <c:pt idx="3">
                  <c:v>11000</c:v>
                </c:pt>
                <c:pt idx="4">
                  <c:v>14787</c:v>
                </c:pt>
              </c:numCache>
            </c:numRef>
          </c:cat>
          <c:val>
            <c:numRef>
              <c:f>DATA!$B$65:$F$65</c:f>
              <c:numCache>
                <c:formatCode>0.00</c:formatCode>
                <c:ptCount val="5"/>
                <c:pt idx="0">
                  <c:v>45.335000000000001</c:v>
                </c:pt>
                <c:pt idx="1">
                  <c:v>21.451000000000001</c:v>
                </c:pt>
                <c:pt idx="3">
                  <c:v>13.557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DATA!$A$67</c:f>
              <c:strCache>
                <c:ptCount val="1"/>
                <c:pt idx="0">
                  <c:v>CA VDSL TP (DN)</c:v>
                </c:pt>
              </c:strCache>
            </c:strRef>
          </c:tx>
          <c:spPr>
            <a:ln w="25400" cap="flat" cmpd="sng" algn="ctr">
              <a:solidFill>
                <a:srgbClr val="8064A2"/>
              </a:solidFill>
              <a:prstDash val="solid"/>
            </a:ln>
            <a:effectLst/>
          </c:spPr>
          <c:marker>
            <c:spPr>
              <a:solidFill>
                <a:sysClr val="window" lastClr="FFFFFF"/>
              </a:solidFill>
              <a:ln w="25400" cap="flat" cmpd="sng" algn="ctr">
                <a:solidFill>
                  <a:srgbClr val="8064A2"/>
                </a:solidFill>
                <a:prstDash val="solid"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DATA!$B$1:$F$1</c:f>
              <c:numCache>
                <c:formatCode>General</c:formatCode>
                <c:ptCount val="5"/>
                <c:pt idx="0">
                  <c:v>4200</c:v>
                </c:pt>
                <c:pt idx="1">
                  <c:v>6500</c:v>
                </c:pt>
                <c:pt idx="2">
                  <c:v>9300</c:v>
                </c:pt>
                <c:pt idx="3">
                  <c:v>11000</c:v>
                </c:pt>
                <c:pt idx="4">
                  <c:v>14787</c:v>
                </c:pt>
              </c:numCache>
            </c:numRef>
          </c:cat>
          <c:val>
            <c:numRef>
              <c:f>DATA!$B$67:$F$67</c:f>
              <c:numCache>
                <c:formatCode>0.00</c:formatCode>
                <c:ptCount val="5"/>
                <c:pt idx="0">
                  <c:v>32.6</c:v>
                </c:pt>
                <c:pt idx="1">
                  <c:v>17.600000000000001</c:v>
                </c:pt>
                <c:pt idx="3">
                  <c:v>12.5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311218480"/>
        <c:axId val="311220440"/>
      </c:lineChart>
      <c:catAx>
        <c:axId val="3112184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11220440"/>
        <c:crosses val="autoZero"/>
        <c:auto val="1"/>
        <c:lblAlgn val="ctr"/>
        <c:lblOffset val="100"/>
        <c:noMultiLvlLbl val="0"/>
      </c:catAx>
      <c:valAx>
        <c:axId val="311220440"/>
        <c:scaling>
          <c:orientation val="minMax"/>
          <c:min val="4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crossAx val="311218480"/>
        <c:crosses val="autoZero"/>
        <c:crossBetween val="between"/>
      </c:valAx>
    </c:plotArea>
    <c:legend>
      <c:legendPos val="r"/>
      <c:layout/>
      <c:overlay val="0"/>
    </c:legend>
    <c:plotVisOnly val="1"/>
    <c:dispBlanksAs val="span"/>
    <c:showDLblsOverMax val="0"/>
  </c:chart>
  <c:spPr>
    <a:scene3d>
      <a:camera prst="orthographicFront"/>
      <a:lightRig rig="threePt" dir="t"/>
    </a:scene3d>
    <a:sp3d>
      <a:bevelT w="25400"/>
    </a:sp3d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2000ft 17a vectoring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2000ft 17a vectoring</c:v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Data!$C$6:$C$9</c:f>
              <c:strCache>
                <c:ptCount val="4"/>
                <c:pt idx="0">
                  <c:v>Through-up</c:v>
                </c:pt>
                <c:pt idx="1">
                  <c:v>Train-up</c:v>
                </c:pt>
                <c:pt idx="2">
                  <c:v>Through-down</c:v>
                </c:pt>
                <c:pt idx="3">
                  <c:v>Train-down</c:v>
                </c:pt>
              </c:strCache>
            </c:strRef>
          </c:cat>
          <c:val>
            <c:numRef>
              <c:f>'2000 ft 17a'!$C$66:$F$66</c:f>
              <c:numCache>
                <c:formatCode>0.00</c:formatCode>
                <c:ptCount val="4"/>
                <c:pt idx="0">
                  <c:v>32.366956521739127</c:v>
                </c:pt>
                <c:pt idx="1">
                  <c:v>34.402086956521742</c:v>
                </c:pt>
                <c:pt idx="2">
                  <c:v>71.009565217391298</c:v>
                </c:pt>
                <c:pt idx="3">
                  <c:v>78.719086956521735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40"/>
        <c:axId val="311260424"/>
        <c:axId val="311258072"/>
      </c:barChart>
      <c:catAx>
        <c:axId val="3112604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1258072"/>
        <c:crosses val="autoZero"/>
        <c:auto val="1"/>
        <c:lblAlgn val="ctr"/>
        <c:lblOffset val="100"/>
        <c:noMultiLvlLbl val="0"/>
      </c:catAx>
      <c:valAx>
        <c:axId val="311258072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12604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6500ft 8a non Vectored</c:v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Data!$C$6:$C$9</c:f>
              <c:strCache>
                <c:ptCount val="4"/>
                <c:pt idx="0">
                  <c:v>Through-up</c:v>
                </c:pt>
                <c:pt idx="1">
                  <c:v>Train-up</c:v>
                </c:pt>
                <c:pt idx="2">
                  <c:v>Through-down</c:v>
                </c:pt>
                <c:pt idx="3">
                  <c:v>Train-down</c:v>
                </c:pt>
              </c:strCache>
            </c:strRef>
          </c:cat>
          <c:val>
            <c:numRef>
              <c:f>'6000 ft 8a'!$K$66:$N$66</c:f>
              <c:numCache>
                <c:formatCode>0.00</c:formatCode>
                <c:ptCount val="4"/>
                <c:pt idx="0">
                  <c:v>1.2605263157894737</c:v>
                </c:pt>
                <c:pt idx="1">
                  <c:v>1.3052631578947373</c:v>
                </c:pt>
                <c:pt idx="2">
                  <c:v>21.328421052631583</c:v>
                </c:pt>
                <c:pt idx="3">
                  <c:v>23.55263157894737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40"/>
        <c:axId val="311258856"/>
        <c:axId val="311259640"/>
      </c:barChart>
      <c:catAx>
        <c:axId val="311258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1259640"/>
        <c:crosses val="autoZero"/>
        <c:auto val="1"/>
        <c:lblAlgn val="ctr"/>
        <c:lblOffset val="100"/>
        <c:noMultiLvlLbl val="0"/>
      </c:catAx>
      <c:valAx>
        <c:axId val="311259640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12588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6500ft 8a Vectored</c:v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Data!$C$6:$C$9</c:f>
              <c:strCache>
                <c:ptCount val="4"/>
                <c:pt idx="0">
                  <c:v>Through-up</c:v>
                </c:pt>
                <c:pt idx="1">
                  <c:v>Train-up</c:v>
                </c:pt>
                <c:pt idx="2">
                  <c:v>Through-down</c:v>
                </c:pt>
                <c:pt idx="3">
                  <c:v>Train-down</c:v>
                </c:pt>
              </c:strCache>
            </c:strRef>
          </c:cat>
          <c:val>
            <c:numRef>
              <c:f>'6000 ft 8a'!$C$66:$F$66</c:f>
              <c:numCache>
                <c:formatCode>0.00</c:formatCode>
                <c:ptCount val="4"/>
                <c:pt idx="0">
                  <c:v>1.2047368421052631</c:v>
                </c:pt>
                <c:pt idx="1">
                  <c:v>1.2315789473684209</c:v>
                </c:pt>
                <c:pt idx="2">
                  <c:v>24.690000000000005</c:v>
                </c:pt>
                <c:pt idx="3">
                  <c:v>27.268421052631581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40"/>
        <c:axId val="237418992"/>
        <c:axId val="237418600"/>
      </c:barChart>
      <c:catAx>
        <c:axId val="2374189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7418600"/>
        <c:crosses val="autoZero"/>
        <c:auto val="1"/>
        <c:lblAlgn val="ctr"/>
        <c:lblOffset val="100"/>
        <c:noMultiLvlLbl val="0"/>
      </c:catAx>
      <c:valAx>
        <c:axId val="237418600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74189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3393611309949893"/>
          <c:y val="0.18180779721453544"/>
          <c:w val="0.82439722023383444"/>
          <c:h val="0.64474270925694255"/>
        </c:manualLayout>
      </c:layout>
      <c:barChart>
        <c:barDir val="col"/>
        <c:grouping val="clustered"/>
        <c:varyColors val="0"/>
        <c:ser>
          <c:idx val="0"/>
          <c:order val="0"/>
          <c:tx>
            <c:v>6500ft 8a Bonded vectored</c:v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Data!$C$6:$C$9</c:f>
              <c:strCache>
                <c:ptCount val="4"/>
                <c:pt idx="0">
                  <c:v>Through-up</c:v>
                </c:pt>
                <c:pt idx="1">
                  <c:v>Train-up</c:v>
                </c:pt>
                <c:pt idx="2">
                  <c:v>Through-down</c:v>
                </c:pt>
                <c:pt idx="3">
                  <c:v>Train-down</c:v>
                </c:pt>
              </c:strCache>
            </c:strRef>
          </c:cat>
          <c:val>
            <c:numRef>
              <c:f>'6000 ft 8a'!$U$55:$X$55</c:f>
              <c:numCache>
                <c:formatCode>0.00</c:formatCode>
                <c:ptCount val="4"/>
                <c:pt idx="0">
                  <c:v>2.19</c:v>
                </c:pt>
                <c:pt idx="1">
                  <c:v>2.6000000000000005</c:v>
                </c:pt>
                <c:pt idx="2">
                  <c:v>47.89</c:v>
                </c:pt>
                <c:pt idx="3">
                  <c:v>55.660000000000004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40"/>
        <c:axId val="344365528"/>
        <c:axId val="337149824"/>
      </c:barChart>
      <c:catAx>
        <c:axId val="3443655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7149824"/>
        <c:crosses val="autoZero"/>
        <c:auto val="1"/>
        <c:lblAlgn val="ctr"/>
        <c:lblOffset val="100"/>
        <c:noMultiLvlLbl val="0"/>
      </c:catAx>
      <c:valAx>
        <c:axId val="337149824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43655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10/1/2015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10/1/2015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10/1/2015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400" dirty="0" smtClean="0"/>
              <a:t>OSP Solutions to the last mile 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786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9813168"/>
              </p:ext>
            </p:extLst>
          </p:nvPr>
        </p:nvGraphicFramePr>
        <p:xfrm>
          <a:off x="0" y="1409027"/>
          <a:ext cx="5756652" cy="3939585"/>
        </p:xfrm>
        <a:graphic>
          <a:graphicData uri="http://schemas.openxmlformats.org/drawingml/2006/table">
            <a:tbl>
              <a:tblPr/>
              <a:tblGrid>
                <a:gridCol w="319814"/>
                <a:gridCol w="319814"/>
                <a:gridCol w="319814"/>
                <a:gridCol w="319814"/>
                <a:gridCol w="319814"/>
                <a:gridCol w="319814"/>
                <a:gridCol w="319814"/>
                <a:gridCol w="319814"/>
                <a:gridCol w="319814"/>
                <a:gridCol w="319814"/>
                <a:gridCol w="319814"/>
                <a:gridCol w="319814"/>
                <a:gridCol w="319814"/>
                <a:gridCol w="319814"/>
                <a:gridCol w="319814"/>
                <a:gridCol w="319814"/>
                <a:gridCol w="319814"/>
                <a:gridCol w="319814"/>
              </a:tblGrid>
              <a:tr h="101015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1015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1015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1015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1015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1015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1015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1015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1015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1015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1015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1015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1015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1015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1015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1015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1015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1015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1015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1015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1015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1015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1015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1015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1015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1015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1015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1015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1015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1015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1015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1015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1015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1015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1015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1015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1015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1015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1015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06287045"/>
              </p:ext>
            </p:extLst>
          </p:nvPr>
        </p:nvGraphicFramePr>
        <p:xfrm>
          <a:off x="371089" y="1418552"/>
          <a:ext cx="10100663" cy="74248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89172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58966188"/>
              </p:ext>
            </p:extLst>
          </p:nvPr>
        </p:nvGraphicFramePr>
        <p:xfrm>
          <a:off x="1041747" y="225469"/>
          <a:ext cx="9267173" cy="64634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88591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6852413"/>
              </p:ext>
            </p:extLst>
          </p:nvPr>
        </p:nvGraphicFramePr>
        <p:xfrm>
          <a:off x="1398941" y="2887460"/>
          <a:ext cx="4331549" cy="973536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4797"/>
                <a:gridCol w="254797"/>
                <a:gridCol w="254797"/>
                <a:gridCol w="254797"/>
                <a:gridCol w="254797"/>
                <a:gridCol w="254797"/>
                <a:gridCol w="254797"/>
                <a:gridCol w="254797"/>
                <a:gridCol w="254797"/>
                <a:gridCol w="254797"/>
                <a:gridCol w="254797"/>
                <a:gridCol w="254797"/>
                <a:gridCol w="254797"/>
                <a:gridCol w="254797"/>
                <a:gridCol w="254797"/>
                <a:gridCol w="254797"/>
                <a:gridCol w="254797"/>
              </a:tblGrid>
              <a:tr h="237448"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237448"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237448"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237448"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237448"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237448"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237448"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237448"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237448"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237448"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237448"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237448"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237448"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237448"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237448"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237448"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237448"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237448"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237448"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237448"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237448"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237448"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237448"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237448"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237448"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237448"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237448"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237448"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237448"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237448"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237448"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237448"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237448"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237448"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237448"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237448"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237448"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237448"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237448"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237448"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237448"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34248940"/>
              </p:ext>
            </p:extLst>
          </p:nvPr>
        </p:nvGraphicFramePr>
        <p:xfrm>
          <a:off x="288100" y="338203"/>
          <a:ext cx="9569884" cy="62630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50530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80102079"/>
              </p:ext>
            </p:extLst>
          </p:nvPr>
        </p:nvGraphicFramePr>
        <p:xfrm>
          <a:off x="901874" y="100208"/>
          <a:ext cx="8732728" cy="62348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97199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97721962"/>
              </p:ext>
            </p:extLst>
          </p:nvPr>
        </p:nvGraphicFramePr>
        <p:xfrm>
          <a:off x="457199" y="271849"/>
          <a:ext cx="10762735" cy="63884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98371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30090451"/>
              </p:ext>
            </p:extLst>
          </p:nvPr>
        </p:nvGraphicFramePr>
        <p:xfrm>
          <a:off x="296561" y="172994"/>
          <a:ext cx="9712411" cy="64872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49925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9349480"/>
              </p:ext>
            </p:extLst>
          </p:nvPr>
        </p:nvGraphicFramePr>
        <p:xfrm>
          <a:off x="308918" y="160638"/>
          <a:ext cx="10565027" cy="6561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646850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29072141"/>
              </p:ext>
            </p:extLst>
          </p:nvPr>
        </p:nvGraphicFramePr>
        <p:xfrm>
          <a:off x="333632" y="160638"/>
          <a:ext cx="9687698" cy="6561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10705358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79</TotalTime>
  <Words>33</Words>
  <Application>Microsoft Office PowerPoint</Application>
  <PresentationFormat>Widescreen</PresentationFormat>
  <Paragraphs>10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Trebuchet MS</vt:lpstr>
      <vt:lpstr>Wingdings 3</vt:lpstr>
      <vt:lpstr>Facet</vt:lpstr>
      <vt:lpstr>OSP Solutions to the last mile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OSP Solutions to the last mile</dc:title>
  <dc:creator>Beelie Biehler</dc:creator>
  <cp:lastModifiedBy>Beelie Biehler</cp:lastModifiedBy>
  <cp:revision>8</cp:revision>
  <dcterms:created xsi:type="dcterms:W3CDTF">2015-10-01T09:04:56Z</dcterms:created>
  <dcterms:modified xsi:type="dcterms:W3CDTF">2015-10-01T10:24:33Z</dcterms:modified>
</cp:coreProperties>
</file>