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2" r:id="rId3"/>
    <p:sldId id="261" r:id="rId4"/>
    <p:sldId id="268" r:id="rId5"/>
    <p:sldId id="263" r:id="rId6"/>
    <p:sldId id="269" r:id="rId7"/>
    <p:sldId id="257" r:id="rId8"/>
    <p:sldId id="256" r:id="rId9"/>
    <p:sldId id="259" r:id="rId10"/>
    <p:sldId id="266" r:id="rId11"/>
    <p:sldId id="267"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4660"/>
  </p:normalViewPr>
  <p:slideViewPr>
    <p:cSldViewPr snapToGrid="0">
      <p:cViewPr varScale="1">
        <p:scale>
          <a:sx n="60" d="100"/>
          <a:sy n="60" d="100"/>
        </p:scale>
        <p:origin x="108" y="4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DD5DC9-E8DB-46A2-BAA6-5199FB323591}"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97CFB-3F67-48D4-A090-F7796C044D76}" type="slidenum">
              <a:rPr lang="en-US" smtClean="0"/>
              <a:t>‹#›</a:t>
            </a:fld>
            <a:endParaRPr lang="en-US"/>
          </a:p>
        </p:txBody>
      </p:sp>
    </p:spTree>
    <p:extLst>
      <p:ext uri="{BB962C8B-B14F-4D97-AF65-F5344CB8AC3E}">
        <p14:creationId xmlns:p14="http://schemas.microsoft.com/office/powerpoint/2010/main" val="807283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D5DC9-E8DB-46A2-BAA6-5199FB323591}"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97CFB-3F67-48D4-A090-F7796C044D76}" type="slidenum">
              <a:rPr lang="en-US" smtClean="0"/>
              <a:t>‹#›</a:t>
            </a:fld>
            <a:endParaRPr lang="en-US"/>
          </a:p>
        </p:txBody>
      </p:sp>
    </p:spTree>
    <p:extLst>
      <p:ext uri="{BB962C8B-B14F-4D97-AF65-F5344CB8AC3E}">
        <p14:creationId xmlns:p14="http://schemas.microsoft.com/office/powerpoint/2010/main" val="1082771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D5DC9-E8DB-46A2-BAA6-5199FB323591}"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97CFB-3F67-48D4-A090-F7796C044D76}" type="slidenum">
              <a:rPr lang="en-US" smtClean="0"/>
              <a:t>‹#›</a:t>
            </a:fld>
            <a:endParaRPr lang="en-US"/>
          </a:p>
        </p:txBody>
      </p:sp>
    </p:spTree>
    <p:extLst>
      <p:ext uri="{BB962C8B-B14F-4D97-AF65-F5344CB8AC3E}">
        <p14:creationId xmlns:p14="http://schemas.microsoft.com/office/powerpoint/2010/main" val="4191180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D5DC9-E8DB-46A2-BAA6-5199FB323591}"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97CFB-3F67-48D4-A090-F7796C044D76}" type="slidenum">
              <a:rPr lang="en-US" smtClean="0"/>
              <a:t>‹#›</a:t>
            </a:fld>
            <a:endParaRPr lang="en-US"/>
          </a:p>
        </p:txBody>
      </p:sp>
    </p:spTree>
    <p:extLst>
      <p:ext uri="{BB962C8B-B14F-4D97-AF65-F5344CB8AC3E}">
        <p14:creationId xmlns:p14="http://schemas.microsoft.com/office/powerpoint/2010/main" val="1512042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DD5DC9-E8DB-46A2-BAA6-5199FB323591}"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97CFB-3F67-48D4-A090-F7796C044D76}" type="slidenum">
              <a:rPr lang="en-US" smtClean="0"/>
              <a:t>‹#›</a:t>
            </a:fld>
            <a:endParaRPr lang="en-US"/>
          </a:p>
        </p:txBody>
      </p:sp>
    </p:spTree>
    <p:extLst>
      <p:ext uri="{BB962C8B-B14F-4D97-AF65-F5344CB8AC3E}">
        <p14:creationId xmlns:p14="http://schemas.microsoft.com/office/powerpoint/2010/main" val="3186859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DD5DC9-E8DB-46A2-BAA6-5199FB323591}"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97CFB-3F67-48D4-A090-F7796C044D76}" type="slidenum">
              <a:rPr lang="en-US" smtClean="0"/>
              <a:t>‹#›</a:t>
            </a:fld>
            <a:endParaRPr lang="en-US"/>
          </a:p>
        </p:txBody>
      </p:sp>
    </p:spTree>
    <p:extLst>
      <p:ext uri="{BB962C8B-B14F-4D97-AF65-F5344CB8AC3E}">
        <p14:creationId xmlns:p14="http://schemas.microsoft.com/office/powerpoint/2010/main" val="2771850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DD5DC9-E8DB-46A2-BAA6-5199FB323591}" type="datetimeFigureOut">
              <a:rPr lang="en-US" smtClean="0"/>
              <a:t>9/27/2016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A97CFB-3F67-48D4-A090-F7796C044D76}" type="slidenum">
              <a:rPr lang="en-US" smtClean="0"/>
              <a:t>‹#›</a:t>
            </a:fld>
            <a:endParaRPr lang="en-US"/>
          </a:p>
        </p:txBody>
      </p:sp>
    </p:spTree>
    <p:extLst>
      <p:ext uri="{BB962C8B-B14F-4D97-AF65-F5344CB8AC3E}">
        <p14:creationId xmlns:p14="http://schemas.microsoft.com/office/powerpoint/2010/main" val="4086801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DD5DC9-E8DB-46A2-BAA6-5199FB323591}" type="datetimeFigureOut">
              <a:rPr lang="en-US" smtClean="0"/>
              <a:t>9/27/2016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A97CFB-3F67-48D4-A090-F7796C044D76}" type="slidenum">
              <a:rPr lang="en-US" smtClean="0"/>
              <a:t>‹#›</a:t>
            </a:fld>
            <a:endParaRPr lang="en-US"/>
          </a:p>
        </p:txBody>
      </p:sp>
    </p:spTree>
    <p:extLst>
      <p:ext uri="{BB962C8B-B14F-4D97-AF65-F5344CB8AC3E}">
        <p14:creationId xmlns:p14="http://schemas.microsoft.com/office/powerpoint/2010/main" val="3642061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D5DC9-E8DB-46A2-BAA6-5199FB323591}" type="datetimeFigureOut">
              <a:rPr lang="en-US" smtClean="0"/>
              <a:t>9/27/2016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A97CFB-3F67-48D4-A090-F7796C044D76}" type="slidenum">
              <a:rPr lang="en-US" smtClean="0"/>
              <a:t>‹#›</a:t>
            </a:fld>
            <a:endParaRPr lang="en-US"/>
          </a:p>
        </p:txBody>
      </p:sp>
    </p:spTree>
    <p:extLst>
      <p:ext uri="{BB962C8B-B14F-4D97-AF65-F5344CB8AC3E}">
        <p14:creationId xmlns:p14="http://schemas.microsoft.com/office/powerpoint/2010/main" val="267995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D5DC9-E8DB-46A2-BAA6-5199FB323591}"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97CFB-3F67-48D4-A090-F7796C044D76}" type="slidenum">
              <a:rPr lang="en-US" smtClean="0"/>
              <a:t>‹#›</a:t>
            </a:fld>
            <a:endParaRPr lang="en-US"/>
          </a:p>
        </p:txBody>
      </p:sp>
    </p:spTree>
    <p:extLst>
      <p:ext uri="{BB962C8B-B14F-4D97-AF65-F5344CB8AC3E}">
        <p14:creationId xmlns:p14="http://schemas.microsoft.com/office/powerpoint/2010/main" val="1666467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D5DC9-E8DB-46A2-BAA6-5199FB323591}"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97CFB-3F67-48D4-A090-F7796C044D76}" type="slidenum">
              <a:rPr lang="en-US" smtClean="0"/>
              <a:t>‹#›</a:t>
            </a:fld>
            <a:endParaRPr lang="en-US"/>
          </a:p>
        </p:txBody>
      </p:sp>
    </p:spTree>
    <p:extLst>
      <p:ext uri="{BB962C8B-B14F-4D97-AF65-F5344CB8AC3E}">
        <p14:creationId xmlns:p14="http://schemas.microsoft.com/office/powerpoint/2010/main" val="58110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D5DC9-E8DB-46A2-BAA6-5199FB323591}" type="datetimeFigureOut">
              <a:rPr lang="en-US" smtClean="0"/>
              <a:t>9/27/2016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97CFB-3F67-48D4-A090-F7796C044D76}" type="slidenum">
              <a:rPr lang="en-US" smtClean="0"/>
              <a:t>‹#›</a:t>
            </a:fld>
            <a:endParaRPr lang="en-US"/>
          </a:p>
        </p:txBody>
      </p:sp>
    </p:spTree>
    <p:extLst>
      <p:ext uri="{BB962C8B-B14F-4D97-AF65-F5344CB8AC3E}">
        <p14:creationId xmlns:p14="http://schemas.microsoft.com/office/powerpoint/2010/main" val="380955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4622800" y="5475812"/>
            <a:ext cx="4229100" cy="1138773"/>
          </a:xfrm>
          <a:prstGeom prst="rect">
            <a:avLst/>
          </a:prstGeom>
        </p:spPr>
        <p:txBody>
          <a:bodyPr wrap="square">
            <a:spAutoFit/>
          </a:bodyPr>
          <a:lstStyle/>
          <a:p>
            <a:r>
              <a:rPr lang="en-US" sz="3200" b="1" i="1" dirty="0">
                <a:solidFill>
                  <a:schemeClr val="accent1">
                    <a:lumMod val="60000"/>
                    <a:lumOff val="40000"/>
                  </a:schemeClr>
                </a:solidFill>
              </a:rPr>
              <a:t>Robert Schafer</a:t>
            </a:r>
          </a:p>
          <a:p>
            <a:r>
              <a:rPr lang="en-US" i="1" dirty="0">
                <a:solidFill>
                  <a:schemeClr val="accent1">
                    <a:lumMod val="60000"/>
                    <a:lumOff val="40000"/>
                  </a:schemeClr>
                </a:solidFill>
              </a:rPr>
              <a:t>Specialty Telecommunications Services</a:t>
            </a:r>
          </a:p>
          <a:p>
            <a:r>
              <a:rPr lang="en-US" i="1" dirty="0">
                <a:solidFill>
                  <a:schemeClr val="accent1">
                    <a:lumMod val="60000"/>
                    <a:lumOff val="40000"/>
                  </a:schemeClr>
                </a:solidFill>
              </a:rPr>
              <a:t>September 29, 2016</a:t>
            </a:r>
            <a:endParaRPr lang="en-US" sz="1400" i="1" dirty="0">
              <a:solidFill>
                <a:schemeClr val="accent1">
                  <a:lumMod val="60000"/>
                  <a:lumOff val="40000"/>
                </a:schemeClr>
              </a:solidFill>
            </a:endParaRPr>
          </a:p>
        </p:txBody>
      </p:sp>
      <p:pic>
        <p:nvPicPr>
          <p:cNvPr id="6" name="Picture 5"/>
          <p:cNvPicPr>
            <a:picLocks noChangeAspect="1"/>
          </p:cNvPicPr>
          <p:nvPr/>
        </p:nvPicPr>
        <p:blipFill>
          <a:blip r:embed="rId3"/>
          <a:stretch>
            <a:fillRect/>
          </a:stretch>
        </p:blipFill>
        <p:spPr>
          <a:xfrm>
            <a:off x="3197225" y="5347805"/>
            <a:ext cx="1323975" cy="1317579"/>
          </a:xfrm>
          <a:prstGeom prst="rect">
            <a:avLst/>
          </a:prstGeom>
        </p:spPr>
      </p:pic>
      <p:sp>
        <p:nvSpPr>
          <p:cNvPr id="7" name="TextBox 6"/>
          <p:cNvSpPr txBox="1"/>
          <p:nvPr/>
        </p:nvSpPr>
        <p:spPr>
          <a:xfrm>
            <a:off x="4406900" y="495300"/>
            <a:ext cx="7568097" cy="523220"/>
          </a:xfrm>
          <a:prstGeom prst="rect">
            <a:avLst/>
          </a:prstGeom>
          <a:noFill/>
        </p:spPr>
        <p:txBody>
          <a:bodyPr wrap="none" rtlCol="0">
            <a:spAutoFit/>
          </a:bodyPr>
          <a:lstStyle/>
          <a:p>
            <a:r>
              <a:rPr lang="en-US" sz="2800" i="1" dirty="0" smtClean="0">
                <a:solidFill>
                  <a:schemeClr val="accent1">
                    <a:lumMod val="60000"/>
                    <a:lumOff val="40000"/>
                  </a:schemeClr>
                </a:solidFill>
              </a:rPr>
              <a:t>Oklahoma Power and Communications Association</a:t>
            </a:r>
            <a:endParaRPr lang="en-US" sz="2800" i="1" dirty="0">
              <a:solidFill>
                <a:schemeClr val="accent1">
                  <a:lumMod val="60000"/>
                  <a:lumOff val="40000"/>
                </a:schemeClr>
              </a:solidFill>
            </a:endParaRPr>
          </a:p>
        </p:txBody>
      </p:sp>
    </p:spTree>
    <p:extLst>
      <p:ext uri="{BB962C8B-B14F-4D97-AF65-F5344CB8AC3E}">
        <p14:creationId xmlns:p14="http://schemas.microsoft.com/office/powerpoint/2010/main" val="201690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52700" y="5069145"/>
            <a:ext cx="6705600" cy="1381125"/>
          </a:xfrm>
          <a:prstGeom prst="rect">
            <a:avLst/>
          </a:prstGeom>
        </p:spPr>
      </p:pic>
      <p:sp>
        <p:nvSpPr>
          <p:cNvPr id="6" name="TextBox 5"/>
          <p:cNvSpPr txBox="1"/>
          <p:nvPr/>
        </p:nvSpPr>
        <p:spPr>
          <a:xfrm>
            <a:off x="638978" y="716096"/>
            <a:ext cx="5608202" cy="646331"/>
          </a:xfrm>
          <a:prstGeom prst="rect">
            <a:avLst/>
          </a:prstGeom>
          <a:noFill/>
        </p:spPr>
        <p:txBody>
          <a:bodyPr wrap="none" rtlCol="0">
            <a:spAutoFit/>
          </a:bodyPr>
          <a:lstStyle/>
          <a:p>
            <a:r>
              <a:rPr lang="en-US" sz="3600" b="1" dirty="0" smtClean="0"/>
              <a:t>Recent Apple Development</a:t>
            </a:r>
            <a:endParaRPr lang="en-US" sz="3600" dirty="0"/>
          </a:p>
        </p:txBody>
      </p:sp>
      <p:sp>
        <p:nvSpPr>
          <p:cNvPr id="7" name="TextBox 6"/>
          <p:cNvSpPr txBox="1"/>
          <p:nvPr/>
        </p:nvSpPr>
        <p:spPr>
          <a:xfrm>
            <a:off x="1511300" y="2514600"/>
            <a:ext cx="9595127" cy="2554545"/>
          </a:xfrm>
          <a:prstGeom prst="rect">
            <a:avLst/>
          </a:prstGeom>
          <a:noFill/>
        </p:spPr>
        <p:txBody>
          <a:bodyPr wrap="none" rtlCol="0">
            <a:spAutoFit/>
          </a:bodyPr>
          <a:lstStyle/>
          <a:p>
            <a:pPr marL="285750" indent="-285750">
              <a:buFont typeface="Arial" panose="020B0604020202020204" pitchFamily="34" charset="0"/>
              <a:buChar char="•"/>
            </a:pPr>
            <a:r>
              <a:rPr lang="en-US" sz="3200" dirty="0" smtClean="0"/>
              <a:t>2013 US Patent Application filed by Apple describing a</a:t>
            </a:r>
            <a:br>
              <a:rPr lang="en-US" sz="3200" dirty="0" smtClean="0"/>
            </a:br>
            <a:r>
              <a:rPr lang="en-US" sz="3200" dirty="0" smtClean="0"/>
              <a:t>method of “optical modulation using an image sensor”</a:t>
            </a:r>
            <a:br>
              <a:rPr lang="en-US" sz="3200" dirty="0" smtClean="0"/>
            </a:br>
            <a:endParaRPr lang="en-US" sz="3200" dirty="0" smtClean="0"/>
          </a:p>
          <a:p>
            <a:pPr marL="285750" indent="-285750">
              <a:buFont typeface="Arial" panose="020B0604020202020204" pitchFamily="34" charset="0"/>
              <a:buChar char="•"/>
            </a:pPr>
            <a:r>
              <a:rPr lang="en-US" sz="3200" dirty="0" smtClean="0"/>
              <a:t>Beginning with iOS 9.1, the operating system library</a:t>
            </a:r>
            <a:br>
              <a:rPr lang="en-US" sz="3200" dirty="0" smtClean="0"/>
            </a:br>
            <a:r>
              <a:rPr lang="en-US" sz="3200" dirty="0" smtClean="0"/>
              <a:t>cache references “</a:t>
            </a:r>
            <a:r>
              <a:rPr lang="en-US" sz="3200" dirty="0" err="1" smtClean="0"/>
              <a:t>LiFi</a:t>
            </a:r>
            <a:r>
              <a:rPr lang="en-US" sz="3200" dirty="0" smtClean="0"/>
              <a:t> Capability”</a:t>
            </a:r>
            <a:endParaRPr lang="en-US" sz="3200" dirty="0"/>
          </a:p>
        </p:txBody>
      </p:sp>
    </p:spTree>
    <p:extLst>
      <p:ext uri="{BB962C8B-B14F-4D97-AF65-F5344CB8AC3E}">
        <p14:creationId xmlns:p14="http://schemas.microsoft.com/office/powerpoint/2010/main" val="4019197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LiFi’s</a:t>
            </a:r>
            <a:r>
              <a:rPr lang="en-US" b="1" dirty="0" smtClean="0"/>
              <a:t> Future?</a:t>
            </a:r>
            <a:endParaRPr lang="en-US" b="1" dirty="0"/>
          </a:p>
        </p:txBody>
      </p:sp>
      <p:sp>
        <p:nvSpPr>
          <p:cNvPr id="8" name="Rectangle 7"/>
          <p:cNvSpPr/>
          <p:nvPr/>
        </p:nvSpPr>
        <p:spPr>
          <a:xfrm>
            <a:off x="5029200" y="1418896"/>
            <a:ext cx="3405352" cy="4209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6096000" y="2632197"/>
            <a:ext cx="4847568" cy="2997351"/>
          </a:xfrm>
          <a:prstGeom prst="rect">
            <a:avLst/>
          </a:prstGeom>
        </p:spPr>
      </p:pic>
      <p:cxnSp>
        <p:nvCxnSpPr>
          <p:cNvPr id="5" name="Curved Connector 4"/>
          <p:cNvCxnSpPr/>
          <p:nvPr/>
        </p:nvCxnSpPr>
        <p:spPr>
          <a:xfrm flipV="1">
            <a:off x="2169918" y="3011214"/>
            <a:ext cx="4293944" cy="1412903"/>
          </a:xfrm>
          <a:prstGeom prst="curvedConnector3">
            <a:avLst/>
          </a:prstGeom>
          <a:ln w="76200">
            <a:solidFill>
              <a:srgbClr val="FFC000"/>
            </a:solidFill>
            <a:tailEnd type="triangle"/>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731876" y="3011214"/>
            <a:ext cx="3389586" cy="0"/>
          </a:xfrm>
          <a:prstGeom prst="line">
            <a:avLst/>
          </a:prstGeom>
          <a:ln w="76200">
            <a:solidFill>
              <a:srgbClr val="FFC000"/>
            </a:solidFill>
            <a:headEnd type="oval"/>
            <a:tailEnd type="oval"/>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38200" y="3801520"/>
            <a:ext cx="1474250" cy="1015663"/>
          </a:xfrm>
          <a:prstGeom prst="rect">
            <a:avLst/>
          </a:prstGeom>
          <a:noFill/>
        </p:spPr>
        <p:txBody>
          <a:bodyPr wrap="none" rtlCol="0">
            <a:spAutoFit/>
          </a:bodyPr>
          <a:lstStyle/>
          <a:p>
            <a:r>
              <a:rPr lang="en-US" sz="2000" b="1" dirty="0" smtClean="0"/>
              <a:t>INCOMING</a:t>
            </a:r>
            <a:br>
              <a:rPr lang="en-US" sz="2000" b="1" dirty="0" smtClean="0"/>
            </a:br>
            <a:r>
              <a:rPr lang="en-US" sz="2000" b="1" dirty="0" smtClean="0"/>
              <a:t>OPTICAL</a:t>
            </a:r>
            <a:br>
              <a:rPr lang="en-US" sz="2000" b="1" dirty="0" smtClean="0"/>
            </a:br>
            <a:r>
              <a:rPr lang="en-US" sz="2000" b="1" dirty="0" smtClean="0"/>
              <a:t>BIT STREAM</a:t>
            </a:r>
            <a:endParaRPr lang="en-US" sz="2000" b="1" dirty="0"/>
          </a:p>
        </p:txBody>
      </p:sp>
      <p:sp>
        <p:nvSpPr>
          <p:cNvPr id="15" name="Rectangle 14"/>
          <p:cNvSpPr/>
          <p:nvPr/>
        </p:nvSpPr>
        <p:spPr>
          <a:xfrm>
            <a:off x="6463862" y="2155372"/>
            <a:ext cx="4623238" cy="391209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6461316" y="979716"/>
            <a:ext cx="4609455" cy="1159329"/>
          </a:xfrm>
          <a:prstGeom prst="triangl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8340228" y="3801520"/>
            <a:ext cx="679713" cy="1245194"/>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a:off x="6803098" y="3801520"/>
            <a:ext cx="679713" cy="1245194"/>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9785370" y="3847686"/>
            <a:ext cx="679713" cy="1245194"/>
          </a:xfrm>
          <a:prstGeom prst="triangl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3669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9617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874" y="2697078"/>
            <a:ext cx="11111593" cy="1812292"/>
          </a:xfrm>
        </p:spPr>
        <p:txBody>
          <a:bodyPr>
            <a:noAutofit/>
          </a:bodyPr>
          <a:lstStyle/>
          <a:p>
            <a:pPr marL="0" indent="0">
              <a:buNone/>
            </a:pPr>
            <a:r>
              <a:rPr lang="en-US" sz="7200" b="1" i="1" dirty="0" smtClean="0">
                <a:solidFill>
                  <a:srgbClr val="0070C0"/>
                </a:solidFill>
              </a:rPr>
              <a:t>Q. When and how was the first wireless message sent? </a:t>
            </a:r>
            <a:endParaRPr lang="en-US" sz="7200" b="1" i="1" dirty="0">
              <a:solidFill>
                <a:srgbClr val="0070C0"/>
              </a:solidFill>
            </a:endParaRPr>
          </a:p>
        </p:txBody>
      </p:sp>
      <p:sp>
        <p:nvSpPr>
          <p:cNvPr id="4" name="Title 1"/>
          <p:cNvSpPr>
            <a:spLocks noGrp="1"/>
          </p:cNvSpPr>
          <p:nvPr>
            <p:ph type="title"/>
          </p:nvPr>
        </p:nvSpPr>
        <p:spPr>
          <a:xfrm>
            <a:off x="4471966" y="1671313"/>
            <a:ext cx="2274273" cy="736562"/>
          </a:xfrm>
        </p:spPr>
        <p:txBody>
          <a:bodyPr>
            <a:noAutofit/>
          </a:bodyPr>
          <a:lstStyle/>
          <a:p>
            <a:r>
              <a:rPr lang="en-US" sz="4000" b="1" u="sng" dirty="0" smtClean="0"/>
              <a:t>Pop Quiz</a:t>
            </a:r>
            <a:endParaRPr lang="en-US" sz="4000" b="1" u="sng" dirty="0"/>
          </a:p>
        </p:txBody>
      </p:sp>
    </p:spTree>
    <p:extLst>
      <p:ext uri="{BB962C8B-B14F-4D97-AF65-F5344CB8AC3E}">
        <p14:creationId xmlns:p14="http://schemas.microsoft.com/office/powerpoint/2010/main" val="2227643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35524" y="187603"/>
            <a:ext cx="2451382" cy="1790700"/>
          </a:xfrm>
          <a:prstGeom prst="rect">
            <a:avLst/>
          </a:prstGeom>
        </p:spPr>
      </p:pic>
      <p:pic>
        <p:nvPicPr>
          <p:cNvPr id="5" name="Picture 4"/>
          <p:cNvPicPr>
            <a:picLocks noChangeAspect="1"/>
          </p:cNvPicPr>
          <p:nvPr/>
        </p:nvPicPr>
        <p:blipFill>
          <a:blip r:embed="rId3"/>
          <a:stretch>
            <a:fillRect/>
          </a:stretch>
        </p:blipFill>
        <p:spPr>
          <a:xfrm>
            <a:off x="8554849" y="799921"/>
            <a:ext cx="2688387" cy="1790700"/>
          </a:xfrm>
          <a:prstGeom prst="rect">
            <a:avLst/>
          </a:prstGeom>
        </p:spPr>
      </p:pic>
      <p:sp>
        <p:nvSpPr>
          <p:cNvPr id="6" name="Striped Right Arrow 5"/>
          <p:cNvSpPr/>
          <p:nvPr/>
        </p:nvSpPr>
        <p:spPr>
          <a:xfrm>
            <a:off x="3575941" y="1044848"/>
            <a:ext cx="6237514" cy="201386"/>
          </a:xfrm>
          <a:prstGeom prst="strip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608063" y="599866"/>
            <a:ext cx="1125629" cy="400110"/>
          </a:xfrm>
          <a:prstGeom prst="rect">
            <a:avLst/>
          </a:prstGeom>
          <a:noFill/>
        </p:spPr>
        <p:txBody>
          <a:bodyPr wrap="none" rtlCol="0">
            <a:spAutoFit/>
          </a:bodyPr>
          <a:lstStyle/>
          <a:p>
            <a:r>
              <a:rPr lang="en-US" sz="2000" b="1" dirty="0" smtClean="0"/>
              <a:t>700 FEET</a:t>
            </a:r>
            <a:endParaRPr lang="en-US" sz="2000" b="1" dirty="0"/>
          </a:p>
        </p:txBody>
      </p:sp>
      <p:pic>
        <p:nvPicPr>
          <p:cNvPr id="11" name="Picture 10"/>
          <p:cNvPicPr>
            <a:picLocks noChangeAspect="1"/>
          </p:cNvPicPr>
          <p:nvPr/>
        </p:nvPicPr>
        <p:blipFill>
          <a:blip r:embed="rId4"/>
          <a:stretch>
            <a:fillRect/>
          </a:stretch>
        </p:blipFill>
        <p:spPr>
          <a:xfrm>
            <a:off x="248681" y="2097889"/>
            <a:ext cx="4811374" cy="3314860"/>
          </a:xfrm>
          <a:prstGeom prst="rect">
            <a:avLst/>
          </a:prstGeom>
        </p:spPr>
      </p:pic>
      <p:sp>
        <p:nvSpPr>
          <p:cNvPr id="9" name="Content Placeholder 2"/>
          <p:cNvSpPr>
            <a:spLocks noGrp="1"/>
          </p:cNvSpPr>
          <p:nvPr>
            <p:ph idx="1"/>
          </p:nvPr>
        </p:nvSpPr>
        <p:spPr>
          <a:xfrm>
            <a:off x="5531175" y="3016653"/>
            <a:ext cx="5827705" cy="2286867"/>
          </a:xfrm>
        </p:spPr>
        <p:txBody>
          <a:bodyPr>
            <a:noAutofit/>
          </a:bodyPr>
          <a:lstStyle/>
          <a:p>
            <a:pPr marL="914400" indent="-914400">
              <a:buAutoNum type="alphaUcPeriod"/>
            </a:pPr>
            <a:r>
              <a:rPr lang="en-US" sz="4800" b="1" i="1" dirty="0" smtClean="0">
                <a:solidFill>
                  <a:srgbClr val="0070C0"/>
                </a:solidFill>
              </a:rPr>
              <a:t>1880 - Alexander Graham Bell using the Photophone</a:t>
            </a:r>
            <a:endParaRPr lang="en-US" sz="4800" b="1" i="1" dirty="0">
              <a:solidFill>
                <a:srgbClr val="0070C0"/>
              </a:solidFill>
            </a:endParaRPr>
          </a:p>
        </p:txBody>
      </p:sp>
      <p:sp>
        <p:nvSpPr>
          <p:cNvPr id="12" name="TextBox 11"/>
          <p:cNvSpPr txBox="1"/>
          <p:nvPr/>
        </p:nvSpPr>
        <p:spPr>
          <a:xfrm>
            <a:off x="1421528" y="5729552"/>
            <a:ext cx="8477514" cy="646331"/>
          </a:xfrm>
          <a:prstGeom prst="rect">
            <a:avLst/>
          </a:prstGeom>
          <a:noFill/>
        </p:spPr>
        <p:txBody>
          <a:bodyPr wrap="none" rtlCol="0">
            <a:spAutoFit/>
          </a:bodyPr>
          <a:lstStyle/>
          <a:p>
            <a:r>
              <a:rPr lang="en-US" sz="3600" b="1" dirty="0" smtClean="0"/>
              <a:t>World’s First Wireless Message Was </a:t>
            </a:r>
            <a:r>
              <a:rPr lang="en-US" sz="3600" b="1" dirty="0" smtClean="0">
                <a:solidFill>
                  <a:srgbClr val="FF0000"/>
                </a:solidFill>
              </a:rPr>
              <a:t>Optical</a:t>
            </a:r>
            <a:endParaRPr lang="en-US" sz="3600" b="1" dirty="0">
              <a:solidFill>
                <a:srgbClr val="FF0000"/>
              </a:solidFill>
            </a:endParaRPr>
          </a:p>
        </p:txBody>
      </p:sp>
    </p:spTree>
    <p:extLst>
      <p:ext uri="{BB962C8B-B14F-4D97-AF65-F5344CB8AC3E}">
        <p14:creationId xmlns:p14="http://schemas.microsoft.com/office/powerpoint/2010/main" val="3727169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4978" y="1694996"/>
            <a:ext cx="11111593" cy="4351338"/>
          </a:xfrm>
        </p:spPr>
        <p:txBody>
          <a:bodyPr>
            <a:noAutofit/>
          </a:bodyPr>
          <a:lstStyle/>
          <a:p>
            <a:pPr marL="0" indent="0">
              <a:buNone/>
            </a:pPr>
            <a:r>
              <a:rPr lang="en-US" sz="4400" b="1" i="1" dirty="0" smtClean="0"/>
              <a:t>“Can imagination </a:t>
            </a:r>
            <a:r>
              <a:rPr lang="en-US" sz="4400" b="1" i="1" dirty="0"/>
              <a:t>picture what the future of this invention is to be!.... We may talk by light to any visible distance without any conduction wire.... In general science, discoveries will be make by the Photophone that are undreamed of just </a:t>
            </a:r>
            <a:r>
              <a:rPr lang="en-US" sz="4400" b="1" i="1" dirty="0" smtClean="0"/>
              <a:t>now”. – Alexander Graham Bell</a:t>
            </a:r>
            <a:endParaRPr lang="en-US" sz="4400" b="1" i="1" dirty="0"/>
          </a:p>
        </p:txBody>
      </p:sp>
    </p:spTree>
    <p:extLst>
      <p:ext uri="{BB962C8B-B14F-4D97-AF65-F5344CB8AC3E}">
        <p14:creationId xmlns:p14="http://schemas.microsoft.com/office/powerpoint/2010/main" val="296311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100" y="619126"/>
            <a:ext cx="2786349" cy="736562"/>
          </a:xfrm>
        </p:spPr>
        <p:txBody>
          <a:bodyPr>
            <a:normAutofit/>
          </a:bodyPr>
          <a:lstStyle/>
          <a:p>
            <a:r>
              <a:rPr lang="en-US" sz="3600" b="1" dirty="0" err="1" smtClean="0"/>
              <a:t>LiFi</a:t>
            </a:r>
            <a:r>
              <a:rPr lang="en-US" sz="3600" b="1" dirty="0" smtClean="0"/>
              <a:t> Basics</a:t>
            </a:r>
            <a:endParaRPr lang="en-US" sz="3600" b="1" dirty="0"/>
          </a:p>
        </p:txBody>
      </p:sp>
      <p:sp>
        <p:nvSpPr>
          <p:cNvPr id="5" name="TextBox 4"/>
          <p:cNvSpPr txBox="1"/>
          <p:nvPr/>
        </p:nvSpPr>
        <p:spPr>
          <a:xfrm>
            <a:off x="132203" y="2588963"/>
            <a:ext cx="4753224" cy="2616101"/>
          </a:xfrm>
          <a:prstGeom prst="rect">
            <a:avLst/>
          </a:prstGeom>
          <a:noFill/>
        </p:spPr>
        <p:txBody>
          <a:bodyPr wrap="none" rtlCol="0">
            <a:spAutoFit/>
          </a:bodyPr>
          <a:lstStyle/>
          <a:p>
            <a:pPr marL="285750" indent="-285750">
              <a:buFont typeface="Arial" panose="020B0604020202020204" pitchFamily="34" charset="0"/>
              <a:buChar char="•"/>
            </a:pPr>
            <a:r>
              <a:rPr lang="en-US" sz="2800" dirty="0" smtClean="0"/>
              <a:t>Visible Light Communications</a:t>
            </a:r>
            <a:br>
              <a:rPr lang="en-US" sz="2800" dirty="0" smtClean="0"/>
            </a:br>
            <a:r>
              <a:rPr lang="en-US" sz="2800" dirty="0" smtClean="0"/>
              <a:t>(VLC)</a:t>
            </a:r>
            <a:br>
              <a:rPr lang="en-US" sz="2800" dirty="0" smtClean="0"/>
            </a:br>
            <a:endParaRPr lang="en-US" sz="2800" dirty="0" smtClean="0"/>
          </a:p>
          <a:p>
            <a:pPr marL="285750" indent="-285750">
              <a:buFont typeface="Arial" panose="020B0604020202020204" pitchFamily="34" charset="0"/>
              <a:buChar char="•"/>
            </a:pPr>
            <a:r>
              <a:rPr lang="en-US" sz="2800" dirty="0" smtClean="0"/>
              <a:t>Gigabit </a:t>
            </a:r>
            <a:r>
              <a:rPr lang="en-US" sz="2800" dirty="0" smtClean="0"/>
              <a:t>Throughput</a:t>
            </a:r>
            <a:br>
              <a:rPr lang="en-US" sz="2800" dirty="0" smtClean="0"/>
            </a:br>
            <a:r>
              <a:rPr lang="en-US" sz="2800" dirty="0" smtClean="0"/>
              <a:t>(&gt;200Gb in the lab)</a:t>
            </a:r>
          </a:p>
          <a:p>
            <a:pPr marL="285750" indent="-285750">
              <a:buFont typeface="Arial" panose="020B0604020202020204" pitchFamily="34" charset="0"/>
              <a:buChar char="•"/>
            </a:pP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851067"/>
            <a:ext cx="7019602" cy="4007140"/>
          </a:xfrm>
          <a:prstGeom prst="rect">
            <a:avLst/>
          </a:prstGeom>
        </p:spPr>
      </p:pic>
    </p:spTree>
    <p:extLst>
      <p:ext uri="{BB962C8B-B14F-4D97-AF65-F5344CB8AC3E}">
        <p14:creationId xmlns:p14="http://schemas.microsoft.com/office/powerpoint/2010/main" val="1251211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38978" y="716096"/>
            <a:ext cx="10073270" cy="646331"/>
          </a:xfrm>
          <a:prstGeom prst="rect">
            <a:avLst/>
          </a:prstGeom>
          <a:noFill/>
        </p:spPr>
        <p:txBody>
          <a:bodyPr wrap="none" rtlCol="0">
            <a:spAutoFit/>
          </a:bodyPr>
          <a:lstStyle/>
          <a:p>
            <a:r>
              <a:rPr lang="en-US" sz="3600" b="1" dirty="0" err="1" smtClean="0"/>
              <a:t>LiFi</a:t>
            </a:r>
            <a:r>
              <a:rPr lang="en-US" sz="3600" b="1" dirty="0" smtClean="0"/>
              <a:t> Operates in </a:t>
            </a:r>
            <a:r>
              <a:rPr lang="en-US" sz="3600" b="1" dirty="0" smtClean="0"/>
              <a:t>Visible Light Spectrum, 400-700 THz</a:t>
            </a:r>
            <a:endParaRPr lang="en-US" sz="3600" dirty="0"/>
          </a:p>
        </p:txBody>
      </p:sp>
      <p:grpSp>
        <p:nvGrpSpPr>
          <p:cNvPr id="9" name="Group 8"/>
          <p:cNvGrpSpPr/>
          <p:nvPr/>
        </p:nvGrpSpPr>
        <p:grpSpPr>
          <a:xfrm>
            <a:off x="638978" y="1558636"/>
            <a:ext cx="10501735" cy="4821382"/>
            <a:chOff x="638978" y="1558636"/>
            <a:chExt cx="10501735" cy="4821382"/>
          </a:xfrm>
        </p:grpSpPr>
        <p:pic>
          <p:nvPicPr>
            <p:cNvPr id="4" name="Picture 3"/>
            <p:cNvPicPr>
              <a:picLocks noChangeAspect="1"/>
            </p:cNvPicPr>
            <p:nvPr/>
          </p:nvPicPr>
          <p:blipFill>
            <a:blip r:embed="rId2"/>
            <a:stretch>
              <a:fillRect/>
            </a:stretch>
          </p:blipFill>
          <p:spPr>
            <a:xfrm>
              <a:off x="638978" y="1558636"/>
              <a:ext cx="10501735" cy="4821382"/>
            </a:xfrm>
            <a:prstGeom prst="rect">
              <a:avLst/>
            </a:prstGeom>
          </p:spPr>
        </p:pic>
        <p:sp>
          <p:nvSpPr>
            <p:cNvPr id="8" name="Rectangle 7"/>
            <p:cNvSpPr/>
            <p:nvPr/>
          </p:nvSpPr>
          <p:spPr>
            <a:xfrm>
              <a:off x="4203032" y="5101389"/>
              <a:ext cx="3176336" cy="994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02983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67788" y="294573"/>
            <a:ext cx="9805012" cy="6301898"/>
          </a:xfrm>
          <a:prstGeom prst="rect">
            <a:avLst/>
          </a:prstGeom>
        </p:spPr>
      </p:pic>
    </p:spTree>
    <p:extLst>
      <p:ext uri="{BB962C8B-B14F-4D97-AF65-F5344CB8AC3E}">
        <p14:creationId xmlns:p14="http://schemas.microsoft.com/office/powerpoint/2010/main" val="871205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409214" y="3803886"/>
            <a:ext cx="3143251" cy="2808592"/>
          </a:xfrm>
          <a:prstGeom prst="rect">
            <a:avLst/>
          </a:prstGeom>
        </p:spPr>
      </p:pic>
      <p:sp>
        <p:nvSpPr>
          <p:cNvPr id="5" name="TextBox 4"/>
          <p:cNvSpPr txBox="1"/>
          <p:nvPr/>
        </p:nvSpPr>
        <p:spPr>
          <a:xfrm>
            <a:off x="638978" y="716096"/>
            <a:ext cx="4597862" cy="646331"/>
          </a:xfrm>
          <a:prstGeom prst="rect">
            <a:avLst/>
          </a:prstGeom>
          <a:noFill/>
        </p:spPr>
        <p:txBody>
          <a:bodyPr wrap="none" rtlCol="0">
            <a:spAutoFit/>
          </a:bodyPr>
          <a:lstStyle/>
          <a:p>
            <a:r>
              <a:rPr lang="en-US" sz="3600" b="1" dirty="0"/>
              <a:t>Professor Harald </a:t>
            </a:r>
            <a:r>
              <a:rPr lang="en-US" sz="3600" b="1" dirty="0" smtClean="0"/>
              <a:t>Haas </a:t>
            </a:r>
            <a:endParaRPr lang="en-US" sz="3600" dirty="0"/>
          </a:p>
        </p:txBody>
      </p:sp>
      <p:sp>
        <p:nvSpPr>
          <p:cNvPr id="6" name="TextBox 5"/>
          <p:cNvSpPr txBox="1"/>
          <p:nvPr/>
        </p:nvSpPr>
        <p:spPr>
          <a:xfrm>
            <a:off x="408215" y="2416628"/>
            <a:ext cx="7317644" cy="2677656"/>
          </a:xfrm>
          <a:prstGeom prst="rect">
            <a:avLst/>
          </a:prstGeom>
          <a:noFill/>
        </p:spPr>
        <p:txBody>
          <a:bodyPr wrap="none" rtlCol="0">
            <a:spAutoFit/>
          </a:bodyPr>
          <a:lstStyle/>
          <a:p>
            <a:pPr marL="285750" indent="-285750">
              <a:buFont typeface="Arial" panose="020B0604020202020204" pitchFamily="34" charset="0"/>
              <a:buChar char="•"/>
            </a:pPr>
            <a:r>
              <a:rPr lang="en-US" sz="2400" b="1" dirty="0" smtClean="0"/>
              <a:t>‘Father’ of </a:t>
            </a:r>
            <a:r>
              <a:rPr lang="en-US" sz="2400" b="1" dirty="0" err="1" smtClean="0"/>
              <a:t>LiFi</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b="1" dirty="0" smtClean="0"/>
              <a:t>Chair </a:t>
            </a:r>
            <a:r>
              <a:rPr lang="en-US" sz="2400" b="1" dirty="0"/>
              <a:t>of Mobile </a:t>
            </a:r>
            <a:r>
              <a:rPr lang="en-US" sz="2400" b="1" dirty="0" smtClean="0"/>
              <a:t>Communications</a:t>
            </a:r>
            <a:br>
              <a:rPr lang="en-US" sz="2400" b="1" dirty="0" smtClean="0"/>
            </a:br>
            <a:r>
              <a:rPr lang="en-US" sz="2400" b="1" dirty="0" smtClean="0"/>
              <a:t>Director of the </a:t>
            </a:r>
            <a:r>
              <a:rPr lang="en-US" sz="2400" b="1" dirty="0" err="1" smtClean="0"/>
              <a:t>LiFi</a:t>
            </a:r>
            <a:r>
              <a:rPr lang="en-US" sz="2400" b="1" dirty="0" smtClean="0"/>
              <a:t> Research and Development Center</a:t>
            </a:r>
            <a:br>
              <a:rPr lang="en-US" sz="2400" b="1" dirty="0" smtClean="0"/>
            </a:br>
            <a:r>
              <a:rPr lang="en-US" sz="2400" b="1" dirty="0" smtClean="0"/>
              <a:t>University </a:t>
            </a:r>
            <a:r>
              <a:rPr lang="en-US" sz="2400" b="1" dirty="0"/>
              <a:t>of </a:t>
            </a:r>
            <a:r>
              <a:rPr lang="en-US" sz="2400" b="1" dirty="0" smtClean="0"/>
              <a:t>Edinburgh, </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C</a:t>
            </a:r>
            <a:r>
              <a:rPr lang="en-US" sz="2400" b="1" dirty="0" smtClean="0"/>
              <a:t>o-founder </a:t>
            </a:r>
            <a:r>
              <a:rPr lang="en-US" sz="2400" b="1" dirty="0"/>
              <a:t>and Chief Scientific Officer of </a:t>
            </a:r>
            <a:r>
              <a:rPr lang="en-US" sz="2400" b="1" dirty="0" err="1" smtClean="0"/>
              <a:t>pureLiFi</a:t>
            </a:r>
            <a:r>
              <a:rPr lang="en-US" sz="2400" b="1" dirty="0" smtClean="0"/>
              <a:t>, Ltd</a:t>
            </a:r>
          </a:p>
        </p:txBody>
      </p:sp>
      <p:pic>
        <p:nvPicPr>
          <p:cNvPr id="7" name="Picture 6"/>
          <p:cNvPicPr>
            <a:picLocks noChangeAspect="1"/>
          </p:cNvPicPr>
          <p:nvPr/>
        </p:nvPicPr>
        <p:blipFill>
          <a:blip r:embed="rId3"/>
          <a:stretch>
            <a:fillRect/>
          </a:stretch>
        </p:blipFill>
        <p:spPr>
          <a:xfrm>
            <a:off x="8401049" y="1428743"/>
            <a:ext cx="3139610" cy="2366972"/>
          </a:xfrm>
          <a:prstGeom prst="rect">
            <a:avLst/>
          </a:prstGeom>
        </p:spPr>
      </p:pic>
    </p:spTree>
    <p:extLst>
      <p:ext uri="{BB962C8B-B14F-4D97-AF65-F5344CB8AC3E}">
        <p14:creationId xmlns:p14="http://schemas.microsoft.com/office/powerpoint/2010/main" val="3998953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8978" y="716096"/>
            <a:ext cx="2835841" cy="646331"/>
          </a:xfrm>
          <a:prstGeom prst="rect">
            <a:avLst/>
          </a:prstGeom>
          <a:noFill/>
        </p:spPr>
        <p:txBody>
          <a:bodyPr wrap="none" rtlCol="0">
            <a:spAutoFit/>
          </a:bodyPr>
          <a:lstStyle/>
          <a:p>
            <a:r>
              <a:rPr lang="en-US" sz="3600" b="1" dirty="0" err="1" smtClean="0"/>
              <a:t>LiFi</a:t>
            </a:r>
            <a:r>
              <a:rPr lang="en-US" sz="3600" b="1" dirty="0" smtClean="0"/>
              <a:t> Evolution </a:t>
            </a:r>
            <a:endParaRPr lang="en-US" sz="3600" dirty="0"/>
          </a:p>
        </p:txBody>
      </p:sp>
      <p:pic>
        <p:nvPicPr>
          <p:cNvPr id="2" name="Picture 1"/>
          <p:cNvPicPr>
            <a:picLocks noChangeAspect="1"/>
          </p:cNvPicPr>
          <p:nvPr/>
        </p:nvPicPr>
        <p:blipFill>
          <a:blip r:embed="rId2"/>
          <a:stretch>
            <a:fillRect/>
          </a:stretch>
        </p:blipFill>
        <p:spPr>
          <a:xfrm>
            <a:off x="837697" y="2053997"/>
            <a:ext cx="10310634" cy="3963081"/>
          </a:xfrm>
          <a:prstGeom prst="rect">
            <a:avLst/>
          </a:prstGeom>
        </p:spPr>
      </p:pic>
      <p:sp>
        <p:nvSpPr>
          <p:cNvPr id="3" name="TextBox 2"/>
          <p:cNvSpPr txBox="1"/>
          <p:nvPr/>
        </p:nvSpPr>
        <p:spPr>
          <a:xfrm>
            <a:off x="1056290" y="6416566"/>
            <a:ext cx="5298823" cy="338554"/>
          </a:xfrm>
          <a:prstGeom prst="rect">
            <a:avLst/>
          </a:prstGeom>
          <a:noFill/>
        </p:spPr>
        <p:txBody>
          <a:bodyPr wrap="none" rtlCol="0">
            <a:spAutoFit/>
          </a:bodyPr>
          <a:lstStyle/>
          <a:p>
            <a:r>
              <a:rPr lang="en-US" sz="1600" b="1" i="1" dirty="0" smtClean="0"/>
              <a:t>Note: TED stands for Technology, Entertainment, and Design</a:t>
            </a:r>
            <a:endParaRPr lang="en-US" sz="1600" b="1" i="1" dirty="0"/>
          </a:p>
        </p:txBody>
      </p:sp>
    </p:spTree>
    <p:extLst>
      <p:ext uri="{BB962C8B-B14F-4D97-AF65-F5344CB8AC3E}">
        <p14:creationId xmlns:p14="http://schemas.microsoft.com/office/powerpoint/2010/main" val="1903222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149</Words>
  <Application>Microsoft Office PowerPoint</Application>
  <PresentationFormat>Widescreen</PresentationFormat>
  <Paragraphs>27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Pop Quiz</vt:lpstr>
      <vt:lpstr>PowerPoint Presentation</vt:lpstr>
      <vt:lpstr>PowerPoint Presentation</vt:lpstr>
      <vt:lpstr>LiFi Basics</vt:lpstr>
      <vt:lpstr>PowerPoint Presentation</vt:lpstr>
      <vt:lpstr>PowerPoint Presentation</vt:lpstr>
      <vt:lpstr>PowerPoint Presentation</vt:lpstr>
      <vt:lpstr>PowerPoint Presentation</vt:lpstr>
      <vt:lpstr>PowerPoint Presentation</vt:lpstr>
      <vt:lpstr>LiFi’s Future?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Schafer</dc:creator>
  <cp:lastModifiedBy>Robert Schafer</cp:lastModifiedBy>
  <cp:revision>23</cp:revision>
  <dcterms:created xsi:type="dcterms:W3CDTF">2016-09-26T18:01:52Z</dcterms:created>
  <dcterms:modified xsi:type="dcterms:W3CDTF">2016-09-27T21:13:53Z</dcterms:modified>
</cp:coreProperties>
</file>