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10" r:id="rId2"/>
    <p:sldId id="301" r:id="rId3"/>
    <p:sldId id="304" r:id="rId4"/>
    <p:sldId id="305" r:id="rId5"/>
    <p:sldId id="302" r:id="rId6"/>
    <p:sldId id="297" r:id="rId7"/>
    <p:sldId id="295" r:id="rId8"/>
    <p:sldId id="308" r:id="rId9"/>
    <p:sldId id="296" r:id="rId10"/>
    <p:sldId id="299" r:id="rId11"/>
    <p:sldId id="306" r:id="rId12"/>
    <p:sldId id="293" r:id="rId13"/>
    <p:sldId id="313" r:id="rId14"/>
    <p:sldId id="314" r:id="rId15"/>
    <p:sldId id="312" r:id="rId16"/>
    <p:sldId id="311" r:id="rId17"/>
    <p:sldId id="315" r:id="rId18"/>
    <p:sldId id="30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223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3B22B-9FBB-465F-A0AD-92DBBB6099F9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871A2-1AF3-4987-B686-E43A1F686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65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2A32-16B2-46F7-A9DB-583B60E8F70D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1B86-5522-4843-BE7F-A8819E51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16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2A32-16B2-46F7-A9DB-583B60E8F70D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1B86-5522-4843-BE7F-A8819E51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083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2A32-16B2-46F7-A9DB-583B60E8F70D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1B86-5522-4843-BE7F-A8819E51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261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2A32-16B2-46F7-A9DB-583B60E8F70D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1B86-5522-4843-BE7F-A8819E51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01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2A32-16B2-46F7-A9DB-583B60E8F70D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1B86-5522-4843-BE7F-A8819E51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23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2A32-16B2-46F7-A9DB-583B60E8F70D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1B86-5522-4843-BE7F-A8819E51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15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2A32-16B2-46F7-A9DB-583B60E8F70D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1B86-5522-4843-BE7F-A8819E51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2A32-16B2-46F7-A9DB-583B60E8F70D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1B86-5522-4843-BE7F-A8819E51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9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2A32-16B2-46F7-A9DB-583B60E8F70D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1B86-5522-4843-BE7F-A8819E51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553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2A32-16B2-46F7-A9DB-583B60E8F70D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1B86-5522-4843-BE7F-A8819E51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500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2A32-16B2-46F7-A9DB-583B60E8F70D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1B86-5522-4843-BE7F-A8819E51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62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B2A32-16B2-46F7-A9DB-583B60E8F70D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11B86-5522-4843-BE7F-A8819E51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06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5608" y="780177"/>
            <a:ext cx="1131548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smtClean="0">
                <a:latin typeface="+mj-lt"/>
              </a:rPr>
              <a:t>Grounding and </a:t>
            </a:r>
            <a:r>
              <a:rPr lang="en-US" sz="5400" b="1" i="1" dirty="0" smtClean="0">
                <a:latin typeface="+mj-lt"/>
              </a:rPr>
              <a:t>Bonding</a:t>
            </a:r>
          </a:p>
          <a:p>
            <a:r>
              <a:rPr lang="en-US" sz="3600" b="1" i="1" dirty="0" smtClean="0">
                <a:latin typeface="+mj-lt"/>
              </a:rPr>
              <a:t>Protection </a:t>
            </a:r>
            <a:r>
              <a:rPr lang="en-US" sz="3600" b="1" i="1" dirty="0" smtClean="0">
                <a:latin typeface="+mj-lt"/>
              </a:rPr>
              <a:t>and Noise Immunity</a:t>
            </a:r>
          </a:p>
          <a:p>
            <a:r>
              <a:rPr lang="en-US" sz="2000" b="1" i="1" dirty="0" smtClean="0">
                <a:latin typeface="+mj-lt"/>
              </a:rPr>
              <a:t>	</a:t>
            </a:r>
          </a:p>
          <a:p>
            <a:r>
              <a:rPr lang="en-US" sz="2000" b="1" i="1" dirty="0" smtClean="0">
                <a:latin typeface="+mj-lt"/>
              </a:rPr>
              <a:t>Oklahoma Power and Communications Association</a:t>
            </a:r>
            <a:endParaRPr lang="en-US" sz="2000" b="1" i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7028" y="4910006"/>
            <a:ext cx="51340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+mj-lt"/>
              </a:rPr>
              <a:t>Robert Schafer</a:t>
            </a:r>
          </a:p>
          <a:p>
            <a:r>
              <a:rPr lang="en-US" sz="1600" i="1" dirty="0" smtClean="0">
                <a:latin typeface="+mj-lt"/>
              </a:rPr>
              <a:t>Specialty Telecommunications Services</a:t>
            </a:r>
          </a:p>
          <a:p>
            <a:r>
              <a:rPr lang="en-US" sz="1600" i="1" dirty="0" smtClean="0">
                <a:latin typeface="+mj-lt"/>
              </a:rPr>
              <a:t>September 29, 2016</a:t>
            </a:r>
            <a:endParaRPr lang="en-US" sz="1200" i="1" dirty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793" y="5050893"/>
            <a:ext cx="746235" cy="73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4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48640" y="319405"/>
            <a:ext cx="7147560" cy="1325563"/>
          </a:xfrm>
        </p:spPr>
        <p:txBody>
          <a:bodyPr/>
          <a:lstStyle/>
          <a:p>
            <a:r>
              <a:rPr lang="en-US" b="1" dirty="0" smtClean="0"/>
              <a:t>Balanced Interconnection Paths</a:t>
            </a:r>
            <a:br>
              <a:rPr lang="en-US" b="1" dirty="0" smtClean="0"/>
            </a:br>
            <a:r>
              <a:rPr lang="en-US" b="1" dirty="0"/>
              <a:t>I</a:t>
            </a:r>
            <a:r>
              <a:rPr lang="en-US" b="1" dirty="0" smtClean="0"/>
              <a:t>mprove Susceptiveness</a:t>
            </a:r>
            <a:endParaRPr lang="en-US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4122420" y="2153602"/>
            <a:ext cx="6194108" cy="4368476"/>
            <a:chOff x="3681412" y="2001202"/>
            <a:chExt cx="6194108" cy="436847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81412" y="2001202"/>
              <a:ext cx="6194108" cy="4368476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83455" y="5254466"/>
              <a:ext cx="1431845" cy="9890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8070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39" y="110359"/>
            <a:ext cx="11590019" cy="753241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 smtClean="0">
                <a:solidFill>
                  <a:srgbClr val="00B0F0"/>
                </a:solidFill>
              </a:rPr>
              <a:t>Interference Interaction Model</a:t>
            </a:r>
            <a:endParaRPr lang="en-US" sz="4000" b="1" dirty="0"/>
          </a:p>
        </p:txBody>
      </p:sp>
      <p:sp>
        <p:nvSpPr>
          <p:cNvPr id="6" name="Left-Right Arrow 5"/>
          <p:cNvSpPr/>
          <p:nvPr/>
        </p:nvSpPr>
        <p:spPr>
          <a:xfrm>
            <a:off x="5422049" y="4799962"/>
            <a:ext cx="1724662" cy="1246294"/>
          </a:xfrm>
          <a:prstGeom prst="left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1859" y="4728451"/>
            <a:ext cx="3451272" cy="155486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7647" y="1890793"/>
            <a:ext cx="9194801" cy="2459776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7741" y="4491389"/>
            <a:ext cx="2201434" cy="217801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718145" y="993966"/>
            <a:ext cx="85184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Calibri Light" panose="020F0302020204030204"/>
                <a:ea typeface="+mj-ea"/>
                <a:cs typeface="+mj-cs"/>
              </a:rPr>
              <a:t>Influence</a:t>
            </a:r>
            <a:r>
              <a:rPr lang="en-US" sz="4000" b="1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4000" b="1" dirty="0" smtClean="0">
                <a:solidFill>
                  <a:srgbClr val="00B0F0"/>
                </a:solidFill>
                <a:latin typeface="Calibri Light" panose="020F0302020204030204"/>
                <a:ea typeface="+mj-ea"/>
                <a:cs typeface="+mj-cs"/>
              </a:rPr>
              <a:t>&lt;&gt;</a:t>
            </a:r>
            <a:r>
              <a:rPr lang="en-US" sz="4000" b="1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4000" b="1" dirty="0">
                <a:solidFill>
                  <a:srgbClr val="7030A0"/>
                </a:solidFill>
                <a:latin typeface="Calibri Light" panose="020F0302020204030204"/>
                <a:ea typeface="+mj-ea"/>
                <a:cs typeface="+mj-cs"/>
              </a:rPr>
              <a:t>Coupling</a:t>
            </a:r>
            <a:r>
              <a:rPr lang="en-US" sz="4000" b="1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4000" b="1" dirty="0">
                <a:solidFill>
                  <a:srgbClr val="00B0F0"/>
                </a:solidFill>
                <a:latin typeface="Calibri Light" panose="020F0302020204030204"/>
                <a:ea typeface="+mj-ea"/>
                <a:cs typeface="+mj-cs"/>
              </a:rPr>
              <a:t>&lt;&gt;</a:t>
            </a:r>
            <a:r>
              <a:rPr lang="en-US" sz="4000" b="1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 Susceptiveness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86933" y="1890793"/>
            <a:ext cx="355600" cy="24597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5162" y="1890793"/>
            <a:ext cx="355600" cy="24597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363132" y="4324714"/>
            <a:ext cx="9503829" cy="1431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00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28188"/>
            <a:ext cx="5170714" cy="768350"/>
          </a:xfrm>
        </p:spPr>
        <p:txBody>
          <a:bodyPr>
            <a:noAutofit/>
          </a:bodyPr>
          <a:lstStyle/>
          <a:p>
            <a:r>
              <a:rPr lang="en-US" b="1" dirty="0" smtClean="0"/>
              <a:t>Protection Grounding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825625"/>
            <a:ext cx="9871420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Support </a:t>
            </a:r>
            <a:r>
              <a:rPr lang="en-US" sz="3200" dirty="0"/>
              <a:t>overcurrent protection </a:t>
            </a:r>
            <a:r>
              <a:rPr lang="en-US" sz="3200" dirty="0" smtClean="0"/>
              <a:t>during </a:t>
            </a:r>
            <a:r>
              <a:rPr lang="en-US" sz="3200" dirty="0" smtClean="0"/>
              <a:t>fault conditions</a:t>
            </a:r>
            <a:br>
              <a:rPr lang="en-US" sz="3200" dirty="0" smtClean="0"/>
            </a:br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Provide</a:t>
            </a:r>
            <a:r>
              <a:rPr lang="en-US" sz="3200" dirty="0"/>
              <a:t> zero reference for a building electrical </a:t>
            </a:r>
            <a:r>
              <a:rPr lang="en-US" sz="3200" dirty="0" smtClean="0"/>
              <a:t>system</a:t>
            </a:r>
            <a:br>
              <a:rPr lang="en-US" sz="3200" dirty="0" smtClean="0"/>
            </a:br>
            <a:endParaRPr lang="en-US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u="sng" dirty="0"/>
              <a:t>Equalize potential differences</a:t>
            </a:r>
            <a:r>
              <a:rPr lang="en-US" sz="3200" dirty="0"/>
              <a:t> in the system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440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252" y="582839"/>
            <a:ext cx="11155680" cy="1376589"/>
          </a:xfrm>
        </p:spPr>
        <p:txBody>
          <a:bodyPr>
            <a:normAutofit/>
          </a:bodyPr>
          <a:lstStyle/>
          <a:p>
            <a:r>
              <a:rPr lang="en-US" b="1" dirty="0"/>
              <a:t>Single Point Ground </a:t>
            </a:r>
            <a:r>
              <a:rPr lang="en-US" b="1" dirty="0" smtClean="0"/>
              <a:t>System</a:t>
            </a:r>
            <a:br>
              <a:rPr lang="en-US" b="1" dirty="0" smtClean="0"/>
            </a:br>
            <a:r>
              <a:rPr lang="en-US" sz="3200" b="1" dirty="0" smtClean="0"/>
              <a:t>Major </a:t>
            </a:r>
            <a:r>
              <a:rPr lang="en-US" sz="3200" b="1" dirty="0"/>
              <a:t>components </a:t>
            </a:r>
            <a:r>
              <a:rPr lang="en-US" sz="3200" b="1" dirty="0" smtClean="0"/>
              <a:t>bonded </a:t>
            </a:r>
            <a:r>
              <a:rPr lang="en-US" sz="3200" b="1" dirty="0"/>
              <a:t>to a single ground reference </a:t>
            </a:r>
            <a:r>
              <a:rPr lang="en-US" sz="3200" b="1" dirty="0" smtClean="0"/>
              <a:t>point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693" y="1905000"/>
            <a:ext cx="76581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20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14" y="473982"/>
            <a:ext cx="9644743" cy="1509395"/>
          </a:xfrm>
        </p:spPr>
        <p:txBody>
          <a:bodyPr>
            <a:noAutofit/>
          </a:bodyPr>
          <a:lstStyle/>
          <a:p>
            <a:r>
              <a:rPr lang="en-US" b="1" dirty="0"/>
              <a:t>Multiple Ground </a:t>
            </a:r>
            <a:r>
              <a:rPr lang="en-US" b="1" dirty="0" smtClean="0"/>
              <a:t>System</a:t>
            </a:r>
            <a:br>
              <a:rPr lang="en-US" b="1" dirty="0" smtClean="0"/>
            </a:br>
            <a:r>
              <a:rPr lang="en-US" sz="3200" b="1" dirty="0" smtClean="0"/>
              <a:t>Major </a:t>
            </a:r>
            <a:r>
              <a:rPr lang="en-US" sz="3200" b="1" dirty="0"/>
              <a:t>components </a:t>
            </a:r>
            <a:r>
              <a:rPr lang="en-US" sz="3200" b="1" dirty="0" smtClean="0"/>
              <a:t>bonded </a:t>
            </a:r>
            <a:r>
              <a:rPr lang="en-US" sz="3200" b="1" dirty="0"/>
              <a:t>to </a:t>
            </a:r>
            <a:r>
              <a:rPr lang="en-US" sz="3200" b="1" dirty="0" smtClean="0"/>
              <a:t>many </a:t>
            </a:r>
            <a:r>
              <a:rPr lang="en-US" sz="3200" b="1" dirty="0"/>
              <a:t>ground </a:t>
            </a:r>
            <a:r>
              <a:rPr lang="en-US" sz="3200" b="1" dirty="0" smtClean="0"/>
              <a:t>points</a:t>
            </a:r>
            <a:endParaRPr lang="en-US" sz="32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830" y="1803082"/>
            <a:ext cx="7373142" cy="464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4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482691"/>
            <a:ext cx="8606246" cy="732155"/>
          </a:xfrm>
        </p:spPr>
        <p:txBody>
          <a:bodyPr/>
          <a:lstStyle/>
          <a:p>
            <a:r>
              <a:rPr lang="en-US" b="1" dirty="0" smtClean="0"/>
              <a:t>Single/Hybrid/Multiple Point Grounds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7544" y="1768327"/>
            <a:ext cx="9421146" cy="464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4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635" y="1903775"/>
            <a:ext cx="8442537" cy="4575402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48640" y="578212"/>
            <a:ext cx="10267406" cy="1325563"/>
          </a:xfrm>
        </p:spPr>
        <p:txBody>
          <a:bodyPr>
            <a:normAutofit/>
          </a:bodyPr>
          <a:lstStyle/>
          <a:p>
            <a:r>
              <a:rPr lang="en-US" b="1" dirty="0" smtClean="0"/>
              <a:t>H</a:t>
            </a:r>
            <a:r>
              <a:rPr lang="en-US" b="1" dirty="0" smtClean="0"/>
              <a:t>igh Influence </a:t>
            </a:r>
            <a:r>
              <a:rPr lang="en-US" b="1" dirty="0" smtClean="0"/>
              <a:t>V</a:t>
            </a:r>
            <a:r>
              <a:rPr lang="en-US" b="1" dirty="0" smtClean="0"/>
              <a:t>oltages Result </a:t>
            </a:r>
            <a:r>
              <a:rPr lang="en-US" b="1" dirty="0" smtClean="0"/>
              <a:t>In</a:t>
            </a:r>
            <a:br>
              <a:rPr lang="en-US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Differences of Potential</a:t>
            </a:r>
            <a:endParaRPr lang="en-US" b="1" dirty="0"/>
          </a:p>
        </p:txBody>
      </p:sp>
      <p:sp>
        <p:nvSpPr>
          <p:cNvPr id="6" name="Oval 5"/>
          <p:cNvSpPr/>
          <p:nvPr/>
        </p:nvSpPr>
        <p:spPr>
          <a:xfrm>
            <a:off x="3200400" y="4402183"/>
            <a:ext cx="1946366" cy="144997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3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5625"/>
            <a:ext cx="10744200" cy="4351338"/>
          </a:xfrm>
        </p:spPr>
        <p:txBody>
          <a:bodyPr/>
          <a:lstStyle/>
          <a:p>
            <a:r>
              <a:rPr lang="en-US" sz="3200" dirty="0" smtClean="0"/>
              <a:t>Grounding systems need to be designed first for personnel safety, equipment protection, and service continuity</a:t>
            </a:r>
          </a:p>
          <a:p>
            <a:r>
              <a:rPr lang="en-US" sz="3200" dirty="0" smtClean="0"/>
              <a:t>Noise and interference can be altered by changing Influence, Coupling and Susceptiveness in the Interference Interaction Model</a:t>
            </a:r>
          </a:p>
          <a:p>
            <a:r>
              <a:rPr lang="en-US" sz="3200" dirty="0" smtClean="0"/>
              <a:t>There are trade-offs for implementing different grounding designs and architectures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62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28188"/>
            <a:ext cx="2780763" cy="768350"/>
          </a:xfrm>
        </p:spPr>
        <p:txBody>
          <a:bodyPr>
            <a:normAutofit/>
          </a:bodyPr>
          <a:lstStyle/>
          <a:p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7887" y="1462137"/>
            <a:ext cx="9374233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IEEE Standard 776-1992, Recommended Practice for Inductive Coordination of</a:t>
            </a:r>
            <a:br>
              <a:rPr lang="en-US" sz="2000" dirty="0" smtClean="0"/>
            </a:br>
            <a:r>
              <a:rPr lang="en-US" sz="2000" dirty="0" smtClean="0"/>
              <a:t>Electric Supply and Communications Lines</a:t>
            </a:r>
            <a:br>
              <a:rPr lang="en-US" sz="2000" dirty="0" smtClean="0"/>
            </a:b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IEEE Standard 1137-1991, Guide for the Implementation of Inductive Coordination</a:t>
            </a:r>
            <a:br>
              <a:rPr lang="en-US" sz="2000" dirty="0" smtClean="0"/>
            </a:br>
            <a:r>
              <a:rPr lang="en-US" sz="2000" dirty="0" smtClean="0"/>
              <a:t>Mitigation Techniques and Application</a:t>
            </a:r>
            <a:br>
              <a:rPr lang="en-US" sz="2000" dirty="0" smtClean="0"/>
            </a:b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NFPA </a:t>
            </a:r>
            <a:r>
              <a:rPr lang="en-US" altLang="en-US" sz="2000" dirty="0"/>
              <a:t>70 - National Electrical Code, Section </a:t>
            </a:r>
            <a:r>
              <a:rPr lang="en-US" altLang="en-US" sz="2000" dirty="0" smtClean="0"/>
              <a:t>250</a:t>
            </a:r>
            <a:br>
              <a:rPr lang="en-US" altLang="en-US" sz="2000" dirty="0" smtClean="0"/>
            </a:br>
            <a:endParaRPr lang="en-US" alt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IEEE Standard 142-1982, IEEE Recommended Practice for </a:t>
            </a:r>
            <a:r>
              <a:rPr lang="en-US" altLang="en-US" sz="2000" dirty="0"/>
              <a:t>G</a:t>
            </a:r>
            <a:r>
              <a:rPr lang="en-US" altLang="en-US" sz="2000" dirty="0" smtClean="0"/>
              <a:t>rounding of Industrial and</a:t>
            </a:r>
            <a:br>
              <a:rPr lang="en-US" altLang="en-US" sz="2000" dirty="0" smtClean="0"/>
            </a:br>
            <a:r>
              <a:rPr lang="en-US" altLang="en-US" sz="2000" dirty="0" smtClean="0"/>
              <a:t>Commercial </a:t>
            </a:r>
            <a:r>
              <a:rPr lang="en-US" altLang="en-US" sz="2000" dirty="0"/>
              <a:t>Power </a:t>
            </a:r>
            <a:r>
              <a:rPr lang="en-US" altLang="en-US" sz="2000" dirty="0" smtClean="0"/>
              <a:t>Systems (aka, “Green Book</a:t>
            </a:r>
            <a:r>
              <a:rPr lang="en-US" altLang="en-US" sz="2000" dirty="0" smtClean="0"/>
              <a:t>”)</a:t>
            </a:r>
            <a:br>
              <a:rPr lang="en-US" altLang="en-US" sz="2000" dirty="0" smtClean="0"/>
            </a:br>
            <a:endParaRPr lang="en-US" alt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Designing </a:t>
            </a:r>
            <a:r>
              <a:rPr lang="en-US" sz="2000" dirty="0"/>
              <a:t>Electronic Systems for EMC: Grounding for the Control of </a:t>
            </a:r>
            <a:r>
              <a:rPr lang="en-US" sz="2000" dirty="0" smtClean="0"/>
              <a:t>EMI, </a:t>
            </a:r>
            <a:br>
              <a:rPr lang="en-US" sz="2000" dirty="0" smtClean="0"/>
            </a:br>
            <a:r>
              <a:rPr lang="en-US" sz="2000" dirty="0" smtClean="0"/>
              <a:t>William G Duff – 2011</a:t>
            </a:r>
            <a:br>
              <a:rPr lang="en-US" sz="2000" dirty="0" smtClean="0"/>
            </a:b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000" dirty="0"/>
              <a:t>NASA </a:t>
            </a:r>
            <a:r>
              <a:rPr lang="en-US" sz="2000" dirty="0" smtClean="0"/>
              <a:t>Electrical </a:t>
            </a:r>
            <a:r>
              <a:rPr lang="en-US" sz="2000" dirty="0"/>
              <a:t>Grounding Practices for Aerospace </a:t>
            </a:r>
            <a:r>
              <a:rPr lang="en-US" sz="2000" dirty="0" smtClean="0"/>
              <a:t>Hardware - 1999</a:t>
            </a:r>
            <a:endParaRPr lang="en-US" alt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792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126480" cy="1325563"/>
          </a:xfrm>
        </p:spPr>
        <p:txBody>
          <a:bodyPr/>
          <a:lstStyle/>
          <a:p>
            <a:r>
              <a:rPr lang="en-US" b="1" dirty="0" smtClean="0"/>
              <a:t>Objectives and Challenges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3991"/>
            <a:ext cx="10327783" cy="3794375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pPr>
              <a:lnSpc>
                <a:spcPct val="160000"/>
              </a:lnSpc>
            </a:pPr>
            <a:r>
              <a:rPr lang="en-US" sz="3600" dirty="0" smtClean="0"/>
              <a:t>Manage and maintain a communications network safely with personnel and equipment                        the </a:t>
            </a:r>
            <a:r>
              <a:rPr lang="en-US" sz="3600" b="1" u="sng" dirty="0" smtClean="0">
                <a:solidFill>
                  <a:srgbClr val="FF0000"/>
                </a:solidFill>
              </a:rPr>
              <a:t>Number 1 Priority</a:t>
            </a:r>
            <a:br>
              <a:rPr lang="en-US" sz="3600" b="1" u="sng" dirty="0" smtClean="0">
                <a:solidFill>
                  <a:srgbClr val="FF0000"/>
                </a:solidFill>
              </a:rPr>
            </a:br>
            <a:endParaRPr lang="en-US" sz="3600" dirty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</a:pPr>
            <a:r>
              <a:rPr lang="en-US" sz="3600" dirty="0"/>
              <a:t>Deploy functional, sophisticated, interconnected network </a:t>
            </a:r>
            <a:r>
              <a:rPr lang="en-US" sz="3600" dirty="0" smtClean="0"/>
              <a:t>communications        (</a:t>
            </a:r>
            <a:r>
              <a:rPr lang="en-US" sz="3600" dirty="0"/>
              <a:t>e.g., digital processing</a:t>
            </a:r>
            <a:r>
              <a:rPr lang="en-US" sz="3600" dirty="0" smtClean="0"/>
              <a:t>)</a:t>
            </a:r>
            <a:r>
              <a:rPr lang="en-US" sz="3600" dirty="0"/>
              <a:t> </a:t>
            </a:r>
            <a:r>
              <a:rPr lang="en-US" sz="3600" dirty="0" smtClean="0"/>
              <a:t>equipment with high </a:t>
            </a:r>
            <a:endParaRPr lang="en-US" sz="3600" dirty="0"/>
          </a:p>
          <a:p>
            <a:pPr>
              <a:lnSpc>
                <a:spcPct val="170000"/>
              </a:lnSpc>
            </a:pPr>
            <a:r>
              <a:rPr lang="en-US" sz="3600" dirty="0" smtClean="0"/>
              <a:t>Accomplish </a:t>
            </a:r>
            <a:r>
              <a:rPr lang="en-US" sz="3600" dirty="0"/>
              <a:t>both objectives above in a sometimes hostile Oklahoma environment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04033" y="2027889"/>
            <a:ext cx="1490857" cy="46166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p</a:t>
            </a:r>
            <a:r>
              <a:rPr lang="en-US" sz="2400" dirty="0" smtClean="0">
                <a:solidFill>
                  <a:srgbClr val="FFFF00"/>
                </a:solidFill>
              </a:rPr>
              <a:t>rotection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71617" y="3712874"/>
            <a:ext cx="2119491" cy="46166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n</a:t>
            </a:r>
            <a:r>
              <a:rPr lang="en-US" sz="2400" dirty="0" smtClean="0">
                <a:solidFill>
                  <a:srgbClr val="FFFF00"/>
                </a:solidFill>
              </a:rPr>
              <a:t>oise immunity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97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126480" cy="1325563"/>
          </a:xfrm>
        </p:spPr>
        <p:txBody>
          <a:bodyPr/>
          <a:lstStyle/>
          <a:p>
            <a:r>
              <a:rPr lang="en-US" b="1" dirty="0" smtClean="0"/>
              <a:t>A little history…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799" y="1831419"/>
            <a:ext cx="10174455" cy="4501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9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198988"/>
            <a:ext cx="10786533" cy="652300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58800" y="3623733"/>
            <a:ext cx="10600267" cy="592667"/>
          </a:xfrm>
          <a:prstGeom prst="rect">
            <a:avLst/>
          </a:prstGeom>
          <a:solidFill>
            <a:srgbClr val="FFFF00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58799" y="4216401"/>
            <a:ext cx="6604001" cy="304799"/>
          </a:xfrm>
          <a:prstGeom prst="rect">
            <a:avLst/>
          </a:prstGeom>
          <a:solidFill>
            <a:srgbClr val="FFFF00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19297" y="6369269"/>
            <a:ext cx="2680138" cy="259882"/>
          </a:xfrm>
          <a:prstGeom prst="rect">
            <a:avLst/>
          </a:prstGeom>
          <a:solidFill>
            <a:srgbClr val="FFFF00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1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4909" y="1825375"/>
            <a:ext cx="1056004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/>
            </a:r>
            <a:br>
              <a:rPr lang="en-US" b="1" u="sng" dirty="0" smtClean="0"/>
            </a:br>
            <a:endParaRPr lang="en-US" b="1" u="sng" dirty="0" smtClean="0"/>
          </a:p>
          <a:p>
            <a:r>
              <a:rPr lang="en-US" sz="2400" b="1" i="1" dirty="0" smtClean="0">
                <a:latin typeface="+mj-lt"/>
              </a:rPr>
              <a:t>“OPCA was established to improve cooperation and coordination between Oklahoma’s Power and Communications companies. OPCA educates technical representatives from both groups in the subjects of power quality, </a:t>
            </a:r>
            <a:r>
              <a:rPr lang="en-US" sz="2400" b="1" i="1" u="sng" dirty="0" smtClean="0">
                <a:latin typeface="+mj-lt"/>
              </a:rPr>
              <a:t>inductive coordination, grounding</a:t>
            </a:r>
            <a:r>
              <a:rPr lang="en-US" sz="2400" b="1" i="1" dirty="0" smtClean="0">
                <a:latin typeface="+mj-lt"/>
              </a:rPr>
              <a:t>, and other areas of mutual concern”</a:t>
            </a:r>
          </a:p>
          <a:p>
            <a:endParaRPr lang="en-US" dirty="0">
              <a:latin typeface="+mj-lt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593675" y="4360973"/>
            <a:ext cx="4362519" cy="2163275"/>
            <a:chOff x="2602161" y="3909279"/>
            <a:chExt cx="4362519" cy="2163275"/>
          </a:xfrm>
        </p:grpSpPr>
        <p:grpSp>
          <p:nvGrpSpPr>
            <p:cNvPr id="4" name="Group 3"/>
            <p:cNvGrpSpPr/>
            <p:nvPr/>
          </p:nvGrpSpPr>
          <p:grpSpPr>
            <a:xfrm>
              <a:off x="2602161" y="3909279"/>
              <a:ext cx="4362519" cy="2163275"/>
              <a:chOff x="2602161" y="3909279"/>
              <a:chExt cx="4362519" cy="2163275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2">
                <a:biLevel thresh="7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02161" y="3909279"/>
                <a:ext cx="4362519" cy="2163275"/>
              </a:xfrm>
              <a:prstGeom prst="rect">
                <a:avLst/>
              </a:prstGeom>
            </p:spPr>
          </p:pic>
          <p:sp>
            <p:nvSpPr>
              <p:cNvPr id="3" name="Rectangle 2"/>
              <p:cNvSpPr/>
              <p:nvPr/>
            </p:nvSpPr>
            <p:spPr>
              <a:xfrm>
                <a:off x="4584879" y="4043966"/>
                <a:ext cx="2073498" cy="16871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74669" y="4254119"/>
              <a:ext cx="1628775" cy="1266825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656822" y="824248"/>
            <a:ext cx="3378745" cy="7017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4400" b="1" dirty="0">
                <a:latin typeface="+mj-lt"/>
                <a:ea typeface="+mj-ea"/>
                <a:cs typeface="+mj-cs"/>
              </a:rPr>
              <a:t>OPCA Purpose</a:t>
            </a:r>
          </a:p>
        </p:txBody>
      </p:sp>
    </p:spTree>
    <p:extLst>
      <p:ext uri="{BB962C8B-B14F-4D97-AF65-F5344CB8AC3E}">
        <p14:creationId xmlns:p14="http://schemas.microsoft.com/office/powerpoint/2010/main" val="388335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39" y="110358"/>
            <a:ext cx="11590019" cy="269590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rgbClr val="00B0F0"/>
                </a:solidFill>
              </a:rPr>
              <a:t>Interference Interaction Model</a:t>
            </a:r>
            <a:br>
              <a:rPr lang="en-US" b="1" u="sng" dirty="0" smtClean="0">
                <a:solidFill>
                  <a:srgbClr val="00B0F0"/>
                </a:solidFill>
              </a:rPr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sz="2700" b="1" i="1" dirty="0" smtClean="0">
                <a:solidFill>
                  <a:srgbClr val="00B0F0"/>
                </a:solidFill>
              </a:rPr>
              <a:t>”Inductive interference is produced by the simultaneous coexistence of three factors” 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sz="6000" b="1" dirty="0" smtClean="0">
                <a:solidFill>
                  <a:srgbClr val="C00000"/>
                </a:solidFill>
              </a:rPr>
              <a:t>Influence</a:t>
            </a:r>
            <a:r>
              <a:rPr lang="en-US" sz="6000" b="1" dirty="0" smtClean="0"/>
              <a:t> </a:t>
            </a:r>
            <a:r>
              <a:rPr lang="en-US" sz="6000" b="1" dirty="0" smtClean="0">
                <a:solidFill>
                  <a:srgbClr val="00B0F0"/>
                </a:solidFill>
              </a:rPr>
              <a:t>&lt;&gt;</a:t>
            </a:r>
            <a:r>
              <a:rPr lang="en-US" sz="6000" b="1" dirty="0" smtClean="0"/>
              <a:t> </a:t>
            </a:r>
            <a:r>
              <a:rPr lang="en-US" sz="6000" b="1" dirty="0" smtClean="0">
                <a:solidFill>
                  <a:srgbClr val="7030A0"/>
                </a:solidFill>
              </a:rPr>
              <a:t>Coupling</a:t>
            </a:r>
            <a:r>
              <a:rPr lang="en-US" sz="6000" b="1" dirty="0" smtClean="0"/>
              <a:t> </a:t>
            </a:r>
            <a:r>
              <a:rPr lang="en-US" sz="6000" b="1" dirty="0" smtClean="0">
                <a:solidFill>
                  <a:srgbClr val="00B0F0"/>
                </a:solidFill>
              </a:rPr>
              <a:t>&lt;&gt;</a:t>
            </a:r>
            <a:r>
              <a:rPr lang="en-US" sz="6000" b="1" dirty="0" smtClean="0"/>
              <a:t> Susceptiveness</a:t>
            </a:r>
            <a:endParaRPr lang="en-US" sz="6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39" y="3200400"/>
            <a:ext cx="3182825" cy="3148965"/>
          </a:xfrm>
          <a:prstGeom prst="rect">
            <a:avLst/>
          </a:prstGeom>
        </p:spPr>
      </p:pic>
      <p:sp>
        <p:nvSpPr>
          <p:cNvPr id="6" name="Left-Right Arrow 5"/>
          <p:cNvSpPr/>
          <p:nvPr/>
        </p:nvSpPr>
        <p:spPr>
          <a:xfrm>
            <a:off x="3863340" y="3749039"/>
            <a:ext cx="3451860" cy="2143125"/>
          </a:xfrm>
          <a:prstGeom prst="left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5676" y="3977639"/>
            <a:ext cx="4148105" cy="1868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07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0728" y="2057400"/>
            <a:ext cx="11250544" cy="41605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26820" y="1930156"/>
            <a:ext cx="486918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Voltage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Current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Number of Phases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Balance vs Unbalance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78880" y="1817932"/>
            <a:ext cx="486918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00000"/>
                </a:solidFill>
              </a:rPr>
              <a:t>G</a:t>
            </a:r>
            <a:r>
              <a:rPr lang="en-US" sz="2000" dirty="0" smtClean="0">
                <a:solidFill>
                  <a:srgbClr val="C00000"/>
                </a:solidFill>
              </a:rPr>
              <a:t>eometry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C00000"/>
                </a:solidFill>
              </a:rPr>
              <a:t>Waveshape</a:t>
            </a:r>
            <a:endParaRPr lang="en-US" sz="2000" dirty="0" smtClean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Grounding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Impedance of Neutral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0880" y="23788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200" b="1" u="sng" dirty="0">
                <a:solidFill>
                  <a:srgbClr val="00B0F0"/>
                </a:solidFill>
              </a:rPr>
              <a:t>Interference Interaction </a:t>
            </a:r>
            <a:r>
              <a:rPr lang="en-US" sz="3200" b="1" u="sng" dirty="0" smtClean="0">
                <a:solidFill>
                  <a:srgbClr val="00B0F0"/>
                </a:solidFill>
              </a:rPr>
              <a:t>Model</a:t>
            </a:r>
            <a:br>
              <a:rPr lang="en-US" sz="3200" b="1" u="sng" dirty="0" smtClean="0">
                <a:solidFill>
                  <a:srgbClr val="00B0F0"/>
                </a:solidFill>
              </a:rPr>
            </a:br>
            <a:r>
              <a:rPr lang="en-US" sz="40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Influence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86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48640" y="319405"/>
            <a:ext cx="7147560" cy="1325563"/>
          </a:xfrm>
        </p:spPr>
        <p:txBody>
          <a:bodyPr>
            <a:normAutofit/>
          </a:bodyPr>
          <a:lstStyle/>
          <a:p>
            <a:r>
              <a:rPr lang="en-US" b="1" dirty="0" smtClean="0"/>
              <a:t>Unbalanced Reactive Elements</a:t>
            </a:r>
            <a:br>
              <a:rPr lang="en-US" b="1" dirty="0" smtClean="0"/>
            </a:br>
            <a:r>
              <a:rPr lang="en-US" b="1" dirty="0" smtClean="0"/>
              <a:t>Impact Harmonic Influence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2334" y="1940605"/>
            <a:ext cx="5579609" cy="424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09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58188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>
                <a:solidFill>
                  <a:srgbClr val="00B0F0"/>
                </a:solidFill>
              </a:rPr>
              <a:t>Interference </a:t>
            </a:r>
            <a:r>
              <a:rPr lang="en-US" b="1" u="sng" dirty="0">
                <a:solidFill>
                  <a:srgbClr val="00B0F0"/>
                </a:solidFill>
              </a:rPr>
              <a:t>Interaction </a:t>
            </a:r>
            <a:r>
              <a:rPr lang="en-US" b="1" u="sng" dirty="0" smtClean="0">
                <a:solidFill>
                  <a:srgbClr val="00B0F0"/>
                </a:solidFill>
              </a:rPr>
              <a:t>Model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dirty="0" smtClean="0">
                <a:solidFill>
                  <a:srgbClr val="7030A0"/>
                </a:solidFill>
              </a:rPr>
              <a:t>Coupling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B0F0"/>
                </a:solidFill>
              </a:rPr>
              <a:t>and</a:t>
            </a:r>
            <a:r>
              <a:rPr lang="en-US" b="1" dirty="0" smtClean="0"/>
              <a:t> Susceptiveness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63140" y="1874520"/>
            <a:ext cx="48691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</a:rPr>
              <a:t>Separation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</a:rPr>
              <a:t>Frequency of Interference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</a:rPr>
              <a:t>Mutual Impedance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</a:rPr>
              <a:t>Earth Resistivity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93080" y="1889760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</a:rPr>
              <a:t>Cable Sheath/Conductor Shielding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</a:rPr>
              <a:t>Sheath Continuity/Bonding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</a:rPr>
              <a:t>Sheath Grounding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58240" y="1828800"/>
            <a:ext cx="1242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Coupling: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38199" y="3433762"/>
            <a:ext cx="7923849" cy="3309938"/>
            <a:chOff x="838199" y="3433762"/>
            <a:chExt cx="7923849" cy="330993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75790" y="3433762"/>
              <a:ext cx="7686258" cy="3309938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838199" y="5767401"/>
              <a:ext cx="162275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b="1" dirty="0"/>
                <a:t>Susceptiveness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1929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9133</TotalTime>
  <Words>178</Words>
  <Application>Microsoft Office PowerPoint</Application>
  <PresentationFormat>Widescreen</PresentationFormat>
  <Paragraphs>61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Objectives and Challenges</vt:lpstr>
      <vt:lpstr>A little history…</vt:lpstr>
      <vt:lpstr>PowerPoint Presentation</vt:lpstr>
      <vt:lpstr>PowerPoint Presentation</vt:lpstr>
      <vt:lpstr>Interference Interaction Model  ”Inductive interference is produced by the simultaneous coexistence of three factors”   Influence &lt;&gt; Coupling &lt;&gt; Susceptiveness</vt:lpstr>
      <vt:lpstr>PowerPoint Presentation</vt:lpstr>
      <vt:lpstr>Unbalanced Reactive Elements Impact Harmonic Influence</vt:lpstr>
      <vt:lpstr>Interference Interaction Model Coupling and Susceptiveness</vt:lpstr>
      <vt:lpstr>Balanced Interconnection Paths Improve Susceptiveness</vt:lpstr>
      <vt:lpstr>Interference Interaction Model</vt:lpstr>
      <vt:lpstr>Protection Grounding</vt:lpstr>
      <vt:lpstr>Single Point Ground System Major components bonded to a single ground reference point</vt:lpstr>
      <vt:lpstr>Multiple Ground System Major components bonded to many ground points</vt:lpstr>
      <vt:lpstr>Single/Hybrid/Multiple Point Grounds</vt:lpstr>
      <vt:lpstr>High Influence Voltages Result In Differences of Potential</vt:lpstr>
      <vt:lpstr>Summary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Schafer</dc:creator>
  <cp:lastModifiedBy>Robert Schafer</cp:lastModifiedBy>
  <cp:revision>98</cp:revision>
  <dcterms:created xsi:type="dcterms:W3CDTF">2016-04-18T15:05:46Z</dcterms:created>
  <dcterms:modified xsi:type="dcterms:W3CDTF">2016-09-27T21:43:13Z</dcterms:modified>
</cp:coreProperties>
</file>