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6"/>
  </p:notesMasterIdLst>
  <p:sldIdLst>
    <p:sldId id="256" r:id="rId2"/>
    <p:sldId id="257" r:id="rId3"/>
    <p:sldId id="258" r:id="rId4"/>
    <p:sldId id="260" r:id="rId5"/>
    <p:sldId id="265" r:id="rId6"/>
    <p:sldId id="261" r:id="rId7"/>
    <p:sldId id="290" r:id="rId8"/>
    <p:sldId id="264" r:id="rId9"/>
    <p:sldId id="259" r:id="rId10"/>
    <p:sldId id="267" r:id="rId11"/>
    <p:sldId id="268" r:id="rId12"/>
    <p:sldId id="273" r:id="rId13"/>
    <p:sldId id="285" r:id="rId14"/>
    <p:sldId id="274" r:id="rId15"/>
    <p:sldId id="291" r:id="rId16"/>
    <p:sldId id="292" r:id="rId17"/>
    <p:sldId id="293" r:id="rId18"/>
    <p:sldId id="284" r:id="rId19"/>
    <p:sldId id="286" r:id="rId20"/>
    <p:sldId id="287" r:id="rId21"/>
    <p:sldId id="289" r:id="rId22"/>
    <p:sldId id="288" r:id="rId23"/>
    <p:sldId id="278" r:id="rId24"/>
    <p:sldId id="275" r:id="rId25"/>
    <p:sldId id="294" r:id="rId26"/>
    <p:sldId id="277" r:id="rId27"/>
    <p:sldId id="279" r:id="rId28"/>
    <p:sldId id="276" r:id="rId29"/>
    <p:sldId id="280" r:id="rId30"/>
    <p:sldId id="281" r:id="rId31"/>
    <p:sldId id="282" r:id="rId32"/>
    <p:sldId id="283" r:id="rId33"/>
    <p:sldId id="270" r:id="rId34"/>
    <p:sldId id="27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70F63-2D5D-44E2-A6C9-22C2DF33E4BA}"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7EDF8-37A7-4E38-B322-6C1C80BBDB47}" type="slidenum">
              <a:rPr lang="en-US" smtClean="0"/>
              <a:t>‹#›</a:t>
            </a:fld>
            <a:endParaRPr lang="en-US"/>
          </a:p>
        </p:txBody>
      </p:sp>
    </p:spTree>
    <p:extLst>
      <p:ext uri="{BB962C8B-B14F-4D97-AF65-F5344CB8AC3E}">
        <p14:creationId xmlns:p14="http://schemas.microsoft.com/office/powerpoint/2010/main" val="254248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body"/>
          </p:nvPr>
        </p:nvSpPr>
        <p:spPr>
          <a:xfrm>
            <a:off x="0" y="0"/>
            <a:ext cx="360" cy="360"/>
          </a:xfrm>
          <a:prstGeom prst="rect">
            <a:avLst/>
          </a:prstGeom>
        </p:spPr>
        <p:txBody>
          <a:bodyPr lIns="90000" tIns="45000" rIns="90000" bIns="45000"/>
          <a:lstStyle/>
          <a:p>
            <a:r>
              <a:rPr lang="en-US" sz="1800" b="0" strike="noStrike" spc="-1">
                <a:latin typeface="Arial"/>
              </a:rPr>
              <a:t>McCoy Tree Surgery has customers with varying documentation schemes. A number have GPS locations for their entire system, with each pole properly electronically labeled, and systems to track these points. Others have only located their substations, like the red dot shown on the screen, and they simply drive from the substation to find their system. Most typically, we find companies have a mix of the above systems. Newer lines may have GPS locations, mid-life lines have alignment maps, and the oldest lines may have no formal documentation available. One task that could be done to start planning for future UAS activities would be to review current mapping systems and verify their accuracy against current publicly available mapping systems to make sure that everything is in alignment.</a:t>
            </a:r>
          </a:p>
        </p:txBody>
      </p:sp>
      <p:sp>
        <p:nvSpPr>
          <p:cNvPr id="160" name="TextShape 2"/>
          <p:cNvSpPr txBox="1"/>
          <p:nvPr/>
        </p:nvSpPr>
        <p:spPr>
          <a:xfrm>
            <a:off x="0" y="0"/>
            <a:ext cx="360" cy="360"/>
          </a:xfrm>
          <a:prstGeom prst="rect">
            <a:avLst/>
          </a:prstGeom>
          <a:noFill/>
          <a:ln>
            <a:noFill/>
          </a:ln>
        </p:spPr>
        <p:txBody>
          <a:bodyPr lIns="90000" tIns="45000" rIns="90000" bIns="45000"/>
          <a:lstStyle/>
          <a:p>
            <a:fld id="{B0416B04-1DA2-46C7-BD04-1B00B578008A}" type="slidenum">
              <a:rPr lang="en-US" sz="1800" b="0" strike="noStrike" spc="-1">
                <a:solidFill>
                  <a:srgbClr val="000000"/>
                </a:solidFill>
                <a:latin typeface="Arial"/>
                <a:ea typeface="+mn-ea"/>
              </a:rPr>
              <a:t>4</a:t>
            </a:fld>
            <a:endParaRPr lang="en-US" sz="1800" b="0" strike="noStrike" spc="-1">
              <a:latin typeface="Times New Roman"/>
            </a:endParaRPr>
          </a:p>
        </p:txBody>
      </p:sp>
    </p:spTree>
    <p:extLst>
      <p:ext uri="{BB962C8B-B14F-4D97-AF65-F5344CB8AC3E}">
        <p14:creationId xmlns:p14="http://schemas.microsoft.com/office/powerpoint/2010/main" val="11584734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10/9/2017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10/9/2017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10/9/2017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egistermyuas.fa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faa.gov/uas/where_to_fly/airspace_restrict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a.gov/regulations_policies/handbooks_manuals/aviation/airplane_handboo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knowbeforeyoufly.org/" TargetMode="External"/><Relationship Id="rId2" Type="http://schemas.openxmlformats.org/officeDocument/2006/relationships/hyperlink" Target="http://uas-faa.opendata.arcgi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CDD4-6959-486F-9B67-82F055381DE4}"/>
              </a:ext>
            </a:extLst>
          </p:cNvPr>
          <p:cNvSpPr>
            <a:spLocks noGrp="1"/>
          </p:cNvSpPr>
          <p:nvPr>
            <p:ph type="ctrTitle"/>
          </p:nvPr>
        </p:nvSpPr>
        <p:spPr/>
        <p:txBody>
          <a:bodyPr/>
          <a:lstStyle/>
          <a:p>
            <a:r>
              <a:rPr lang="en-US" dirty="0"/>
              <a:t>Using Drones in </a:t>
            </a:r>
            <a:br>
              <a:rPr lang="en-US" dirty="0"/>
            </a:br>
            <a:r>
              <a:rPr lang="en-US" dirty="0"/>
              <a:t>Utility Work 2017</a:t>
            </a:r>
          </a:p>
        </p:txBody>
      </p:sp>
      <p:sp>
        <p:nvSpPr>
          <p:cNvPr id="3" name="Subtitle 2">
            <a:extLst>
              <a:ext uri="{FF2B5EF4-FFF2-40B4-BE49-F238E27FC236}">
                <a16:creationId xmlns:a16="http://schemas.microsoft.com/office/drawing/2014/main" id="{1596383C-01AA-439C-B5F1-524CE7EF763E}"/>
              </a:ext>
            </a:extLst>
          </p:cNvPr>
          <p:cNvSpPr>
            <a:spLocks noGrp="1"/>
          </p:cNvSpPr>
          <p:nvPr>
            <p:ph type="subTitle" idx="1"/>
          </p:nvPr>
        </p:nvSpPr>
        <p:spPr/>
        <p:txBody>
          <a:bodyPr>
            <a:normAutofit/>
          </a:bodyPr>
          <a:lstStyle/>
          <a:p>
            <a:r>
              <a:rPr lang="en-US" dirty="0"/>
              <a:t>Mark Kleine – McCoy Tree Surgery </a:t>
            </a:r>
          </a:p>
          <a:p>
            <a:r>
              <a:rPr lang="en-US" dirty="0"/>
              <a:t>OPCA Fall 2017</a:t>
            </a:r>
          </a:p>
        </p:txBody>
      </p:sp>
    </p:spTree>
    <p:extLst>
      <p:ext uri="{BB962C8B-B14F-4D97-AF65-F5344CB8AC3E}">
        <p14:creationId xmlns:p14="http://schemas.microsoft.com/office/powerpoint/2010/main" val="382826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A5BE-376B-4A78-AD32-5C159A5823F1}"/>
              </a:ext>
            </a:extLst>
          </p:cNvPr>
          <p:cNvSpPr>
            <a:spLocks noGrp="1"/>
          </p:cNvSpPr>
          <p:nvPr>
            <p:ph type="title"/>
          </p:nvPr>
        </p:nvSpPr>
        <p:spPr/>
        <p:txBody>
          <a:bodyPr/>
          <a:lstStyle/>
          <a:p>
            <a:r>
              <a:rPr lang="en-US" dirty="0"/>
              <a:t>FMRA of 2012</a:t>
            </a:r>
            <a:br>
              <a:rPr lang="en-US" dirty="0"/>
            </a:br>
            <a:endParaRPr lang="en-US" dirty="0"/>
          </a:p>
        </p:txBody>
      </p:sp>
      <p:sp>
        <p:nvSpPr>
          <p:cNvPr id="3" name="Content Placeholder 2">
            <a:extLst>
              <a:ext uri="{FF2B5EF4-FFF2-40B4-BE49-F238E27FC236}">
                <a16:creationId xmlns:a16="http://schemas.microsoft.com/office/drawing/2014/main" id="{FDE85867-B759-4640-85C6-75B3B77DDCFB}"/>
              </a:ext>
            </a:extLst>
          </p:cNvPr>
          <p:cNvSpPr>
            <a:spLocks noGrp="1"/>
          </p:cNvSpPr>
          <p:nvPr>
            <p:ph idx="1"/>
          </p:nvPr>
        </p:nvSpPr>
        <p:spPr/>
        <p:txBody>
          <a:bodyPr/>
          <a:lstStyle/>
          <a:p>
            <a:r>
              <a:rPr lang="en-US" dirty="0"/>
              <a:t>The FAA Modernization and Reform Act of 2012 mandated that the FAA:</a:t>
            </a:r>
          </a:p>
          <a:p>
            <a:r>
              <a:rPr lang="en-US" dirty="0"/>
              <a:t>Create six UAS test sites</a:t>
            </a:r>
          </a:p>
          <a:p>
            <a:r>
              <a:rPr lang="en-US" dirty="0"/>
              <a:t>Develop rules and regulations to allow operation of UAS within the NAS by September of 2015</a:t>
            </a:r>
          </a:p>
          <a:p>
            <a:r>
              <a:rPr lang="en-US" dirty="0"/>
              <a:t>Codified some of the hobby rules</a:t>
            </a:r>
          </a:p>
          <a:p>
            <a:r>
              <a:rPr lang="en-US" dirty="0"/>
              <a:t>Provided conditions for exemptions</a:t>
            </a:r>
          </a:p>
          <a:p>
            <a:endParaRPr lang="en-US" dirty="0"/>
          </a:p>
        </p:txBody>
      </p:sp>
    </p:spTree>
    <p:extLst>
      <p:ext uri="{BB962C8B-B14F-4D97-AF65-F5344CB8AC3E}">
        <p14:creationId xmlns:p14="http://schemas.microsoft.com/office/powerpoint/2010/main" val="18692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7798-52FB-4ACE-B88C-06007530DE05}"/>
              </a:ext>
            </a:extLst>
          </p:cNvPr>
          <p:cNvSpPr>
            <a:spLocks noGrp="1"/>
          </p:cNvSpPr>
          <p:nvPr>
            <p:ph type="title"/>
          </p:nvPr>
        </p:nvSpPr>
        <p:spPr/>
        <p:txBody>
          <a:bodyPr/>
          <a:lstStyle/>
          <a:p>
            <a:r>
              <a:rPr lang="en-US" dirty="0"/>
              <a:t>Section 333</a:t>
            </a:r>
          </a:p>
        </p:txBody>
      </p:sp>
      <p:sp>
        <p:nvSpPr>
          <p:cNvPr id="3" name="Content Placeholder 2">
            <a:extLst>
              <a:ext uri="{FF2B5EF4-FFF2-40B4-BE49-F238E27FC236}">
                <a16:creationId xmlns:a16="http://schemas.microsoft.com/office/drawing/2014/main" id="{B3B5E1DD-559B-4387-98F1-5640B1118770}"/>
              </a:ext>
            </a:extLst>
          </p:cNvPr>
          <p:cNvSpPr>
            <a:spLocks noGrp="1"/>
          </p:cNvSpPr>
          <p:nvPr>
            <p:ph idx="1"/>
          </p:nvPr>
        </p:nvSpPr>
        <p:spPr/>
        <p:txBody>
          <a:bodyPr>
            <a:noAutofit/>
          </a:bodyPr>
          <a:lstStyle/>
          <a:p>
            <a:r>
              <a:rPr lang="en-US" sz="2400" dirty="0"/>
              <a:t>Grants authority to the FAA to allow UAS to operate in the NAS early. Specifically, Section 333 authorizes the FAA to determine:</a:t>
            </a:r>
          </a:p>
          <a:p>
            <a:r>
              <a:rPr lang="en-US" sz="2400" dirty="0"/>
              <a:t>If certain unmanned aircraft systems, if any, as a result of their size, weight, speed, operational capability, proximity to airports and populated areas, and operation within visual line of sight do not create a hazard to users of the national airspace system or the public or pose a threat to national security; and</a:t>
            </a:r>
          </a:p>
          <a:p>
            <a:r>
              <a:rPr lang="en-US" sz="2400" dirty="0"/>
              <a:t>Whether a certificate of waiver, certificate of authorization, or airworthiness certification under section 44704 of title 49, United States Code, is required for the operation of unmanned aircraft systems identified under paragraph 1. </a:t>
            </a:r>
          </a:p>
          <a:p>
            <a:endParaRPr lang="en-US" sz="2400" dirty="0"/>
          </a:p>
        </p:txBody>
      </p:sp>
    </p:spTree>
    <p:extLst>
      <p:ext uri="{BB962C8B-B14F-4D97-AF65-F5344CB8AC3E}">
        <p14:creationId xmlns:p14="http://schemas.microsoft.com/office/powerpoint/2010/main" val="238989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45B7-8F3D-4B54-9729-79865F917B1B}"/>
              </a:ext>
            </a:extLst>
          </p:cNvPr>
          <p:cNvSpPr>
            <a:spLocks noGrp="1"/>
          </p:cNvSpPr>
          <p:nvPr>
            <p:ph type="title"/>
          </p:nvPr>
        </p:nvSpPr>
        <p:spPr/>
        <p:txBody>
          <a:bodyPr/>
          <a:lstStyle/>
          <a:p>
            <a:r>
              <a:rPr lang="en-US" dirty="0"/>
              <a:t>Drone registration</a:t>
            </a:r>
          </a:p>
        </p:txBody>
      </p:sp>
      <p:sp>
        <p:nvSpPr>
          <p:cNvPr id="3" name="Content Placeholder 2">
            <a:extLst>
              <a:ext uri="{FF2B5EF4-FFF2-40B4-BE49-F238E27FC236}">
                <a16:creationId xmlns:a16="http://schemas.microsoft.com/office/drawing/2014/main" id="{57EE573D-ED73-4F52-ACDF-A51521C78009}"/>
              </a:ext>
            </a:extLst>
          </p:cNvPr>
          <p:cNvSpPr>
            <a:spLocks noGrp="1"/>
          </p:cNvSpPr>
          <p:nvPr>
            <p:ph idx="1"/>
          </p:nvPr>
        </p:nvSpPr>
        <p:spPr/>
        <p:txBody>
          <a:bodyPr>
            <a:normAutofit/>
          </a:bodyPr>
          <a:lstStyle/>
          <a:p>
            <a:r>
              <a:rPr lang="en-US" sz="2800" dirty="0"/>
              <a:t>The Federal Aviation Administration (FAA) requests drone owners to register each drone that is purchased weighing between .55 </a:t>
            </a:r>
            <a:r>
              <a:rPr lang="en-US" sz="2800" dirty="0" err="1"/>
              <a:t>lbs</a:t>
            </a:r>
            <a:r>
              <a:rPr lang="en-US" sz="2800" dirty="0"/>
              <a:t> to 55 lbs.</a:t>
            </a:r>
          </a:p>
          <a:p>
            <a:r>
              <a:rPr lang="en-US" sz="2800" dirty="0"/>
              <a:t>Recreational – personal flights only.</a:t>
            </a:r>
          </a:p>
          <a:p>
            <a:r>
              <a:rPr lang="en-US" sz="2800" dirty="0"/>
              <a:t>Commercial – Commercial, government or non-hobby purposes, including non-profits. (This is under FAA Part 107 rules.)</a:t>
            </a:r>
          </a:p>
          <a:p>
            <a:r>
              <a:rPr lang="en-US" sz="2800" dirty="0">
                <a:hlinkClick r:id="rId2"/>
              </a:rPr>
              <a:t>https://registermyuas.faa.gov/</a:t>
            </a:r>
            <a:r>
              <a:rPr lang="en-US" sz="2800" dirty="0"/>
              <a:t> </a:t>
            </a:r>
          </a:p>
        </p:txBody>
      </p:sp>
    </p:spTree>
    <p:extLst>
      <p:ext uri="{BB962C8B-B14F-4D97-AF65-F5344CB8AC3E}">
        <p14:creationId xmlns:p14="http://schemas.microsoft.com/office/powerpoint/2010/main" val="255958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C75A-85C0-4CAC-9498-3E8E52EA2B59}"/>
              </a:ext>
            </a:extLst>
          </p:cNvPr>
          <p:cNvSpPr>
            <a:spLocks noGrp="1"/>
          </p:cNvSpPr>
          <p:nvPr>
            <p:ph type="title"/>
          </p:nvPr>
        </p:nvSpPr>
        <p:spPr/>
        <p:txBody>
          <a:bodyPr/>
          <a:lstStyle/>
          <a:p>
            <a:r>
              <a:rPr lang="en-US" dirty="0"/>
              <a:t>FAA Commercial rules</a:t>
            </a:r>
          </a:p>
        </p:txBody>
      </p:sp>
      <p:pic>
        <p:nvPicPr>
          <p:cNvPr id="5" name="Content Placeholder 4">
            <a:extLst>
              <a:ext uri="{FF2B5EF4-FFF2-40B4-BE49-F238E27FC236}">
                <a16:creationId xmlns:a16="http://schemas.microsoft.com/office/drawing/2014/main" id="{E175AB0B-0FC6-4CC1-9E85-0951AA4C4489}"/>
              </a:ext>
            </a:extLst>
          </p:cNvPr>
          <p:cNvPicPr>
            <a:picLocks noGrp="1" noChangeAspect="1"/>
          </p:cNvPicPr>
          <p:nvPr>
            <p:ph idx="1"/>
          </p:nvPr>
        </p:nvPicPr>
        <p:blipFill>
          <a:blip r:embed="rId2"/>
          <a:stretch>
            <a:fillRect/>
          </a:stretch>
        </p:blipFill>
        <p:spPr>
          <a:xfrm>
            <a:off x="1063752" y="2093976"/>
            <a:ext cx="5671820" cy="4051300"/>
          </a:xfrm>
        </p:spPr>
      </p:pic>
    </p:spTree>
    <p:extLst>
      <p:ext uri="{BB962C8B-B14F-4D97-AF65-F5344CB8AC3E}">
        <p14:creationId xmlns:p14="http://schemas.microsoft.com/office/powerpoint/2010/main" val="147598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7D6E-B2E2-4310-9C6B-5F2AE6A460C2}"/>
              </a:ext>
            </a:extLst>
          </p:cNvPr>
          <p:cNvSpPr>
            <a:spLocks noGrp="1"/>
          </p:cNvSpPr>
          <p:nvPr>
            <p:ph type="title"/>
          </p:nvPr>
        </p:nvSpPr>
        <p:spPr/>
        <p:txBody>
          <a:bodyPr/>
          <a:lstStyle/>
          <a:p>
            <a:r>
              <a:rPr lang="en-US" dirty="0"/>
              <a:t>Drone restrictions - 1</a:t>
            </a:r>
          </a:p>
        </p:txBody>
      </p:sp>
      <p:sp>
        <p:nvSpPr>
          <p:cNvPr id="3" name="Content Placeholder 2">
            <a:extLst>
              <a:ext uri="{FF2B5EF4-FFF2-40B4-BE49-F238E27FC236}">
                <a16:creationId xmlns:a16="http://schemas.microsoft.com/office/drawing/2014/main" id="{E99345DF-1575-4A9A-A571-1422DD5C7019}"/>
              </a:ext>
            </a:extLst>
          </p:cNvPr>
          <p:cNvSpPr>
            <a:spLocks noGrp="1"/>
          </p:cNvSpPr>
          <p:nvPr>
            <p:ph idx="1"/>
          </p:nvPr>
        </p:nvSpPr>
        <p:spPr/>
        <p:txBody>
          <a:bodyPr>
            <a:normAutofit fontScale="92500" lnSpcReduction="20000"/>
          </a:bodyPr>
          <a:lstStyle/>
          <a:p>
            <a:r>
              <a:rPr lang="en-US" dirty="0"/>
              <a:t>Unmanned aircraft must weigh less than 55 lbs. (25 kg).</a:t>
            </a:r>
          </a:p>
          <a:p>
            <a:r>
              <a:rPr lang="en-US" dirty="0"/>
              <a:t>Visual line-of-sight (VLOS) only; the unmanned aircraft must remain within VLOS of the remote pilot in command and the person manipulating the flight controls of the small UAS. Alternatively, the unmanned aircraft must remain within VLOS of the visual observer.</a:t>
            </a:r>
          </a:p>
          <a:p>
            <a:r>
              <a:rPr lang="en-US" dirty="0"/>
              <a:t>At all times the small unmanned aircraft must remain close enough to the remote pilot in command and the person manipulating the flight controls of the small UAS for those people to be capable of seeing the aircraft with vision unaided by any device other than corrective lenses.</a:t>
            </a:r>
          </a:p>
          <a:p>
            <a:r>
              <a:rPr lang="en-US" dirty="0"/>
              <a:t>Small unmanned aircraft may not operate over any persons not directly participating in the operation, not under a covered structure, and not inside a covered stationary vehicle.</a:t>
            </a:r>
          </a:p>
          <a:p>
            <a:r>
              <a:rPr lang="en-US" dirty="0"/>
              <a:t>Daylight-only operations, or civil twilight (30 minutes before official sunrise to 30 minutes after official sunset, local time) with appropriate anti-collision lighting. </a:t>
            </a:r>
          </a:p>
          <a:p>
            <a:r>
              <a:rPr lang="en-US" dirty="0"/>
              <a:t>Must yield right of way to other aircraft.</a:t>
            </a:r>
          </a:p>
        </p:txBody>
      </p:sp>
    </p:spTree>
    <p:extLst>
      <p:ext uri="{BB962C8B-B14F-4D97-AF65-F5344CB8AC3E}">
        <p14:creationId xmlns:p14="http://schemas.microsoft.com/office/powerpoint/2010/main" val="219035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7D6E-B2E2-4310-9C6B-5F2AE6A460C2}"/>
              </a:ext>
            </a:extLst>
          </p:cNvPr>
          <p:cNvSpPr>
            <a:spLocks noGrp="1"/>
          </p:cNvSpPr>
          <p:nvPr>
            <p:ph type="title"/>
          </p:nvPr>
        </p:nvSpPr>
        <p:spPr/>
        <p:txBody>
          <a:bodyPr/>
          <a:lstStyle/>
          <a:p>
            <a:r>
              <a:rPr lang="en-US" dirty="0"/>
              <a:t>Drone restrictions - 2</a:t>
            </a:r>
          </a:p>
        </p:txBody>
      </p:sp>
      <p:sp>
        <p:nvSpPr>
          <p:cNvPr id="3" name="Content Placeholder 2">
            <a:extLst>
              <a:ext uri="{FF2B5EF4-FFF2-40B4-BE49-F238E27FC236}">
                <a16:creationId xmlns:a16="http://schemas.microsoft.com/office/drawing/2014/main" id="{E99345DF-1575-4A9A-A571-1422DD5C7019}"/>
              </a:ext>
            </a:extLst>
          </p:cNvPr>
          <p:cNvSpPr>
            <a:spLocks noGrp="1"/>
          </p:cNvSpPr>
          <p:nvPr>
            <p:ph idx="1"/>
          </p:nvPr>
        </p:nvSpPr>
        <p:spPr/>
        <p:txBody>
          <a:bodyPr>
            <a:normAutofit/>
          </a:bodyPr>
          <a:lstStyle/>
          <a:p>
            <a:r>
              <a:rPr lang="en-US" dirty="0"/>
              <a:t>May use visual observer (VO) but not required.</a:t>
            </a:r>
          </a:p>
          <a:p>
            <a:r>
              <a:rPr lang="en-US" dirty="0"/>
              <a:t>First-person view camera cannot satisfy “see-and-avoid” requirement but can be used as long as requirement is satisfied in other ways.</a:t>
            </a:r>
          </a:p>
          <a:p>
            <a:r>
              <a:rPr lang="en-US" dirty="0"/>
              <a:t>Maximum altitude of 400 feet above ground level (AGL) or, if higher than 400 feet AGL, remain within 400 feet of a structure. </a:t>
            </a:r>
          </a:p>
          <a:p>
            <a:r>
              <a:rPr lang="en-US" dirty="0"/>
              <a:t>Minimum weather visibility of 3 miles from control station. </a:t>
            </a:r>
          </a:p>
          <a:p>
            <a:r>
              <a:rPr lang="en-US" dirty="0"/>
              <a:t>Operations in Class B, C, D and E airspace are allowed with the required ATC permission. </a:t>
            </a:r>
          </a:p>
          <a:p>
            <a:r>
              <a:rPr lang="en-US" dirty="0"/>
              <a:t>Operations in Class G airspace are allowed without ATC permission.</a:t>
            </a:r>
          </a:p>
          <a:p>
            <a:r>
              <a:rPr lang="en-US" dirty="0"/>
              <a:t>No person may act as a remote pilot in command or VO for more than one unmanned aircraft operation at one time.</a:t>
            </a:r>
          </a:p>
        </p:txBody>
      </p:sp>
    </p:spTree>
    <p:extLst>
      <p:ext uri="{BB962C8B-B14F-4D97-AF65-F5344CB8AC3E}">
        <p14:creationId xmlns:p14="http://schemas.microsoft.com/office/powerpoint/2010/main" val="287524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7D6E-B2E2-4310-9C6B-5F2AE6A460C2}"/>
              </a:ext>
            </a:extLst>
          </p:cNvPr>
          <p:cNvSpPr>
            <a:spLocks noGrp="1"/>
          </p:cNvSpPr>
          <p:nvPr>
            <p:ph type="title"/>
          </p:nvPr>
        </p:nvSpPr>
        <p:spPr/>
        <p:txBody>
          <a:bodyPr/>
          <a:lstStyle/>
          <a:p>
            <a:r>
              <a:rPr lang="en-US" dirty="0"/>
              <a:t>Drone restrictions - 3</a:t>
            </a:r>
          </a:p>
        </p:txBody>
      </p:sp>
      <p:sp>
        <p:nvSpPr>
          <p:cNvPr id="3" name="Content Placeholder 2">
            <a:extLst>
              <a:ext uri="{FF2B5EF4-FFF2-40B4-BE49-F238E27FC236}">
                <a16:creationId xmlns:a16="http://schemas.microsoft.com/office/drawing/2014/main" id="{E99345DF-1575-4A9A-A571-1422DD5C7019}"/>
              </a:ext>
            </a:extLst>
          </p:cNvPr>
          <p:cNvSpPr>
            <a:spLocks noGrp="1"/>
          </p:cNvSpPr>
          <p:nvPr>
            <p:ph idx="1"/>
          </p:nvPr>
        </p:nvSpPr>
        <p:spPr/>
        <p:txBody>
          <a:bodyPr>
            <a:normAutofit/>
          </a:bodyPr>
          <a:lstStyle/>
          <a:p>
            <a:r>
              <a:rPr lang="en-US" dirty="0"/>
              <a:t>No operations from a moving aircraft.</a:t>
            </a:r>
          </a:p>
          <a:p>
            <a:r>
              <a:rPr lang="en-US" dirty="0"/>
              <a:t>No operations from a moving vehicle unless the operation is over a sparsely populated area.</a:t>
            </a:r>
          </a:p>
          <a:p>
            <a:r>
              <a:rPr lang="en-US" dirty="0"/>
              <a:t>No careless or reckless operations.</a:t>
            </a:r>
          </a:p>
          <a:p>
            <a:r>
              <a:rPr lang="en-US" dirty="0"/>
              <a:t>No carriage of hazardous materials.</a:t>
            </a:r>
          </a:p>
          <a:p>
            <a:r>
              <a:rPr lang="en-US" dirty="0"/>
              <a:t>Requires preflight inspection by the remote pilot in command.</a:t>
            </a:r>
          </a:p>
          <a:p>
            <a:r>
              <a:rPr lang="en-US" dirty="0"/>
              <a:t>A person may not operate a small unmanned aircraft if he or she knows or has reason to know of any physical or mental condition that would interfere with the safe operation of a small UAS.</a:t>
            </a:r>
          </a:p>
        </p:txBody>
      </p:sp>
    </p:spTree>
    <p:extLst>
      <p:ext uri="{BB962C8B-B14F-4D97-AF65-F5344CB8AC3E}">
        <p14:creationId xmlns:p14="http://schemas.microsoft.com/office/powerpoint/2010/main" val="4211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7D6E-B2E2-4310-9C6B-5F2AE6A460C2}"/>
              </a:ext>
            </a:extLst>
          </p:cNvPr>
          <p:cNvSpPr>
            <a:spLocks noGrp="1"/>
          </p:cNvSpPr>
          <p:nvPr>
            <p:ph type="title"/>
          </p:nvPr>
        </p:nvSpPr>
        <p:spPr/>
        <p:txBody>
          <a:bodyPr/>
          <a:lstStyle/>
          <a:p>
            <a:r>
              <a:rPr lang="en-US" dirty="0"/>
              <a:t>Drone restrictions - 4</a:t>
            </a:r>
          </a:p>
        </p:txBody>
      </p:sp>
      <p:sp>
        <p:nvSpPr>
          <p:cNvPr id="3" name="Content Placeholder 2">
            <a:extLst>
              <a:ext uri="{FF2B5EF4-FFF2-40B4-BE49-F238E27FC236}">
                <a16:creationId xmlns:a16="http://schemas.microsoft.com/office/drawing/2014/main" id="{E99345DF-1575-4A9A-A571-1422DD5C7019}"/>
              </a:ext>
            </a:extLst>
          </p:cNvPr>
          <p:cNvSpPr>
            <a:spLocks noGrp="1"/>
          </p:cNvSpPr>
          <p:nvPr>
            <p:ph idx="1"/>
          </p:nvPr>
        </p:nvSpPr>
        <p:spPr/>
        <p:txBody>
          <a:bodyPr>
            <a:normAutofit fontScale="92500" lnSpcReduction="10000"/>
          </a:bodyPr>
          <a:lstStyle/>
          <a:p>
            <a:r>
              <a:rPr lang="en-US" dirty="0"/>
              <a:t>Foreign-registered small unmanned aircraft are allowed to operate under part 107 if they satisfy the requirements of part 375.</a:t>
            </a:r>
          </a:p>
          <a:p>
            <a:r>
              <a:rPr lang="en-US" dirty="0"/>
              <a:t>External load operations are allowed if the object being carried by the unmanned aircraft is securely attached and does not adversely affect the flight characteristics or controllability of the aircraft.</a:t>
            </a:r>
          </a:p>
          <a:p>
            <a:r>
              <a:rPr lang="en-US" dirty="0"/>
              <a:t>Transportation of property for compensation or hire allowed provided that-</a:t>
            </a:r>
          </a:p>
          <a:p>
            <a:pPr lvl="1"/>
            <a:r>
              <a:rPr lang="en-US" dirty="0"/>
              <a:t>The aircraft, including its attached systems, payload and cargo weigh less than 55 pounds total;</a:t>
            </a:r>
          </a:p>
          <a:p>
            <a:pPr lvl="1"/>
            <a:r>
              <a:rPr lang="en-US" dirty="0"/>
              <a:t>The flight is conducted within visual line of sight and not from a moving vehicle or aircraft; and</a:t>
            </a:r>
          </a:p>
          <a:p>
            <a:pPr lvl="1"/>
            <a:r>
              <a:rPr lang="en-US" dirty="0"/>
              <a:t>The flight occurs wholly within the bounds of a State and does not involve transport between (1) Hawaii and another place in Hawaii through airspace outside Hawaii; (2) the District of Columbia and another place in the District of Columbia; or (3) a territory or possession of the United States and another place in the same territory or possession.</a:t>
            </a:r>
          </a:p>
          <a:p>
            <a:r>
              <a:rPr lang="en-US" dirty="0"/>
              <a:t>Most of the restrictions discussed above are waivable if the applicant demonstrates that his or her operation can safely be conducted under the terms of a certificate of waiver. </a:t>
            </a:r>
          </a:p>
        </p:txBody>
      </p:sp>
    </p:spTree>
    <p:extLst>
      <p:ext uri="{BB962C8B-B14F-4D97-AF65-F5344CB8AC3E}">
        <p14:creationId xmlns:p14="http://schemas.microsoft.com/office/powerpoint/2010/main" val="50682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7D6E-B2E2-4310-9C6B-5F2AE6A460C2}"/>
              </a:ext>
            </a:extLst>
          </p:cNvPr>
          <p:cNvSpPr>
            <a:spLocks noGrp="1"/>
          </p:cNvSpPr>
          <p:nvPr>
            <p:ph type="title"/>
          </p:nvPr>
        </p:nvSpPr>
        <p:spPr/>
        <p:txBody>
          <a:bodyPr/>
          <a:lstStyle/>
          <a:p>
            <a:r>
              <a:rPr lang="en-US" dirty="0"/>
              <a:t>Drone certifications</a:t>
            </a:r>
          </a:p>
        </p:txBody>
      </p:sp>
      <p:sp>
        <p:nvSpPr>
          <p:cNvPr id="3" name="Content Placeholder 2">
            <a:extLst>
              <a:ext uri="{FF2B5EF4-FFF2-40B4-BE49-F238E27FC236}">
                <a16:creationId xmlns:a16="http://schemas.microsoft.com/office/drawing/2014/main" id="{E99345DF-1575-4A9A-A571-1422DD5C7019}"/>
              </a:ext>
            </a:extLst>
          </p:cNvPr>
          <p:cNvSpPr>
            <a:spLocks noGrp="1"/>
          </p:cNvSpPr>
          <p:nvPr>
            <p:ph idx="1"/>
          </p:nvPr>
        </p:nvSpPr>
        <p:spPr/>
        <p:txBody>
          <a:bodyPr>
            <a:normAutofit/>
          </a:bodyPr>
          <a:lstStyle/>
          <a:p>
            <a:r>
              <a:rPr lang="en-US" dirty="0"/>
              <a:t>I will be aware of FAA airspace requirements: </a:t>
            </a:r>
            <a:r>
              <a:rPr lang="en-US" dirty="0">
                <a:hlinkClick r:id="rId2"/>
              </a:rPr>
              <a:t>http://www.faa.gov/uas/where_to_fly/airspace_restrictions</a:t>
            </a:r>
            <a:r>
              <a:rPr lang="en-US" dirty="0"/>
              <a:t> </a:t>
            </a:r>
          </a:p>
          <a:p>
            <a:r>
              <a:rPr lang="en-US" dirty="0"/>
              <a:t>I will NOT fly over stadiums and sports events </a:t>
            </a:r>
          </a:p>
          <a:p>
            <a:r>
              <a:rPr lang="en-US" dirty="0"/>
              <a:t>I will NOT fly near emergency response efforts such as fires</a:t>
            </a:r>
          </a:p>
          <a:p>
            <a:r>
              <a:rPr lang="en-US" dirty="0"/>
              <a:t>I will NOT fly near aircraft, especially near airports</a:t>
            </a:r>
          </a:p>
          <a:p>
            <a:r>
              <a:rPr lang="en-US" dirty="0"/>
              <a:t>I will NOT fly under the influence</a:t>
            </a:r>
          </a:p>
        </p:txBody>
      </p:sp>
    </p:spTree>
    <p:extLst>
      <p:ext uri="{BB962C8B-B14F-4D97-AF65-F5344CB8AC3E}">
        <p14:creationId xmlns:p14="http://schemas.microsoft.com/office/powerpoint/2010/main" val="426513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3B71-554B-452A-9B3F-63D79E6977C9}"/>
              </a:ext>
            </a:extLst>
          </p:cNvPr>
          <p:cNvSpPr>
            <a:spLocks noGrp="1"/>
          </p:cNvSpPr>
          <p:nvPr>
            <p:ph type="title"/>
          </p:nvPr>
        </p:nvSpPr>
        <p:spPr/>
        <p:txBody>
          <a:bodyPr/>
          <a:lstStyle/>
          <a:p>
            <a:r>
              <a:rPr lang="en-US" dirty="0"/>
              <a:t>Commercial Drone Pilot requirements</a:t>
            </a:r>
          </a:p>
        </p:txBody>
      </p:sp>
      <p:sp>
        <p:nvSpPr>
          <p:cNvPr id="3" name="Content Placeholder 2">
            <a:extLst>
              <a:ext uri="{FF2B5EF4-FFF2-40B4-BE49-F238E27FC236}">
                <a16:creationId xmlns:a16="http://schemas.microsoft.com/office/drawing/2014/main" id="{CB7FDB94-CC71-4FFD-853F-4FE0B9C5611B}"/>
              </a:ext>
            </a:extLst>
          </p:cNvPr>
          <p:cNvSpPr>
            <a:spLocks noGrp="1"/>
          </p:cNvSpPr>
          <p:nvPr>
            <p:ph idx="1"/>
          </p:nvPr>
        </p:nvSpPr>
        <p:spPr/>
        <p:txBody>
          <a:bodyPr>
            <a:normAutofit/>
          </a:bodyPr>
          <a:lstStyle/>
          <a:p>
            <a:r>
              <a:rPr lang="en-US" sz="2800" dirty="0"/>
              <a:t>Must be at least 16 years of age</a:t>
            </a:r>
          </a:p>
          <a:p>
            <a:r>
              <a:rPr lang="en-US" sz="2800" dirty="0"/>
              <a:t>Read, speak, write, and understand English</a:t>
            </a:r>
          </a:p>
          <a:p>
            <a:r>
              <a:rPr lang="en-US" sz="2800" dirty="0"/>
              <a:t>Be in good physical and mental health</a:t>
            </a:r>
          </a:p>
          <a:p>
            <a:r>
              <a:rPr lang="en-US" sz="2800" dirty="0"/>
              <a:t>Pass initial Aeronautical Knowledge exam at an FAA center</a:t>
            </a:r>
          </a:p>
          <a:p>
            <a:r>
              <a:rPr lang="en-US" sz="2800" dirty="0"/>
              <a:t>Valid for 2 years – Pass another recurrent knowledge test every 2 years</a:t>
            </a:r>
          </a:p>
          <a:p>
            <a:endParaRPr lang="en-US" sz="2800" dirty="0"/>
          </a:p>
        </p:txBody>
      </p:sp>
    </p:spTree>
    <p:extLst>
      <p:ext uri="{BB962C8B-B14F-4D97-AF65-F5344CB8AC3E}">
        <p14:creationId xmlns:p14="http://schemas.microsoft.com/office/powerpoint/2010/main" val="396222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FF06-1832-4BE5-B574-B652DE8F91E3}"/>
              </a:ext>
            </a:extLst>
          </p:cNvPr>
          <p:cNvSpPr>
            <a:spLocks noGrp="1"/>
          </p:cNvSpPr>
          <p:nvPr>
            <p:ph type="title"/>
          </p:nvPr>
        </p:nvSpPr>
        <p:spPr>
          <a:xfrm>
            <a:off x="4674636" y="484632"/>
            <a:ext cx="6453612" cy="1609344"/>
          </a:xfrm>
        </p:spPr>
        <p:txBody>
          <a:bodyPr>
            <a:normAutofit fontScale="90000"/>
          </a:bodyPr>
          <a:lstStyle/>
          <a:p>
            <a:r>
              <a:rPr lang="en-US" dirty="0"/>
              <a:t>UAS and the Utility Industry</a:t>
            </a:r>
            <a:br>
              <a:rPr lang="en-US" dirty="0"/>
            </a:br>
            <a:endParaRPr lang="en-US" dirty="0"/>
          </a:p>
        </p:txBody>
      </p:sp>
      <p:sp>
        <p:nvSpPr>
          <p:cNvPr id="3" name="Content Placeholder 2">
            <a:extLst>
              <a:ext uri="{FF2B5EF4-FFF2-40B4-BE49-F238E27FC236}">
                <a16:creationId xmlns:a16="http://schemas.microsoft.com/office/drawing/2014/main" id="{11ACEF51-539C-4161-AD5D-3A2CFAAE1900}"/>
              </a:ext>
            </a:extLst>
          </p:cNvPr>
          <p:cNvSpPr>
            <a:spLocks noGrp="1"/>
          </p:cNvSpPr>
          <p:nvPr>
            <p:ph idx="1"/>
          </p:nvPr>
        </p:nvSpPr>
        <p:spPr>
          <a:xfrm>
            <a:off x="4674636" y="2121408"/>
            <a:ext cx="6453611" cy="4050792"/>
          </a:xfrm>
        </p:spPr>
        <p:txBody>
          <a:bodyPr>
            <a:noAutofit/>
          </a:bodyPr>
          <a:lstStyle/>
          <a:p>
            <a:r>
              <a:rPr lang="en-US" sz="2800" dirty="0"/>
              <a:t>Any of you using drones in your utility company?</a:t>
            </a:r>
          </a:p>
          <a:p>
            <a:r>
              <a:rPr lang="en-US" sz="2800" dirty="0"/>
              <a:t>For what purpose?</a:t>
            </a:r>
          </a:p>
          <a:p>
            <a:endParaRPr lang="en-US" sz="2800" dirty="0"/>
          </a:p>
          <a:p>
            <a:r>
              <a:rPr lang="en-US" sz="2800" dirty="0"/>
              <a:t>Any thoughts of doing something?</a:t>
            </a:r>
          </a:p>
          <a:p>
            <a:endParaRPr lang="en-US" sz="2800" dirty="0"/>
          </a:p>
          <a:p>
            <a:r>
              <a:rPr lang="en-US" sz="2800" dirty="0"/>
              <a:t>Any projects in the works?</a:t>
            </a:r>
          </a:p>
          <a:p>
            <a:endParaRPr lang="en-US" sz="2800" dirty="0"/>
          </a:p>
          <a:p>
            <a:endParaRPr lang="en-US" sz="2800" dirty="0"/>
          </a:p>
        </p:txBody>
      </p:sp>
      <p:pic>
        <p:nvPicPr>
          <p:cNvPr id="4" name="Picture 3">
            <a:extLst>
              <a:ext uri="{FF2B5EF4-FFF2-40B4-BE49-F238E27FC236}">
                <a16:creationId xmlns:a16="http://schemas.microsoft.com/office/drawing/2014/main" id="{BF4B644A-7C7D-4998-B8C0-936BCFB8993B}"/>
              </a:ext>
            </a:extLst>
          </p:cNvPr>
          <p:cNvPicPr/>
          <p:nvPr/>
        </p:nvPicPr>
        <p:blipFill>
          <a:blip r:embed="rId2"/>
          <a:stretch/>
        </p:blipFill>
        <p:spPr>
          <a:xfrm>
            <a:off x="0" y="0"/>
            <a:ext cx="4422710" cy="6858000"/>
          </a:xfrm>
          <a:prstGeom prst="rect">
            <a:avLst/>
          </a:prstGeom>
          <a:ln>
            <a:noFill/>
          </a:ln>
        </p:spPr>
      </p:pic>
    </p:spTree>
    <p:extLst>
      <p:ext uri="{BB962C8B-B14F-4D97-AF65-F5344CB8AC3E}">
        <p14:creationId xmlns:p14="http://schemas.microsoft.com/office/powerpoint/2010/main" val="32939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E5AB-390D-489A-8062-FCE91A03867F}"/>
              </a:ext>
            </a:extLst>
          </p:cNvPr>
          <p:cNvSpPr>
            <a:spLocks noGrp="1"/>
          </p:cNvSpPr>
          <p:nvPr>
            <p:ph type="title"/>
          </p:nvPr>
        </p:nvSpPr>
        <p:spPr/>
        <p:txBody>
          <a:bodyPr/>
          <a:lstStyle/>
          <a:p>
            <a:r>
              <a:rPr lang="en-US" dirty="0"/>
              <a:t>Remote pilot certificate</a:t>
            </a:r>
          </a:p>
        </p:txBody>
      </p:sp>
      <p:sp>
        <p:nvSpPr>
          <p:cNvPr id="3" name="Content Placeholder 2">
            <a:extLst>
              <a:ext uri="{FF2B5EF4-FFF2-40B4-BE49-F238E27FC236}">
                <a16:creationId xmlns:a16="http://schemas.microsoft.com/office/drawing/2014/main" id="{71DEF21D-1909-4FF8-BEAF-06EEDE355B1A}"/>
              </a:ext>
            </a:extLst>
          </p:cNvPr>
          <p:cNvSpPr>
            <a:spLocks noGrp="1"/>
          </p:cNvSpPr>
          <p:nvPr>
            <p:ph idx="1"/>
          </p:nvPr>
        </p:nvSpPr>
        <p:spPr/>
        <p:txBody>
          <a:bodyPr/>
          <a:lstStyle/>
          <a:p>
            <a:endParaRPr lang="en-US" dirty="0">
              <a:hlinkClick r:id="rId2"/>
            </a:endParaRPr>
          </a:p>
          <a:p>
            <a:endParaRPr lang="en-US" dirty="0">
              <a:hlinkClick r:id="rId2"/>
            </a:endParaRPr>
          </a:p>
          <a:p>
            <a:endParaRPr lang="en-US" dirty="0"/>
          </a:p>
        </p:txBody>
      </p:sp>
      <p:pic>
        <p:nvPicPr>
          <p:cNvPr id="4" name="Picture 3">
            <a:extLst>
              <a:ext uri="{FF2B5EF4-FFF2-40B4-BE49-F238E27FC236}">
                <a16:creationId xmlns:a16="http://schemas.microsoft.com/office/drawing/2014/main" id="{7586FCF0-2BF7-4300-8AE6-BFF96A236A2C}"/>
              </a:ext>
            </a:extLst>
          </p:cNvPr>
          <p:cNvPicPr>
            <a:picLocks noChangeAspect="1"/>
          </p:cNvPicPr>
          <p:nvPr/>
        </p:nvPicPr>
        <p:blipFill>
          <a:blip r:embed="rId3"/>
          <a:stretch>
            <a:fillRect/>
          </a:stretch>
        </p:blipFill>
        <p:spPr>
          <a:xfrm>
            <a:off x="921398" y="166687"/>
            <a:ext cx="9677400" cy="6524625"/>
          </a:xfrm>
          <a:prstGeom prst="rect">
            <a:avLst/>
          </a:prstGeom>
        </p:spPr>
      </p:pic>
    </p:spTree>
    <p:extLst>
      <p:ext uri="{BB962C8B-B14F-4D97-AF65-F5344CB8AC3E}">
        <p14:creationId xmlns:p14="http://schemas.microsoft.com/office/powerpoint/2010/main" val="272281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990E-5A55-4693-B9FD-EE38BE9840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DB61F8-3F18-4338-824D-DFEAE819BBD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9BCFA7B-0C4E-46F5-AF4C-17F2D9D51446}"/>
              </a:ext>
            </a:extLst>
          </p:cNvPr>
          <p:cNvPicPr>
            <a:picLocks noChangeAspect="1"/>
          </p:cNvPicPr>
          <p:nvPr/>
        </p:nvPicPr>
        <p:blipFill>
          <a:blip r:embed="rId2"/>
          <a:stretch>
            <a:fillRect/>
          </a:stretch>
        </p:blipFill>
        <p:spPr>
          <a:xfrm>
            <a:off x="1419684" y="0"/>
            <a:ext cx="9352631" cy="6858000"/>
          </a:xfrm>
          <a:prstGeom prst="rect">
            <a:avLst/>
          </a:prstGeom>
        </p:spPr>
      </p:pic>
    </p:spTree>
    <p:extLst>
      <p:ext uri="{BB962C8B-B14F-4D97-AF65-F5344CB8AC3E}">
        <p14:creationId xmlns:p14="http://schemas.microsoft.com/office/powerpoint/2010/main" val="4569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382FE-E8DA-4879-A40D-168BFFE6A39B}"/>
              </a:ext>
            </a:extLst>
          </p:cNvPr>
          <p:cNvSpPr>
            <a:spLocks noGrp="1"/>
          </p:cNvSpPr>
          <p:nvPr>
            <p:ph type="title"/>
          </p:nvPr>
        </p:nvSpPr>
        <p:spPr/>
        <p:txBody>
          <a:bodyPr/>
          <a:lstStyle/>
          <a:p>
            <a:r>
              <a:rPr lang="en-US" dirty="0" err="1"/>
              <a:t>Faa</a:t>
            </a:r>
            <a:r>
              <a:rPr lang="en-US" dirty="0"/>
              <a:t> Oklahoma test centers - $150</a:t>
            </a:r>
          </a:p>
        </p:txBody>
      </p:sp>
      <p:sp>
        <p:nvSpPr>
          <p:cNvPr id="3" name="Content Placeholder 2">
            <a:extLst>
              <a:ext uri="{FF2B5EF4-FFF2-40B4-BE49-F238E27FC236}">
                <a16:creationId xmlns:a16="http://schemas.microsoft.com/office/drawing/2014/main" id="{0ACDBE0E-D423-4BFB-BC9A-58F769BCAB2E}"/>
              </a:ext>
            </a:extLst>
          </p:cNvPr>
          <p:cNvSpPr>
            <a:spLocks noGrp="1"/>
          </p:cNvSpPr>
          <p:nvPr>
            <p:ph idx="1"/>
          </p:nvPr>
        </p:nvSpPr>
        <p:spPr/>
        <p:txBody>
          <a:bodyPr>
            <a:normAutofit lnSpcReduction="10000"/>
          </a:bodyPr>
          <a:lstStyle/>
          <a:p>
            <a:r>
              <a:rPr lang="en-US" dirty="0"/>
              <a:t>Altus</a:t>
            </a:r>
          </a:p>
          <a:p>
            <a:r>
              <a:rPr lang="en-US" dirty="0"/>
              <a:t>Bethany x 2</a:t>
            </a:r>
          </a:p>
          <a:p>
            <a:r>
              <a:rPr lang="en-US" dirty="0"/>
              <a:t>Chickasha</a:t>
            </a:r>
          </a:p>
          <a:p>
            <a:r>
              <a:rPr lang="en-US" dirty="0"/>
              <a:t>Durant</a:t>
            </a:r>
          </a:p>
          <a:p>
            <a:r>
              <a:rPr lang="en-US" dirty="0"/>
              <a:t>Enid</a:t>
            </a:r>
          </a:p>
          <a:p>
            <a:r>
              <a:rPr lang="en-US" dirty="0"/>
              <a:t>Norman</a:t>
            </a:r>
          </a:p>
          <a:p>
            <a:r>
              <a:rPr lang="en-US" dirty="0"/>
              <a:t>Oklahoma City</a:t>
            </a:r>
          </a:p>
          <a:p>
            <a:r>
              <a:rPr lang="en-US" dirty="0"/>
              <a:t>Shawnee</a:t>
            </a:r>
          </a:p>
          <a:p>
            <a:r>
              <a:rPr lang="en-US" dirty="0"/>
              <a:t>Stillwater</a:t>
            </a:r>
          </a:p>
          <a:p>
            <a:r>
              <a:rPr lang="en-US" dirty="0"/>
              <a:t>Tulsa x 3</a:t>
            </a:r>
          </a:p>
        </p:txBody>
      </p:sp>
    </p:spTree>
    <p:extLst>
      <p:ext uri="{BB962C8B-B14F-4D97-AF65-F5344CB8AC3E}">
        <p14:creationId xmlns:p14="http://schemas.microsoft.com/office/powerpoint/2010/main" val="222117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D77-5E79-48E1-B050-C8AE0A4E6CC1}"/>
              </a:ext>
            </a:extLst>
          </p:cNvPr>
          <p:cNvSpPr>
            <a:spLocks noGrp="1"/>
          </p:cNvSpPr>
          <p:nvPr>
            <p:ph type="title"/>
          </p:nvPr>
        </p:nvSpPr>
        <p:spPr/>
        <p:txBody>
          <a:bodyPr/>
          <a:lstStyle/>
          <a:p>
            <a:r>
              <a:rPr lang="en-US" dirty="0"/>
              <a:t>Flying over Military bases</a:t>
            </a:r>
          </a:p>
        </p:txBody>
      </p:sp>
      <p:sp>
        <p:nvSpPr>
          <p:cNvPr id="3" name="Content Placeholder 2">
            <a:extLst>
              <a:ext uri="{FF2B5EF4-FFF2-40B4-BE49-F238E27FC236}">
                <a16:creationId xmlns:a16="http://schemas.microsoft.com/office/drawing/2014/main" id="{70C61623-4F46-4FE9-B759-0AD78071BAE1}"/>
              </a:ext>
            </a:extLst>
          </p:cNvPr>
          <p:cNvSpPr>
            <a:spLocks noGrp="1"/>
          </p:cNvSpPr>
          <p:nvPr>
            <p:ph idx="1"/>
          </p:nvPr>
        </p:nvSpPr>
        <p:spPr/>
        <p:txBody>
          <a:bodyPr>
            <a:normAutofit/>
          </a:bodyPr>
          <a:lstStyle/>
          <a:p>
            <a:r>
              <a:rPr lang="en-US" sz="2800" dirty="0"/>
              <a:t>The FAA and the Department of Defense have agreed to restrict drone flights up to 400 feet within the lateral boundaries of 133 facilities. The restrictions will be effective April 14, 2017.</a:t>
            </a:r>
          </a:p>
          <a:p>
            <a:endParaRPr lang="en-US" sz="2800" dirty="0"/>
          </a:p>
          <a:p>
            <a:pPr marL="0" indent="0">
              <a:buNone/>
            </a:pPr>
            <a:r>
              <a:rPr lang="en-US" sz="2800" dirty="0"/>
              <a:t>In Oklahoma:</a:t>
            </a:r>
          </a:p>
          <a:p>
            <a:r>
              <a:rPr lang="en-US" sz="2800" dirty="0"/>
              <a:t>Altus AFB</a:t>
            </a:r>
          </a:p>
          <a:p>
            <a:r>
              <a:rPr lang="en-US" sz="2800" dirty="0"/>
              <a:t>Vance AFB</a:t>
            </a:r>
          </a:p>
        </p:txBody>
      </p:sp>
    </p:spTree>
    <p:extLst>
      <p:ext uri="{BB962C8B-B14F-4D97-AF65-F5344CB8AC3E}">
        <p14:creationId xmlns:p14="http://schemas.microsoft.com/office/powerpoint/2010/main" val="71618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98D7-8F61-46C0-8645-032E34D90FDB}"/>
              </a:ext>
            </a:extLst>
          </p:cNvPr>
          <p:cNvSpPr>
            <a:spLocks noGrp="1"/>
          </p:cNvSpPr>
          <p:nvPr>
            <p:ph type="title"/>
          </p:nvPr>
        </p:nvSpPr>
        <p:spPr/>
        <p:txBody>
          <a:bodyPr/>
          <a:lstStyle/>
          <a:p>
            <a:r>
              <a:rPr lang="en-US" dirty="0"/>
              <a:t>Flying over landmarks </a:t>
            </a:r>
          </a:p>
        </p:txBody>
      </p:sp>
      <p:sp>
        <p:nvSpPr>
          <p:cNvPr id="3" name="Content Placeholder 2">
            <a:extLst>
              <a:ext uri="{FF2B5EF4-FFF2-40B4-BE49-F238E27FC236}">
                <a16:creationId xmlns:a16="http://schemas.microsoft.com/office/drawing/2014/main" id="{593D2BB2-A1AD-4AB3-B53C-A933BC9B198E}"/>
              </a:ext>
            </a:extLst>
          </p:cNvPr>
          <p:cNvSpPr>
            <a:spLocks noGrp="1"/>
          </p:cNvSpPr>
          <p:nvPr>
            <p:ph idx="1"/>
          </p:nvPr>
        </p:nvSpPr>
        <p:spPr/>
        <p:txBody>
          <a:bodyPr>
            <a:normAutofit fontScale="92500" lnSpcReduction="20000"/>
          </a:bodyPr>
          <a:lstStyle/>
          <a:p>
            <a:pPr marL="0" indent="0">
              <a:buNone/>
            </a:pPr>
            <a:r>
              <a:rPr lang="en-US" dirty="0"/>
              <a:t>The FAA and DOI have agreed to restrict drone flights up to 400 feet within the lateral boundaries of these sites:</a:t>
            </a:r>
          </a:p>
          <a:p>
            <a:r>
              <a:rPr lang="en-US" dirty="0"/>
              <a:t>Statue of Liberty National Monument, New York, NY</a:t>
            </a:r>
          </a:p>
          <a:p>
            <a:r>
              <a:rPr lang="en-US" dirty="0"/>
              <a:t>Boston National Historical Park (U.S.S. Constitution), Boston, MA</a:t>
            </a:r>
          </a:p>
          <a:p>
            <a:r>
              <a:rPr lang="en-US" dirty="0"/>
              <a:t>Independence National Historical Park, Philadelphia, PA</a:t>
            </a:r>
          </a:p>
          <a:p>
            <a:r>
              <a:rPr lang="en-US" dirty="0"/>
              <a:t>Folsom Dam; Folsom, CA</a:t>
            </a:r>
          </a:p>
          <a:p>
            <a:r>
              <a:rPr lang="en-US" dirty="0"/>
              <a:t>Glen Canyon Dam; Lake Powell, AZ</a:t>
            </a:r>
          </a:p>
          <a:p>
            <a:r>
              <a:rPr lang="en-US" dirty="0"/>
              <a:t>Grand Coulee Dam; Grand Coulee, WA</a:t>
            </a:r>
          </a:p>
          <a:p>
            <a:r>
              <a:rPr lang="en-US" dirty="0"/>
              <a:t>Hoover Dam; Boulder City, NV</a:t>
            </a:r>
          </a:p>
          <a:p>
            <a:r>
              <a:rPr lang="en-US" dirty="0"/>
              <a:t>Jefferson National Expansion Memorial; St. Louis, MO</a:t>
            </a:r>
          </a:p>
          <a:p>
            <a:r>
              <a:rPr lang="en-US" dirty="0"/>
              <a:t>Mount Rushmore National Memorial; Keystone, SD</a:t>
            </a:r>
          </a:p>
          <a:p>
            <a:r>
              <a:rPr lang="en-US" dirty="0"/>
              <a:t>Shasta Dam; Shasta Lake, CA                                                                        As of: 10/5/2017</a:t>
            </a:r>
          </a:p>
          <a:p>
            <a:pPr marL="0" indent="0">
              <a:buNone/>
            </a:pPr>
            <a:endParaRPr lang="en-US" dirty="0"/>
          </a:p>
        </p:txBody>
      </p:sp>
    </p:spTree>
    <p:extLst>
      <p:ext uri="{BB962C8B-B14F-4D97-AF65-F5344CB8AC3E}">
        <p14:creationId xmlns:p14="http://schemas.microsoft.com/office/powerpoint/2010/main" val="198431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AB8B-C889-4309-8097-CAB775188B96}"/>
              </a:ext>
            </a:extLst>
          </p:cNvPr>
          <p:cNvSpPr>
            <a:spLocks noGrp="1"/>
          </p:cNvSpPr>
          <p:nvPr>
            <p:ph type="title"/>
          </p:nvPr>
        </p:nvSpPr>
        <p:spPr>
          <a:xfrm>
            <a:off x="1069848" y="484632"/>
            <a:ext cx="10058400" cy="748550"/>
          </a:xfrm>
        </p:spPr>
        <p:txBody>
          <a:bodyPr>
            <a:normAutofit fontScale="90000"/>
          </a:bodyPr>
          <a:lstStyle/>
          <a:p>
            <a:r>
              <a:rPr lang="en-US" dirty="0"/>
              <a:t>NTIA Best Privacy Practices</a:t>
            </a:r>
          </a:p>
        </p:txBody>
      </p:sp>
      <p:sp>
        <p:nvSpPr>
          <p:cNvPr id="3" name="Content Placeholder 2">
            <a:extLst>
              <a:ext uri="{FF2B5EF4-FFF2-40B4-BE49-F238E27FC236}">
                <a16:creationId xmlns:a16="http://schemas.microsoft.com/office/drawing/2014/main" id="{C5092725-B7EC-4783-A03A-3280D2E396F7}"/>
              </a:ext>
            </a:extLst>
          </p:cNvPr>
          <p:cNvSpPr>
            <a:spLocks noGrp="1"/>
          </p:cNvSpPr>
          <p:nvPr>
            <p:ph idx="1"/>
          </p:nvPr>
        </p:nvSpPr>
        <p:spPr>
          <a:xfrm>
            <a:off x="1069848" y="1375794"/>
            <a:ext cx="10058400" cy="5209564"/>
          </a:xfrm>
        </p:spPr>
        <p:txBody>
          <a:bodyPr>
            <a:normAutofit fontScale="85000" lnSpcReduction="10000"/>
          </a:bodyPr>
          <a:lstStyle/>
          <a:p>
            <a:pPr marL="0" indent="0">
              <a:buNone/>
            </a:pPr>
            <a:r>
              <a:rPr lang="en-US" dirty="0"/>
              <a:t>But even safe flight might not respect other people’s privacy. These are voluntary guidelines. No one is forcing you to obey them. Privacy is hard to define, but it is important. There is a balance between your rights as a drone user and other people’s rights to privacy. That balance isn’t easy to find. You should follow the detailed “UAS Privacy Best Practices”, on which these guidelines are based, especially if you fly drones often, or use them commercially.  The overarching principle should be peaceful issue resolution.   </a:t>
            </a:r>
          </a:p>
          <a:p>
            <a:r>
              <a:rPr lang="en-US" dirty="0"/>
              <a:t>If you can, tell other people you’ll be taking pictures or video of them before you do. </a:t>
            </a:r>
          </a:p>
          <a:p>
            <a:r>
              <a:rPr lang="en-US" dirty="0"/>
              <a:t>If you think someone has a reasonable expectation of privacy, don’t violate that privacy by taking pictures, video, or otherwise gathering sensitive data, unless you’ve got a very good reason. </a:t>
            </a:r>
          </a:p>
          <a:p>
            <a:r>
              <a:rPr lang="en-US" dirty="0"/>
              <a:t>Don’t fly over other people’s private property without permission if you can easily avoid doing so. </a:t>
            </a:r>
          </a:p>
          <a:p>
            <a:r>
              <a:rPr lang="en-US" dirty="0"/>
              <a:t>Don’t gather personal data for no reason, and don’t keep it for longer than you think you have to.</a:t>
            </a:r>
          </a:p>
          <a:p>
            <a:r>
              <a:rPr lang="en-US" dirty="0"/>
              <a:t>If you keep sensitive data about other people, secure it against loss or theft. </a:t>
            </a:r>
          </a:p>
          <a:p>
            <a:r>
              <a:rPr lang="en-US" dirty="0"/>
              <a:t>If someone asks you to delete personal data about him or her that you’ve gathered, do so, unless you’ve got a good reason not to. </a:t>
            </a:r>
          </a:p>
          <a:p>
            <a:r>
              <a:rPr lang="en-US" dirty="0"/>
              <a:t>If anyone raises privacy, security, or safety concerns with you, try and listen to what they have to say, as long as they’re polite and reasonable about it.</a:t>
            </a:r>
          </a:p>
          <a:p>
            <a:r>
              <a:rPr lang="en-US" dirty="0"/>
              <a:t>Don’t harass people with your drone. </a:t>
            </a:r>
          </a:p>
        </p:txBody>
      </p:sp>
    </p:spTree>
    <p:extLst>
      <p:ext uri="{BB962C8B-B14F-4D97-AF65-F5344CB8AC3E}">
        <p14:creationId xmlns:p14="http://schemas.microsoft.com/office/powerpoint/2010/main" val="1341321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84E9-D70D-4787-B5E7-752BD299E4EC}"/>
              </a:ext>
            </a:extLst>
          </p:cNvPr>
          <p:cNvSpPr>
            <a:spLocks noGrp="1"/>
          </p:cNvSpPr>
          <p:nvPr>
            <p:ph type="title"/>
          </p:nvPr>
        </p:nvSpPr>
        <p:spPr/>
        <p:txBody>
          <a:bodyPr/>
          <a:lstStyle/>
          <a:p>
            <a:r>
              <a:rPr lang="en-US" dirty="0"/>
              <a:t>FAA mobile app and web info</a:t>
            </a:r>
          </a:p>
        </p:txBody>
      </p:sp>
      <p:sp>
        <p:nvSpPr>
          <p:cNvPr id="3" name="Content Placeholder 2">
            <a:extLst>
              <a:ext uri="{FF2B5EF4-FFF2-40B4-BE49-F238E27FC236}">
                <a16:creationId xmlns:a16="http://schemas.microsoft.com/office/drawing/2014/main" id="{479EF436-DB4B-49C8-BA81-1A6D14F0900D}"/>
              </a:ext>
            </a:extLst>
          </p:cNvPr>
          <p:cNvSpPr>
            <a:spLocks noGrp="1"/>
          </p:cNvSpPr>
          <p:nvPr>
            <p:ph idx="1"/>
          </p:nvPr>
        </p:nvSpPr>
        <p:spPr/>
        <p:txBody>
          <a:bodyPr>
            <a:normAutofit/>
          </a:bodyPr>
          <a:lstStyle/>
          <a:p>
            <a:r>
              <a:rPr lang="en-US" sz="4000" dirty="0"/>
              <a:t>B4UFLY App</a:t>
            </a:r>
          </a:p>
          <a:p>
            <a:endParaRPr lang="en-US" sz="4000" dirty="0"/>
          </a:p>
          <a:p>
            <a:r>
              <a:rPr lang="en-US" sz="4000" dirty="0">
                <a:hlinkClick r:id="rId2"/>
              </a:rPr>
              <a:t>http://uas-faa.opendata.arcgis.com</a:t>
            </a:r>
            <a:r>
              <a:rPr lang="en-US" sz="4000" dirty="0"/>
              <a:t> </a:t>
            </a:r>
          </a:p>
          <a:p>
            <a:endParaRPr lang="en-US" sz="4000" dirty="0"/>
          </a:p>
          <a:p>
            <a:r>
              <a:rPr lang="en-US" sz="4000" dirty="0">
                <a:hlinkClick r:id="rId3"/>
              </a:rPr>
              <a:t>http://knowbeforeyoufly.org</a:t>
            </a:r>
            <a:r>
              <a:rPr lang="en-US" sz="4000" dirty="0"/>
              <a:t> </a:t>
            </a:r>
          </a:p>
        </p:txBody>
      </p:sp>
    </p:spTree>
    <p:extLst>
      <p:ext uri="{BB962C8B-B14F-4D97-AF65-F5344CB8AC3E}">
        <p14:creationId xmlns:p14="http://schemas.microsoft.com/office/powerpoint/2010/main" val="416680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52E0-8014-493D-897D-A95827F1711C}"/>
              </a:ext>
            </a:extLst>
          </p:cNvPr>
          <p:cNvSpPr>
            <a:spLocks noGrp="1"/>
          </p:cNvSpPr>
          <p:nvPr>
            <p:ph type="title"/>
          </p:nvPr>
        </p:nvSpPr>
        <p:spPr/>
        <p:txBody>
          <a:bodyPr/>
          <a:lstStyle/>
          <a:p>
            <a:r>
              <a:rPr lang="en-US" dirty="0"/>
              <a:t>Drone Detection initiative</a:t>
            </a:r>
          </a:p>
        </p:txBody>
      </p:sp>
      <p:sp>
        <p:nvSpPr>
          <p:cNvPr id="3" name="Content Placeholder 2">
            <a:extLst>
              <a:ext uri="{FF2B5EF4-FFF2-40B4-BE49-F238E27FC236}">
                <a16:creationId xmlns:a16="http://schemas.microsoft.com/office/drawing/2014/main" id="{C8C83EF5-89B3-427D-BE76-AA6DD2ED7FDB}"/>
              </a:ext>
            </a:extLst>
          </p:cNvPr>
          <p:cNvSpPr>
            <a:spLocks noGrp="1"/>
          </p:cNvSpPr>
          <p:nvPr>
            <p:ph idx="1"/>
          </p:nvPr>
        </p:nvSpPr>
        <p:spPr/>
        <p:txBody>
          <a:bodyPr>
            <a:normAutofit/>
          </a:bodyPr>
          <a:lstStyle/>
          <a:p>
            <a:r>
              <a:rPr lang="en-US" sz="2800" dirty="0"/>
              <a:t>The FAA signed Cooperative Research and Development Agreements (CRDAs) with Gryphon Sensors, </a:t>
            </a:r>
            <a:r>
              <a:rPr lang="en-US" sz="2800" dirty="0" err="1"/>
              <a:t>Liteye</a:t>
            </a:r>
            <a:r>
              <a:rPr lang="en-US" sz="2800" dirty="0"/>
              <a:t> Systems Inc. and </a:t>
            </a:r>
            <a:r>
              <a:rPr lang="en-US" sz="2800" dirty="0" err="1"/>
              <a:t>Sensofusion</a:t>
            </a:r>
            <a:r>
              <a:rPr lang="en-US" sz="2800" dirty="0"/>
              <a:t>. </a:t>
            </a:r>
          </a:p>
          <a:p>
            <a:r>
              <a:rPr lang="en-US" sz="2800" dirty="0"/>
              <a:t>The FAA will evaluate procedures and technologies designed to identify unauthorized UAS operations in and around airports. This research effort, part of the FAA’s Pathfinder Initiative, addresses one of the significant challenges to safe integration of UAS into the nation’s airspace.</a:t>
            </a:r>
          </a:p>
        </p:txBody>
      </p:sp>
    </p:spTree>
    <p:extLst>
      <p:ext uri="{BB962C8B-B14F-4D97-AF65-F5344CB8AC3E}">
        <p14:creationId xmlns:p14="http://schemas.microsoft.com/office/powerpoint/2010/main" val="3874089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B56B-7768-43BC-A475-35E7820399CE}"/>
              </a:ext>
            </a:extLst>
          </p:cNvPr>
          <p:cNvSpPr>
            <a:spLocks noGrp="1"/>
          </p:cNvSpPr>
          <p:nvPr>
            <p:ph type="title"/>
          </p:nvPr>
        </p:nvSpPr>
        <p:spPr/>
        <p:txBody>
          <a:bodyPr/>
          <a:lstStyle/>
          <a:p>
            <a:r>
              <a:rPr lang="en-US" dirty="0"/>
              <a:t>Emergency response operations</a:t>
            </a:r>
          </a:p>
        </p:txBody>
      </p:sp>
      <p:pic>
        <p:nvPicPr>
          <p:cNvPr id="4" name="Content Placeholder 3">
            <a:extLst>
              <a:ext uri="{FF2B5EF4-FFF2-40B4-BE49-F238E27FC236}">
                <a16:creationId xmlns:a16="http://schemas.microsoft.com/office/drawing/2014/main" id="{5D31E897-6630-4C8E-A515-1B4A9F9272DD}"/>
              </a:ext>
            </a:extLst>
          </p:cNvPr>
          <p:cNvPicPr>
            <a:picLocks noGrp="1" noChangeAspect="1"/>
          </p:cNvPicPr>
          <p:nvPr>
            <p:ph idx="1"/>
          </p:nvPr>
        </p:nvPicPr>
        <p:blipFill>
          <a:blip r:embed="rId2"/>
          <a:stretch>
            <a:fillRect/>
          </a:stretch>
        </p:blipFill>
        <p:spPr>
          <a:xfrm>
            <a:off x="2889250" y="2508250"/>
            <a:ext cx="6419850" cy="3276600"/>
          </a:xfrm>
          <a:prstGeom prst="rect">
            <a:avLst/>
          </a:prstGeom>
        </p:spPr>
      </p:pic>
    </p:spTree>
    <p:extLst>
      <p:ext uri="{BB962C8B-B14F-4D97-AF65-F5344CB8AC3E}">
        <p14:creationId xmlns:p14="http://schemas.microsoft.com/office/powerpoint/2010/main" val="56796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2A9A-F68E-420D-8853-085C1137B0D1}"/>
              </a:ext>
            </a:extLst>
          </p:cNvPr>
          <p:cNvSpPr>
            <a:spLocks noGrp="1"/>
          </p:cNvSpPr>
          <p:nvPr>
            <p:ph type="title"/>
          </p:nvPr>
        </p:nvSpPr>
        <p:spPr/>
        <p:txBody>
          <a:bodyPr/>
          <a:lstStyle/>
          <a:p>
            <a:r>
              <a:rPr lang="en-US" dirty="0"/>
              <a:t>Hurricane Irma authorizations</a:t>
            </a:r>
          </a:p>
        </p:txBody>
      </p:sp>
      <p:sp>
        <p:nvSpPr>
          <p:cNvPr id="3" name="Content Placeholder 2">
            <a:extLst>
              <a:ext uri="{FF2B5EF4-FFF2-40B4-BE49-F238E27FC236}">
                <a16:creationId xmlns:a16="http://schemas.microsoft.com/office/drawing/2014/main" id="{05648534-989D-4CE2-9569-D90C8FA1A9ED}"/>
              </a:ext>
            </a:extLst>
          </p:cNvPr>
          <p:cNvSpPr>
            <a:spLocks noGrp="1"/>
          </p:cNvSpPr>
          <p:nvPr>
            <p:ph idx="1"/>
          </p:nvPr>
        </p:nvSpPr>
        <p:spPr/>
        <p:txBody>
          <a:bodyPr>
            <a:normAutofit/>
          </a:bodyPr>
          <a:lstStyle/>
          <a:p>
            <a:r>
              <a:rPr lang="en-US" sz="2800" dirty="0"/>
              <a:t>FAA issued 137 airspace authorizations as of 9/15/2017</a:t>
            </a:r>
          </a:p>
          <a:p>
            <a:pPr marL="0" indent="0">
              <a:buNone/>
            </a:pPr>
            <a:r>
              <a:rPr lang="en-US" sz="2800" dirty="0"/>
              <a:t>Surveyed infrastructure, such as power plants for FEMA.</a:t>
            </a:r>
          </a:p>
          <a:p>
            <a:r>
              <a:rPr lang="en-US" sz="2800" dirty="0"/>
              <a:t>Air National Guard</a:t>
            </a:r>
          </a:p>
          <a:p>
            <a:r>
              <a:rPr lang="en-US" sz="2800" dirty="0"/>
              <a:t>U.S. Customs and Border Protection</a:t>
            </a:r>
          </a:p>
          <a:p>
            <a:endParaRPr lang="en-US" sz="2800" dirty="0"/>
          </a:p>
        </p:txBody>
      </p:sp>
    </p:spTree>
    <p:extLst>
      <p:ext uri="{BB962C8B-B14F-4D97-AF65-F5344CB8AC3E}">
        <p14:creationId xmlns:p14="http://schemas.microsoft.com/office/powerpoint/2010/main" val="168334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FF06-1832-4BE5-B574-B652DE8F91E3}"/>
              </a:ext>
            </a:extLst>
          </p:cNvPr>
          <p:cNvSpPr>
            <a:spLocks noGrp="1"/>
          </p:cNvSpPr>
          <p:nvPr>
            <p:ph type="title"/>
          </p:nvPr>
        </p:nvSpPr>
        <p:spPr>
          <a:xfrm>
            <a:off x="4674636" y="484632"/>
            <a:ext cx="6453612" cy="1609344"/>
          </a:xfrm>
        </p:spPr>
        <p:txBody>
          <a:bodyPr>
            <a:normAutofit fontScale="90000"/>
          </a:bodyPr>
          <a:lstStyle/>
          <a:p>
            <a:r>
              <a:rPr lang="en-US" dirty="0"/>
              <a:t>Drones and the Utility Industry</a:t>
            </a:r>
            <a:br>
              <a:rPr lang="en-US" dirty="0"/>
            </a:br>
            <a:endParaRPr lang="en-US" dirty="0"/>
          </a:p>
        </p:txBody>
      </p:sp>
      <p:sp>
        <p:nvSpPr>
          <p:cNvPr id="3" name="Content Placeholder 2">
            <a:extLst>
              <a:ext uri="{FF2B5EF4-FFF2-40B4-BE49-F238E27FC236}">
                <a16:creationId xmlns:a16="http://schemas.microsoft.com/office/drawing/2014/main" id="{11ACEF51-539C-4161-AD5D-3A2CFAAE1900}"/>
              </a:ext>
            </a:extLst>
          </p:cNvPr>
          <p:cNvSpPr>
            <a:spLocks noGrp="1"/>
          </p:cNvSpPr>
          <p:nvPr>
            <p:ph idx="1"/>
          </p:nvPr>
        </p:nvSpPr>
        <p:spPr>
          <a:xfrm>
            <a:off x="4674636" y="2121408"/>
            <a:ext cx="6453611" cy="4050792"/>
          </a:xfrm>
        </p:spPr>
        <p:txBody>
          <a:bodyPr>
            <a:normAutofit/>
          </a:bodyPr>
          <a:lstStyle/>
          <a:p>
            <a:r>
              <a:rPr lang="en-US" sz="2800" dirty="0"/>
              <a:t>Drones are suited for applications that are typically costly, dull, dirty and/or dangerous.</a:t>
            </a:r>
          </a:p>
          <a:p>
            <a:r>
              <a:rPr lang="en-US" sz="2800" dirty="0"/>
              <a:t>Transmission structure location, documentation and inspection.</a:t>
            </a:r>
          </a:p>
          <a:p>
            <a:r>
              <a:rPr lang="en-US" sz="2800" dirty="0"/>
              <a:t>Aerial survey after natural disaster.</a:t>
            </a:r>
          </a:p>
          <a:p>
            <a:r>
              <a:rPr lang="en-US" sz="2800" dirty="0"/>
              <a:t>Emergency management of remote facilities.</a:t>
            </a:r>
          </a:p>
          <a:p>
            <a:endParaRPr lang="en-US" sz="2800" dirty="0"/>
          </a:p>
          <a:p>
            <a:endParaRPr lang="en-US" sz="2800" dirty="0"/>
          </a:p>
        </p:txBody>
      </p:sp>
      <p:pic>
        <p:nvPicPr>
          <p:cNvPr id="4" name="Picture 3">
            <a:extLst>
              <a:ext uri="{FF2B5EF4-FFF2-40B4-BE49-F238E27FC236}">
                <a16:creationId xmlns:a16="http://schemas.microsoft.com/office/drawing/2014/main" id="{BF4B644A-7C7D-4998-B8C0-936BCFB8993B}"/>
              </a:ext>
            </a:extLst>
          </p:cNvPr>
          <p:cNvPicPr/>
          <p:nvPr/>
        </p:nvPicPr>
        <p:blipFill>
          <a:blip r:embed="rId2"/>
          <a:stretch/>
        </p:blipFill>
        <p:spPr>
          <a:xfrm>
            <a:off x="0" y="0"/>
            <a:ext cx="4422710" cy="6858000"/>
          </a:xfrm>
          <a:prstGeom prst="rect">
            <a:avLst/>
          </a:prstGeom>
          <a:ln>
            <a:noFill/>
          </a:ln>
        </p:spPr>
      </p:pic>
    </p:spTree>
    <p:extLst>
      <p:ext uri="{BB962C8B-B14F-4D97-AF65-F5344CB8AC3E}">
        <p14:creationId xmlns:p14="http://schemas.microsoft.com/office/powerpoint/2010/main" val="307371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2A9A-F68E-420D-8853-085C1137B0D1}"/>
              </a:ext>
            </a:extLst>
          </p:cNvPr>
          <p:cNvSpPr>
            <a:spLocks noGrp="1"/>
          </p:cNvSpPr>
          <p:nvPr>
            <p:ph type="title"/>
          </p:nvPr>
        </p:nvSpPr>
        <p:spPr/>
        <p:txBody>
          <a:bodyPr/>
          <a:lstStyle/>
          <a:p>
            <a:r>
              <a:rPr lang="en-US" dirty="0"/>
              <a:t>Hurricane Irma authorizations</a:t>
            </a:r>
          </a:p>
        </p:txBody>
      </p:sp>
      <p:sp>
        <p:nvSpPr>
          <p:cNvPr id="3" name="Content Placeholder 2">
            <a:extLst>
              <a:ext uri="{FF2B5EF4-FFF2-40B4-BE49-F238E27FC236}">
                <a16:creationId xmlns:a16="http://schemas.microsoft.com/office/drawing/2014/main" id="{05648534-989D-4CE2-9569-D90C8FA1A9ED}"/>
              </a:ext>
            </a:extLst>
          </p:cNvPr>
          <p:cNvSpPr>
            <a:spLocks noGrp="1"/>
          </p:cNvSpPr>
          <p:nvPr>
            <p:ph idx="1"/>
          </p:nvPr>
        </p:nvSpPr>
        <p:spPr/>
        <p:txBody>
          <a:bodyPr>
            <a:normAutofit/>
          </a:bodyPr>
          <a:lstStyle/>
          <a:p>
            <a:pPr marL="0" indent="0">
              <a:buNone/>
            </a:pPr>
            <a:r>
              <a:rPr lang="en-US" sz="2800" dirty="0"/>
              <a:t>Documented for insurance companies</a:t>
            </a:r>
          </a:p>
          <a:p>
            <a:r>
              <a:rPr lang="en-US" sz="2800" dirty="0"/>
              <a:t>Airbus Aerial</a:t>
            </a:r>
          </a:p>
          <a:p>
            <a:endParaRPr lang="en-US" sz="2800" dirty="0"/>
          </a:p>
        </p:txBody>
      </p:sp>
    </p:spTree>
    <p:extLst>
      <p:ext uri="{BB962C8B-B14F-4D97-AF65-F5344CB8AC3E}">
        <p14:creationId xmlns:p14="http://schemas.microsoft.com/office/powerpoint/2010/main" val="178521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2A9A-F68E-420D-8853-085C1137B0D1}"/>
              </a:ext>
            </a:extLst>
          </p:cNvPr>
          <p:cNvSpPr>
            <a:spLocks noGrp="1"/>
          </p:cNvSpPr>
          <p:nvPr>
            <p:ph type="title"/>
          </p:nvPr>
        </p:nvSpPr>
        <p:spPr/>
        <p:txBody>
          <a:bodyPr/>
          <a:lstStyle/>
          <a:p>
            <a:r>
              <a:rPr lang="en-US" dirty="0"/>
              <a:t>Hurricane Irma authorizations</a:t>
            </a:r>
          </a:p>
        </p:txBody>
      </p:sp>
      <p:sp>
        <p:nvSpPr>
          <p:cNvPr id="3" name="Content Placeholder 2">
            <a:extLst>
              <a:ext uri="{FF2B5EF4-FFF2-40B4-BE49-F238E27FC236}">
                <a16:creationId xmlns:a16="http://schemas.microsoft.com/office/drawing/2014/main" id="{05648534-989D-4CE2-9569-D90C8FA1A9ED}"/>
              </a:ext>
            </a:extLst>
          </p:cNvPr>
          <p:cNvSpPr>
            <a:spLocks noGrp="1"/>
          </p:cNvSpPr>
          <p:nvPr>
            <p:ph idx="1"/>
          </p:nvPr>
        </p:nvSpPr>
        <p:spPr/>
        <p:txBody>
          <a:bodyPr>
            <a:normAutofit/>
          </a:bodyPr>
          <a:lstStyle/>
          <a:p>
            <a:pPr marL="0" indent="0">
              <a:buNone/>
            </a:pPr>
            <a:r>
              <a:rPr lang="en-US" sz="2800" dirty="0"/>
              <a:t>Electric Utilities</a:t>
            </a:r>
          </a:p>
          <a:p>
            <a:r>
              <a:rPr lang="en-US" sz="2800" dirty="0"/>
              <a:t>Jacksonville Electric Authority used drones to provide damage assessment in less than 24 hours, and ensure the safety of its crews. </a:t>
            </a:r>
          </a:p>
          <a:p>
            <a:endParaRPr lang="en-US" sz="2800" dirty="0"/>
          </a:p>
          <a:p>
            <a:r>
              <a:rPr lang="en-US" sz="2800" dirty="0"/>
              <a:t>Florida Power and Light had 49 contract drone teams surveying parts of the state not accessible by vehicles. Some less than 1 hour after winds subsided.</a:t>
            </a:r>
          </a:p>
        </p:txBody>
      </p:sp>
    </p:spTree>
    <p:extLst>
      <p:ext uri="{BB962C8B-B14F-4D97-AF65-F5344CB8AC3E}">
        <p14:creationId xmlns:p14="http://schemas.microsoft.com/office/powerpoint/2010/main" val="3701195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553B-CE0D-440E-9B7B-F3325E924E3A}"/>
              </a:ext>
            </a:extLst>
          </p:cNvPr>
          <p:cNvSpPr>
            <a:spLocks noGrp="1"/>
          </p:cNvSpPr>
          <p:nvPr>
            <p:ph type="title"/>
          </p:nvPr>
        </p:nvSpPr>
        <p:spPr/>
        <p:txBody>
          <a:bodyPr/>
          <a:lstStyle/>
          <a:p>
            <a:r>
              <a:rPr lang="en-US" dirty="0"/>
              <a:t>FAA Administrator – Michael Huerta</a:t>
            </a:r>
          </a:p>
        </p:txBody>
      </p:sp>
      <p:sp>
        <p:nvSpPr>
          <p:cNvPr id="3" name="Content Placeholder 2">
            <a:extLst>
              <a:ext uri="{FF2B5EF4-FFF2-40B4-BE49-F238E27FC236}">
                <a16:creationId xmlns:a16="http://schemas.microsoft.com/office/drawing/2014/main" id="{FC33030F-7D44-4A0B-A2E5-C4FE22A52188}"/>
              </a:ext>
            </a:extLst>
          </p:cNvPr>
          <p:cNvSpPr>
            <a:spLocks noGrp="1"/>
          </p:cNvSpPr>
          <p:nvPr>
            <p:ph idx="1"/>
          </p:nvPr>
        </p:nvSpPr>
        <p:spPr/>
        <p:txBody>
          <a:bodyPr>
            <a:normAutofit/>
          </a:bodyPr>
          <a:lstStyle/>
          <a:p>
            <a:r>
              <a:rPr lang="en-US" sz="2800" dirty="0"/>
              <a:t>“Essentially, every drone that flew meant that a traditional aircraft was not putting an additional strain on an already fragile system. I don’t think it’s an exaggeration to say that the hurricane response will be looked back upon as a landmark in the evolution of drone usage in this country.”</a:t>
            </a:r>
          </a:p>
        </p:txBody>
      </p:sp>
    </p:spTree>
    <p:extLst>
      <p:ext uri="{BB962C8B-B14F-4D97-AF65-F5344CB8AC3E}">
        <p14:creationId xmlns:p14="http://schemas.microsoft.com/office/powerpoint/2010/main" val="1335343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E860-F129-4CE2-9017-8046909608D3}"/>
              </a:ext>
            </a:extLst>
          </p:cNvPr>
          <p:cNvSpPr>
            <a:spLocks noGrp="1"/>
          </p:cNvSpPr>
          <p:nvPr>
            <p:ph type="title"/>
          </p:nvPr>
        </p:nvSpPr>
        <p:spPr/>
        <p:txBody>
          <a:bodyPr/>
          <a:lstStyle/>
          <a:p>
            <a:r>
              <a:rPr lang="en-US" dirty="0"/>
              <a:t>Drones and the utilities, </a:t>
            </a:r>
            <a:br>
              <a:rPr lang="en-US" dirty="0"/>
            </a:br>
            <a:r>
              <a:rPr lang="en-US" dirty="0"/>
              <a:t>What’s still missing??</a:t>
            </a:r>
          </a:p>
        </p:txBody>
      </p:sp>
      <p:pic>
        <p:nvPicPr>
          <p:cNvPr id="4" name="Picture 2">
            <a:extLst>
              <a:ext uri="{FF2B5EF4-FFF2-40B4-BE49-F238E27FC236}">
                <a16:creationId xmlns:a16="http://schemas.microsoft.com/office/drawing/2014/main" id="{B8BAC32C-8C3D-4BBB-ABA0-D5700DD07372}"/>
              </a:ext>
            </a:extLst>
          </p:cNvPr>
          <p:cNvPicPr>
            <a:picLocks noGrp="1"/>
          </p:cNvPicPr>
          <p:nvPr>
            <p:ph idx="1"/>
          </p:nvPr>
        </p:nvPicPr>
        <p:blipFill>
          <a:blip r:embed="rId2"/>
          <a:stretch/>
        </p:blipFill>
        <p:spPr>
          <a:xfrm>
            <a:off x="3669610" y="2120900"/>
            <a:ext cx="4859130" cy="4051300"/>
          </a:xfrm>
          <a:prstGeom prst="rect">
            <a:avLst/>
          </a:prstGeom>
          <a:ln>
            <a:noFill/>
          </a:ln>
        </p:spPr>
      </p:pic>
    </p:spTree>
    <p:extLst>
      <p:ext uri="{BB962C8B-B14F-4D97-AF65-F5344CB8AC3E}">
        <p14:creationId xmlns:p14="http://schemas.microsoft.com/office/powerpoint/2010/main" val="754881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E860-F129-4CE2-9017-8046909608D3}"/>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CE6FDE11-6303-4B97-8733-E0EC1E2CEF0E}"/>
              </a:ext>
            </a:extLst>
          </p:cNvPr>
          <p:cNvSpPr>
            <a:spLocks noGrp="1"/>
          </p:cNvSpPr>
          <p:nvPr>
            <p:ph idx="1"/>
          </p:nvPr>
        </p:nvSpPr>
        <p:spPr/>
        <p:txBody>
          <a:bodyPr>
            <a:normAutofit/>
          </a:bodyPr>
          <a:lstStyle/>
          <a:p>
            <a:r>
              <a:rPr lang="en-US" sz="2800" dirty="0"/>
              <a:t>Mark Kleine</a:t>
            </a:r>
          </a:p>
          <a:p>
            <a:endParaRPr lang="en-US" sz="2800" dirty="0"/>
          </a:p>
          <a:p>
            <a:r>
              <a:rPr lang="en-US" sz="2800" dirty="0"/>
              <a:t>McCoy Tree Surgery</a:t>
            </a:r>
          </a:p>
          <a:p>
            <a:endParaRPr lang="en-US" sz="2800" dirty="0"/>
          </a:p>
          <a:p>
            <a:r>
              <a:rPr lang="en-US" sz="2800" dirty="0"/>
              <a:t>mkleine@mccoytree.com</a:t>
            </a:r>
          </a:p>
        </p:txBody>
      </p:sp>
    </p:spTree>
    <p:extLst>
      <p:ext uri="{BB962C8B-B14F-4D97-AF65-F5344CB8AC3E}">
        <p14:creationId xmlns:p14="http://schemas.microsoft.com/office/powerpoint/2010/main" val="82392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1981200" y="274680"/>
            <a:ext cx="8229240" cy="1142640"/>
          </a:xfrm>
          <a:prstGeom prst="rect">
            <a:avLst/>
          </a:prstGeom>
          <a:noFill/>
          <a:ln>
            <a:noFill/>
          </a:ln>
        </p:spPr>
        <p:txBody>
          <a:bodyPr lIns="90000" tIns="45000" rIns="90000" bIns="45000"/>
          <a:lstStyle/>
          <a:p>
            <a:endParaRPr lang="en-US" sz="4400" spc="-1">
              <a:solidFill>
                <a:srgbClr val="000000"/>
              </a:solidFill>
              <a:latin typeface="Arial"/>
            </a:endParaRPr>
          </a:p>
        </p:txBody>
      </p:sp>
      <p:pic>
        <p:nvPicPr>
          <p:cNvPr id="98" name="Content Placeholder 3"/>
          <p:cNvPicPr/>
          <p:nvPr/>
        </p:nvPicPr>
        <p:blipFill>
          <a:blip r:embed="rId3"/>
          <a:stretch/>
        </p:blipFill>
        <p:spPr>
          <a:xfrm>
            <a:off x="1021992" y="117446"/>
            <a:ext cx="10353240" cy="5820840"/>
          </a:xfrm>
          <a:prstGeom prst="rect">
            <a:avLst/>
          </a:prstGeom>
          <a:ln>
            <a:noFill/>
          </a:ln>
        </p:spPr>
      </p:pic>
    </p:spTree>
    <p:extLst>
      <p:ext uri="{BB962C8B-B14F-4D97-AF65-F5344CB8AC3E}">
        <p14:creationId xmlns:p14="http://schemas.microsoft.com/office/powerpoint/2010/main" val="66210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6103-714E-41C7-BFAD-5F21449BDD86}"/>
              </a:ext>
            </a:extLst>
          </p:cNvPr>
          <p:cNvSpPr>
            <a:spLocks noGrp="1"/>
          </p:cNvSpPr>
          <p:nvPr>
            <p:ph type="title"/>
          </p:nvPr>
        </p:nvSpPr>
        <p:spPr/>
        <p:txBody>
          <a:bodyPr/>
          <a:lstStyle/>
          <a:p>
            <a:r>
              <a:rPr lang="en-US" dirty="0"/>
              <a:t>Remote Sensing</a:t>
            </a:r>
          </a:p>
        </p:txBody>
      </p:sp>
      <p:sp>
        <p:nvSpPr>
          <p:cNvPr id="3" name="Content Placeholder 2">
            <a:extLst>
              <a:ext uri="{FF2B5EF4-FFF2-40B4-BE49-F238E27FC236}">
                <a16:creationId xmlns:a16="http://schemas.microsoft.com/office/drawing/2014/main" id="{9FE99F72-11FF-49A0-8514-073E4D46B7B7}"/>
              </a:ext>
            </a:extLst>
          </p:cNvPr>
          <p:cNvSpPr>
            <a:spLocks noGrp="1"/>
          </p:cNvSpPr>
          <p:nvPr>
            <p:ph idx="1"/>
          </p:nvPr>
        </p:nvSpPr>
        <p:spPr/>
        <p:txBody>
          <a:bodyPr>
            <a:normAutofit/>
          </a:bodyPr>
          <a:lstStyle/>
          <a:p>
            <a:r>
              <a:rPr lang="en-US" sz="2800" dirty="0"/>
              <a:t>Location</a:t>
            </a:r>
          </a:p>
          <a:p>
            <a:r>
              <a:rPr lang="en-US" sz="2800" dirty="0"/>
              <a:t>Time Stamps</a:t>
            </a:r>
          </a:p>
          <a:p>
            <a:r>
              <a:rPr lang="en-US" sz="2800" dirty="0"/>
              <a:t>Height above ground</a:t>
            </a:r>
          </a:p>
          <a:p>
            <a:r>
              <a:rPr lang="en-US" sz="2800" dirty="0"/>
              <a:t>Visual Cameras</a:t>
            </a:r>
          </a:p>
          <a:p>
            <a:r>
              <a:rPr lang="en-US" sz="2800" dirty="0"/>
              <a:t>Infrared Cameras</a:t>
            </a:r>
          </a:p>
        </p:txBody>
      </p:sp>
    </p:spTree>
    <p:extLst>
      <p:ext uri="{BB962C8B-B14F-4D97-AF65-F5344CB8AC3E}">
        <p14:creationId xmlns:p14="http://schemas.microsoft.com/office/powerpoint/2010/main" val="26912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F3D3F3-ABDC-416E-BC38-022581DCDCA2}"/>
              </a:ext>
            </a:extLst>
          </p:cNvPr>
          <p:cNvPicPr/>
          <p:nvPr/>
        </p:nvPicPr>
        <p:blipFill>
          <a:blip r:embed="rId2"/>
          <a:stretch/>
        </p:blipFill>
        <p:spPr>
          <a:xfrm>
            <a:off x="636347" y="-1"/>
            <a:ext cx="10532395" cy="7175241"/>
          </a:xfrm>
          <a:prstGeom prst="rect">
            <a:avLst/>
          </a:prstGeom>
          <a:ln>
            <a:noFill/>
          </a:ln>
        </p:spPr>
      </p:pic>
    </p:spTree>
    <p:extLst>
      <p:ext uri="{BB962C8B-B14F-4D97-AF65-F5344CB8AC3E}">
        <p14:creationId xmlns:p14="http://schemas.microsoft.com/office/powerpoint/2010/main" val="287179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6103-714E-41C7-BFAD-5F21449BDD86}"/>
              </a:ext>
            </a:extLst>
          </p:cNvPr>
          <p:cNvSpPr>
            <a:spLocks noGrp="1"/>
          </p:cNvSpPr>
          <p:nvPr>
            <p:ph type="title"/>
          </p:nvPr>
        </p:nvSpPr>
        <p:spPr/>
        <p:txBody>
          <a:bodyPr/>
          <a:lstStyle/>
          <a:p>
            <a:r>
              <a:rPr lang="en-US" dirty="0"/>
              <a:t>Tower inspections</a:t>
            </a:r>
          </a:p>
        </p:txBody>
      </p:sp>
      <p:sp>
        <p:nvSpPr>
          <p:cNvPr id="3" name="Content Placeholder 2">
            <a:extLst>
              <a:ext uri="{FF2B5EF4-FFF2-40B4-BE49-F238E27FC236}">
                <a16:creationId xmlns:a16="http://schemas.microsoft.com/office/drawing/2014/main" id="{9FE99F72-11FF-49A0-8514-073E4D46B7B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48DD7D2-ED18-4E56-9C4E-7B0135F999A0}"/>
              </a:ext>
            </a:extLst>
          </p:cNvPr>
          <p:cNvPicPr>
            <a:picLocks noChangeAspect="1"/>
          </p:cNvPicPr>
          <p:nvPr/>
        </p:nvPicPr>
        <p:blipFill>
          <a:blip r:embed="rId2"/>
          <a:stretch>
            <a:fillRect/>
          </a:stretch>
        </p:blipFill>
        <p:spPr>
          <a:xfrm>
            <a:off x="1431730" y="1576873"/>
            <a:ext cx="9388670" cy="5281127"/>
          </a:xfrm>
          <a:prstGeom prst="rect">
            <a:avLst/>
          </a:prstGeom>
        </p:spPr>
      </p:pic>
    </p:spTree>
    <p:extLst>
      <p:ext uri="{BB962C8B-B14F-4D97-AF65-F5344CB8AC3E}">
        <p14:creationId xmlns:p14="http://schemas.microsoft.com/office/powerpoint/2010/main" val="330263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CDD4-6959-486F-9B67-82F055381DE4}"/>
              </a:ext>
            </a:extLst>
          </p:cNvPr>
          <p:cNvSpPr>
            <a:spLocks noGrp="1"/>
          </p:cNvSpPr>
          <p:nvPr>
            <p:ph type="ctrTitle"/>
          </p:nvPr>
        </p:nvSpPr>
        <p:spPr/>
        <p:txBody>
          <a:bodyPr/>
          <a:lstStyle/>
          <a:p>
            <a:r>
              <a:rPr lang="en-US" dirty="0"/>
              <a:t>Long term goals</a:t>
            </a:r>
          </a:p>
        </p:txBody>
      </p:sp>
      <p:sp>
        <p:nvSpPr>
          <p:cNvPr id="3" name="Subtitle 2">
            <a:extLst>
              <a:ext uri="{FF2B5EF4-FFF2-40B4-BE49-F238E27FC236}">
                <a16:creationId xmlns:a16="http://schemas.microsoft.com/office/drawing/2014/main" id="{1596383C-01AA-439C-B5F1-524CE7EF763E}"/>
              </a:ext>
            </a:extLst>
          </p:cNvPr>
          <p:cNvSpPr>
            <a:spLocks noGrp="1"/>
          </p:cNvSpPr>
          <p:nvPr>
            <p:ph type="subTitle" idx="1"/>
          </p:nvPr>
        </p:nvSpPr>
        <p:spPr/>
        <p:txBody>
          <a:bodyPr>
            <a:normAutofit/>
          </a:bodyPr>
          <a:lstStyle/>
          <a:p>
            <a:r>
              <a:rPr lang="en-US" dirty="0"/>
              <a:t>Automated, remote sensing powerline documentation.</a:t>
            </a:r>
          </a:p>
        </p:txBody>
      </p:sp>
    </p:spTree>
    <p:extLst>
      <p:ext uri="{BB962C8B-B14F-4D97-AF65-F5344CB8AC3E}">
        <p14:creationId xmlns:p14="http://schemas.microsoft.com/office/powerpoint/2010/main" val="31757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210A-7901-4B56-8098-2567D21400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2190D0-1D85-4A05-BA0C-58F43D87A78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47748AD-19A6-42F7-A997-FF3E4ED7E5B0}"/>
              </a:ext>
            </a:extLst>
          </p:cNvPr>
          <p:cNvPicPr/>
          <p:nvPr/>
        </p:nvPicPr>
        <p:blipFill>
          <a:blip r:embed="rId2"/>
          <a:stretch/>
        </p:blipFill>
        <p:spPr>
          <a:xfrm>
            <a:off x="479851" y="0"/>
            <a:ext cx="11189235" cy="6858000"/>
          </a:xfrm>
          <a:prstGeom prst="rect">
            <a:avLst/>
          </a:prstGeom>
          <a:ln>
            <a:noFill/>
          </a:ln>
        </p:spPr>
      </p:pic>
    </p:spTree>
    <p:extLst>
      <p:ext uri="{BB962C8B-B14F-4D97-AF65-F5344CB8AC3E}">
        <p14:creationId xmlns:p14="http://schemas.microsoft.com/office/powerpoint/2010/main" val="3291760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0</TotalTime>
  <Words>1934</Words>
  <Application>Microsoft Office PowerPoint</Application>
  <PresentationFormat>Widescreen</PresentationFormat>
  <Paragraphs>157</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Rockwell</vt:lpstr>
      <vt:lpstr>Rockwell Condensed</vt:lpstr>
      <vt:lpstr>Times New Roman</vt:lpstr>
      <vt:lpstr>Wingdings</vt:lpstr>
      <vt:lpstr>Wood Type</vt:lpstr>
      <vt:lpstr>Using Drones in  Utility Work 2017</vt:lpstr>
      <vt:lpstr>UAS and the Utility Industry </vt:lpstr>
      <vt:lpstr>Drones and the Utility Industry </vt:lpstr>
      <vt:lpstr>PowerPoint Presentation</vt:lpstr>
      <vt:lpstr>Remote Sensing</vt:lpstr>
      <vt:lpstr>PowerPoint Presentation</vt:lpstr>
      <vt:lpstr>Tower inspections</vt:lpstr>
      <vt:lpstr>Long term goals</vt:lpstr>
      <vt:lpstr>PowerPoint Presentation</vt:lpstr>
      <vt:lpstr>FMRA of 2012 </vt:lpstr>
      <vt:lpstr>Section 333</vt:lpstr>
      <vt:lpstr>Drone registration</vt:lpstr>
      <vt:lpstr>FAA Commercial rules</vt:lpstr>
      <vt:lpstr>Drone restrictions - 1</vt:lpstr>
      <vt:lpstr>Drone restrictions - 2</vt:lpstr>
      <vt:lpstr>Drone restrictions - 3</vt:lpstr>
      <vt:lpstr>Drone restrictions - 4</vt:lpstr>
      <vt:lpstr>Drone certifications</vt:lpstr>
      <vt:lpstr>Commercial Drone Pilot requirements</vt:lpstr>
      <vt:lpstr>Remote pilot certificate</vt:lpstr>
      <vt:lpstr>PowerPoint Presentation</vt:lpstr>
      <vt:lpstr>Faa Oklahoma test centers - $150</vt:lpstr>
      <vt:lpstr>Flying over Military bases</vt:lpstr>
      <vt:lpstr>Flying over landmarks </vt:lpstr>
      <vt:lpstr>NTIA Best Privacy Practices</vt:lpstr>
      <vt:lpstr>FAA mobile app and web info</vt:lpstr>
      <vt:lpstr>Drone Detection initiative</vt:lpstr>
      <vt:lpstr>Emergency response operations</vt:lpstr>
      <vt:lpstr>Hurricane Irma authorizations</vt:lpstr>
      <vt:lpstr>Hurricane Irma authorizations</vt:lpstr>
      <vt:lpstr>Hurricane Irma authorizations</vt:lpstr>
      <vt:lpstr>FAA Administrator – Michael Huerta</vt:lpstr>
      <vt:lpstr>Drones and the utilities,  What’s still missing??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Drones in  Utility Work 2017</dc:title>
  <dc:creator>Mark Kleine</dc:creator>
  <cp:lastModifiedBy>Mark Kleine</cp:lastModifiedBy>
  <cp:revision>15</cp:revision>
  <dcterms:created xsi:type="dcterms:W3CDTF">2017-10-09T14:10:01Z</dcterms:created>
  <dcterms:modified xsi:type="dcterms:W3CDTF">2017-10-09T16:20:48Z</dcterms:modified>
</cp:coreProperties>
</file>