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tags/tag10.xml" ContentType="application/vnd.openxmlformats-officedocument.presentationml.tags+xml"/>
  <Override PartName="/ppt/notesSlides/notesSlide19.xml" ContentType="application/vnd.openxmlformats-officedocument.presentationml.notesSlide+xml"/>
  <Override PartName="/ppt/tags/tag11.xml" ContentType="application/vnd.openxmlformats-officedocument.presentationml.tags+xml"/>
  <Override PartName="/ppt/notesSlides/notesSlide20.xml" ContentType="application/vnd.openxmlformats-officedocument.presentationml.notesSlide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tags/tag13.xml" ContentType="application/vnd.openxmlformats-officedocument.presentationml.tags+xml"/>
  <Override PartName="/ppt/notesSlides/notesSlide22.xml" ContentType="application/vnd.openxmlformats-officedocument.presentationml.notesSlide+xml"/>
  <Override PartName="/ppt/tags/tag14.xml" ContentType="application/vnd.openxmlformats-officedocument.presentationml.tags+xml"/>
  <Override PartName="/ppt/notesSlides/notesSlide23.xml" ContentType="application/vnd.openxmlformats-officedocument.presentationml.notesSlide+xml"/>
  <Override PartName="/ppt/tags/tag15.xml" ContentType="application/vnd.openxmlformats-officedocument.presentationml.tags+xml"/>
  <Override PartName="/ppt/notesSlides/notesSlide24.xml" ContentType="application/vnd.openxmlformats-officedocument.presentationml.notesSlide+xml"/>
  <Override PartName="/ppt/tags/tag16.xml" ContentType="application/vnd.openxmlformats-officedocument.presentationml.tags+xml"/>
  <Override PartName="/ppt/notesSlides/notesSlide25.xml" ContentType="application/vnd.openxmlformats-officedocument.presentationml.notesSlide+xml"/>
  <Override PartName="/ppt/tags/tag17.xml" ContentType="application/vnd.openxmlformats-officedocument.presentationml.tags+xml"/>
  <Override PartName="/ppt/notesSlides/notesSlide26.xml" ContentType="application/vnd.openxmlformats-officedocument.presentationml.notesSlide+xml"/>
  <Override PartName="/ppt/tags/tag18.xml" ContentType="application/vnd.openxmlformats-officedocument.presentationml.tags+xml"/>
  <Override PartName="/ppt/notesSlides/notesSlide27.xml" ContentType="application/vnd.openxmlformats-officedocument.presentationml.notesSlide+xml"/>
  <Override PartName="/ppt/tags/tag19.xml" ContentType="application/vnd.openxmlformats-officedocument.presentationml.tags+xml"/>
  <Override PartName="/ppt/notesSlides/notesSlide28.xml" ContentType="application/vnd.openxmlformats-officedocument.presentationml.notesSlide+xml"/>
  <Override PartName="/ppt/tags/tag20.xml" ContentType="application/vnd.openxmlformats-officedocument.presentationml.tags+xml"/>
  <Override PartName="/ppt/notesSlides/notesSlide29.xml" ContentType="application/vnd.openxmlformats-officedocument.presentationml.notesSlide+xml"/>
  <Override PartName="/ppt/tags/tag21.xml" ContentType="application/vnd.openxmlformats-officedocument.presentationml.tags+xml"/>
  <Override PartName="/ppt/notesSlides/notesSlide30.xml" ContentType="application/vnd.openxmlformats-officedocument.presentationml.notesSlide+xml"/>
  <Override PartName="/ppt/tags/tag22.xml" ContentType="application/vnd.openxmlformats-officedocument.presentationml.tags+xml"/>
  <Override PartName="/ppt/notesSlides/notesSlide31.xml" ContentType="application/vnd.openxmlformats-officedocument.presentationml.notesSlide+xml"/>
  <Override PartName="/ppt/tags/tag23.xml" ContentType="application/vnd.openxmlformats-officedocument.presentationml.tags+xml"/>
  <Override PartName="/ppt/notesSlides/notesSlide32.xml" ContentType="application/vnd.openxmlformats-officedocument.presentationml.notesSlide+xml"/>
  <Override PartName="/ppt/tags/tag24.xml" ContentType="application/vnd.openxmlformats-officedocument.presentationml.tags+xml"/>
  <Override PartName="/ppt/notesSlides/notesSlide33.xml" ContentType="application/vnd.openxmlformats-officedocument.presentationml.notesSlide+xml"/>
  <Override PartName="/ppt/tags/tag25.xml" ContentType="application/vnd.openxmlformats-officedocument.presentationml.tags+xml"/>
  <Override PartName="/ppt/notesSlides/notesSlide34.xml" ContentType="application/vnd.openxmlformats-officedocument.presentationml.notesSlide+xml"/>
  <Override PartName="/ppt/tags/tag26.xml" ContentType="application/vnd.openxmlformats-officedocument.presentationml.tags+xml"/>
  <Override PartName="/ppt/notesSlides/notesSlide35.xml" ContentType="application/vnd.openxmlformats-officedocument.presentationml.notesSlide+xml"/>
  <Override PartName="/ppt/tags/tag27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  <p:sldMasterId id="2147483658" r:id="rId2"/>
  </p:sldMasterIdLst>
  <p:notesMasterIdLst>
    <p:notesMasterId r:id="rId61"/>
  </p:notesMasterIdLst>
  <p:handoutMasterIdLst>
    <p:handoutMasterId r:id="rId62"/>
  </p:handoutMasterIdLst>
  <p:sldIdLst>
    <p:sldId id="477" r:id="rId3"/>
    <p:sldId id="478" r:id="rId4"/>
    <p:sldId id="479" r:id="rId5"/>
    <p:sldId id="436" r:id="rId6"/>
    <p:sldId id="437" r:id="rId7"/>
    <p:sldId id="439" r:id="rId8"/>
    <p:sldId id="447" r:id="rId9"/>
    <p:sldId id="440" r:id="rId10"/>
    <p:sldId id="443" r:id="rId11"/>
    <p:sldId id="444" r:id="rId12"/>
    <p:sldId id="445" r:id="rId13"/>
    <p:sldId id="446" r:id="rId14"/>
    <p:sldId id="438" r:id="rId15"/>
    <p:sldId id="441" r:id="rId16"/>
    <p:sldId id="442" r:id="rId17"/>
    <p:sldId id="402" r:id="rId18"/>
    <p:sldId id="401" r:id="rId19"/>
    <p:sldId id="448" r:id="rId20"/>
    <p:sldId id="450" r:id="rId21"/>
    <p:sldId id="451" r:id="rId22"/>
    <p:sldId id="452" r:id="rId23"/>
    <p:sldId id="453" r:id="rId24"/>
    <p:sldId id="455" r:id="rId25"/>
    <p:sldId id="463" r:id="rId26"/>
    <p:sldId id="458" r:id="rId27"/>
    <p:sldId id="464" r:id="rId28"/>
    <p:sldId id="465" r:id="rId29"/>
    <p:sldId id="466" r:id="rId30"/>
    <p:sldId id="457" r:id="rId31"/>
    <p:sldId id="459" r:id="rId32"/>
    <p:sldId id="460" r:id="rId33"/>
    <p:sldId id="462" r:id="rId34"/>
    <p:sldId id="467" r:id="rId35"/>
    <p:sldId id="468" r:id="rId36"/>
    <p:sldId id="461" r:id="rId37"/>
    <p:sldId id="469" r:id="rId38"/>
    <p:sldId id="470" r:id="rId39"/>
    <p:sldId id="471" r:id="rId40"/>
    <p:sldId id="472" r:id="rId41"/>
    <p:sldId id="473" r:id="rId42"/>
    <p:sldId id="475" r:id="rId43"/>
    <p:sldId id="474" r:id="rId44"/>
    <p:sldId id="426" r:id="rId45"/>
    <p:sldId id="300" r:id="rId46"/>
    <p:sldId id="480" r:id="rId47"/>
    <p:sldId id="481" r:id="rId48"/>
    <p:sldId id="482" r:id="rId49"/>
    <p:sldId id="484" r:id="rId50"/>
    <p:sldId id="485" r:id="rId51"/>
    <p:sldId id="487" r:id="rId52"/>
    <p:sldId id="488" r:id="rId53"/>
    <p:sldId id="489" r:id="rId54"/>
    <p:sldId id="490" r:id="rId55"/>
    <p:sldId id="486" r:id="rId56"/>
    <p:sldId id="491" r:id="rId57"/>
    <p:sldId id="492" r:id="rId58"/>
    <p:sldId id="483" r:id="rId59"/>
    <p:sldId id="493" r:id="rId60"/>
  </p:sldIdLst>
  <p:sldSz cx="12190413" cy="6858000"/>
  <p:notesSz cx="6858000" cy="9296400"/>
  <p:embeddedFontLst>
    <p:embeddedFont>
      <p:font typeface="ABBvoiceOffice" panose="020B0604020202020204" charset="0"/>
      <p:regular r:id="rId63"/>
      <p:bold r:id="rId64"/>
    </p:embeddedFont>
    <p:embeddedFont>
      <p:font typeface="Calibri" panose="020F0502020204030204" pitchFamily="34" charset="0"/>
      <p:regular r:id="rId65"/>
      <p:bold r:id="rId66"/>
      <p:italic r:id="rId67"/>
      <p:boldItalic r:id="rId68"/>
    </p:embeddedFont>
    <p:embeddedFont>
      <p:font typeface="Cambria Math" panose="02040503050406030204" pitchFamily="18" charset="0"/>
      <p:regular r:id="rId69"/>
    </p:embeddedFont>
    <p:embeddedFont>
      <p:font typeface="Century Schoolbook" panose="02040604050505020304" pitchFamily="18" charset="0"/>
      <p:regular r:id="rId70"/>
      <p:bold r:id="rId71"/>
      <p:italic r:id="rId72"/>
      <p:boldItalic r:id="rId73"/>
    </p:embeddedFont>
    <p:embeddedFont>
      <p:font typeface="Arial Black" panose="020B0A04020102020204" pitchFamily="34" charset="0"/>
      <p:bold r:id="rId7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75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hemeClr val="dk1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ff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tx2"/>
      </a:tcTxStyle>
      <a:tcStyle>
        <a:tcBdr>
          <a:bottom>
            <a:ln w="1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0" autoAdjust="0"/>
    <p:restoredTop sz="76747" autoAdjust="0"/>
  </p:normalViewPr>
  <p:slideViewPr>
    <p:cSldViewPr snapToGrid="0" snapToObjects="1" showGuides="1">
      <p:cViewPr varScale="1">
        <p:scale>
          <a:sx n="67" d="100"/>
          <a:sy n="67" d="100"/>
        </p:scale>
        <p:origin x="691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334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-3804" y="-78"/>
      </p:cViewPr>
      <p:guideLst>
        <p:guide orient="horz" pos="2928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4.fntdata"/><Relationship Id="rId7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font" Target="fonts/font3.fntdata"/><Relationship Id="rId73" Type="http://schemas.openxmlformats.org/officeDocument/2006/relationships/font" Target="fonts/font11.fntdata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0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5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70" Type="http://schemas.openxmlformats.org/officeDocument/2006/relationships/font" Target="fonts/font8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6490A3-8906-4C15-BA06-29841194A30F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ABD733-F72C-4484-8056-9C6167F84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1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9B1A6A-6BBE-4409-8C9E-DA0703379151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-423863" y="696913"/>
            <a:ext cx="6194426" cy="348615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83823" y="4415790"/>
            <a:ext cx="6090356" cy="418338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94E69C-C28A-4BE6-BE89-71D8FB203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buFont typeface="ABBvoiceOffice" panose="020D0603020503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41089-AFE2-4BC1-A945-38E7A4A2A5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276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en-US" smtClean="0"/>
              <a:t>Property of ABB LV Drives, Do Not Copy - Do Not Distribute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88BB180D-92BF-41EA-A7B2-535C3EF90FE5}" type="slidenum">
              <a:rPr lang="de-CH" altLang="en-US" smtClean="0"/>
              <a:pPr>
                <a:lnSpc>
                  <a:spcPct val="100000"/>
                </a:lnSpc>
                <a:spcBef>
                  <a:spcPct val="0"/>
                </a:spcBef>
              </a:pPr>
              <a:t>11</a:t>
            </a:fld>
            <a:endParaRPr lang="de-CH" altLang="en-US" smtClean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538163"/>
            <a:ext cx="7232650" cy="4070350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9696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en-US" smtClean="0"/>
              <a:t>Property of ABB LV Drives, Do Not Copy - Do Not Distribute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88BB180D-92BF-41EA-A7B2-535C3EF90FE5}" type="slidenum">
              <a:rPr lang="de-CH" altLang="en-US" smtClean="0"/>
              <a:pPr>
                <a:lnSpc>
                  <a:spcPct val="100000"/>
                </a:lnSpc>
                <a:spcBef>
                  <a:spcPct val="0"/>
                </a:spcBef>
              </a:pPr>
              <a:t>12</a:t>
            </a:fld>
            <a:endParaRPr lang="de-CH" altLang="en-US" smtClean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538163"/>
            <a:ext cx="7232650" cy="4070350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40615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833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73833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73833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73833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73833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73833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73833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73833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73833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4D7459D8-BDF2-4680-ACDB-04396CD1E516}" type="slidenum">
              <a:rPr lang="de-CH" altLang="en-US"/>
              <a:pPr>
                <a:lnSpc>
                  <a:spcPct val="100000"/>
                </a:lnSpc>
                <a:spcBef>
                  <a:spcPct val="0"/>
                </a:spcBef>
              </a:pPr>
              <a:t>13</a:t>
            </a:fld>
            <a:endParaRPr lang="de-CH" alt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" y="758825"/>
            <a:ext cx="6719888" cy="378142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793457"/>
            <a:ext cx="4987925" cy="4540065"/>
          </a:xfrm>
          <a:noFill/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DC output of the diode-bridge converter stores energy in the DC link</a:t>
            </a:r>
            <a:r>
              <a:rPr lang="en-GB" alt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or bus capacitors, to supply stiff voltage input to the inverter.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79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27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833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73833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73833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73833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73833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73833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73833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73833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73833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4D7459D8-BDF2-4680-ACDB-04396CD1E516}" type="slidenum">
              <a:rPr lang="de-CH" altLang="en-US"/>
              <a:pPr>
                <a:lnSpc>
                  <a:spcPct val="100000"/>
                </a:lnSpc>
                <a:spcBef>
                  <a:spcPct val="0"/>
                </a:spcBef>
              </a:pPr>
              <a:t>16</a:t>
            </a:fld>
            <a:endParaRPr lang="de-CH" alt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" y="758825"/>
            <a:ext cx="6719888" cy="378142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793457"/>
            <a:ext cx="4987925" cy="4540065"/>
          </a:xfrm>
          <a:noFill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/>
              <a:t>Typical voltage/flux output of drive is linear line, but can be tweaked</a:t>
            </a:r>
            <a:endParaRPr lang="en-US" alt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Flux remains constant until base speed</a:t>
            </a:r>
            <a:endParaRPr lang="en-US" altLang="en-US" dirty="0" smtClean="0"/>
          </a:p>
          <a:p>
            <a:pPr eaLnBrk="1" hangingPunct="1"/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20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en-US" smtClean="0"/>
              <a:t>Property of ABB LV Drives, Do Not Copy - Do Not Distribute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88BB180D-92BF-41EA-A7B2-535C3EF90FE5}" type="slidenum">
              <a:rPr lang="de-CH" altLang="en-US" smtClean="0"/>
              <a:pPr>
                <a:lnSpc>
                  <a:spcPct val="100000"/>
                </a:lnSpc>
                <a:spcBef>
                  <a:spcPct val="0"/>
                </a:spcBef>
              </a:pPr>
              <a:t>18</a:t>
            </a:fld>
            <a:endParaRPr lang="de-CH" altLang="en-US" smtClean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538163"/>
            <a:ext cx="7232650" cy="4070350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6759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en-US" smtClean="0"/>
              <a:t>Property of ABB LV Drives, Do Not Copy - Do Not Distribute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88BB180D-92BF-41EA-A7B2-535C3EF90FE5}" type="slidenum">
              <a:rPr lang="de-CH" altLang="en-US" smtClean="0"/>
              <a:pPr>
                <a:lnSpc>
                  <a:spcPct val="100000"/>
                </a:lnSpc>
                <a:spcBef>
                  <a:spcPct val="0"/>
                </a:spcBef>
              </a:pPr>
              <a:t>19</a:t>
            </a:fld>
            <a:endParaRPr lang="de-CH" altLang="en-US" smtClean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538163"/>
            <a:ext cx="7232650" cy="4070350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Reduced displacement power factor is most commonly caused by inductive loads.  The current lags behind the voltage, so more current is needed to provide the power.</a:t>
            </a:r>
            <a:endParaRPr lang="en-GB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12662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en-US" smtClean="0"/>
              <a:t>Property of ABB LV Drives, Do Not Copy - Do Not Distribute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88BB180D-92BF-41EA-A7B2-535C3EF90FE5}" type="slidenum">
              <a:rPr lang="de-CH" altLang="en-US" smtClean="0"/>
              <a:pPr>
                <a:lnSpc>
                  <a:spcPct val="100000"/>
                </a:lnSpc>
                <a:spcBef>
                  <a:spcPct val="0"/>
                </a:spcBef>
              </a:pPr>
              <a:t>20</a:t>
            </a:fld>
            <a:endParaRPr lang="de-CH" altLang="en-US" smtClean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538163"/>
            <a:ext cx="7232650" cy="4070350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54070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en-US" smtClean="0"/>
              <a:t>Property of ABB LV Drives, Do Not Copy - Do Not Distribute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88BB180D-92BF-41EA-A7B2-535C3EF90FE5}" type="slidenum">
              <a:rPr lang="de-CH" altLang="en-US" smtClean="0"/>
              <a:pPr>
                <a:lnSpc>
                  <a:spcPct val="100000"/>
                </a:lnSpc>
                <a:spcBef>
                  <a:spcPct val="0"/>
                </a:spcBef>
              </a:pPr>
              <a:t>21</a:t>
            </a:fld>
            <a:endParaRPr lang="de-CH" altLang="en-US" smtClean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538163"/>
            <a:ext cx="7232650" cy="4070350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0457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en-US" smtClean="0"/>
              <a:t>Property of ABB LV Drives, Do Not Copy - Do Not Distribute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88BB180D-92BF-41EA-A7B2-535C3EF90FE5}" type="slidenum">
              <a:rPr lang="de-CH" altLang="en-US" smtClean="0"/>
              <a:pPr>
                <a:lnSpc>
                  <a:spcPct val="100000"/>
                </a:lnSpc>
                <a:spcBef>
                  <a:spcPct val="0"/>
                </a:spcBef>
              </a:pPr>
              <a:t>23</a:t>
            </a:fld>
            <a:endParaRPr lang="de-CH" altLang="en-US" smtClean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538163"/>
            <a:ext cx="7232650" cy="4070350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The distorted voltage waveform can be analyzed by a Fourier Transform.</a:t>
            </a:r>
            <a:r>
              <a:rPr lang="en-US" altLang="en-US" baseline="0" dirty="0" smtClean="0"/>
              <a:t> Both PF and THD represent inefficiencies in the supply network.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23206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41089-AFE2-4BC1-A945-38E7A4A2A5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320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en-US" smtClean="0"/>
              <a:t>Property of ABB LV Drives, Do Not Copy - Do Not Distribute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88BB180D-92BF-41EA-A7B2-535C3EF90FE5}" type="slidenum">
              <a:rPr lang="de-CH" altLang="en-US" smtClean="0"/>
              <a:pPr>
                <a:lnSpc>
                  <a:spcPct val="100000"/>
                </a:lnSpc>
                <a:spcBef>
                  <a:spcPct val="0"/>
                </a:spcBef>
              </a:pPr>
              <a:t>24</a:t>
            </a:fld>
            <a:endParaRPr lang="de-CH" altLang="en-US" smtClean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538163"/>
            <a:ext cx="7232650" cy="4070350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62739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en-US" smtClean="0"/>
              <a:t>Property of ABB LV Drives, Do Not Copy - Do Not Distribute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88BB180D-92BF-41EA-A7B2-535C3EF90FE5}" type="slidenum">
              <a:rPr lang="de-CH" altLang="en-US" smtClean="0"/>
              <a:pPr>
                <a:lnSpc>
                  <a:spcPct val="100000"/>
                </a:lnSpc>
                <a:spcBef>
                  <a:spcPct val="0"/>
                </a:spcBef>
              </a:pPr>
              <a:t>25</a:t>
            </a:fld>
            <a:endParaRPr lang="de-CH" altLang="en-US" smtClean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538163"/>
            <a:ext cx="7232650" cy="4070350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9447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en-US" smtClean="0"/>
              <a:t>Property of ABB LV Drives, Do Not Copy - Do Not Distribute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88BB180D-92BF-41EA-A7B2-535C3EF90FE5}" type="slidenum">
              <a:rPr lang="de-CH" altLang="en-US" smtClean="0"/>
              <a:pPr>
                <a:lnSpc>
                  <a:spcPct val="100000"/>
                </a:lnSpc>
                <a:spcBef>
                  <a:spcPct val="0"/>
                </a:spcBef>
              </a:pPr>
              <a:t>26</a:t>
            </a:fld>
            <a:endParaRPr lang="de-CH" altLang="en-US" smtClean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538163"/>
            <a:ext cx="7232650" cy="4070350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15981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en-US" smtClean="0"/>
              <a:t>Property of ABB LV Drives, Do Not Copy - Do Not Distribute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88BB180D-92BF-41EA-A7B2-535C3EF90FE5}" type="slidenum">
              <a:rPr lang="de-CH" altLang="en-US" smtClean="0"/>
              <a:pPr>
                <a:lnSpc>
                  <a:spcPct val="100000"/>
                </a:lnSpc>
                <a:spcBef>
                  <a:spcPct val="0"/>
                </a:spcBef>
              </a:pPr>
              <a:t>27</a:t>
            </a:fld>
            <a:endParaRPr lang="de-CH" altLang="en-US" smtClean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538163"/>
            <a:ext cx="7232650" cy="4070350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97264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en-US" smtClean="0"/>
              <a:t>Property of ABB LV Drives, Do Not Copy - Do Not Distribute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88BB180D-92BF-41EA-A7B2-535C3EF90FE5}" type="slidenum">
              <a:rPr lang="de-CH" altLang="en-US" smtClean="0"/>
              <a:pPr>
                <a:lnSpc>
                  <a:spcPct val="100000"/>
                </a:lnSpc>
                <a:spcBef>
                  <a:spcPct val="0"/>
                </a:spcBef>
              </a:pPr>
              <a:t>28</a:t>
            </a:fld>
            <a:endParaRPr lang="de-CH" altLang="en-US" smtClean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538163"/>
            <a:ext cx="7232650" cy="4070350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98334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en-US" smtClean="0"/>
              <a:t>Property of ABB LV Drives, Do Not Copy - Do Not Distribute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88BB180D-92BF-41EA-A7B2-535C3EF90FE5}" type="slidenum">
              <a:rPr lang="de-CH" altLang="en-US" smtClean="0"/>
              <a:pPr>
                <a:lnSpc>
                  <a:spcPct val="100000"/>
                </a:lnSpc>
                <a:spcBef>
                  <a:spcPct val="0"/>
                </a:spcBef>
              </a:pPr>
              <a:t>29</a:t>
            </a:fld>
            <a:endParaRPr lang="de-CH" altLang="en-US" smtClean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538163"/>
            <a:ext cx="7232650" cy="4070350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04694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en-US" smtClean="0"/>
              <a:t>Property of ABB LV Drives, Do Not Copy - Do Not Distribute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88BB180D-92BF-41EA-A7B2-535C3EF90FE5}" type="slidenum">
              <a:rPr lang="de-CH" altLang="en-US" smtClean="0"/>
              <a:pPr>
                <a:lnSpc>
                  <a:spcPct val="100000"/>
                </a:lnSpc>
                <a:spcBef>
                  <a:spcPct val="0"/>
                </a:spcBef>
              </a:pPr>
              <a:t>30</a:t>
            </a:fld>
            <a:endParaRPr lang="de-CH" altLang="en-US" smtClean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538163"/>
            <a:ext cx="7232650" cy="4070350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/>
            <a:r>
              <a:rPr lang="en-US" altLang="en-US" dirty="0" smtClean="0">
                <a:latin typeface="Arial" panose="020B0604020202020204" pitchFamily="34" charset="0"/>
              </a:rPr>
              <a:t>Drive on 1500kVA transformer causes very little voltage harmonics or distortion.</a:t>
            </a:r>
          </a:p>
          <a:p>
            <a:pPr marL="0" indent="0" eaLnBrk="1" hangingPunct="1"/>
            <a:r>
              <a:rPr lang="en-US" altLang="en-US" dirty="0" smtClean="0">
                <a:latin typeface="Arial" panose="020B0604020202020204" pitchFamily="34" charset="0"/>
              </a:rPr>
              <a:t>This is a stiff source.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48651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en-US" smtClean="0"/>
              <a:t>Property of ABB LV Drives, Do Not Copy - Do Not Distribute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88BB180D-92BF-41EA-A7B2-535C3EF90FE5}" type="slidenum">
              <a:rPr lang="de-CH" altLang="en-US" smtClean="0"/>
              <a:pPr>
                <a:lnSpc>
                  <a:spcPct val="100000"/>
                </a:lnSpc>
                <a:spcBef>
                  <a:spcPct val="0"/>
                </a:spcBef>
              </a:pPr>
              <a:t>31</a:t>
            </a:fld>
            <a:endParaRPr lang="de-CH" altLang="en-US" smtClean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538163"/>
            <a:ext cx="7232650" cy="4070350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/>
            <a:r>
              <a:rPr lang="en-US" altLang="en-US" dirty="0" smtClean="0">
                <a:latin typeface="Arial" panose="020B0604020202020204" pitchFamily="34" charset="0"/>
              </a:rPr>
              <a:t>75hp drive on a 75kVA </a:t>
            </a:r>
            <a:r>
              <a:rPr lang="en-US" altLang="en-US" dirty="0" err="1" smtClean="0">
                <a:latin typeface="Arial" panose="020B0604020202020204" pitchFamily="34" charset="0"/>
              </a:rPr>
              <a:t>xfmr</a:t>
            </a:r>
            <a:r>
              <a:rPr lang="en-US" altLang="en-US" dirty="0" smtClean="0">
                <a:latin typeface="Arial" panose="020B0604020202020204" pitchFamily="34" charset="0"/>
              </a:rPr>
              <a:t>, lots of voltage distortion (about 10%).</a:t>
            </a:r>
          </a:p>
          <a:p>
            <a:pPr marL="0" indent="0" eaLnBrk="1" hangingPunct="1"/>
            <a:r>
              <a:rPr lang="en-US" altLang="en-US" dirty="0" smtClean="0">
                <a:latin typeface="Arial" panose="020B0604020202020204" pitchFamily="34" charset="0"/>
              </a:rPr>
              <a:t>This is a soft source, with </a:t>
            </a:r>
            <a:r>
              <a:rPr lang="en-US" altLang="en-US" dirty="0" err="1" smtClean="0">
                <a:latin typeface="Arial" panose="020B0604020202020204" pitchFamily="34" charset="0"/>
              </a:rPr>
              <a:t>Isc</a:t>
            </a:r>
            <a:r>
              <a:rPr lang="en-US" altLang="en-US" dirty="0" smtClean="0">
                <a:latin typeface="Arial" panose="020B0604020202020204" pitchFamily="34" charset="0"/>
              </a:rPr>
              <a:t>/</a:t>
            </a:r>
            <a:r>
              <a:rPr lang="en-US" altLang="en-US" dirty="0" err="1" smtClean="0">
                <a:latin typeface="Arial" panose="020B0604020202020204" pitchFamily="34" charset="0"/>
              </a:rPr>
              <a:t>Iload</a:t>
            </a:r>
            <a:r>
              <a:rPr lang="en-US" altLang="en-US" dirty="0" smtClean="0">
                <a:latin typeface="Arial" panose="020B0604020202020204" pitchFamily="34" charset="0"/>
              </a:rPr>
              <a:t> &lt; 20.</a:t>
            </a:r>
          </a:p>
          <a:p>
            <a:pPr marL="0" indent="0" eaLnBrk="1" hangingPunct="1"/>
            <a:r>
              <a:rPr lang="en-US" altLang="en-US" dirty="0" smtClean="0">
                <a:latin typeface="Arial" panose="020B0604020202020204" pitchFamily="34" charset="0"/>
              </a:rPr>
              <a:t>If other equipment were also on this same </a:t>
            </a:r>
            <a:r>
              <a:rPr lang="en-US" altLang="en-US" dirty="0" err="1" smtClean="0">
                <a:latin typeface="Arial" panose="020B0604020202020204" pitchFamily="34" charset="0"/>
              </a:rPr>
              <a:t>xfmr</a:t>
            </a:r>
            <a:r>
              <a:rPr lang="en-US" altLang="en-US" dirty="0" smtClean="0">
                <a:latin typeface="Arial" panose="020B0604020202020204" pitchFamily="34" charset="0"/>
              </a:rPr>
              <a:t> secondary, they would have to live with this voltage distortion 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91236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en-US" smtClean="0"/>
              <a:t>Property of ABB LV Drives, Do Not Copy - Do Not Distribute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88BB180D-92BF-41EA-A7B2-535C3EF90FE5}" type="slidenum">
              <a:rPr lang="de-CH" altLang="en-US" smtClean="0"/>
              <a:pPr>
                <a:lnSpc>
                  <a:spcPct val="100000"/>
                </a:lnSpc>
                <a:spcBef>
                  <a:spcPct val="0"/>
                </a:spcBef>
              </a:pPr>
              <a:t>32</a:t>
            </a:fld>
            <a:endParaRPr lang="de-CH" altLang="en-US" smtClean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538163"/>
            <a:ext cx="7232650" cy="4070350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97060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en-US" smtClean="0"/>
              <a:t>Property of ABB LV Drives, Do Not Copy - Do Not Distribute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88BB180D-92BF-41EA-A7B2-535C3EF90FE5}" type="slidenum">
              <a:rPr lang="de-CH" altLang="en-US" smtClean="0"/>
              <a:pPr>
                <a:lnSpc>
                  <a:spcPct val="100000"/>
                </a:lnSpc>
                <a:spcBef>
                  <a:spcPct val="0"/>
                </a:spcBef>
              </a:pPr>
              <a:t>33</a:t>
            </a:fld>
            <a:endParaRPr lang="de-CH" altLang="en-US" smtClean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538163"/>
            <a:ext cx="7232650" cy="4070350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506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41089-AFE2-4BC1-A945-38E7A4A2A5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056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en-US" smtClean="0"/>
              <a:t>Property of ABB LV Drives, Do Not Copy - Do Not Distribute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88BB180D-92BF-41EA-A7B2-535C3EF90FE5}" type="slidenum">
              <a:rPr lang="de-CH" altLang="en-US" smtClean="0"/>
              <a:pPr>
                <a:lnSpc>
                  <a:spcPct val="100000"/>
                </a:lnSpc>
                <a:spcBef>
                  <a:spcPct val="0"/>
                </a:spcBef>
              </a:pPr>
              <a:t>34</a:t>
            </a:fld>
            <a:endParaRPr lang="de-CH" altLang="en-US" smtClean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538163"/>
            <a:ext cx="7232650" cy="4070350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97591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en-US" smtClean="0"/>
              <a:t>Property of ABB LV Drives, Do Not Copy - Do Not Distribute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88BB180D-92BF-41EA-A7B2-535C3EF90FE5}" type="slidenum">
              <a:rPr lang="de-CH" altLang="en-US" smtClean="0"/>
              <a:pPr>
                <a:lnSpc>
                  <a:spcPct val="100000"/>
                </a:lnSpc>
                <a:spcBef>
                  <a:spcPct val="0"/>
                </a:spcBef>
              </a:pPr>
              <a:t>35</a:t>
            </a:fld>
            <a:endParaRPr lang="de-CH" altLang="en-US" smtClean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538163"/>
            <a:ext cx="7232650" cy="4070350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Clr>
                <a:srgbClr val="002897"/>
              </a:buClr>
            </a:pPr>
            <a:r>
              <a:rPr lang="en-US" sz="1200" dirty="0" smtClean="0"/>
              <a:t>Uses a special multi-winding transformer</a:t>
            </a:r>
          </a:p>
          <a:p>
            <a:pPr eaLnBrk="1" hangingPunct="1">
              <a:buClr>
                <a:srgbClr val="002897"/>
              </a:buClr>
            </a:pPr>
            <a:r>
              <a:rPr lang="en-US" sz="1200" dirty="0" smtClean="0"/>
              <a:t>12-pulse (30 </a:t>
            </a:r>
            <a:r>
              <a:rPr lang="en-US" sz="1200" dirty="0" err="1" smtClean="0"/>
              <a:t>deg</a:t>
            </a:r>
            <a:r>
              <a:rPr lang="en-US" sz="1200" dirty="0" smtClean="0"/>
              <a:t> phase shift) </a:t>
            </a:r>
          </a:p>
          <a:p>
            <a:pPr eaLnBrk="1" hangingPunct="1">
              <a:buClr>
                <a:srgbClr val="002897"/>
              </a:buClr>
            </a:pPr>
            <a:r>
              <a:rPr lang="en-US" sz="1200" dirty="0" smtClean="0"/>
              <a:t>18-pulse (-20,0,+20 phase shift)</a:t>
            </a:r>
          </a:p>
          <a:p>
            <a:pPr eaLnBrk="1" hangingPunct="1">
              <a:buClr>
                <a:srgbClr val="002897"/>
              </a:buClr>
            </a:pPr>
            <a:r>
              <a:rPr lang="en-US" sz="1200" dirty="0" smtClean="0"/>
              <a:t>18-pulse commonly specified for IEEE-519 applications</a:t>
            </a:r>
          </a:p>
          <a:p>
            <a:pPr eaLnBrk="1" hangingPunct="1">
              <a:buClr>
                <a:srgbClr val="002897"/>
              </a:buClr>
            </a:pPr>
            <a:r>
              <a:rPr lang="en-US" sz="1200" dirty="0" smtClean="0"/>
              <a:t>24 &amp; 36-pulse (typical when you get into MV drives)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51010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en-US" smtClean="0"/>
              <a:t>Property of ABB LV Drives, Do Not Copy - Do Not Distribute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88BB180D-92BF-41EA-A7B2-535C3EF90FE5}" type="slidenum">
              <a:rPr lang="de-CH" altLang="en-US" smtClean="0"/>
              <a:pPr>
                <a:lnSpc>
                  <a:spcPct val="100000"/>
                </a:lnSpc>
                <a:spcBef>
                  <a:spcPct val="0"/>
                </a:spcBef>
              </a:pPr>
              <a:t>36</a:t>
            </a:fld>
            <a:endParaRPr lang="de-CH" altLang="en-US" smtClean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538163"/>
            <a:ext cx="7232650" cy="4070350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Clr>
                <a:srgbClr val="002897"/>
              </a:buClr>
            </a:pPr>
            <a:r>
              <a:rPr lang="en-US" sz="1200" dirty="0" smtClean="0"/>
              <a:t>Uses a special multi-winding transformer</a:t>
            </a:r>
          </a:p>
          <a:p>
            <a:pPr eaLnBrk="1" hangingPunct="1">
              <a:buClr>
                <a:srgbClr val="002897"/>
              </a:buClr>
            </a:pPr>
            <a:r>
              <a:rPr lang="en-US" sz="1200" dirty="0" smtClean="0"/>
              <a:t>12-pulse (30 </a:t>
            </a:r>
            <a:r>
              <a:rPr lang="en-US" sz="1200" dirty="0" err="1" smtClean="0"/>
              <a:t>deg</a:t>
            </a:r>
            <a:r>
              <a:rPr lang="en-US" sz="1200" dirty="0" smtClean="0"/>
              <a:t> phase shift) </a:t>
            </a:r>
          </a:p>
          <a:p>
            <a:pPr eaLnBrk="1" hangingPunct="1">
              <a:buClr>
                <a:srgbClr val="002897"/>
              </a:buClr>
            </a:pPr>
            <a:r>
              <a:rPr lang="en-US" sz="1200" dirty="0" smtClean="0"/>
              <a:t>18-pulse (-20,0,+20 phase shift)</a:t>
            </a:r>
          </a:p>
          <a:p>
            <a:pPr eaLnBrk="1" hangingPunct="1">
              <a:buClr>
                <a:srgbClr val="002897"/>
              </a:buClr>
            </a:pPr>
            <a:r>
              <a:rPr lang="en-US" sz="1200" dirty="0" smtClean="0"/>
              <a:t>18-pulse commonly specified for IEEE-519 applications</a:t>
            </a:r>
          </a:p>
          <a:p>
            <a:pPr eaLnBrk="1" hangingPunct="1">
              <a:buClr>
                <a:srgbClr val="002897"/>
              </a:buClr>
            </a:pPr>
            <a:r>
              <a:rPr lang="en-US" sz="1200" dirty="0" smtClean="0"/>
              <a:t>24 &amp; 36-pulse (typical when you get into MV drives)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96407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en-US" smtClean="0"/>
              <a:t>Property of ABB LV Drives, Do Not Copy - Do Not Distribute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88BB180D-92BF-41EA-A7B2-535C3EF90FE5}" type="slidenum">
              <a:rPr lang="de-CH" altLang="en-US" smtClean="0"/>
              <a:pPr>
                <a:lnSpc>
                  <a:spcPct val="100000"/>
                </a:lnSpc>
                <a:spcBef>
                  <a:spcPct val="0"/>
                </a:spcBef>
              </a:pPr>
              <a:t>37</a:t>
            </a:fld>
            <a:endParaRPr lang="de-CH" altLang="en-US" smtClean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538163"/>
            <a:ext cx="7232650" cy="4070350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29804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en-US" smtClean="0"/>
              <a:t>Property of ABB LV Drives, Do Not Copy - Do Not Distribute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88BB180D-92BF-41EA-A7B2-535C3EF90FE5}" type="slidenum">
              <a:rPr lang="de-CH" altLang="en-US" smtClean="0"/>
              <a:pPr>
                <a:lnSpc>
                  <a:spcPct val="100000"/>
                </a:lnSpc>
                <a:spcBef>
                  <a:spcPct val="0"/>
                </a:spcBef>
              </a:pPr>
              <a:t>38</a:t>
            </a:fld>
            <a:endParaRPr lang="de-CH" altLang="en-US" smtClean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538163"/>
            <a:ext cx="7232650" cy="4070350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07267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en-US" smtClean="0"/>
              <a:t>Property of ABB LV Drives, Do Not Copy - Do Not Distribute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88BB180D-92BF-41EA-A7B2-535C3EF90FE5}" type="slidenum">
              <a:rPr lang="de-CH" altLang="en-US" smtClean="0"/>
              <a:pPr>
                <a:lnSpc>
                  <a:spcPct val="100000"/>
                </a:lnSpc>
                <a:spcBef>
                  <a:spcPct val="0"/>
                </a:spcBef>
              </a:pPr>
              <a:t>39</a:t>
            </a:fld>
            <a:endParaRPr lang="de-CH" altLang="en-US" smtClean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538163"/>
            <a:ext cx="7232650" cy="4070350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92726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en-US" smtClean="0"/>
              <a:t>Property of ABB LV Drives, Do Not Copy - Do Not Distribute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88BB180D-92BF-41EA-A7B2-535C3EF90FE5}" type="slidenum">
              <a:rPr lang="de-CH" altLang="en-US" smtClean="0"/>
              <a:pPr>
                <a:lnSpc>
                  <a:spcPct val="100000"/>
                </a:lnSpc>
                <a:spcBef>
                  <a:spcPct val="0"/>
                </a:spcBef>
              </a:pPr>
              <a:t>40</a:t>
            </a:fld>
            <a:endParaRPr lang="de-CH" altLang="en-US" smtClean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538163"/>
            <a:ext cx="7232650" cy="4070350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87504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A12185-54AE-4DD2-A0A6-EA9C96320D63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4265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117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41089-AFE2-4BC1-A945-38E7A4A2A5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208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295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41089-AFE2-4BC1-A945-38E7A4A2A5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7668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41089-AFE2-4BC1-A945-38E7A4A2A5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5240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41089-AFE2-4BC1-A945-38E7A4A2A5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4721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41089-AFE2-4BC1-A945-38E7A4A2A5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0755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41089-AFE2-4BC1-A945-38E7A4A2A5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3442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41089-AFE2-4BC1-A945-38E7A4A2A5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0587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41089-AFE2-4BC1-A945-38E7A4A2A5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8351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41089-AFE2-4BC1-A945-38E7A4A2A5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4965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41089-AFE2-4BC1-A945-38E7A4A2A5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7632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41089-AFE2-4BC1-A945-38E7A4A2A5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338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4522" y="4386263"/>
            <a:ext cx="4919870" cy="4157662"/>
          </a:xfrm>
          <a:ln/>
        </p:spPr>
        <p:txBody>
          <a:bodyPr lIns="90996" tIns="44700" rIns="90996" bIns="44700"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 smtClean="0"/>
              <a:t>AKA</a:t>
            </a:r>
            <a:r>
              <a:rPr lang="en-US" altLang="en-US" baseline="0" dirty="0" smtClean="0"/>
              <a:t>: Adjustable Speed Drive, </a:t>
            </a:r>
            <a:r>
              <a:rPr lang="en-US" altLang="en-US" baseline="0" dirty="0" err="1" smtClean="0"/>
              <a:t>Freq</a:t>
            </a:r>
            <a:r>
              <a:rPr lang="en-US" altLang="en-US" baseline="0" dirty="0" smtClean="0"/>
              <a:t> Drive, or just Drive</a:t>
            </a:r>
            <a:endParaRPr lang="en-US" altLang="en-US" dirty="0"/>
          </a:p>
        </p:txBody>
      </p:sp>
      <p:sp>
        <p:nvSpPr>
          <p:cNvPr id="3215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338" y="698500"/>
            <a:ext cx="6132512" cy="3451225"/>
          </a:xfrm>
          <a:ln cap="flat"/>
        </p:spPr>
      </p:sp>
    </p:spTree>
    <p:extLst>
      <p:ext uri="{BB962C8B-B14F-4D97-AF65-F5344CB8AC3E}">
        <p14:creationId xmlns:p14="http://schemas.microsoft.com/office/powerpoint/2010/main" val="24508090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41089-AFE2-4BC1-A945-38E7A4A2A5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3376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41089-AFE2-4BC1-A945-38E7A4A2A5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7066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41089-AFE2-4BC1-A945-38E7A4A2A5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815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833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73833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73833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73833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73833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73833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73833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73833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73833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4D7459D8-BDF2-4680-ACDB-04396CD1E516}" type="slidenum">
              <a:rPr lang="de-CH" altLang="en-US"/>
              <a:pPr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de-CH" alt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" y="758825"/>
            <a:ext cx="6719888" cy="378142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793457"/>
            <a:ext cx="4987925" cy="4540065"/>
          </a:xfrm>
          <a:noFill/>
        </p:spPr>
        <p:txBody>
          <a:bodyPr/>
          <a:lstStyle/>
          <a:p>
            <a:pPr eaLnBrk="1" hangingPunct="1"/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369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en-US" smtClean="0"/>
              <a:t>Property of ABB LV Drives, Do Not Copy - Do Not Distribute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88BB180D-92BF-41EA-A7B2-535C3EF90FE5}" type="slidenum">
              <a:rPr lang="de-CH" altLang="en-US" smtClean="0"/>
              <a:pPr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de-CH" altLang="en-US" smtClean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538163"/>
            <a:ext cx="7232650" cy="4070350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Also known as “fan laws” or “pump</a:t>
            </a:r>
            <a:r>
              <a:rPr lang="en-US" altLang="en-US" baseline="0" dirty="0" smtClean="0"/>
              <a:t> laws”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aseline="0" dirty="0" smtClean="0"/>
              <a:t>Reducing speed by 30%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Reduces flow by 30%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Reduces pressure by 50%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Reduces power consumption by over 60%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30439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en-US" smtClean="0"/>
              <a:t>Property of ABB LV Drives, Do Not Copy - Do Not Distribute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88BB180D-92BF-41EA-A7B2-535C3EF90FE5}" type="slidenum">
              <a:rPr lang="de-CH" altLang="en-US" smtClean="0"/>
              <a:pPr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de-CH" altLang="en-US" smtClean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538163"/>
            <a:ext cx="7232650" cy="4070350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0889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CH" altLang="en-US" smtClean="0"/>
              <a:t>Property of ABB LV Drives, Do Not Copy - Do Not Distribute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39862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39862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88BB180D-92BF-41EA-A7B2-535C3EF90FE5}" type="slidenum">
              <a:rPr lang="de-CH" altLang="en-US" smtClean="0"/>
              <a:pPr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de-CH" altLang="en-US" smtClean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538163"/>
            <a:ext cx="7232650" cy="4070350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9761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1219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77167" y="4539037"/>
            <a:ext cx="11629504" cy="147520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400" cap="all" baseline="0"/>
            </a:lvl1pPr>
            <a:lvl2pPr marL="1588" indent="0">
              <a:buNone/>
              <a:defRPr sz="1400" cap="all" baseline="0"/>
            </a:lvl2pPr>
            <a:lvl3pPr marL="1588" indent="0">
              <a:buNone/>
              <a:defRPr sz="1400" cap="all" baseline="0"/>
            </a:lvl3pPr>
            <a:lvl4pPr marL="1588" indent="0">
              <a:buNone/>
              <a:defRPr sz="1400" cap="all" baseline="0"/>
            </a:lvl4pPr>
            <a:lvl5pPr marL="1588" indent="0">
              <a:buNone/>
              <a:defRPr sz="1400" cap="all" baseline="0"/>
            </a:lvl5pPr>
            <a:lvl6pPr marL="1588" indent="0">
              <a:buNone/>
              <a:defRPr sz="1400" cap="all" baseline="0"/>
            </a:lvl6pPr>
            <a:lvl7pPr marL="1588" indent="0">
              <a:buNone/>
              <a:defRPr sz="1400" cap="all" baseline="0"/>
            </a:lvl7pPr>
            <a:lvl8pPr marL="1588" indent="0">
              <a:buNone/>
              <a:defRPr sz="1400" cap="all" baseline="0"/>
            </a:lvl8pPr>
            <a:lvl9pPr marL="1588" indent="0">
              <a:buNone/>
              <a:defRPr sz="1400" cap="all" baseline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77166" y="4724365"/>
            <a:ext cx="11629504" cy="592406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77167" y="5449618"/>
            <a:ext cx="11629504" cy="287188"/>
          </a:xfrm>
        </p:spPr>
        <p:txBody>
          <a:bodyPr lIns="0" tIns="0" rIns="0" bIns="0"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7167" y="6094136"/>
            <a:ext cx="11629504" cy="216000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0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  <a:lvl6pPr marL="0" indent="0">
              <a:buNone/>
              <a:defRPr sz="2000"/>
            </a:lvl6pPr>
            <a:lvl7pPr marL="0" indent="0">
              <a:buNone/>
              <a:defRPr sz="2000"/>
            </a:lvl7pPr>
            <a:lvl8pPr marL="0" indent="0">
              <a:buNone/>
              <a:defRPr sz="2000"/>
            </a:lvl8pPr>
            <a:lvl9pPr marL="0" indent="0">
              <a:buNone/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1F7BD2C3-4265-4E29-AAEA-54890CFB4547}" type="datetime4">
              <a:rPr lang="en-US" smtClean="0"/>
              <a:t>April 17,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585" y="361851"/>
            <a:ext cx="896803" cy="35078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gray">
          <a:xfrm>
            <a:off x="279400" y="519805"/>
            <a:ext cx="327600" cy="3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7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0B13-C008-48B9-804B-9497A8A6852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E36B-CA49-42D4-B57D-3B8D5E7C4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2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0B13-C008-48B9-804B-9497A8A6852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E36B-CA49-42D4-B57D-3B8D5E7C4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06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0B13-C008-48B9-804B-9497A8A6852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E36B-CA49-42D4-B57D-3B8D5E7C4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5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333500"/>
            <a:ext cx="5384099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333500"/>
            <a:ext cx="5384099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0B13-C008-48B9-804B-9497A8A6852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E36B-CA49-42D4-B57D-3B8D5E7C4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96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4"/>
            <a:ext cx="5386216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2" y="1535114"/>
            <a:ext cx="5388332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174875"/>
            <a:ext cx="5388332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0B13-C008-48B9-804B-9497A8A6852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E36B-CA49-42D4-B57D-3B8D5E7C4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37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0B13-C008-48B9-804B-9497A8A6852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E36B-CA49-42D4-B57D-3B8D5E7C4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13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0B13-C008-48B9-804B-9497A8A6852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E36B-CA49-42D4-B57D-3B8D5E7C4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734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3" y="273051"/>
            <a:ext cx="4010562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0"/>
            <a:ext cx="6814779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3" y="1435101"/>
            <a:ext cx="4010562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0B13-C008-48B9-804B-9497A8A6852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E36B-CA49-42D4-B57D-3B8D5E7C4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78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0B13-C008-48B9-804B-9497A8A6852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E36B-CA49-42D4-B57D-3B8D5E7C4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40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0B13-C008-48B9-804B-9497A8A6852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E36B-CA49-42D4-B57D-3B8D5E7C4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3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ver - option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77167" y="4539037"/>
            <a:ext cx="11629504" cy="147520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400" cap="all" baseline="0"/>
            </a:lvl1pPr>
            <a:lvl2pPr marL="1588" indent="0">
              <a:buNone/>
              <a:defRPr sz="1400" cap="all" baseline="0"/>
            </a:lvl2pPr>
            <a:lvl3pPr marL="1588" indent="0">
              <a:buNone/>
              <a:defRPr sz="1400" cap="all" baseline="0"/>
            </a:lvl3pPr>
            <a:lvl4pPr marL="1588" indent="0">
              <a:buNone/>
              <a:defRPr sz="1400" cap="all" baseline="0"/>
            </a:lvl4pPr>
            <a:lvl5pPr marL="1588" indent="0">
              <a:buNone/>
              <a:defRPr sz="1400" cap="all" baseline="0"/>
            </a:lvl5pPr>
            <a:lvl6pPr marL="1588" indent="0">
              <a:buNone/>
              <a:defRPr sz="1400" cap="all" baseline="0"/>
            </a:lvl6pPr>
            <a:lvl7pPr marL="1588" indent="0">
              <a:buNone/>
              <a:defRPr sz="1400" cap="all" baseline="0"/>
            </a:lvl7pPr>
            <a:lvl8pPr marL="1588" indent="0">
              <a:buNone/>
              <a:defRPr sz="1400" cap="all" baseline="0"/>
            </a:lvl8pPr>
            <a:lvl9pPr marL="1588" indent="0">
              <a:buNone/>
              <a:defRPr sz="1400" cap="all" baseline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77166" y="4724365"/>
            <a:ext cx="11629504" cy="592406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gray">
          <a:xfrm>
            <a:off x="277167" y="5449618"/>
            <a:ext cx="11629504" cy="287188"/>
          </a:xfrm>
        </p:spPr>
        <p:txBody>
          <a:bodyPr lIns="0" tIns="0" rIns="0" bIns="0"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1709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28600"/>
            <a:ext cx="2742843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28600"/>
            <a:ext cx="8025355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0B13-C008-48B9-804B-9497A8A6852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E36B-CA49-42D4-B57D-3B8D5E7C4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0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5542" y="1819425"/>
            <a:ext cx="11630692" cy="4093946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3pPr>
            <a:lvl4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4pPr>
            <a:lvl5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5pPr>
            <a:lvl6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6pPr>
            <a:lvl7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7pPr>
            <a:lvl8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8pPr>
            <a:lvl9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E3EF050F-B85E-4E30-B69F-9970B4AED387}" type="datetime4">
              <a:rPr lang="en-US" smtClean="0"/>
              <a:t>April 17, 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47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277019" y="1816571"/>
            <a:ext cx="11629215" cy="40968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 bwMode="gray">
          <a:xfrm>
            <a:off x="279400" y="1120928"/>
            <a:ext cx="11626834" cy="504000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F0F7C878-2F48-47C1-A60E-F6C764D931DE}" type="datetime4">
              <a:rPr lang="en-US" smtClean="0"/>
              <a:t>April 17, 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79400" y="622789"/>
            <a:ext cx="11626834" cy="4108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84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/>
          </p:nvPr>
        </p:nvSpPr>
        <p:spPr bwMode="gray">
          <a:xfrm>
            <a:off x="279400" y="1120928"/>
            <a:ext cx="11626834" cy="504000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 smtClean="0"/>
              <a:t>ACS380 machinery drive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604723B6-2C37-4C03-92C2-AA6C4A469955}" type="datetime4">
              <a:rPr lang="en-US" smtClean="0"/>
              <a:t>April 17, 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75" y="4430714"/>
            <a:ext cx="3838501" cy="14925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gray">
          <a:xfrm>
            <a:off x="279400" y="459581"/>
            <a:ext cx="820800" cy="9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1A2D5558-364E-49CF-BD1C-98EA466A7C24}" type="datetime4">
              <a:rPr lang="en-US" smtClean="0"/>
              <a:t>April 17,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LV Drives</a:t>
            </a:r>
          </a:p>
          <a:p>
            <a:pPr>
              <a:defRPr/>
            </a:pPr>
            <a:r>
              <a:rPr lang="en-US"/>
              <a:t>Property of ABB LV Drives, Do Not Copy</a:t>
            </a:r>
          </a:p>
          <a:p>
            <a:pPr>
              <a:defRPr/>
            </a:pPr>
            <a:r>
              <a:rPr lang="en-US"/>
              <a:t>Slide </a:t>
            </a:r>
            <a:fld id="{F1DC8946-9B6B-4D6C-BFEF-D1959555D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2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© ABB Group </a:t>
            </a:r>
          </a:p>
          <a:p>
            <a:pPr>
              <a:defRPr/>
            </a:pPr>
            <a:fld id="{3311BC3E-3637-406F-8630-25CD3811321F}" type="datetime4">
              <a:rPr lang="en-US" altLang="en-US"/>
              <a:pPr>
                <a:defRPr/>
              </a:pPr>
              <a:t>April 17, 2018</a:t>
            </a:fld>
            <a:r>
              <a:rPr lang="en-US" altLang="en-US"/>
              <a:t> | Slide </a:t>
            </a:r>
            <a:fld id="{3C2B16C2-5687-4DE4-8BE1-7733A7FE00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37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107" y="1143000"/>
            <a:ext cx="524865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2931" y="1143000"/>
            <a:ext cx="524865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7940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3849" y="6397296"/>
            <a:ext cx="504523" cy="19500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2440941" y="6207919"/>
            <a:ext cx="8599905" cy="590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0" indent="0">
              <a:defRPr sz="1000">
                <a:solidFill>
                  <a:schemeClr val="accent4"/>
                </a:solidFill>
              </a:defRPr>
            </a:lvl2pPr>
            <a:lvl3pPr marL="0" indent="0">
              <a:defRPr sz="1000">
                <a:solidFill>
                  <a:schemeClr val="accent4"/>
                </a:solidFill>
              </a:defRPr>
            </a:lvl3pPr>
            <a:lvl4pPr marL="0" indent="0">
              <a:defRPr sz="1000">
                <a:solidFill>
                  <a:schemeClr val="accent4"/>
                </a:solidFill>
              </a:defRPr>
            </a:lvl4pPr>
            <a:lvl5pPr marL="0" indent="0">
              <a:defRPr sz="1000">
                <a:solidFill>
                  <a:schemeClr val="accent4"/>
                </a:solidFill>
              </a:defRPr>
            </a:lvl5pPr>
            <a:lvl6pPr marL="0" indent="0">
              <a:defRPr sz="1000">
                <a:solidFill>
                  <a:schemeClr val="accent4"/>
                </a:solidFill>
              </a:defRPr>
            </a:lvl6pPr>
            <a:lvl7pPr marL="0" indent="0">
              <a:defRPr sz="1000">
                <a:solidFill>
                  <a:schemeClr val="accent4"/>
                </a:solidFill>
              </a:defRPr>
            </a:lvl7pPr>
            <a:lvl8pPr marL="0" indent="0">
              <a:defRPr sz="1000">
                <a:solidFill>
                  <a:schemeClr val="accent4"/>
                </a:solidFill>
              </a:defRPr>
            </a:lvl8pPr>
            <a:lvl9pPr marL="0" indent="0">
              <a:defRPr sz="1000">
                <a:solidFill>
                  <a:schemeClr val="accent4"/>
                </a:solidFill>
              </a:defRPr>
            </a:lvl9pPr>
          </a:lstStyle>
          <a:p>
            <a:pPr lvl="8"/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273808" y="6489341"/>
            <a:ext cx="1162800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4"/>
                </a:solidFill>
              </a:defRPr>
            </a:lvl1pPr>
            <a:lvl2pPr marL="0" indent="0">
              <a:defRPr sz="1000">
                <a:solidFill>
                  <a:schemeClr val="accent4"/>
                </a:solidFill>
              </a:defRPr>
            </a:lvl2pPr>
            <a:lvl3pPr marL="0" indent="0">
              <a:defRPr sz="1000">
                <a:solidFill>
                  <a:schemeClr val="accent4"/>
                </a:solidFill>
              </a:defRPr>
            </a:lvl3pPr>
            <a:lvl4pPr marL="0" indent="0">
              <a:defRPr sz="1000">
                <a:solidFill>
                  <a:schemeClr val="accent4"/>
                </a:solidFill>
              </a:defRPr>
            </a:lvl4pPr>
            <a:lvl5pPr marL="0" indent="0">
              <a:defRPr sz="1000">
                <a:solidFill>
                  <a:schemeClr val="accent4"/>
                </a:solidFill>
              </a:defRPr>
            </a:lvl5pPr>
            <a:lvl6pPr marL="0" indent="0">
              <a:defRPr sz="1000">
                <a:solidFill>
                  <a:schemeClr val="accent4"/>
                </a:solidFill>
              </a:defRPr>
            </a:lvl6pPr>
            <a:lvl7pPr marL="0" indent="0">
              <a:defRPr sz="1000">
                <a:solidFill>
                  <a:schemeClr val="accent4"/>
                </a:solidFill>
              </a:defRPr>
            </a:lvl7pPr>
            <a:lvl8pPr marL="0" indent="0">
              <a:defRPr sz="1000">
                <a:solidFill>
                  <a:schemeClr val="accent4"/>
                </a:solidFill>
              </a:defRPr>
            </a:lvl8pPr>
            <a:lvl9pPr marL="0" indent="0">
              <a:defRPr sz="1000">
                <a:solidFill>
                  <a:schemeClr val="accent4"/>
                </a:solidFill>
              </a:defRPr>
            </a:lvl9pPr>
          </a:lstStyle>
          <a:p>
            <a:fld id="{CD1A06C5-A2CA-46BC-B3AE-AF5C4D0BE255}" type="datetime4">
              <a:rPr lang="en-US" smtClean="0"/>
              <a:t>April 17, 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7019" y="1816571"/>
            <a:ext cx="11629133" cy="4096800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9400" y="622789"/>
            <a:ext cx="11626834" cy="4108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739366" y="6473853"/>
            <a:ext cx="676800" cy="1327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4"/>
                </a:solidFill>
              </a:defRPr>
            </a:lvl1pPr>
            <a:lvl2pPr marL="0" indent="0">
              <a:defRPr sz="1200">
                <a:solidFill>
                  <a:schemeClr val="accent4"/>
                </a:solidFill>
              </a:defRPr>
            </a:lvl2pPr>
            <a:lvl3pPr marL="0" indent="0">
              <a:defRPr sz="1200">
                <a:solidFill>
                  <a:schemeClr val="accent4"/>
                </a:solidFill>
              </a:defRPr>
            </a:lvl3pPr>
            <a:lvl4pPr marL="0" indent="0">
              <a:defRPr sz="1200">
                <a:solidFill>
                  <a:schemeClr val="accent4"/>
                </a:solidFill>
              </a:defRPr>
            </a:lvl4pPr>
            <a:lvl5pPr marL="0" indent="0">
              <a:defRPr sz="1200">
                <a:solidFill>
                  <a:schemeClr val="accent4"/>
                </a:solidFill>
              </a:defRPr>
            </a:lvl5pPr>
            <a:lvl6pPr marL="0" indent="0">
              <a:defRPr sz="1200">
                <a:solidFill>
                  <a:schemeClr val="accent4"/>
                </a:solidFill>
              </a:defRPr>
            </a:lvl6pPr>
            <a:lvl7pPr marL="0" indent="0">
              <a:defRPr sz="1200">
                <a:solidFill>
                  <a:schemeClr val="accent4"/>
                </a:solidFill>
              </a:defRPr>
            </a:lvl7pPr>
            <a:lvl8pPr marL="0" indent="0">
              <a:defRPr sz="1200">
                <a:solidFill>
                  <a:schemeClr val="accent4"/>
                </a:solidFill>
              </a:defRPr>
            </a:lvl8pPr>
            <a:lvl9pPr marL="0" indent="0">
              <a:defRPr sz="1200">
                <a:solidFill>
                  <a:schemeClr val="accent4"/>
                </a:solidFill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 bwMode="gray">
          <a:xfrm>
            <a:off x="279400" y="6094413"/>
            <a:ext cx="11626752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 userDrawn="1"/>
        </p:nvSpPr>
        <p:spPr bwMode="gray">
          <a:xfrm>
            <a:off x="279400" y="519805"/>
            <a:ext cx="327600" cy="3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 userDrawn="1"/>
        </p:nvGrpSpPr>
        <p:grpSpPr bwMode="gray">
          <a:xfrm>
            <a:off x="275713" y="6327549"/>
            <a:ext cx="337902" cy="88364"/>
            <a:chOff x="61913" y="5218113"/>
            <a:chExt cx="3138487" cy="820737"/>
          </a:xfrm>
          <a:solidFill>
            <a:schemeClr val="accent4"/>
          </a:solidFill>
        </p:grpSpPr>
        <p:sp>
          <p:nvSpPr>
            <p:cNvPr id="69" name="Freeform 16"/>
            <p:cNvSpPr>
              <a:spLocks noEditPoints="1"/>
            </p:cNvSpPr>
            <p:nvPr userDrawn="1"/>
          </p:nvSpPr>
          <p:spPr bwMode="gray">
            <a:xfrm>
              <a:off x="61913" y="5218113"/>
              <a:ext cx="828675" cy="820737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7"/>
            <p:cNvSpPr>
              <a:spLocks noEditPoints="1"/>
            </p:cNvSpPr>
            <p:nvPr userDrawn="1"/>
          </p:nvSpPr>
          <p:spPr bwMode="gray">
            <a:xfrm>
              <a:off x="957263" y="5237163"/>
              <a:ext cx="773112" cy="782637"/>
            </a:xfrm>
            <a:custGeom>
              <a:avLst/>
              <a:gdLst>
                <a:gd name="T0" fmla="*/ 305 w 487"/>
                <a:gd name="T1" fmla="*/ 0 h 493"/>
                <a:gd name="T2" fmla="*/ 487 w 487"/>
                <a:gd name="T3" fmla="*/ 493 h 493"/>
                <a:gd name="T4" fmla="*/ 369 w 487"/>
                <a:gd name="T5" fmla="*/ 493 h 493"/>
                <a:gd name="T6" fmla="*/ 336 w 487"/>
                <a:gd name="T7" fmla="*/ 390 h 493"/>
                <a:gd name="T8" fmla="*/ 151 w 487"/>
                <a:gd name="T9" fmla="*/ 390 h 493"/>
                <a:gd name="T10" fmla="*/ 118 w 487"/>
                <a:gd name="T11" fmla="*/ 493 h 493"/>
                <a:gd name="T12" fmla="*/ 0 w 487"/>
                <a:gd name="T13" fmla="*/ 493 h 493"/>
                <a:gd name="T14" fmla="*/ 184 w 487"/>
                <a:gd name="T15" fmla="*/ 0 h 493"/>
                <a:gd name="T16" fmla="*/ 305 w 487"/>
                <a:gd name="T17" fmla="*/ 0 h 493"/>
                <a:gd name="T18" fmla="*/ 180 w 487"/>
                <a:gd name="T19" fmla="*/ 300 h 493"/>
                <a:gd name="T20" fmla="*/ 307 w 487"/>
                <a:gd name="T21" fmla="*/ 300 h 493"/>
                <a:gd name="T22" fmla="*/ 243 w 487"/>
                <a:gd name="T23" fmla="*/ 104 h 493"/>
                <a:gd name="T24" fmla="*/ 180 w 487"/>
                <a:gd name="T25" fmla="*/ 30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7" h="493">
                  <a:moveTo>
                    <a:pt x="305" y="0"/>
                  </a:moveTo>
                  <a:lnTo>
                    <a:pt x="487" y="493"/>
                  </a:lnTo>
                  <a:lnTo>
                    <a:pt x="369" y="493"/>
                  </a:lnTo>
                  <a:lnTo>
                    <a:pt x="336" y="390"/>
                  </a:lnTo>
                  <a:lnTo>
                    <a:pt x="151" y="390"/>
                  </a:lnTo>
                  <a:lnTo>
                    <a:pt x="118" y="493"/>
                  </a:lnTo>
                  <a:lnTo>
                    <a:pt x="0" y="493"/>
                  </a:lnTo>
                  <a:lnTo>
                    <a:pt x="184" y="0"/>
                  </a:lnTo>
                  <a:lnTo>
                    <a:pt x="305" y="0"/>
                  </a:lnTo>
                  <a:close/>
                  <a:moveTo>
                    <a:pt x="180" y="300"/>
                  </a:moveTo>
                  <a:lnTo>
                    <a:pt x="307" y="300"/>
                  </a:lnTo>
                  <a:lnTo>
                    <a:pt x="243" y="104"/>
                  </a:lnTo>
                  <a:lnTo>
                    <a:pt x="18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8"/>
            <p:cNvSpPr>
              <a:spLocks noEditPoints="1"/>
            </p:cNvSpPr>
            <p:nvPr userDrawn="1"/>
          </p:nvSpPr>
          <p:spPr bwMode="gray">
            <a:xfrm>
              <a:off x="1819275" y="5237163"/>
              <a:ext cx="622300" cy="782637"/>
            </a:xfrm>
            <a:custGeom>
              <a:avLst/>
              <a:gdLst>
                <a:gd name="T0" fmla="*/ 0 w 166"/>
                <a:gd name="T1" fmla="*/ 0 h 209"/>
                <a:gd name="T2" fmla="*/ 82 w 166"/>
                <a:gd name="T3" fmla="*/ 0 h 209"/>
                <a:gd name="T4" fmla="*/ 132 w 166"/>
                <a:gd name="T5" fmla="*/ 15 h 209"/>
                <a:gd name="T6" fmla="*/ 150 w 166"/>
                <a:gd name="T7" fmla="*/ 53 h 209"/>
                <a:gd name="T8" fmla="*/ 128 w 166"/>
                <a:gd name="T9" fmla="*/ 94 h 209"/>
                <a:gd name="T10" fmla="*/ 166 w 166"/>
                <a:gd name="T11" fmla="*/ 146 h 209"/>
                <a:gd name="T12" fmla="*/ 146 w 166"/>
                <a:gd name="T13" fmla="*/ 192 h 209"/>
                <a:gd name="T14" fmla="*/ 86 w 166"/>
                <a:gd name="T15" fmla="*/ 209 h 209"/>
                <a:gd name="T16" fmla="*/ 0 w 166"/>
                <a:gd name="T17" fmla="*/ 209 h 209"/>
                <a:gd name="T18" fmla="*/ 0 w 166"/>
                <a:gd name="T19" fmla="*/ 0 h 209"/>
                <a:gd name="T20" fmla="*/ 78 w 166"/>
                <a:gd name="T21" fmla="*/ 81 h 209"/>
                <a:gd name="T22" fmla="*/ 99 w 166"/>
                <a:gd name="T23" fmla="*/ 75 h 209"/>
                <a:gd name="T24" fmla="*/ 106 w 166"/>
                <a:gd name="T25" fmla="*/ 59 h 209"/>
                <a:gd name="T26" fmla="*/ 99 w 166"/>
                <a:gd name="T27" fmla="*/ 42 h 209"/>
                <a:gd name="T28" fmla="*/ 79 w 166"/>
                <a:gd name="T29" fmla="*/ 37 h 209"/>
                <a:gd name="T30" fmla="*/ 46 w 166"/>
                <a:gd name="T31" fmla="*/ 37 h 209"/>
                <a:gd name="T32" fmla="*/ 46 w 166"/>
                <a:gd name="T33" fmla="*/ 81 h 209"/>
                <a:gd name="T34" fmla="*/ 78 w 166"/>
                <a:gd name="T35" fmla="*/ 81 h 209"/>
                <a:gd name="T36" fmla="*/ 84 w 166"/>
                <a:gd name="T37" fmla="*/ 172 h 209"/>
                <a:gd name="T38" fmla="*/ 111 w 166"/>
                <a:gd name="T39" fmla="*/ 165 h 209"/>
                <a:gd name="T40" fmla="*/ 120 w 166"/>
                <a:gd name="T41" fmla="*/ 145 h 209"/>
                <a:gd name="T42" fmla="*/ 111 w 166"/>
                <a:gd name="T43" fmla="*/ 124 h 209"/>
                <a:gd name="T44" fmla="*/ 85 w 166"/>
                <a:gd name="T45" fmla="*/ 117 h 209"/>
                <a:gd name="T46" fmla="*/ 46 w 166"/>
                <a:gd name="T47" fmla="*/ 117 h 209"/>
                <a:gd name="T48" fmla="*/ 46 w 166"/>
                <a:gd name="T49" fmla="*/ 172 h 209"/>
                <a:gd name="T50" fmla="*/ 84 w 166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19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6" y="120"/>
                    <a:pt x="166" y="146"/>
                  </a:cubicBezTo>
                  <a:cubicBezTo>
                    <a:pt x="166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8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7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8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7" y="160"/>
                    <a:pt x="120" y="154"/>
                    <a:pt x="120" y="145"/>
                  </a:cubicBezTo>
                  <a:cubicBezTo>
                    <a:pt x="120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9"/>
            <p:cNvSpPr>
              <a:spLocks noEditPoints="1"/>
            </p:cNvSpPr>
            <p:nvPr userDrawn="1"/>
          </p:nvSpPr>
          <p:spPr bwMode="gray">
            <a:xfrm>
              <a:off x="2573338" y="5237163"/>
              <a:ext cx="627062" cy="782637"/>
            </a:xfrm>
            <a:custGeom>
              <a:avLst/>
              <a:gdLst>
                <a:gd name="T0" fmla="*/ 0 w 167"/>
                <a:gd name="T1" fmla="*/ 0 h 209"/>
                <a:gd name="T2" fmla="*/ 82 w 167"/>
                <a:gd name="T3" fmla="*/ 0 h 209"/>
                <a:gd name="T4" fmla="*/ 132 w 167"/>
                <a:gd name="T5" fmla="*/ 15 h 209"/>
                <a:gd name="T6" fmla="*/ 150 w 167"/>
                <a:gd name="T7" fmla="*/ 53 h 209"/>
                <a:gd name="T8" fmla="*/ 128 w 167"/>
                <a:gd name="T9" fmla="*/ 94 h 209"/>
                <a:gd name="T10" fmla="*/ 167 w 167"/>
                <a:gd name="T11" fmla="*/ 146 h 209"/>
                <a:gd name="T12" fmla="*/ 146 w 167"/>
                <a:gd name="T13" fmla="*/ 192 h 209"/>
                <a:gd name="T14" fmla="*/ 86 w 167"/>
                <a:gd name="T15" fmla="*/ 209 h 209"/>
                <a:gd name="T16" fmla="*/ 0 w 167"/>
                <a:gd name="T17" fmla="*/ 209 h 209"/>
                <a:gd name="T18" fmla="*/ 0 w 167"/>
                <a:gd name="T19" fmla="*/ 0 h 209"/>
                <a:gd name="T20" fmla="*/ 79 w 167"/>
                <a:gd name="T21" fmla="*/ 81 h 209"/>
                <a:gd name="T22" fmla="*/ 99 w 167"/>
                <a:gd name="T23" fmla="*/ 75 h 209"/>
                <a:gd name="T24" fmla="*/ 106 w 167"/>
                <a:gd name="T25" fmla="*/ 59 h 209"/>
                <a:gd name="T26" fmla="*/ 99 w 167"/>
                <a:gd name="T27" fmla="*/ 42 h 209"/>
                <a:gd name="T28" fmla="*/ 79 w 167"/>
                <a:gd name="T29" fmla="*/ 37 h 209"/>
                <a:gd name="T30" fmla="*/ 46 w 167"/>
                <a:gd name="T31" fmla="*/ 37 h 209"/>
                <a:gd name="T32" fmla="*/ 46 w 167"/>
                <a:gd name="T33" fmla="*/ 81 h 209"/>
                <a:gd name="T34" fmla="*/ 79 w 167"/>
                <a:gd name="T35" fmla="*/ 81 h 209"/>
                <a:gd name="T36" fmla="*/ 84 w 167"/>
                <a:gd name="T37" fmla="*/ 172 h 209"/>
                <a:gd name="T38" fmla="*/ 111 w 167"/>
                <a:gd name="T39" fmla="*/ 165 h 209"/>
                <a:gd name="T40" fmla="*/ 121 w 167"/>
                <a:gd name="T41" fmla="*/ 145 h 209"/>
                <a:gd name="T42" fmla="*/ 111 w 167"/>
                <a:gd name="T43" fmla="*/ 124 h 209"/>
                <a:gd name="T44" fmla="*/ 85 w 167"/>
                <a:gd name="T45" fmla="*/ 117 h 209"/>
                <a:gd name="T46" fmla="*/ 46 w 167"/>
                <a:gd name="T47" fmla="*/ 117 h 209"/>
                <a:gd name="T48" fmla="*/ 46 w 167"/>
                <a:gd name="T49" fmla="*/ 172 h 209"/>
                <a:gd name="T50" fmla="*/ 84 w 167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20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7" y="120"/>
                    <a:pt x="167" y="146"/>
                  </a:cubicBezTo>
                  <a:cubicBezTo>
                    <a:pt x="167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9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8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9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8" y="160"/>
                    <a:pt x="121" y="154"/>
                    <a:pt x="121" y="145"/>
                  </a:cubicBezTo>
                  <a:cubicBezTo>
                    <a:pt x="121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3" name="Straight Connector 72"/>
          <p:cNvCxnSpPr/>
          <p:nvPr userDrawn="1"/>
        </p:nvCxnSpPr>
        <p:spPr bwMode="gray">
          <a:xfrm>
            <a:off x="1634119" y="6472540"/>
            <a:ext cx="0" cy="132461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4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3" r:id="rId3"/>
    <p:sldLayoutId id="2147483650" r:id="rId4"/>
    <p:sldLayoutId id="2147483651" r:id="rId5"/>
    <p:sldLayoutId id="2147483652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600"/>
        </a:spcBef>
        <a:buFont typeface="ABBvoiceOffice" panose="020D0603020503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8" userDrawn="1">
          <p15:clr>
            <a:srgbClr val="A4A3A4"/>
          </p15:clr>
        </p15:guide>
        <p15:guide id="2" orient="horz" pos="3726" userDrawn="1">
          <p15:clr>
            <a:srgbClr val="A4A3A4"/>
          </p15:clr>
        </p15:guide>
        <p15:guide id="3" pos="7501" userDrawn="1">
          <p15:clr>
            <a:srgbClr val="A4A3A4"/>
          </p15:clr>
        </p15:guide>
        <p15:guide id="4" pos="176" userDrawn="1">
          <p15:clr>
            <a:srgbClr val="A4A3A4"/>
          </p15:clr>
        </p15:guide>
        <p15:guide id="5" orient="horz" pos="1146" userDrawn="1">
          <p15:clr>
            <a:srgbClr val="A4A3A4"/>
          </p15:clr>
        </p15:guide>
        <p15:guide id="6" orient="horz" pos="391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0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F0B13-C008-48B9-804B-9497A8A6852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6E36B-CA49-42D4-B57D-3B8D5E7C4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9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emf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35.png"/><Relationship Id="rId4" Type="http://schemas.openxmlformats.org/officeDocument/2006/relationships/image" Target="../media/image3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.bin"/><Relationship Id="rId2" Type="http://schemas.openxmlformats.org/officeDocument/2006/relationships/tags" Target="../tags/tag2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0.emf"/><Relationship Id="rId4" Type="http://schemas.openxmlformats.org/officeDocument/2006/relationships/notesSlide" Target="../notesSlides/notesSlide31.xml"/><Relationship Id="rId9" Type="http://schemas.openxmlformats.org/officeDocument/2006/relationships/oleObject" Target="../embeddings/oleObject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35.png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FEF31A9-9A9F-45C3-925B-005EEF1961C8" descr="8CDB736F-2AFC-49BC-A7C8-B3FE513203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038" y="0"/>
            <a:ext cx="6126480" cy="45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12180" y="3917278"/>
            <a:ext cx="8761614" cy="1938992"/>
          </a:xfrm>
          <a:prstGeom prst="rect">
            <a:avLst/>
          </a:prstGeom>
          <a:noFill/>
          <a:effectLst>
            <a:innerShdw blurRad="63500" dist="50800" dir="16200000">
              <a:schemeClr val="accent1">
                <a:lumMod val="40000"/>
                <a:lumOff val="60000"/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6600000">
                    <a:schemeClr val="accent1">
                      <a:lumMod val="75000"/>
                      <a:alpha val="50000"/>
                    </a:schemeClr>
                  </a:innerShdw>
                </a:effectLst>
              </a:rPr>
              <a:t>OPCA Spring Meeting</a:t>
            </a:r>
          </a:p>
          <a:p>
            <a:pPr algn="ctr"/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6600000">
                    <a:schemeClr val="accent1">
                      <a:lumMod val="75000"/>
                      <a:alpha val="50000"/>
                    </a:schemeClr>
                  </a:innerShdw>
                </a:effectLst>
              </a:rPr>
              <a:t>VFD’s and the Grid</a:t>
            </a: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6600000">
                  <a:schemeClr val="accent1">
                    <a:lumMod val="75000"/>
                    <a:alpha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410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 smtClean="0">
              <a:solidFill>
                <a:srgbClr val="6666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© ABB LV Drives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Property of ABB LV Drives, Do Not Copy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Slide </a:t>
            </a:r>
            <a:fld id="{18ABE21C-588B-414F-A7CC-38CF8DE8A63B}" type="slidenum">
              <a:rPr lang="en-US" altLang="en-US" smtClean="0">
                <a:solidFill>
                  <a:srgbClr val="6666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dirty="0" smtClean="0">
              <a:solidFill>
                <a:srgbClr val="666666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VFD Basics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chemeClr val="accent2"/>
                </a:solidFill>
              </a:rPr>
              <a:t>Advanced capabilities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96006" y="1805651"/>
            <a:ext cx="6483750" cy="4107494"/>
            <a:chOff x="601885" y="1805651"/>
            <a:chExt cx="6483750" cy="4107494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601885" y="1805651"/>
              <a:ext cx="3090439" cy="4107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182563" indent="-182563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539750" indent="-177800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896938" indent="-177800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 sz="12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254125" indent="-174625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 sz="12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1611313" indent="-174625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 sz="12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068513" indent="-17462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 sz="12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525713" indent="-17462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 sz="12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982913" indent="-17462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 sz="12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440113" indent="-17462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 sz="12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lnSpc>
                  <a:spcPct val="90000"/>
                </a:lnSpc>
                <a:buNone/>
              </a:pPr>
              <a:r>
                <a:rPr lang="en-GB" altLang="en-US" sz="2000" b="1" u="sng" dirty="0" smtClean="0">
                  <a:latin typeface="+mn-lt"/>
                  <a:ea typeface="ABBvoiceOffice" panose="020B0604020202020204" charset="0"/>
                  <a:cs typeface="ABBvoiceOffice" panose="020B0604020202020204" charset="0"/>
                </a:rPr>
                <a:t>Software</a:t>
              </a:r>
            </a:p>
            <a:p>
              <a:pPr>
                <a:lnSpc>
                  <a:spcPct val="90000"/>
                </a:lnSpc>
              </a:pPr>
              <a:r>
                <a:rPr lang="en-GB" altLang="en-US" sz="2000" dirty="0" smtClean="0">
                  <a:latin typeface="+mn-lt"/>
                  <a:ea typeface="ABBvoiceOffice" panose="020B0604020202020204" charset="0"/>
                  <a:cs typeface="ABBvoiceOffice" panose="020B0604020202020204" charset="0"/>
                </a:rPr>
                <a:t>Slip compensation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altLang="en-US" sz="2000" dirty="0" smtClean="0">
                  <a:latin typeface="+mn-lt"/>
                </a:rPr>
                <a:t>Torque control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altLang="en-US" sz="2000" dirty="0" smtClean="0">
                  <a:latin typeface="+mn-lt"/>
                </a:rPr>
                <a:t>Torque limiting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altLang="en-US" sz="2000" dirty="0" smtClean="0">
                  <a:latin typeface="+mn-lt"/>
                </a:rPr>
                <a:t>Flux optimization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altLang="en-US" sz="2000" dirty="0" smtClean="0">
                  <a:latin typeface="+mn-lt"/>
                </a:rPr>
                <a:t>Self tuning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altLang="en-US" sz="2000" dirty="0" smtClean="0">
                  <a:latin typeface="+mn-lt"/>
                </a:rPr>
                <a:t>Master / follower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altLang="en-US" sz="2000" dirty="0" smtClean="0">
                  <a:latin typeface="+mn-lt"/>
                </a:rPr>
                <a:t>DC / flux braking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altLang="en-US" sz="2000" dirty="0" smtClean="0">
                  <a:latin typeface="+mn-lt"/>
                </a:rPr>
                <a:t>Flying start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altLang="en-US" sz="2000" dirty="0" smtClean="0">
                  <a:latin typeface="+mn-lt"/>
                </a:rPr>
                <a:t>Power loss ride-through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en-GB" altLang="en-US" dirty="0"/>
            </a:p>
            <a:p>
              <a:pPr marL="0" indent="0">
                <a:lnSpc>
                  <a:spcPct val="90000"/>
                </a:lnSpc>
                <a:spcBef>
                  <a:spcPct val="20000"/>
                </a:spcBef>
                <a:buNone/>
              </a:pPr>
              <a:endParaRPr lang="en-GB" altLang="en-US" b="1" dirty="0"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3995196" y="1805651"/>
              <a:ext cx="3090439" cy="4107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182563" indent="-182563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539750" indent="-177800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896938" indent="-177800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 sz="12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254125" indent="-174625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 sz="12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1611313" indent="-174625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 sz="12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068513" indent="-17462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 sz="12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525713" indent="-17462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 sz="12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982913" indent="-17462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 sz="12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440113" indent="-174625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§"/>
                <a:defRPr sz="12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lnSpc>
                  <a:spcPct val="90000"/>
                </a:lnSpc>
                <a:buNone/>
              </a:pPr>
              <a:r>
                <a:rPr lang="en-GB" altLang="en-US" sz="2000" b="1" u="sng" dirty="0" smtClean="0">
                  <a:latin typeface="ABBvoiceOffice" panose="020B0604020202020204" charset="0"/>
                  <a:ea typeface="ABBvoiceOffice" panose="020B0604020202020204" charset="0"/>
                  <a:cs typeface="ABBvoiceOffice" panose="020B0604020202020204" charset="0"/>
                </a:rPr>
                <a:t>Hardware</a:t>
              </a:r>
            </a:p>
            <a:p>
              <a:pPr>
                <a:lnSpc>
                  <a:spcPct val="90000"/>
                </a:lnSpc>
              </a:pPr>
              <a:r>
                <a:rPr lang="en-GB" altLang="en-US" sz="2000" dirty="0" smtClean="0">
                  <a:latin typeface="ABBvoiceOffice" panose="020B0604020202020204" charset="0"/>
                  <a:ea typeface="ABBvoiceOffice" panose="020B0604020202020204" charset="0"/>
                  <a:cs typeface="ABBvoiceOffice" panose="020B0604020202020204" charset="0"/>
                </a:rPr>
                <a:t>Expanded I/O</a:t>
              </a:r>
            </a:p>
            <a:p>
              <a:pPr>
                <a:lnSpc>
                  <a:spcPct val="90000"/>
                </a:lnSpc>
              </a:pPr>
              <a:r>
                <a:rPr lang="en-GB" altLang="en-US" sz="2000" dirty="0" smtClean="0">
                  <a:latin typeface="ABBvoiceOffice" panose="020B0604020202020204" charset="0"/>
                  <a:ea typeface="ABBvoiceOffice" panose="020B0604020202020204" charset="0"/>
                  <a:cs typeface="ABBvoiceOffice" panose="020B0604020202020204" charset="0"/>
                </a:rPr>
                <a:t>Speed feedback</a:t>
              </a:r>
            </a:p>
            <a:p>
              <a:pPr>
                <a:lnSpc>
                  <a:spcPct val="90000"/>
                </a:lnSpc>
              </a:pPr>
              <a:r>
                <a:rPr lang="en-GB" altLang="en-US" sz="2000" dirty="0" smtClean="0">
                  <a:latin typeface="ABBvoiceOffice" panose="020B0604020202020204" charset="0"/>
                  <a:ea typeface="ABBvoiceOffice" panose="020B0604020202020204" charset="0"/>
                  <a:cs typeface="ABBvoiceOffice" panose="020B0604020202020204" charset="0"/>
                </a:rPr>
                <a:t>Brake chopper</a:t>
              </a:r>
            </a:p>
            <a:p>
              <a:pPr>
                <a:lnSpc>
                  <a:spcPct val="90000"/>
                </a:lnSpc>
              </a:pPr>
              <a:r>
                <a:rPr lang="en-GB" altLang="en-US" sz="2000" dirty="0" smtClean="0">
                  <a:latin typeface="ABBvoiceOffice" panose="020B0604020202020204" charset="0"/>
                  <a:ea typeface="ABBvoiceOffice" panose="020B0604020202020204" charset="0"/>
                  <a:cs typeface="ABBvoiceOffice" panose="020B0604020202020204" charset="0"/>
                </a:rPr>
                <a:t>Fieldbus interfacing</a:t>
              </a:r>
            </a:p>
            <a:p>
              <a:pPr>
                <a:lnSpc>
                  <a:spcPct val="90000"/>
                </a:lnSpc>
              </a:pPr>
              <a:r>
                <a:rPr lang="en-GB" altLang="en-US" sz="2000" dirty="0" smtClean="0">
                  <a:latin typeface="ABBvoiceOffice" panose="020B0604020202020204" charset="0"/>
                  <a:ea typeface="ABBvoiceOffice" panose="020B0604020202020204" charset="0"/>
                  <a:cs typeface="ABBvoiceOffice" panose="020B0604020202020204" charset="0"/>
                </a:rPr>
                <a:t>Regenerative front end</a:t>
              </a:r>
              <a:endParaRPr lang="en-GB" altLang="en-US" dirty="0" smtClean="0"/>
            </a:p>
            <a:p>
              <a:pPr>
                <a:lnSpc>
                  <a:spcPct val="90000"/>
                </a:lnSpc>
                <a:spcBef>
                  <a:spcPct val="20000"/>
                </a:spcBef>
              </a:pPr>
              <a:endParaRPr lang="en-GB" altLang="en-US" dirty="0"/>
            </a:p>
            <a:p>
              <a:pPr marL="0" indent="0">
                <a:lnSpc>
                  <a:spcPct val="90000"/>
                </a:lnSpc>
                <a:spcBef>
                  <a:spcPct val="20000"/>
                </a:spcBef>
                <a:buNone/>
              </a:pPr>
              <a:endParaRPr lang="en-GB" altLang="en-US" b="1" dirty="0"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5"/>
          <a:stretch>
            <a:fillRect/>
          </a:stretch>
        </p:blipFill>
        <p:spPr bwMode="auto">
          <a:xfrm>
            <a:off x="762861" y="1805651"/>
            <a:ext cx="2789120" cy="20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6" y="4227264"/>
            <a:ext cx="2580972" cy="15765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052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 smtClean="0">
              <a:solidFill>
                <a:srgbClr val="6666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© ABB LV Drives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Property of ABB LV Drives, Do Not Copy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Slide </a:t>
            </a:r>
            <a:fld id="{18ABE21C-588B-414F-A7CC-38CF8DE8A63B}" type="slidenum">
              <a:rPr lang="en-US" altLang="en-US" smtClean="0">
                <a:solidFill>
                  <a:srgbClr val="6666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dirty="0" smtClean="0">
              <a:solidFill>
                <a:srgbClr val="666666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VFD Basics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chemeClr val="accent2"/>
                </a:solidFill>
              </a:rPr>
              <a:t>Basic protection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339259" y="1805651"/>
            <a:ext cx="5433293" cy="410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82563" indent="-182563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39750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96938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54125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611313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0685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5257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9829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4401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Over current</a:t>
            </a:r>
          </a:p>
          <a:p>
            <a:pPr>
              <a:lnSpc>
                <a:spcPct val="90000"/>
              </a:lnSpc>
            </a:pP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Short circuit</a:t>
            </a:r>
          </a:p>
          <a:p>
            <a:pPr>
              <a:lnSpc>
                <a:spcPct val="90000"/>
              </a:lnSpc>
            </a:pP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Ground fault</a:t>
            </a:r>
          </a:p>
          <a:p>
            <a:pPr>
              <a:lnSpc>
                <a:spcPct val="90000"/>
              </a:lnSpc>
            </a:pP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Over voltage</a:t>
            </a:r>
          </a:p>
          <a:p>
            <a:pPr>
              <a:lnSpc>
                <a:spcPct val="90000"/>
              </a:lnSpc>
            </a:pP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Under voltage</a:t>
            </a:r>
          </a:p>
          <a:p>
            <a:pPr>
              <a:lnSpc>
                <a:spcPct val="90000"/>
              </a:lnSpc>
            </a:pP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Over temperature</a:t>
            </a:r>
          </a:p>
          <a:p>
            <a:pPr>
              <a:lnSpc>
                <a:spcPct val="90000"/>
              </a:lnSpc>
            </a:pP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Motor Overload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altLang="en-US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altLang="en-US" dirty="0"/>
          </a:p>
          <a:p>
            <a:pPr marL="0" indent="0">
              <a:lnSpc>
                <a:spcPct val="90000"/>
              </a:lnSpc>
              <a:spcBef>
                <a:spcPct val="20000"/>
              </a:spcBef>
              <a:buNone/>
            </a:pPr>
            <a:endParaRPr lang="en-GB" altLang="en-US" b="1" dirty="0">
              <a:cs typeface="Times New Roman" panose="02020603050405020304" pitchFamily="18" charset="0"/>
            </a:endParaRPr>
          </a:p>
        </p:txBody>
      </p:sp>
      <p:pic>
        <p:nvPicPr>
          <p:cNvPr id="52226" name="Picture 2" descr="Image result for fault symb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98" y="2338125"/>
            <a:ext cx="1974167" cy="197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1106" y="2202581"/>
            <a:ext cx="2971800" cy="2038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9514" y="2941198"/>
            <a:ext cx="2886075" cy="1962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19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 smtClean="0">
              <a:solidFill>
                <a:srgbClr val="6666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© ABB LV Drives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Property of ABB LV Drives, Do Not Copy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Slide </a:t>
            </a:r>
            <a:fld id="{18ABE21C-588B-414F-A7CC-38CF8DE8A63B}" type="slidenum">
              <a:rPr lang="en-US" altLang="en-US" smtClean="0">
                <a:solidFill>
                  <a:srgbClr val="6666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dirty="0" smtClean="0">
              <a:solidFill>
                <a:srgbClr val="666666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VFD Basics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chemeClr val="accent2"/>
                </a:solidFill>
              </a:rPr>
              <a:t>Advanced protection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95382" y="1785888"/>
            <a:ext cx="3519952" cy="410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82563" indent="-182563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39750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96938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54125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611313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0685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5257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9829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4401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Input phase loss</a:t>
            </a:r>
          </a:p>
          <a:p>
            <a:pPr>
              <a:lnSpc>
                <a:spcPct val="90000"/>
              </a:lnSpc>
            </a:pP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Motor phase loss</a:t>
            </a:r>
          </a:p>
          <a:p>
            <a:pPr>
              <a:lnSpc>
                <a:spcPct val="90000"/>
              </a:lnSpc>
            </a:pP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Stall</a:t>
            </a:r>
          </a:p>
          <a:p>
            <a:pPr>
              <a:lnSpc>
                <a:spcPct val="90000"/>
              </a:lnSpc>
            </a:pP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Underload</a:t>
            </a:r>
          </a:p>
          <a:p>
            <a:pPr>
              <a:lnSpc>
                <a:spcPct val="90000"/>
              </a:lnSpc>
            </a:pP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External fault</a:t>
            </a:r>
          </a:p>
          <a:p>
            <a:pPr>
              <a:lnSpc>
                <a:spcPct val="90000"/>
              </a:lnSpc>
            </a:pP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Encoder fault</a:t>
            </a:r>
          </a:p>
          <a:p>
            <a:pPr>
              <a:lnSpc>
                <a:spcPct val="90000"/>
              </a:lnSpc>
            </a:pP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Communication loss</a:t>
            </a:r>
          </a:p>
          <a:p>
            <a:pPr>
              <a:lnSpc>
                <a:spcPct val="90000"/>
              </a:lnSpc>
            </a:pP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Mechanical brake fault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altLang="en-US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altLang="en-US" dirty="0"/>
          </a:p>
          <a:p>
            <a:pPr marL="0" indent="0">
              <a:lnSpc>
                <a:spcPct val="90000"/>
              </a:lnSpc>
              <a:spcBef>
                <a:spcPct val="20000"/>
              </a:spcBef>
              <a:buNone/>
            </a:pPr>
            <a:endParaRPr lang="en-GB" altLang="en-US" b="1" dirty="0"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594" y="1704868"/>
            <a:ext cx="3288645" cy="111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8033"/>
          <a:stretch/>
        </p:blipFill>
        <p:spPr>
          <a:xfrm>
            <a:off x="1099602" y="3064686"/>
            <a:ext cx="4668204" cy="2876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912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6666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666666"/>
                </a:solidFill>
              </a:rPr>
              <a:t>© ABB Group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32248FDA-B412-4CEF-B82F-1E03E2CB0802}" type="datetime4">
              <a:rPr lang="en-US" altLang="en-US">
                <a:solidFill>
                  <a:srgbClr val="6666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April 17, 2018</a:t>
            </a:fld>
            <a:r>
              <a:rPr lang="en-US" altLang="en-US" dirty="0">
                <a:solidFill>
                  <a:srgbClr val="666666"/>
                </a:solidFill>
              </a:rPr>
              <a:t> | Slide </a:t>
            </a:r>
            <a:fld id="{6199F6B0-F47C-4DEF-A210-550D6492E98C}" type="slidenum">
              <a:rPr lang="en-US" altLang="en-US">
                <a:solidFill>
                  <a:srgbClr val="6666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dirty="0">
              <a:solidFill>
                <a:srgbClr val="666666"/>
              </a:solidFill>
            </a:endParaRPr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VFD Simplified Circuit</a:t>
            </a:r>
            <a:br>
              <a:rPr lang="en-GB" altLang="en-US" dirty="0" smtClean="0"/>
            </a:br>
            <a:r>
              <a:rPr lang="en-GB" altLang="en-US" dirty="0" smtClean="0">
                <a:solidFill>
                  <a:schemeClr val="accent2"/>
                </a:solidFill>
              </a:rPr>
              <a:t>Typical 6-pulse drive</a:t>
            </a: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9249569" y="1752600"/>
            <a:ext cx="0" cy="3048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6125369" y="1752600"/>
            <a:ext cx="0" cy="3048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5134769" y="1752600"/>
            <a:ext cx="0" cy="3048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3229769" y="1752600"/>
            <a:ext cx="0" cy="3048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229769" y="1828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400" b="1" dirty="0" smtClean="0"/>
              <a:t>Converter</a:t>
            </a:r>
            <a:endParaRPr lang="en-US" altLang="en-US" sz="1400" b="1" dirty="0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134769" y="1828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400" b="1" dirty="0"/>
              <a:t>DC Link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6125369" y="18288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400" b="1"/>
              <a:t>Inverter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1612207" y="1513391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0" dirty="0"/>
              <a:t>Reactors</a:t>
            </a:r>
          </a:p>
          <a:p>
            <a:pPr algn="ctr"/>
            <a:r>
              <a:rPr lang="en-US" altLang="en-US" sz="1200" b="0" dirty="0"/>
              <a:t>(design specific)</a:t>
            </a:r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2592729" y="1970590"/>
            <a:ext cx="332240" cy="10774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4525169" y="1600200"/>
            <a:ext cx="762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2010569" y="4876800"/>
            <a:ext cx="1905000" cy="7715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>
            <a:spAutoFit/>
          </a:bodyPr>
          <a:lstStyle>
            <a:lvl1pPr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413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57238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136650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14475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9716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4288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8860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3432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 u="sng" dirty="0">
                <a:solidFill>
                  <a:schemeClr val="accent1"/>
                </a:solidFill>
                <a:latin typeface="Arial" panose="020B0604020202020204" pitchFamily="34" charset="0"/>
              </a:rPr>
              <a:t>Input</a:t>
            </a:r>
            <a:endParaRPr lang="en-US" altLang="en-US" sz="15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en-US" sz="1400" dirty="0">
                <a:solidFill>
                  <a:schemeClr val="accent1"/>
                </a:solidFill>
                <a:latin typeface="Arial" panose="020B0604020202020204" pitchFamily="34" charset="0"/>
              </a:rPr>
              <a:t>Fixed Voltage</a:t>
            </a:r>
          </a:p>
          <a:p>
            <a:pPr algn="ctr"/>
            <a:r>
              <a:rPr lang="en-US" altLang="en-US" sz="1400" dirty="0">
                <a:solidFill>
                  <a:schemeClr val="accent1"/>
                </a:solidFill>
                <a:latin typeface="Arial" panose="020B0604020202020204" pitchFamily="34" charset="0"/>
              </a:rPr>
              <a:t>Fixed Frequency</a:t>
            </a:r>
            <a:endParaRPr lang="en-US" altLang="en-US" sz="15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8258969" y="4876800"/>
            <a:ext cx="1920875" cy="7715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>
            <a:spAutoFit/>
          </a:bodyPr>
          <a:lstStyle>
            <a:lvl1pPr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413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57238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136650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14475" defTabSz="7572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9716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4288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8860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343275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 u="sng" dirty="0">
                <a:solidFill>
                  <a:schemeClr val="accent1"/>
                </a:solidFill>
                <a:latin typeface="Arial" panose="020B0604020202020204" pitchFamily="34" charset="0"/>
              </a:rPr>
              <a:t>Output</a:t>
            </a:r>
            <a:endParaRPr lang="en-US" altLang="en-US" sz="14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en-US" sz="1400" dirty="0">
                <a:solidFill>
                  <a:schemeClr val="accent1"/>
                </a:solidFill>
                <a:latin typeface="Arial" panose="020B0604020202020204" pitchFamily="34" charset="0"/>
              </a:rPr>
              <a:t>Variable Voltage</a:t>
            </a:r>
          </a:p>
          <a:p>
            <a:pPr algn="ctr"/>
            <a:r>
              <a:rPr lang="en-US" altLang="en-US" sz="1400" dirty="0">
                <a:solidFill>
                  <a:schemeClr val="accent1"/>
                </a:solidFill>
                <a:latin typeface="Arial" panose="020B0604020202020204" pitchFamily="34" charset="0"/>
              </a:rPr>
              <a:t>Variable Frequency</a:t>
            </a:r>
          </a:p>
        </p:txBody>
      </p:sp>
      <p:pic>
        <p:nvPicPr>
          <p:cNvPr id="3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19" y="2151063"/>
            <a:ext cx="7808913" cy="255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Line 18"/>
          <p:cNvSpPr>
            <a:spLocks noChangeShapeType="1"/>
          </p:cNvSpPr>
          <p:nvPr/>
        </p:nvSpPr>
        <p:spPr bwMode="auto">
          <a:xfrm flipH="1">
            <a:off x="3090441" y="1600199"/>
            <a:ext cx="1434728" cy="6559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9401968" y="3733800"/>
            <a:ext cx="777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/>
              <a:t>Motor</a:t>
            </a: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4509294" y="4948238"/>
            <a:ext cx="777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 smtClean="0"/>
              <a:t>Diode</a:t>
            </a:r>
            <a:endParaRPr lang="en-US" altLang="en-US" sz="1400" dirty="0"/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6384131" y="4934675"/>
            <a:ext cx="777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 smtClean="0"/>
              <a:t>IGBT</a:t>
            </a:r>
            <a:endParaRPr lang="en-US" altLang="en-US" sz="1400" dirty="0"/>
          </a:p>
        </p:txBody>
      </p:sp>
      <p:cxnSp>
        <p:nvCxnSpPr>
          <p:cNvPr id="5" name="Straight Arrow Connector 4"/>
          <p:cNvCxnSpPr>
            <a:stCxn id="31" idx="0"/>
          </p:cNvCxnSpPr>
          <p:nvPr/>
        </p:nvCxnSpPr>
        <p:spPr bwMode="gray">
          <a:xfrm flipH="1" flipV="1">
            <a:off x="4868068" y="4641652"/>
            <a:ext cx="30164" cy="30658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2" idx="0"/>
          </p:cNvCxnSpPr>
          <p:nvPr/>
        </p:nvCxnSpPr>
        <p:spPr bwMode="gray">
          <a:xfrm flipV="1">
            <a:off x="6773069" y="4641652"/>
            <a:ext cx="0" cy="29302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610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7" name="Rectangle 103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dirty="0" smtClean="0"/>
              <a:t>VFD Output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chemeClr val="accent2"/>
                </a:solidFill>
              </a:rPr>
              <a:t>PWM </a:t>
            </a:r>
            <a:r>
              <a:rPr lang="en-US" altLang="en-US" dirty="0">
                <a:solidFill>
                  <a:schemeClr val="accent2"/>
                </a:solidFill>
              </a:rPr>
              <a:t>Concept</a:t>
            </a:r>
            <a:endParaRPr lang="en-US" altLang="en-US" dirty="0"/>
          </a:p>
        </p:txBody>
      </p:sp>
      <p:grpSp>
        <p:nvGrpSpPr>
          <p:cNvPr id="217115" name="Group 1051"/>
          <p:cNvGrpSpPr>
            <a:grpSpLocks/>
          </p:cNvGrpSpPr>
          <p:nvPr/>
        </p:nvGrpSpPr>
        <p:grpSpPr bwMode="auto">
          <a:xfrm>
            <a:off x="3632994" y="1378350"/>
            <a:ext cx="4794250" cy="2305050"/>
            <a:chOff x="1329" y="912"/>
            <a:chExt cx="3020" cy="1452"/>
          </a:xfrm>
        </p:grpSpPr>
        <p:pic>
          <p:nvPicPr>
            <p:cNvPr id="217096" name="Picture 10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912"/>
              <a:ext cx="2770" cy="1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7099" name="Rectangle 1035"/>
            <p:cNvSpPr>
              <a:spLocks noChangeArrowheads="1"/>
            </p:cNvSpPr>
            <p:nvPr/>
          </p:nvSpPr>
          <p:spPr bwMode="auto">
            <a:xfrm>
              <a:off x="1613" y="2121"/>
              <a:ext cx="2736" cy="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200"/>
                <a:t>0        2         4         6        8        10       12      14       16</a:t>
              </a:r>
            </a:p>
            <a:p>
              <a:r>
                <a:rPr lang="en-US" altLang="en-US" sz="1200"/>
                <a:t>                                       Milliseconds </a:t>
              </a:r>
            </a:p>
          </p:txBody>
        </p:sp>
        <p:sp>
          <p:nvSpPr>
            <p:cNvPr id="217100" name="Rectangle 1036"/>
            <p:cNvSpPr>
              <a:spLocks noChangeArrowheads="1"/>
            </p:cNvSpPr>
            <p:nvPr/>
          </p:nvSpPr>
          <p:spPr bwMode="auto">
            <a:xfrm>
              <a:off x="1584" y="912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02" name="Rectangle 1038"/>
            <p:cNvSpPr>
              <a:spLocks noChangeArrowheads="1"/>
            </p:cNvSpPr>
            <p:nvPr/>
          </p:nvSpPr>
          <p:spPr bwMode="auto">
            <a:xfrm>
              <a:off x="1488" y="1488"/>
              <a:ext cx="20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08" name="Text Box 1044"/>
            <p:cNvSpPr txBox="1">
              <a:spLocks noChangeArrowheads="1"/>
            </p:cNvSpPr>
            <p:nvPr/>
          </p:nvSpPr>
          <p:spPr bwMode="auto">
            <a:xfrm>
              <a:off x="1439" y="1958"/>
              <a:ext cx="26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/>
                <a:t>0%</a:t>
              </a:r>
            </a:p>
          </p:txBody>
        </p:sp>
        <p:sp>
          <p:nvSpPr>
            <p:cNvPr id="217109" name="Text Box 1045"/>
            <p:cNvSpPr txBox="1">
              <a:spLocks noChangeArrowheads="1"/>
            </p:cNvSpPr>
            <p:nvPr/>
          </p:nvSpPr>
          <p:spPr bwMode="auto">
            <a:xfrm>
              <a:off x="1376" y="1506"/>
              <a:ext cx="32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/>
                <a:t>50%</a:t>
              </a:r>
            </a:p>
          </p:txBody>
        </p:sp>
        <p:sp>
          <p:nvSpPr>
            <p:cNvPr id="217110" name="Text Box 1046"/>
            <p:cNvSpPr txBox="1">
              <a:spLocks noChangeArrowheads="1"/>
            </p:cNvSpPr>
            <p:nvPr/>
          </p:nvSpPr>
          <p:spPr bwMode="auto">
            <a:xfrm>
              <a:off x="1329" y="1078"/>
              <a:ext cx="37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/>
                <a:t>100%</a:t>
              </a:r>
            </a:p>
          </p:txBody>
        </p:sp>
      </p:grpSp>
      <p:grpSp>
        <p:nvGrpSpPr>
          <p:cNvPr id="217116" name="Group 1052"/>
          <p:cNvGrpSpPr>
            <a:grpSpLocks/>
          </p:cNvGrpSpPr>
          <p:nvPr/>
        </p:nvGrpSpPr>
        <p:grpSpPr bwMode="auto">
          <a:xfrm>
            <a:off x="3609181" y="3723088"/>
            <a:ext cx="4819650" cy="2336800"/>
            <a:chOff x="1314" y="2389"/>
            <a:chExt cx="3036" cy="1472"/>
          </a:xfrm>
        </p:grpSpPr>
        <p:pic>
          <p:nvPicPr>
            <p:cNvPr id="217095" name="Picture 1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389"/>
              <a:ext cx="2770" cy="1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7103" name="Rectangle 1039"/>
            <p:cNvSpPr>
              <a:spLocks noChangeArrowheads="1"/>
            </p:cNvSpPr>
            <p:nvPr/>
          </p:nvSpPr>
          <p:spPr bwMode="auto">
            <a:xfrm>
              <a:off x="1488" y="2955"/>
              <a:ext cx="20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06" name="Rectangle 1042"/>
            <p:cNvSpPr>
              <a:spLocks noChangeArrowheads="1"/>
            </p:cNvSpPr>
            <p:nvPr/>
          </p:nvSpPr>
          <p:spPr bwMode="auto">
            <a:xfrm>
              <a:off x="1614" y="3618"/>
              <a:ext cx="2736" cy="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200"/>
                <a:t>0        2         4         6        8        10       12      14       16</a:t>
              </a:r>
            </a:p>
            <a:p>
              <a:r>
                <a:rPr lang="en-US" altLang="en-US" sz="1200"/>
                <a:t>                                       Milliseconds </a:t>
              </a:r>
            </a:p>
          </p:txBody>
        </p:sp>
        <p:sp>
          <p:nvSpPr>
            <p:cNvPr id="217107" name="Rectangle 1043"/>
            <p:cNvSpPr>
              <a:spLocks noChangeArrowheads="1"/>
            </p:cNvSpPr>
            <p:nvPr/>
          </p:nvSpPr>
          <p:spPr bwMode="auto">
            <a:xfrm>
              <a:off x="1576" y="2416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11" name="Rectangle 1047"/>
            <p:cNvSpPr>
              <a:spLocks noChangeArrowheads="1"/>
            </p:cNvSpPr>
            <p:nvPr/>
          </p:nvSpPr>
          <p:spPr bwMode="auto">
            <a:xfrm>
              <a:off x="1473" y="2961"/>
              <a:ext cx="20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12" name="Text Box 1048"/>
            <p:cNvSpPr txBox="1">
              <a:spLocks noChangeArrowheads="1"/>
            </p:cNvSpPr>
            <p:nvPr/>
          </p:nvSpPr>
          <p:spPr bwMode="auto">
            <a:xfrm>
              <a:off x="1424" y="3431"/>
              <a:ext cx="26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/>
                <a:t>0%</a:t>
              </a:r>
            </a:p>
          </p:txBody>
        </p:sp>
        <p:sp>
          <p:nvSpPr>
            <p:cNvPr id="217113" name="Text Box 1049"/>
            <p:cNvSpPr txBox="1">
              <a:spLocks noChangeArrowheads="1"/>
            </p:cNvSpPr>
            <p:nvPr/>
          </p:nvSpPr>
          <p:spPr bwMode="auto">
            <a:xfrm>
              <a:off x="1361" y="2979"/>
              <a:ext cx="32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/>
                <a:t>50%</a:t>
              </a:r>
            </a:p>
          </p:txBody>
        </p:sp>
        <p:sp>
          <p:nvSpPr>
            <p:cNvPr id="217114" name="Text Box 1050"/>
            <p:cNvSpPr txBox="1">
              <a:spLocks noChangeArrowheads="1"/>
            </p:cNvSpPr>
            <p:nvPr/>
          </p:nvSpPr>
          <p:spPr bwMode="auto">
            <a:xfrm>
              <a:off x="1314" y="2551"/>
              <a:ext cx="37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/>
                <a:t>100%</a:t>
              </a:r>
            </a:p>
          </p:txBody>
        </p:sp>
      </p:grpSp>
      <p:sp>
        <p:nvSpPr>
          <p:cNvPr id="217098" name="Text Box 1034"/>
          <p:cNvSpPr txBox="1">
            <a:spLocks noChangeArrowheads="1"/>
          </p:cNvSpPr>
          <p:nvPr/>
        </p:nvSpPr>
        <p:spPr bwMode="auto">
          <a:xfrm>
            <a:off x="3617120" y="1046563"/>
            <a:ext cx="4922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Simple DC Voltage Level Control</a:t>
            </a:r>
          </a:p>
        </p:txBody>
      </p:sp>
      <p:sp>
        <p:nvSpPr>
          <p:cNvPr id="217117" name="Text Box 1053"/>
          <p:cNvSpPr txBox="1">
            <a:spLocks noChangeArrowheads="1"/>
          </p:cNvSpPr>
          <p:nvPr/>
        </p:nvSpPr>
        <p:spPr bwMode="auto">
          <a:xfrm>
            <a:off x="8111332" y="2742014"/>
            <a:ext cx="10679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20% Output</a:t>
            </a:r>
          </a:p>
        </p:txBody>
      </p:sp>
      <p:sp>
        <p:nvSpPr>
          <p:cNvPr id="217118" name="Text Box 1054"/>
          <p:cNvSpPr txBox="1">
            <a:spLocks noChangeArrowheads="1"/>
          </p:cNvSpPr>
          <p:nvPr/>
        </p:nvSpPr>
        <p:spPr bwMode="auto">
          <a:xfrm>
            <a:off x="8124032" y="4251726"/>
            <a:ext cx="10775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80% Output</a:t>
            </a:r>
          </a:p>
        </p:txBody>
      </p:sp>
      <p:sp>
        <p:nvSpPr>
          <p:cNvPr id="217119" name="Text Box 1055"/>
          <p:cNvSpPr txBox="1">
            <a:spLocks noChangeArrowheads="1"/>
          </p:cNvSpPr>
          <p:nvPr/>
        </p:nvSpPr>
        <p:spPr bwMode="auto">
          <a:xfrm>
            <a:off x="1894941" y="3561164"/>
            <a:ext cx="286809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400"/>
              <a:t>Switching Frequency  = 1000 Hz</a:t>
            </a:r>
          </a:p>
        </p:txBody>
      </p:sp>
      <p:sp>
        <p:nvSpPr>
          <p:cNvPr id="217120" name="Text Box 1056"/>
          <p:cNvSpPr txBox="1">
            <a:spLocks noChangeArrowheads="1"/>
          </p:cNvSpPr>
          <p:nvPr/>
        </p:nvSpPr>
        <p:spPr bwMode="auto">
          <a:xfrm>
            <a:off x="1946795" y="2246714"/>
            <a:ext cx="18293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20% Duty Cycle</a:t>
            </a:r>
          </a:p>
          <a:p>
            <a:pPr algn="ctr"/>
            <a:r>
              <a:rPr lang="en-US" altLang="en-US" sz="1200"/>
              <a:t>0.2 ms On / 0.8 ms Off</a:t>
            </a:r>
          </a:p>
        </p:txBody>
      </p:sp>
      <p:sp>
        <p:nvSpPr>
          <p:cNvPr id="217121" name="Text Box 1057"/>
          <p:cNvSpPr txBox="1">
            <a:spLocks noChangeArrowheads="1"/>
          </p:cNvSpPr>
          <p:nvPr/>
        </p:nvSpPr>
        <p:spPr bwMode="auto">
          <a:xfrm>
            <a:off x="1908695" y="4559701"/>
            <a:ext cx="18293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80% Duty Cycle</a:t>
            </a:r>
          </a:p>
          <a:p>
            <a:pPr algn="ctr"/>
            <a:r>
              <a:rPr lang="en-US" altLang="en-US" sz="1200"/>
              <a:t>0.8 ms On / 0.2 ms Off</a:t>
            </a:r>
          </a:p>
        </p:txBody>
      </p:sp>
    </p:spTree>
    <p:extLst>
      <p:ext uri="{BB962C8B-B14F-4D97-AF65-F5344CB8AC3E}">
        <p14:creationId xmlns:p14="http://schemas.microsoft.com/office/powerpoint/2010/main" val="2648814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38" name="Picture 1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131" y="1682750"/>
            <a:ext cx="7824788" cy="3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8114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dirty="0" smtClean="0"/>
              <a:t>VFD Output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chemeClr val="accent2"/>
                </a:solidFill>
              </a:rPr>
              <a:t>PWM </a:t>
            </a:r>
            <a:r>
              <a:rPr lang="en-US" altLang="en-US" dirty="0">
                <a:solidFill>
                  <a:schemeClr val="accent2"/>
                </a:solidFill>
              </a:rPr>
              <a:t>Concept</a:t>
            </a:r>
            <a:endParaRPr lang="en-US" altLang="en-US" dirty="0"/>
          </a:p>
        </p:txBody>
      </p:sp>
      <p:sp>
        <p:nvSpPr>
          <p:cNvPr id="218118" name="Rectangle 1030"/>
          <p:cNvSpPr>
            <a:spLocks noChangeArrowheads="1"/>
          </p:cNvSpPr>
          <p:nvPr/>
        </p:nvSpPr>
        <p:spPr bwMode="auto">
          <a:xfrm>
            <a:off x="4037806" y="14478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5" name="Rectangle 1037"/>
          <p:cNvSpPr>
            <a:spLocks noChangeArrowheads="1"/>
          </p:cNvSpPr>
          <p:nvPr/>
        </p:nvSpPr>
        <p:spPr bwMode="auto">
          <a:xfrm>
            <a:off x="3885406" y="4691063"/>
            <a:ext cx="32385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6" name="Rectangle 1038"/>
          <p:cNvSpPr>
            <a:spLocks noChangeArrowheads="1"/>
          </p:cNvSpPr>
          <p:nvPr/>
        </p:nvSpPr>
        <p:spPr bwMode="auto">
          <a:xfrm>
            <a:off x="2650331" y="3700463"/>
            <a:ext cx="7138988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200"/>
              <a:t>  0                5                 10                 15                20               25                 30                35                40</a:t>
            </a:r>
          </a:p>
          <a:p>
            <a:r>
              <a:rPr lang="en-US" altLang="en-US" sz="1200"/>
              <a:t>           Milliseconds </a:t>
            </a:r>
          </a:p>
        </p:txBody>
      </p:sp>
      <p:sp>
        <p:nvSpPr>
          <p:cNvPr id="218127" name="Rectangle 1039"/>
          <p:cNvSpPr>
            <a:spLocks noChangeArrowheads="1"/>
          </p:cNvSpPr>
          <p:nvPr/>
        </p:nvSpPr>
        <p:spPr bwMode="auto">
          <a:xfrm>
            <a:off x="4074319" y="3859213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8" name="Rectangle 1040"/>
          <p:cNvSpPr>
            <a:spLocks noChangeArrowheads="1"/>
          </p:cNvSpPr>
          <p:nvPr/>
        </p:nvSpPr>
        <p:spPr bwMode="auto">
          <a:xfrm>
            <a:off x="3861594" y="4700588"/>
            <a:ext cx="32385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32" name="Text Box 1044"/>
          <p:cNvSpPr txBox="1">
            <a:spLocks noChangeArrowheads="1"/>
          </p:cNvSpPr>
          <p:nvPr/>
        </p:nvSpPr>
        <p:spPr bwMode="auto">
          <a:xfrm>
            <a:off x="3617120" y="1116013"/>
            <a:ext cx="5227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AC Voltage and Frequency Control</a:t>
            </a:r>
          </a:p>
        </p:txBody>
      </p:sp>
      <p:sp>
        <p:nvSpPr>
          <p:cNvPr id="218135" name="Text Box 1047"/>
          <p:cNvSpPr txBox="1">
            <a:spLocks noChangeArrowheads="1"/>
          </p:cNvSpPr>
          <p:nvPr/>
        </p:nvSpPr>
        <p:spPr bwMode="auto">
          <a:xfrm>
            <a:off x="4650841" y="1627189"/>
            <a:ext cx="286809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400"/>
              <a:t>Switching Frequency  = 1000 Hz</a:t>
            </a:r>
          </a:p>
        </p:txBody>
      </p:sp>
      <p:sp>
        <p:nvSpPr>
          <p:cNvPr id="218139" name="Rectangle 1051"/>
          <p:cNvSpPr>
            <a:spLocks noChangeArrowheads="1"/>
          </p:cNvSpPr>
          <p:nvPr/>
        </p:nvSpPr>
        <p:spPr bwMode="auto">
          <a:xfrm>
            <a:off x="2104232" y="1781176"/>
            <a:ext cx="593725" cy="2227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40" name="Rectangle 1052"/>
          <p:cNvSpPr>
            <a:spLocks noChangeArrowheads="1"/>
          </p:cNvSpPr>
          <p:nvPr/>
        </p:nvSpPr>
        <p:spPr bwMode="auto">
          <a:xfrm>
            <a:off x="2524920" y="3303588"/>
            <a:ext cx="236537" cy="258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41" name="Rectangle 1053"/>
          <p:cNvSpPr>
            <a:spLocks noChangeArrowheads="1"/>
          </p:cNvSpPr>
          <p:nvPr/>
        </p:nvSpPr>
        <p:spPr bwMode="auto">
          <a:xfrm>
            <a:off x="2524920" y="1819276"/>
            <a:ext cx="236537" cy="258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43" name="Text Box 1055"/>
          <p:cNvSpPr txBox="1">
            <a:spLocks noChangeArrowheads="1"/>
          </p:cNvSpPr>
          <p:nvPr/>
        </p:nvSpPr>
        <p:spPr bwMode="auto">
          <a:xfrm>
            <a:off x="8129644" y="2259014"/>
            <a:ext cx="15969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400"/>
              <a:t>Effective Output</a:t>
            </a:r>
          </a:p>
          <a:p>
            <a:pPr algn="ctr"/>
            <a:r>
              <a:rPr lang="en-US" altLang="en-US" sz="1400"/>
              <a:t>50 Hz</a:t>
            </a:r>
          </a:p>
          <a:p>
            <a:pPr algn="ctr"/>
            <a:r>
              <a:rPr lang="en-US" altLang="en-US" sz="1400"/>
              <a:t>83% voltage</a:t>
            </a:r>
          </a:p>
          <a:p>
            <a:pPr algn="ctr"/>
            <a:r>
              <a:rPr lang="en-US" altLang="en-US" sz="1400"/>
              <a:t>(60 Hz base)</a:t>
            </a:r>
          </a:p>
        </p:txBody>
      </p:sp>
      <p:sp>
        <p:nvSpPr>
          <p:cNvPr id="218144" name="Text Box 1056"/>
          <p:cNvSpPr txBox="1">
            <a:spLocks noChangeArrowheads="1"/>
          </p:cNvSpPr>
          <p:nvPr/>
        </p:nvSpPr>
        <p:spPr bwMode="auto">
          <a:xfrm>
            <a:off x="2174082" y="1995489"/>
            <a:ext cx="5886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100%</a:t>
            </a:r>
          </a:p>
        </p:txBody>
      </p:sp>
      <p:sp>
        <p:nvSpPr>
          <p:cNvPr id="218145" name="Text Box 1057"/>
          <p:cNvSpPr txBox="1">
            <a:spLocks noChangeArrowheads="1"/>
          </p:cNvSpPr>
          <p:nvPr/>
        </p:nvSpPr>
        <p:spPr bwMode="auto">
          <a:xfrm>
            <a:off x="2272506" y="2738439"/>
            <a:ext cx="5100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50%</a:t>
            </a:r>
          </a:p>
        </p:txBody>
      </p:sp>
      <p:sp>
        <p:nvSpPr>
          <p:cNvPr id="218146" name="Text Box 1058"/>
          <p:cNvSpPr txBox="1">
            <a:spLocks noChangeArrowheads="1"/>
          </p:cNvSpPr>
          <p:nvPr/>
        </p:nvSpPr>
        <p:spPr bwMode="auto">
          <a:xfrm>
            <a:off x="2358231" y="3481389"/>
            <a:ext cx="4219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0%</a:t>
            </a:r>
          </a:p>
        </p:txBody>
      </p:sp>
      <p:sp>
        <p:nvSpPr>
          <p:cNvPr id="218147" name="Text Box 1059"/>
          <p:cNvSpPr txBox="1">
            <a:spLocks noChangeArrowheads="1"/>
          </p:cNvSpPr>
          <p:nvPr/>
        </p:nvSpPr>
        <p:spPr bwMode="auto">
          <a:xfrm>
            <a:off x="2234406" y="4198939"/>
            <a:ext cx="5645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-50%</a:t>
            </a:r>
          </a:p>
        </p:txBody>
      </p:sp>
      <p:sp>
        <p:nvSpPr>
          <p:cNvPr id="218148" name="Text Box 1060"/>
          <p:cNvSpPr txBox="1">
            <a:spLocks noChangeArrowheads="1"/>
          </p:cNvSpPr>
          <p:nvPr/>
        </p:nvSpPr>
        <p:spPr bwMode="auto">
          <a:xfrm>
            <a:off x="2159795" y="4954589"/>
            <a:ext cx="6431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-100%</a:t>
            </a:r>
          </a:p>
        </p:txBody>
      </p:sp>
      <p:sp>
        <p:nvSpPr>
          <p:cNvPr id="218150" name="Rectangle 1062"/>
          <p:cNvSpPr>
            <a:spLocks noChangeArrowheads="1"/>
          </p:cNvSpPr>
          <p:nvPr/>
        </p:nvSpPr>
        <p:spPr bwMode="auto">
          <a:xfrm>
            <a:off x="2463006" y="5257801"/>
            <a:ext cx="7596188" cy="531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52" name="Line 1064"/>
          <p:cNvSpPr>
            <a:spLocks noChangeShapeType="1"/>
          </p:cNvSpPr>
          <p:nvPr/>
        </p:nvSpPr>
        <p:spPr bwMode="auto">
          <a:xfrm flipH="1">
            <a:off x="7622382" y="2622551"/>
            <a:ext cx="593725" cy="87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53" name="Rectangle 1065"/>
          <p:cNvSpPr>
            <a:spLocks noChangeArrowheads="1"/>
          </p:cNvSpPr>
          <p:nvPr/>
        </p:nvSpPr>
        <p:spPr bwMode="auto">
          <a:xfrm>
            <a:off x="3786982" y="5370514"/>
            <a:ext cx="4564063" cy="382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/>
              <a:t>Line to ‘Virtual Neutral’ Output Voltage of Inverter</a:t>
            </a:r>
          </a:p>
        </p:txBody>
      </p:sp>
      <p:sp>
        <p:nvSpPr>
          <p:cNvPr id="218154" name="Text Box 1066"/>
          <p:cNvSpPr txBox="1">
            <a:spLocks noChangeArrowheads="1"/>
          </p:cNvSpPr>
          <p:nvPr/>
        </p:nvSpPr>
        <p:spPr bwMode="auto">
          <a:xfrm>
            <a:off x="4510981" y="2430463"/>
            <a:ext cx="1423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400"/>
              <a:t>Low duty cycle</a:t>
            </a:r>
          </a:p>
          <a:p>
            <a:pPr algn="ctr"/>
            <a:r>
              <a:rPr lang="en-US" altLang="en-US" sz="1400"/>
              <a:t>near zeros</a:t>
            </a:r>
          </a:p>
        </p:txBody>
      </p:sp>
      <p:sp>
        <p:nvSpPr>
          <p:cNvPr id="218155" name="Line 1067"/>
          <p:cNvSpPr>
            <a:spLocks noChangeShapeType="1"/>
          </p:cNvSpPr>
          <p:nvPr/>
        </p:nvSpPr>
        <p:spPr bwMode="auto">
          <a:xfrm flipH="1">
            <a:off x="4555331" y="2932113"/>
            <a:ext cx="642938" cy="620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56" name="Text Box 1068"/>
          <p:cNvSpPr txBox="1">
            <a:spLocks noChangeArrowheads="1"/>
          </p:cNvSpPr>
          <p:nvPr/>
        </p:nvSpPr>
        <p:spPr bwMode="auto">
          <a:xfrm>
            <a:off x="6344320" y="4311650"/>
            <a:ext cx="14702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400"/>
              <a:t>High duty cycle</a:t>
            </a:r>
          </a:p>
          <a:p>
            <a:pPr algn="ctr"/>
            <a:r>
              <a:rPr lang="en-US" altLang="en-US" sz="1400"/>
              <a:t>near peaks</a:t>
            </a:r>
          </a:p>
        </p:txBody>
      </p:sp>
      <p:sp>
        <p:nvSpPr>
          <p:cNvPr id="218157" name="Line 1069"/>
          <p:cNvSpPr>
            <a:spLocks noChangeShapeType="1"/>
          </p:cNvSpPr>
          <p:nvPr/>
        </p:nvSpPr>
        <p:spPr bwMode="auto">
          <a:xfrm flipH="1">
            <a:off x="5544345" y="4589464"/>
            <a:ext cx="941387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89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6666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666666"/>
                </a:solidFill>
              </a:rPr>
              <a:t>© ABB Group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32248FDA-B412-4CEF-B82F-1E03E2CB0802}" type="datetime4">
              <a:rPr lang="en-US" altLang="en-US">
                <a:solidFill>
                  <a:srgbClr val="6666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April 17, 2018</a:t>
            </a:fld>
            <a:r>
              <a:rPr lang="en-US" altLang="en-US">
                <a:solidFill>
                  <a:srgbClr val="666666"/>
                </a:solidFill>
              </a:rPr>
              <a:t> | Slide </a:t>
            </a:r>
            <a:fld id="{6199F6B0-F47C-4DEF-A210-550D6492E98C}" type="slidenum">
              <a:rPr lang="en-US" altLang="en-US">
                <a:solidFill>
                  <a:srgbClr val="6666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>
              <a:solidFill>
                <a:srgbClr val="666666"/>
              </a:solidFill>
            </a:endParaRPr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VFD Output</a:t>
            </a:r>
            <a:br>
              <a:rPr lang="en-GB" altLang="en-US" dirty="0" smtClean="0"/>
            </a:br>
            <a:r>
              <a:rPr lang="en-GB" altLang="en-US" dirty="0" smtClean="0">
                <a:solidFill>
                  <a:schemeClr val="accent2"/>
                </a:solidFill>
              </a:rPr>
              <a:t>Motor Flux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66206" y="990600"/>
            <a:ext cx="6858000" cy="5046663"/>
            <a:chOff x="1143000" y="990600"/>
            <a:chExt cx="6858000" cy="5046663"/>
          </a:xfrm>
        </p:grpSpPr>
        <p:pic>
          <p:nvPicPr>
            <p:cNvPr id="9" name="Picture 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600200"/>
              <a:ext cx="6472238" cy="4437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 Box 27"/>
            <p:cNvSpPr txBox="1">
              <a:spLocks noChangeArrowheads="1"/>
            </p:cNvSpPr>
            <p:nvPr/>
          </p:nvSpPr>
          <p:spPr bwMode="auto">
            <a:xfrm>
              <a:off x="4764088" y="3873500"/>
              <a:ext cx="2306637" cy="96837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400" u="sng" dirty="0">
                  <a:solidFill>
                    <a:schemeClr val="accent2"/>
                  </a:solidFill>
                </a:rPr>
                <a:t>Constant Volts per Hertz</a:t>
              </a:r>
            </a:p>
            <a:p>
              <a:pPr algn="ctr"/>
              <a:r>
                <a:rPr lang="en-US" altLang="en-US" sz="1400" dirty="0">
                  <a:solidFill>
                    <a:schemeClr val="accent2"/>
                  </a:solidFill>
                </a:rPr>
                <a:t>(up to 60 Hz)</a:t>
              </a:r>
            </a:p>
            <a:p>
              <a:pPr algn="ctr"/>
              <a:r>
                <a:rPr lang="en-US" altLang="en-US" sz="1400" dirty="0">
                  <a:solidFill>
                    <a:schemeClr val="accent2"/>
                  </a:solidFill>
                </a:rPr>
                <a:t>3.83 V per Hz @ 230 VAC</a:t>
              </a:r>
            </a:p>
            <a:p>
              <a:pPr algn="ctr"/>
              <a:r>
                <a:rPr lang="en-US" altLang="en-US" sz="1400" dirty="0">
                  <a:solidFill>
                    <a:schemeClr val="accent2"/>
                  </a:solidFill>
                </a:rPr>
                <a:t>7.67 V per Hz @ 460 VAC</a:t>
              </a:r>
            </a:p>
          </p:txBody>
        </p:sp>
        <p:sp>
          <p:nvSpPr>
            <p:cNvPr id="11" name="Text Box 28"/>
            <p:cNvSpPr txBox="1">
              <a:spLocks noChangeArrowheads="1"/>
            </p:cNvSpPr>
            <p:nvPr/>
          </p:nvSpPr>
          <p:spPr bwMode="auto">
            <a:xfrm>
              <a:off x="1295400" y="990600"/>
              <a:ext cx="6511925" cy="731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/>
                <a:t>Applied Voltage vs. Frequency of Operation</a:t>
              </a:r>
            </a:p>
            <a:p>
              <a:pPr algn="ctr"/>
              <a:r>
                <a:rPr lang="en-US" altLang="en-US" b="0"/>
                <a:t>60 Hz Motor</a:t>
              </a:r>
              <a:endParaRPr lang="en-US" altLang="en-US" sz="2400"/>
            </a:p>
          </p:txBody>
        </p:sp>
        <p:sp>
          <p:nvSpPr>
            <p:cNvPr id="12" name="Line 31"/>
            <p:cNvSpPr>
              <a:spLocks noChangeShapeType="1"/>
            </p:cNvSpPr>
            <p:nvPr/>
          </p:nvSpPr>
          <p:spPr bwMode="auto">
            <a:xfrm flipH="1" flipV="1">
              <a:off x="4038600" y="3657600"/>
              <a:ext cx="619125" cy="660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32"/>
            <p:cNvSpPr txBox="1">
              <a:spLocks noChangeArrowheads="1"/>
            </p:cNvSpPr>
            <p:nvPr/>
          </p:nvSpPr>
          <p:spPr bwMode="auto">
            <a:xfrm>
              <a:off x="2697163" y="1854200"/>
              <a:ext cx="22637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0"/>
                <a:t>Flux constant below 60 Hz</a:t>
              </a:r>
              <a:endParaRPr lang="en-US" altLang="en-US"/>
            </a:p>
          </p:txBody>
        </p:sp>
        <p:sp>
          <p:nvSpPr>
            <p:cNvPr id="14" name="Text Box 33"/>
            <p:cNvSpPr txBox="1">
              <a:spLocks noChangeArrowheads="1"/>
            </p:cNvSpPr>
            <p:nvPr/>
          </p:nvSpPr>
          <p:spPr bwMode="auto">
            <a:xfrm>
              <a:off x="4724400" y="2971800"/>
              <a:ext cx="7858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0"/>
                <a:t>Voltage</a:t>
              </a:r>
              <a:endParaRPr lang="en-US" altLang="en-US"/>
            </a:p>
          </p:txBody>
        </p:sp>
        <p:sp>
          <p:nvSpPr>
            <p:cNvPr id="15" name="Text Box 34"/>
            <p:cNvSpPr txBox="1">
              <a:spLocks noChangeArrowheads="1"/>
            </p:cNvSpPr>
            <p:nvPr/>
          </p:nvSpPr>
          <p:spPr bwMode="auto">
            <a:xfrm>
              <a:off x="6781800" y="2057400"/>
              <a:ext cx="1219200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0"/>
                <a:t>Reduced flux</a:t>
              </a:r>
            </a:p>
            <a:p>
              <a:pPr algn="ctr"/>
              <a:r>
                <a:rPr lang="en-US" altLang="en-US" sz="1400" b="0"/>
                <a:t>above 60 Hz</a:t>
              </a: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9891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" y="0"/>
            <a:ext cx="12190416" cy="4610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gray">
          <a:xfrm>
            <a:off x="0" y="4610100"/>
            <a:ext cx="12190412" cy="224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400" dirty="0" err="1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77166" y="5126128"/>
            <a:ext cx="11629504" cy="725253"/>
          </a:xfrm>
        </p:spPr>
        <p:txBody>
          <a:bodyPr/>
          <a:lstStyle/>
          <a:p>
            <a:r>
              <a:rPr lang="fi-FI" dirty="0" smtClean="0"/>
              <a:t>Line Quality Issues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77167" y="5851382"/>
            <a:ext cx="11629504" cy="410522"/>
          </a:xfrm>
        </p:spPr>
        <p:txBody>
          <a:bodyPr/>
          <a:lstStyle/>
          <a:p>
            <a:r>
              <a:rPr lang="en-US" dirty="0" smtClean="0"/>
              <a:t>Power Factor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9868" y="6152859"/>
            <a:ext cx="896803" cy="3507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gray">
          <a:xfrm>
            <a:off x="273863" y="4916508"/>
            <a:ext cx="408783" cy="548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 smtClean="0">
              <a:solidFill>
                <a:srgbClr val="6666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© ABB LV Drives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Property of ABB LV Drives, Do Not Copy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Slide </a:t>
            </a:r>
            <a:fld id="{18ABE21C-588B-414F-A7CC-38CF8DE8A63B}" type="slidenum">
              <a:rPr lang="en-US" altLang="en-US" smtClean="0">
                <a:solidFill>
                  <a:srgbClr val="6666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dirty="0" smtClean="0">
              <a:solidFill>
                <a:srgbClr val="666666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Power Factor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chemeClr val="accent2"/>
                </a:solidFill>
              </a:rPr>
              <a:t>General definition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1596682" y="1805651"/>
                <a:ext cx="8997048" cy="2743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marL="182563" indent="-182563"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§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539750" indent="-177800"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§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896938" indent="-177800"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§"/>
                  <a:defRPr sz="1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254125" indent="-174625"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§"/>
                  <a:defRPr sz="1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1611313" indent="-174625"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§"/>
                  <a:defRPr sz="1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068513" indent="-174625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§"/>
                  <a:defRPr sz="1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525713" indent="-174625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§"/>
                  <a:defRPr sz="1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2982913" indent="-174625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§"/>
                  <a:defRPr sz="1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440113" indent="-174625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§"/>
                  <a:defRPr sz="1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GB" altLang="en-US" sz="2000" dirty="0" smtClean="0">
                    <a:latin typeface="ABBvoiceOffice" panose="020B0604020202020204" charset="0"/>
                    <a:ea typeface="ABBvoiceOffice" panose="020B0604020202020204" charset="0"/>
                    <a:cs typeface="ABBvoiceOffice" panose="020B0604020202020204" charset="0"/>
                  </a:rPr>
                  <a:t>In its most general sense, power factor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000" i="1" smtClean="0">
                            <a:latin typeface="Cambria Math" panose="02040503050406030204" pitchFamily="18" charset="0"/>
                            <a:ea typeface="ABBvoiceOffice" panose="020B0604020202020204" charset="0"/>
                            <a:cs typeface="ABBvoiceOffice" panose="020B0604020202020204" charset="0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ABBvoiceOffice" panose="020B0604020202020204" charset="0"/>
                            <a:cs typeface="ABBvoiceOffice" panose="020B0604020202020204" charset="0"/>
                          </a:rPr>
                          <m:t>𝑘𝑊</m:t>
                        </m:r>
                      </m:num>
                      <m:den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ABBvoiceOffice" panose="020B0604020202020204" charset="0"/>
                            <a:cs typeface="ABBvoiceOffice" panose="020B0604020202020204" charset="0"/>
                          </a:rPr>
                          <m:t>𝑘𝑉𝐴</m:t>
                        </m:r>
                      </m:den>
                    </m:f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ABBvoiceOffice" panose="020B0604020202020204" charset="0"/>
                        <a:cs typeface="ABBvoiceOffice" panose="020B0604020202020204" charset="0"/>
                      </a:rPr>
                      <m:t>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ABBvoiceOffice" panose="020B0604020202020204" charset="0"/>
                        <a:cs typeface="ABBvoiceOffice" panose="020B0604020202020204" charset="0"/>
                      </a:rPr>
                      <m:t>𝑜𝑟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ABBvoiceOffice" panose="020B0604020202020204" charset="0"/>
                        <a:cs typeface="ABBvoiceOffice" panose="020B0604020202020204" charset="0"/>
                      </a:rPr>
                      <m:t> </m:t>
                    </m:r>
                    <m:f>
                      <m:f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ea typeface="ABBvoiceOffice" panose="020B0604020202020204" charset="0"/>
                            <a:cs typeface="ABBvoiceOffice" panose="020B0604020202020204" charset="0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ABBvoiceOffice" panose="020B0604020202020204" charset="0"/>
                            <a:cs typeface="ABBvoiceOffice" panose="020B0604020202020204" charset="0"/>
                          </a:rPr>
                          <m:t>𝑟𝑒𝑎𝑙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ABBvoiceOffice" panose="020B0604020202020204" charset="0"/>
                            <a:cs typeface="ABBvoiceOffice" panose="020B0604020202020204" charset="0"/>
                          </a:rPr>
                          <m:t> 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ABBvoiceOffice" panose="020B0604020202020204" charset="0"/>
                            <a:cs typeface="ABBvoiceOffice" panose="020B0604020202020204" charset="0"/>
                          </a:rPr>
                          <m:t>𝑝𝑜𝑤𝑒𝑟</m:t>
                        </m:r>
                      </m:num>
                      <m:den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ABBvoiceOffice" panose="020B0604020202020204" charset="0"/>
                            <a:cs typeface="ABBvoiceOffice" panose="020B0604020202020204" charset="0"/>
                          </a:rPr>
                          <m:t>𝑎𝑝𝑝𝑎𝑟𝑒𝑛𝑡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ABBvoiceOffice" panose="020B0604020202020204" charset="0"/>
                            <a:cs typeface="ABBvoiceOffice" panose="020B0604020202020204" charset="0"/>
                          </a:rPr>
                          <m:t> 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ABBvoiceOffice" panose="020B0604020202020204" charset="0"/>
                            <a:cs typeface="ABBvoiceOffice" panose="020B0604020202020204" charset="0"/>
                          </a:rPr>
                          <m:t>𝑝𝑜𝑤𝑒𝑟</m:t>
                        </m:r>
                      </m:den>
                    </m:f>
                  </m:oMath>
                </a14:m>
                <a:r>
                  <a:rPr lang="en-GB" altLang="en-US" sz="2000" dirty="0" smtClean="0">
                    <a:latin typeface="ABBvoiceOffice" panose="020B0604020202020204" charset="0"/>
                    <a:ea typeface="ABBvoiceOffice" panose="020B0604020202020204" charset="0"/>
                    <a:cs typeface="ABBvoiceOffice" panose="020B0604020202020204" charset="0"/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GB" altLang="en-US" sz="2000" dirty="0" smtClean="0">
                    <a:latin typeface="ABBvoiceOffice" panose="020B0604020202020204" charset="0"/>
                    <a:ea typeface="ABBvoiceOffice" panose="020B0604020202020204" charset="0"/>
                    <a:cs typeface="ABBvoiceOffice" panose="020B0604020202020204" charset="0"/>
                  </a:rPr>
                  <a:t>It is generally expressed as a decimal from 0.00 to 1.00.</a:t>
                </a:r>
              </a:p>
              <a:p>
                <a:pPr>
                  <a:lnSpc>
                    <a:spcPct val="90000"/>
                  </a:lnSpc>
                </a:pPr>
                <a:r>
                  <a:rPr lang="en-GB" altLang="en-US" sz="2000" dirty="0" smtClean="0">
                    <a:latin typeface="ABBvoiceOffice" panose="020B0604020202020204" charset="0"/>
                    <a:ea typeface="ABBvoiceOffice" panose="020B0604020202020204" charset="0"/>
                    <a:cs typeface="ABBvoiceOffice" panose="020B0604020202020204" charset="0"/>
                  </a:rPr>
                  <a:t>Quantifies how efficiently a load utilizes the current it draws</a:t>
                </a:r>
              </a:p>
              <a:p>
                <a:pPr>
                  <a:lnSpc>
                    <a:spcPct val="90000"/>
                  </a:lnSpc>
                </a:pPr>
                <a:r>
                  <a:rPr lang="en-GB" altLang="en-US" sz="2000" dirty="0" smtClean="0">
                    <a:latin typeface="ABBvoiceOffice" panose="020B0604020202020204" charset="0"/>
                    <a:ea typeface="ABBvoiceOffice" panose="020B0604020202020204" charset="0"/>
                    <a:cs typeface="ABBvoiceOffice" panose="020B0604020202020204" charset="0"/>
                  </a:rPr>
                  <a:t>There are two aspects to power factor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GB" altLang="en-US" dirty="0" err="1" smtClean="0">
                    <a:latin typeface="ABBvoiceOffice" panose="020B0604020202020204" charset="0"/>
                    <a:ea typeface="ABBvoiceOffice" panose="020B0604020202020204" charset="0"/>
                    <a:cs typeface="ABBvoiceOffice" panose="020B0604020202020204" charset="0"/>
                  </a:rPr>
                  <a:t>PF</a:t>
                </a:r>
                <a:r>
                  <a:rPr lang="en-GB" altLang="en-US" baseline="-25000" dirty="0" err="1" smtClean="0">
                    <a:latin typeface="ABBvoiceOffice" panose="020B0604020202020204" charset="0"/>
                    <a:ea typeface="ABBvoiceOffice" panose="020B0604020202020204" charset="0"/>
                    <a:cs typeface="ABBvoiceOffice" panose="020B0604020202020204" charset="0"/>
                  </a:rPr>
                  <a:t>disp</a:t>
                </a:r>
                <a:r>
                  <a:rPr lang="en-GB" altLang="en-US" dirty="0" smtClean="0">
                    <a:latin typeface="ABBvoiceOffice" panose="020B0604020202020204" charset="0"/>
                    <a:ea typeface="ABBvoiceOffice" panose="020B0604020202020204" charset="0"/>
                    <a:cs typeface="ABBvoiceOffice" panose="020B0604020202020204" charset="0"/>
                  </a:rPr>
                  <a:t> = Displacement Power Factor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GB" altLang="en-US" dirty="0" err="1" smtClean="0">
                    <a:latin typeface="ABBvoiceOffice" panose="020B0604020202020204" charset="0"/>
                    <a:ea typeface="ABBvoiceOffice" panose="020B0604020202020204" charset="0"/>
                    <a:cs typeface="ABBvoiceOffice" panose="020B0604020202020204" charset="0"/>
                  </a:rPr>
                  <a:t>PF</a:t>
                </a:r>
                <a:r>
                  <a:rPr lang="en-GB" altLang="en-US" baseline="-25000" dirty="0" err="1" smtClean="0">
                    <a:latin typeface="ABBvoiceOffice" panose="020B0604020202020204" charset="0"/>
                    <a:ea typeface="ABBvoiceOffice" panose="020B0604020202020204" charset="0"/>
                    <a:cs typeface="ABBvoiceOffice" panose="020B0604020202020204" charset="0"/>
                  </a:rPr>
                  <a:t>dist</a:t>
                </a:r>
                <a:r>
                  <a:rPr lang="en-GB" altLang="en-US" dirty="0" smtClean="0">
                    <a:latin typeface="ABBvoiceOffice" panose="020B0604020202020204" charset="0"/>
                    <a:ea typeface="ABBvoiceOffice" panose="020B0604020202020204" charset="0"/>
                    <a:cs typeface="ABBvoiceOffice" panose="020B0604020202020204" charset="0"/>
                  </a:rPr>
                  <a:t> = Distortion Power Factor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en-GB" altLang="en-US" dirty="0" smtClean="0"/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en-GB" altLang="en-US" dirty="0"/>
              </a:p>
              <a:p>
                <a:pPr marL="0" indent="0">
                  <a:lnSpc>
                    <a:spcPct val="90000"/>
                  </a:lnSpc>
                  <a:spcBef>
                    <a:spcPct val="20000"/>
                  </a:spcBef>
                  <a:buNone/>
                </a:pPr>
                <a:endParaRPr lang="en-GB" altLang="en-US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6682" y="1805651"/>
                <a:ext cx="8997048" cy="2743200"/>
              </a:xfrm>
              <a:prstGeom prst="rect">
                <a:avLst/>
              </a:prstGeom>
              <a:blipFill rotWithShape="0">
                <a:blip r:embed="rId4"/>
                <a:stretch>
                  <a:fillRect l="-1152" t="-15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 bwMode="gray">
          <a:xfrm>
            <a:off x="3635586" y="4702754"/>
            <a:ext cx="2928395" cy="54401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2000" dirty="0" err="1" smtClean="0"/>
              <a:t>PF</a:t>
            </a:r>
            <a:r>
              <a:rPr lang="en-US" sz="2000" baseline="-25000" dirty="0" err="1" smtClean="0"/>
              <a:t>true</a:t>
            </a:r>
            <a:r>
              <a:rPr lang="en-US" sz="2000" dirty="0" smtClean="0"/>
              <a:t> = </a:t>
            </a:r>
            <a:r>
              <a:rPr lang="en-US" sz="2000" dirty="0" err="1" smtClean="0"/>
              <a:t>PF</a:t>
            </a:r>
            <a:r>
              <a:rPr lang="en-US" sz="2000" baseline="-25000" dirty="0" err="1" smtClean="0"/>
              <a:t>dist</a:t>
            </a:r>
            <a:r>
              <a:rPr lang="en-US" sz="2000" dirty="0" smtClean="0"/>
              <a:t> x </a:t>
            </a:r>
            <a:r>
              <a:rPr lang="en-US" sz="2000" dirty="0" err="1" smtClean="0"/>
              <a:t>PF</a:t>
            </a:r>
            <a:r>
              <a:rPr lang="en-US" sz="2000" baseline="-25000" dirty="0" err="1" smtClean="0"/>
              <a:t>disp</a:t>
            </a:r>
            <a:endParaRPr lang="en-US" sz="2000" baseline="-25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6804" y="3288698"/>
            <a:ext cx="3529686" cy="2801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83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 smtClean="0">
              <a:solidFill>
                <a:srgbClr val="6666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© ABB LV Drives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Property of ABB LV Drives, Do Not Copy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Slide </a:t>
            </a:r>
            <a:fld id="{18ABE21C-588B-414F-A7CC-38CF8DE8A63B}" type="slidenum">
              <a:rPr lang="en-US" altLang="en-US" smtClean="0">
                <a:solidFill>
                  <a:srgbClr val="6666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dirty="0" smtClean="0">
              <a:solidFill>
                <a:srgbClr val="666666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Power Factor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chemeClr val="accent2"/>
                </a:solidFill>
              </a:rPr>
              <a:t>Displacement power factor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1596682" y="4884518"/>
                <a:ext cx="8997048" cy="1134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marL="182563" indent="-182563"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§"/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539750" indent="-177800"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§"/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896938" indent="-177800"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§"/>
                  <a:defRPr sz="1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254125" indent="-174625"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§"/>
                  <a:defRPr sz="1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1611313" indent="-174625"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§"/>
                  <a:defRPr sz="1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068513" indent="-174625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§"/>
                  <a:defRPr sz="1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525713" indent="-174625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§"/>
                  <a:defRPr sz="1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2982913" indent="-174625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§"/>
                  <a:defRPr sz="1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440113" indent="-174625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§"/>
                  <a:defRPr sz="1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GB" altLang="en-US" sz="2000" dirty="0" smtClean="0">
                    <a:latin typeface="ABBvoiceOffice" panose="020B0604020202020204" charset="0"/>
                    <a:ea typeface="ABBvoiceOffice" panose="020B0604020202020204" charset="0"/>
                    <a:cs typeface="ABBvoiceOffice" panose="020B0604020202020204" charset="0"/>
                  </a:rPr>
                  <a:t>For sinusoidal voltage and current, the power factor can be calculated as cos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</m:t>
                    </m:r>
                  </m:oMath>
                </a14:m>
                <a:r>
                  <a:rPr lang="en-GB" altLang="en-US" sz="2000" dirty="0" smtClean="0">
                    <a:solidFill>
                      <a:schemeClr val="tx1"/>
                    </a:solidFill>
                    <a:latin typeface="ABBvoiceOffice" panose="020B0604020202020204" charset="0"/>
                    <a:ea typeface="ABBvoiceOffice" panose="020B0604020202020204" charset="0"/>
                    <a:cs typeface="ABBvoiceOffice" panose="020B0604020202020204" charset="0"/>
                  </a:rPr>
                  <a:t> </a:t>
                </a:r>
                <a:r>
                  <a:rPr lang="en-GB" altLang="en-US" sz="2000" dirty="0" smtClean="0">
                    <a:latin typeface="ABBvoiceOffice" panose="020B0604020202020204" charset="0"/>
                    <a:ea typeface="ABBvoiceOffice" panose="020B0604020202020204" charset="0"/>
                    <a:cs typeface="ABBvoiceOffice" panose="020B060402020202020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</m:t>
                    </m:r>
                  </m:oMath>
                </a14:m>
                <a:r>
                  <a:rPr lang="en-GB" altLang="en-US" sz="2000" dirty="0" smtClean="0">
                    <a:latin typeface="ABBvoiceOffice" panose="020B0604020202020204" charset="0"/>
                    <a:ea typeface="ABBvoiceOffice" panose="020B0604020202020204" charset="0"/>
                    <a:cs typeface="ABBvoiceOffice" panose="020B0604020202020204" charset="0"/>
                  </a:rPr>
                  <a:t> is the phase angle between the voltage and current waveform.</a:t>
                </a:r>
                <a:endParaRPr lang="en-GB" altLang="en-US" dirty="0" smtClean="0"/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en-GB" altLang="en-US" dirty="0"/>
              </a:p>
              <a:p>
                <a:pPr marL="0" indent="0">
                  <a:lnSpc>
                    <a:spcPct val="90000"/>
                  </a:lnSpc>
                  <a:spcBef>
                    <a:spcPct val="20000"/>
                  </a:spcBef>
                  <a:buNone/>
                </a:pPr>
                <a:endParaRPr lang="en-GB" altLang="en-US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6682" y="4884518"/>
                <a:ext cx="8997048" cy="1134319"/>
              </a:xfrm>
              <a:prstGeom prst="rect">
                <a:avLst/>
              </a:prstGeom>
              <a:blipFill rotWithShape="0">
                <a:blip r:embed="rId5"/>
                <a:stretch>
                  <a:fillRect l="-1152" t="-9677" r="-10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971006" y="1610854"/>
          <a:ext cx="6248400" cy="3080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1" name="Worksheet" r:id="rId6" imgW="6614096" imgH="3261229" progId="Excel.Sheet.12">
                  <p:embed/>
                </p:oleObj>
              </mc:Choice>
              <mc:Fallback>
                <p:oleObj name="Worksheet" r:id="rId6" imgW="6614096" imgH="326122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71006" y="1610854"/>
                        <a:ext cx="6248400" cy="3080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939225" y="3323428"/>
            <a:ext cx="2425125" cy="888815"/>
            <a:chOff x="3061275" y="3323428"/>
            <a:chExt cx="2425125" cy="88881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902869" y="3323428"/>
              <a:ext cx="0" cy="79557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206500" y="3323428"/>
              <a:ext cx="0" cy="79557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206500" y="4019783"/>
              <a:ext cx="841594" cy="0"/>
            </a:xfrm>
            <a:prstGeom prst="line">
              <a:avLst/>
            </a:prstGeom>
            <a:ln w="38100">
              <a:solidFill>
                <a:schemeClr val="accent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061275" y="4017789"/>
              <a:ext cx="841594" cy="0"/>
            </a:xfrm>
            <a:prstGeom prst="line">
              <a:avLst/>
            </a:prstGeom>
            <a:ln w="38100">
              <a:solidFill>
                <a:schemeClr val="accent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5050720" y="3902124"/>
              <a:ext cx="315598" cy="2667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180975" algn="ctr">
                <a:buClr>
                  <a:srgbClr val="028208"/>
                </a:buClr>
                <a:buFont typeface="Wingdings" pitchFamily="2" charset="2"/>
                <a:buChar char="§"/>
              </a:pPr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38919" y="3750578"/>
              <a:ext cx="447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84C07"/>
                </a:buClr>
              </a:pPr>
              <a:r>
                <a:rPr lang="en-US" sz="2400" dirty="0" smtClean="0">
                  <a:solidFill>
                    <a:srgbClr val="000000"/>
                  </a:solidFill>
                  <a:sym typeface="Symbol" panose="05050102010706020507" pitchFamily="18" charset="2"/>
                </a:rPr>
                <a:t></a:t>
              </a:r>
              <a:endParaRPr lang="en-US" sz="2400" dirty="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6"/>
          <a:stretch/>
        </p:blipFill>
        <p:spPr>
          <a:xfrm>
            <a:off x="715020" y="2217026"/>
            <a:ext cx="2048260" cy="2212804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0754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4840" y="204216"/>
            <a:ext cx="968044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alibri" panose="020F0502020204030204" pitchFamily="34" charset="0"/>
              </a:rPr>
              <a:t>Presenters:</a:t>
            </a:r>
          </a:p>
          <a:p>
            <a:endParaRPr lang="en-US" dirty="0" smtClean="0"/>
          </a:p>
          <a:p>
            <a:r>
              <a:rPr lang="en-US" sz="3200" dirty="0" smtClean="0"/>
              <a:t>Tyler Rose – ABB</a:t>
            </a:r>
          </a:p>
          <a:p>
            <a:r>
              <a:rPr lang="en-US" sz="2400" dirty="0" smtClean="0"/>
              <a:t>LV Drives Regional Engineer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3200" dirty="0" smtClean="0"/>
              <a:t>Tim Ruckman – Advanced Industrial Devices </a:t>
            </a:r>
          </a:p>
          <a:p>
            <a:r>
              <a:rPr lang="en-US" sz="2400" dirty="0" smtClean="0"/>
              <a:t>Regional Sales Manager - </a:t>
            </a:r>
            <a:r>
              <a:rPr lang="en-US" sz="2400" dirty="0" err="1" smtClean="0"/>
              <a:t>MidCon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 smtClean="0">
              <a:solidFill>
                <a:srgbClr val="6666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© ABB LV Drives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Property of ABB LV Drives, Do Not Copy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Slide </a:t>
            </a:r>
            <a:fld id="{18ABE21C-588B-414F-A7CC-38CF8DE8A63B}" type="slidenum">
              <a:rPr lang="en-US" altLang="en-US" smtClean="0">
                <a:solidFill>
                  <a:srgbClr val="6666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dirty="0" smtClean="0">
              <a:solidFill>
                <a:srgbClr val="666666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Displacement Power Factor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chemeClr val="accent2"/>
                </a:solidFill>
              </a:rPr>
              <a:t>Impact on current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96682" y="1849877"/>
            <a:ext cx="8997048" cy="191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82563" indent="-182563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39750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96938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54125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611313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0685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5257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9829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4401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A power factor of 0.95 requires a 5% increase in current compared to a 1.0 power factor.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A power factor of 0.8 requires a 25% increase in current compared to a 1.0 power factor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This added current increases the I</a:t>
            </a:r>
            <a:r>
              <a:rPr lang="en-US" altLang="en-US" sz="2000" baseline="30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2</a:t>
            </a: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R losses.</a:t>
            </a:r>
            <a:endParaRPr lang="en-GB" altLang="en-US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altLang="en-US" dirty="0"/>
          </a:p>
          <a:p>
            <a:pPr marL="0" indent="0">
              <a:lnSpc>
                <a:spcPct val="90000"/>
              </a:lnSpc>
              <a:spcBef>
                <a:spcPct val="20000"/>
              </a:spcBef>
              <a:buNone/>
            </a:pPr>
            <a:endParaRPr lang="en-GB" altLang="en-US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911233"/>
              </p:ext>
            </p:extLst>
          </p:nvPr>
        </p:nvGraphicFramePr>
        <p:xfrm>
          <a:off x="3233776" y="3843700"/>
          <a:ext cx="5718081" cy="1828800"/>
        </p:xfrm>
        <a:graphic>
          <a:graphicData uri="http://schemas.openxmlformats.org/drawingml/2006/table">
            <a:tbl>
              <a:tblPr/>
              <a:tblGrid>
                <a:gridCol w="1148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22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Power 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i="1" dirty="0">
                          <a:effectLst/>
                        </a:rPr>
                        <a:t>(</a:t>
                      </a:r>
                      <a:r>
                        <a:rPr lang="en-US" i="1" dirty="0" err="1">
                          <a:effectLst/>
                        </a:rPr>
                        <a:t>hp</a:t>
                      </a:r>
                      <a:r>
                        <a:rPr lang="en-US" i="1" dirty="0">
                          <a:effectLst/>
                        </a:rPr>
                        <a:t>)</a:t>
                      </a:r>
                      <a:endParaRPr lang="en-US" dirty="0">
                        <a:effectLst/>
                      </a:endParaRPr>
                    </a:p>
                  </a:txBody>
                  <a:tcPr marL="15240" marR="15240" marT="15240" marB="15240" anchor="ctr">
                    <a:lnL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Speed 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i="1" dirty="0">
                          <a:effectLst/>
                        </a:rPr>
                        <a:t>(rpm)</a:t>
                      </a:r>
                      <a:endParaRPr lang="en-US" dirty="0">
                        <a:effectLst/>
                      </a:endParaRPr>
                    </a:p>
                  </a:txBody>
                  <a:tcPr marL="15240" marR="15240" marT="15240" marB="15240" anchor="ctr">
                    <a:lnL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Power </a:t>
                      </a:r>
                      <a:r>
                        <a:rPr lang="en-US" dirty="0">
                          <a:effectLst/>
                        </a:rPr>
                        <a:t>Factor</a:t>
                      </a:r>
                    </a:p>
                  </a:txBody>
                  <a:tcPr marL="15240" marR="15240" marT="15240" marB="15240" anchor="ctr">
                    <a:lnL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1/2 load</a:t>
                      </a:r>
                    </a:p>
                  </a:txBody>
                  <a:tcPr marL="15240" marR="15240" marT="15240" marB="15240" anchor="ctr">
                    <a:lnL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3/4 load</a:t>
                      </a:r>
                    </a:p>
                  </a:txBody>
                  <a:tcPr marL="15240" marR="15240" marT="15240" marB="15240" anchor="ctr">
                    <a:lnL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full load</a:t>
                      </a:r>
                    </a:p>
                  </a:txBody>
                  <a:tcPr marL="15240" marR="15240" marT="15240" marB="15240" anchor="ctr">
                    <a:lnL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0 - 5</a:t>
                      </a:r>
                    </a:p>
                  </a:txBody>
                  <a:tcPr marL="15240" marR="1524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1800</a:t>
                      </a:r>
                    </a:p>
                  </a:txBody>
                  <a:tcPr marL="15240" marR="1524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0.72</a:t>
                      </a:r>
                    </a:p>
                  </a:txBody>
                  <a:tcPr marL="15240" marR="1524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0.82</a:t>
                      </a:r>
                    </a:p>
                  </a:txBody>
                  <a:tcPr marL="15240" marR="1524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0.84</a:t>
                      </a:r>
                    </a:p>
                  </a:txBody>
                  <a:tcPr marL="15240" marR="1524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5 - 20</a:t>
                      </a:r>
                    </a:p>
                  </a:txBody>
                  <a:tcPr marL="15240" marR="1524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1800</a:t>
                      </a:r>
                    </a:p>
                  </a:txBody>
                  <a:tcPr marL="15240" marR="1524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0.74</a:t>
                      </a:r>
                    </a:p>
                  </a:txBody>
                  <a:tcPr marL="15240" marR="1524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0.84</a:t>
                      </a:r>
                    </a:p>
                  </a:txBody>
                  <a:tcPr marL="15240" marR="1524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0.86</a:t>
                      </a:r>
                    </a:p>
                  </a:txBody>
                  <a:tcPr marL="15240" marR="1524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20 - 100</a:t>
                      </a:r>
                    </a:p>
                  </a:txBody>
                  <a:tcPr marL="15240" marR="1524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1800</a:t>
                      </a:r>
                    </a:p>
                  </a:txBody>
                  <a:tcPr marL="15240" marR="1524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0.79</a:t>
                      </a:r>
                    </a:p>
                  </a:txBody>
                  <a:tcPr marL="15240" marR="1524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0.86</a:t>
                      </a:r>
                    </a:p>
                  </a:txBody>
                  <a:tcPr marL="15240" marR="1524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0.89</a:t>
                      </a:r>
                    </a:p>
                  </a:txBody>
                  <a:tcPr marL="15240" marR="1524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100 - 300</a:t>
                      </a:r>
                    </a:p>
                  </a:txBody>
                  <a:tcPr marL="15240" marR="1524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1800</a:t>
                      </a:r>
                    </a:p>
                  </a:txBody>
                  <a:tcPr marL="15240" marR="1524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0.81</a:t>
                      </a:r>
                    </a:p>
                  </a:txBody>
                  <a:tcPr marL="15240" marR="1524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0.88</a:t>
                      </a:r>
                    </a:p>
                  </a:txBody>
                  <a:tcPr marL="15240" marR="1524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0.91</a:t>
                      </a:r>
                    </a:p>
                  </a:txBody>
                  <a:tcPr marL="15240" marR="1524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 bwMode="gray">
          <a:xfrm>
            <a:off x="3233775" y="5672500"/>
            <a:ext cx="5718081" cy="325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1400" dirty="0" smtClean="0"/>
              <a:t>Typical DOL motor power factors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999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 smtClean="0">
              <a:solidFill>
                <a:srgbClr val="6666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© ABB LV Drives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Property of ABB LV Drives, Do Not Copy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Slide </a:t>
            </a:r>
            <a:fld id="{18ABE21C-588B-414F-A7CC-38CF8DE8A63B}" type="slidenum">
              <a:rPr lang="en-US" altLang="en-US" smtClean="0">
                <a:solidFill>
                  <a:srgbClr val="6666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dirty="0" smtClean="0">
              <a:solidFill>
                <a:srgbClr val="666666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Power Factor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chemeClr val="accent2"/>
                </a:solidFill>
              </a:rPr>
              <a:t>With a VFD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96682" y="1817226"/>
            <a:ext cx="8997048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82563" indent="-182563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39750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96938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54125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611313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0685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5257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9829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4401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Displacement power factor is constant at 0.96 to 0.97.  This value is essentially independent of motor output speed and power.</a:t>
            </a:r>
          </a:p>
          <a:p>
            <a:pPr>
              <a:lnSpc>
                <a:spcPct val="90000"/>
              </a:lnSpc>
            </a:pPr>
            <a:endParaRPr lang="en-US" altLang="en-US" sz="2000" dirty="0" smtClean="0">
              <a:latin typeface="ABBvoiceOffice" panose="020B0604020202020204" charset="0"/>
              <a:ea typeface="ABBvoiceOffice" panose="020B0604020202020204" charset="0"/>
              <a:cs typeface="ABBvoiceOffice" panose="020B060402020202020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True (real) power factor varies from about 0.94 at rated load to as low as 0.75 at light load. 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True power factor includes the effects of harmonic content in the current.</a:t>
            </a:r>
          </a:p>
          <a:p>
            <a:pPr>
              <a:lnSpc>
                <a:spcPct val="90000"/>
              </a:lnSpc>
            </a:pPr>
            <a:endParaRPr lang="en-US" altLang="en-US" sz="2000" dirty="0" smtClean="0">
              <a:latin typeface="ABBvoiceOffice" panose="020B0604020202020204" charset="0"/>
              <a:ea typeface="ABBvoiceOffice" panose="020B0604020202020204" charset="0"/>
              <a:cs typeface="ABBvoiceOffice" panose="020B060402020202020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The drive effectively isolates the input network from the power factor at which the motor operates.</a:t>
            </a:r>
          </a:p>
          <a:p>
            <a:pPr>
              <a:lnSpc>
                <a:spcPct val="90000"/>
              </a:lnSpc>
            </a:pPr>
            <a:endParaRPr lang="en-GB" altLang="en-US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altLang="en-US" dirty="0"/>
          </a:p>
          <a:p>
            <a:pPr marL="0" indent="0">
              <a:lnSpc>
                <a:spcPct val="90000"/>
              </a:lnSpc>
              <a:spcBef>
                <a:spcPct val="20000"/>
              </a:spcBef>
              <a:buNone/>
            </a:pPr>
            <a:endParaRPr lang="en-GB" altLang="en-US" b="1" dirty="0"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9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" y="0"/>
            <a:ext cx="12190416" cy="4610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gray">
          <a:xfrm>
            <a:off x="0" y="4610100"/>
            <a:ext cx="12190412" cy="224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400" dirty="0" err="1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77166" y="5126128"/>
            <a:ext cx="11629504" cy="725253"/>
          </a:xfrm>
        </p:spPr>
        <p:txBody>
          <a:bodyPr/>
          <a:lstStyle/>
          <a:p>
            <a:r>
              <a:rPr lang="fi-FI" dirty="0" smtClean="0"/>
              <a:t>Line Quality Issues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77167" y="5851382"/>
            <a:ext cx="11629504" cy="410522"/>
          </a:xfrm>
        </p:spPr>
        <p:txBody>
          <a:bodyPr/>
          <a:lstStyle/>
          <a:p>
            <a:r>
              <a:rPr lang="en-US" dirty="0" smtClean="0"/>
              <a:t>Harmonics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9868" y="6152859"/>
            <a:ext cx="896803" cy="3507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gray">
          <a:xfrm>
            <a:off x="273863" y="4916508"/>
            <a:ext cx="408783" cy="548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 smtClean="0">
              <a:solidFill>
                <a:srgbClr val="6666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© ABB LV Drives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Property of ABB LV Drives, Do Not Copy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Slide </a:t>
            </a:r>
            <a:fld id="{18ABE21C-588B-414F-A7CC-38CF8DE8A63B}" type="slidenum">
              <a:rPr lang="en-US" altLang="en-US" smtClean="0">
                <a:solidFill>
                  <a:srgbClr val="6666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dirty="0" smtClean="0">
              <a:solidFill>
                <a:srgbClr val="666666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are Harmonics?</a:t>
            </a:r>
            <a:br>
              <a:rPr lang="en-US" altLang="en-US" dirty="0" smtClean="0"/>
            </a:b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96681" y="1585733"/>
            <a:ext cx="7577079" cy="412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82563" indent="-182563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39750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96938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54125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611313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0685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5257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9829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4401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Non-linear loads draw current in a periodic non-sinusoidal or distorted manner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Harmonics or harmonic content is a mathematical concept implemented to allow quantifications and simplified analysis of non-linear waveforms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Harmonics are typically present in both network currents and network voltages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Non-linear current draw creates non-linear voltage as it flows through the electrical network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Current harmonics → Voltage harmonics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Overall distortion is the Total Harmonic Distortion (THD)</a:t>
            </a:r>
          </a:p>
        </p:txBody>
      </p:sp>
      <p:pic>
        <p:nvPicPr>
          <p:cNvPr id="6" name="Picture 1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761" y="746080"/>
            <a:ext cx="2514600" cy="51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078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 smtClean="0">
              <a:solidFill>
                <a:srgbClr val="6666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© ABB LV Drives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Property of ABB LV Drives, Do Not Copy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Slide </a:t>
            </a:r>
            <a:fld id="{18ABE21C-588B-414F-A7CC-38CF8DE8A63B}" type="slidenum">
              <a:rPr lang="en-US" altLang="en-US" smtClean="0">
                <a:solidFill>
                  <a:srgbClr val="6666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dirty="0" smtClean="0">
              <a:solidFill>
                <a:srgbClr val="666666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Harmonics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chemeClr val="accent2"/>
                </a:solidFill>
              </a:rPr>
              <a:t>What problems do they cause?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96682" y="1817226"/>
            <a:ext cx="8997048" cy="410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82563" indent="-182563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39750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96938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54125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611313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0685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5257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9829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4401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Harmonic Current Distortion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Added heating in transformers and cables, reduces available capacity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May stimulate a PF correction resonance condition</a:t>
            </a:r>
          </a:p>
          <a:p>
            <a:pPr lvl="2">
              <a:lnSpc>
                <a:spcPct val="90000"/>
              </a:lnSpc>
            </a:pPr>
            <a:r>
              <a:rPr lang="en-US" altLang="en-US" sz="14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Excessive voltage</a:t>
            </a:r>
          </a:p>
          <a:p>
            <a:pPr lvl="2">
              <a:lnSpc>
                <a:spcPct val="90000"/>
              </a:lnSpc>
            </a:pPr>
            <a:r>
              <a:rPr lang="en-US" altLang="en-US" sz="14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Overheating of capacitors</a:t>
            </a:r>
          </a:p>
          <a:p>
            <a:pPr lvl="2">
              <a:lnSpc>
                <a:spcPct val="90000"/>
              </a:lnSpc>
            </a:pPr>
            <a:r>
              <a:rPr lang="en-US" altLang="en-US" sz="14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Tripping of protection equipment</a:t>
            </a:r>
          </a:p>
          <a:p>
            <a:pPr lvl="2">
              <a:lnSpc>
                <a:spcPct val="90000"/>
              </a:lnSpc>
            </a:pPr>
            <a:r>
              <a:rPr lang="en-US" altLang="en-US" sz="14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Shutdown / damage to electronic equipment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May cause electronic interference with telephones or other communication equipment, PLC’s, etc.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Current drawn through an impedance creates voltage distortion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941" y="5240438"/>
            <a:ext cx="5895975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184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 smtClean="0">
              <a:solidFill>
                <a:srgbClr val="6666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© ABB LV Drives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Property of ABB LV Drives, Do Not Copy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Slide </a:t>
            </a:r>
            <a:fld id="{18ABE21C-588B-414F-A7CC-38CF8DE8A63B}" type="slidenum">
              <a:rPr lang="en-US" altLang="en-US" smtClean="0">
                <a:solidFill>
                  <a:srgbClr val="6666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dirty="0" smtClean="0">
              <a:solidFill>
                <a:srgbClr val="666666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Harmonics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chemeClr val="accent2"/>
                </a:solidFill>
              </a:rPr>
              <a:t>What problems do they cause?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96682" y="1817226"/>
            <a:ext cx="8997048" cy="410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82563" indent="-182563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39750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96938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54125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611313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0685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5257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9829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4401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Harmonic Voltage Distortion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Increased heating in motors and other electromagnetic equipment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Noisy operation of electromagnetic equipment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Malfunction of sensitive electronics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Nuisance tripping of electronic circuit breakers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Equipment downtime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Premature component failures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Failed transformers, motors and capacitors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Compliance with codes or specifications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IEEE-519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268" y="5183288"/>
            <a:ext cx="6191250" cy="742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963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 smtClean="0">
              <a:solidFill>
                <a:srgbClr val="6666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© ABB LV Drives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Property of ABB LV Drives, Do Not Copy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Slide </a:t>
            </a:r>
            <a:fld id="{18ABE21C-588B-414F-A7CC-38CF8DE8A63B}" type="slidenum">
              <a:rPr lang="en-US" altLang="en-US" smtClean="0">
                <a:solidFill>
                  <a:srgbClr val="6666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dirty="0" smtClean="0">
              <a:solidFill>
                <a:srgbClr val="666666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Harmonic Guidelines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chemeClr val="accent2"/>
                </a:solidFill>
              </a:rPr>
              <a:t>IEEE 519-1992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96682" y="1817226"/>
            <a:ext cx="8997048" cy="410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82563" indent="-182563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39750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96938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54125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611313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0685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5257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9829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4401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Currently the only recognized industry standard in North America for setting harmonic limits (voltage and current)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Defines terminology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Defines calculation methods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Only applies to Point of Common Coupling (PCC)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Applies to a “System” – not an individual load</a:t>
            </a:r>
          </a:p>
        </p:txBody>
      </p:sp>
      <p:pic>
        <p:nvPicPr>
          <p:cNvPr id="7" name="Picture 2" descr="Image result for IEEE 5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956" y="3871732"/>
            <a:ext cx="4762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47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 smtClean="0">
              <a:solidFill>
                <a:srgbClr val="6666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© ABB LV Drives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Property of ABB LV Drives, Do Not Copy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Slide </a:t>
            </a:r>
            <a:fld id="{18ABE21C-588B-414F-A7CC-38CF8DE8A63B}" type="slidenum">
              <a:rPr lang="en-US" altLang="en-US" smtClean="0">
                <a:solidFill>
                  <a:srgbClr val="6666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dirty="0" smtClean="0">
              <a:solidFill>
                <a:srgbClr val="666666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IEEE 519 Recommendations</a:t>
            </a:r>
            <a:br>
              <a:rPr lang="en-US" altLang="en-US" dirty="0" smtClean="0"/>
            </a:br>
            <a:endParaRPr lang="en-US" altLang="en-US" dirty="0">
              <a:solidFill>
                <a:schemeClr val="accent2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1942307"/>
            <a:ext cx="7916863" cy="297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848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 smtClean="0">
              <a:solidFill>
                <a:srgbClr val="6666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© ABB LV Drives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Property of ABB LV Drives, Do Not Copy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Slide </a:t>
            </a:r>
            <a:fld id="{18ABE21C-588B-414F-A7CC-38CF8DE8A63B}" type="slidenum">
              <a:rPr lang="en-US" altLang="en-US" smtClean="0">
                <a:solidFill>
                  <a:srgbClr val="6666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dirty="0" smtClean="0">
              <a:solidFill>
                <a:srgbClr val="666666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IEEE 519 Recommendations</a:t>
            </a:r>
            <a:br>
              <a:rPr lang="en-US" altLang="en-US" dirty="0" smtClean="0"/>
            </a:br>
            <a:endParaRPr lang="en-US" alt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1858169"/>
            <a:ext cx="7907337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507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 smtClean="0">
              <a:solidFill>
                <a:srgbClr val="6666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© ABB LV Drives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Property of ABB LV Drives, Do Not Copy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Slide </a:t>
            </a:r>
            <a:fld id="{18ABE21C-588B-414F-A7CC-38CF8DE8A63B}" type="slidenum">
              <a:rPr lang="en-US" altLang="en-US" smtClean="0">
                <a:solidFill>
                  <a:srgbClr val="6666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dirty="0" smtClean="0">
              <a:solidFill>
                <a:srgbClr val="666666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Harmonic Spectrum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chemeClr val="accent2"/>
                </a:solidFill>
              </a:rPr>
              <a:t>6-pulse drive input analysis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pic>
        <p:nvPicPr>
          <p:cNvPr id="6" name="Picture 3" descr="freqsp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73" y="1462813"/>
            <a:ext cx="6170613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33034"/>
          <a:stretch/>
        </p:blipFill>
        <p:spPr>
          <a:xfrm>
            <a:off x="7444129" y="3382100"/>
            <a:ext cx="3948285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572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3880" y="213360"/>
            <a:ext cx="10030968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Agenda: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VFD Basics – Tyler</a:t>
            </a:r>
          </a:p>
          <a:p>
            <a:pPr marL="742950" lvl="1" indent="-285750">
              <a:buSzPct val="80000"/>
              <a:buFont typeface="Wingdings" panose="05000000000000000000" pitchFamily="2" charset="2"/>
              <a:buChar char="ü"/>
            </a:pPr>
            <a:r>
              <a:rPr lang="en-US" sz="2400" dirty="0" smtClean="0"/>
              <a:t>What is a VFD</a:t>
            </a:r>
          </a:p>
          <a:p>
            <a:pPr marL="742950" lvl="1" indent="-285750">
              <a:buSzPct val="80000"/>
              <a:buFont typeface="Wingdings" panose="05000000000000000000" pitchFamily="2" charset="2"/>
              <a:buChar char="ü"/>
            </a:pPr>
            <a:r>
              <a:rPr lang="en-US" sz="2400" dirty="0" smtClean="0"/>
              <a:t>Why are they used</a:t>
            </a:r>
          </a:p>
          <a:p>
            <a:pPr marL="742950" lvl="1" indent="-285750">
              <a:buSzPct val="80000"/>
              <a:buFont typeface="Wingdings" panose="05000000000000000000" pitchFamily="2" charset="2"/>
              <a:buChar char="ü"/>
            </a:pPr>
            <a:r>
              <a:rPr lang="en-US" sz="2400" dirty="0" smtClean="0"/>
              <a:t>Various types of VFDs</a:t>
            </a:r>
          </a:p>
          <a:p>
            <a:pPr marL="742950" lvl="1" indent="-285750">
              <a:buSzPct val="80000"/>
              <a:buFont typeface="Wingdings" panose="05000000000000000000" pitchFamily="2" charset="2"/>
              <a:buChar char="ü"/>
            </a:pPr>
            <a:r>
              <a:rPr lang="en-US" sz="2400" dirty="0" smtClean="0"/>
              <a:t>Harmonics</a:t>
            </a:r>
          </a:p>
          <a:p>
            <a:pPr marL="742950" lvl="1" indent="-285750">
              <a:buSzPct val="80000"/>
              <a:buFont typeface="Wingdings" panose="05000000000000000000" pitchFamily="2" charset="2"/>
              <a:buChar char="ü"/>
            </a:pPr>
            <a:r>
              <a:rPr lang="en-US" sz="2400" dirty="0" smtClean="0"/>
              <a:t>VFD solutions to minimize harmonic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9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Other Motor Starting Methods - Tim</a:t>
            </a:r>
          </a:p>
          <a:p>
            <a:pPr marL="742950" lvl="1" indent="-285750">
              <a:buSzPct val="80000"/>
              <a:buFont typeface="Wingdings" panose="05000000000000000000" pitchFamily="2" charset="2"/>
              <a:buChar char="ü"/>
            </a:pPr>
            <a:r>
              <a:rPr lang="en-US" sz="2400" dirty="0" err="1" smtClean="0"/>
              <a:t>SoftStarters</a:t>
            </a:r>
            <a:endParaRPr lang="en-US" sz="2400" dirty="0" smtClean="0"/>
          </a:p>
          <a:p>
            <a:pPr marL="742950" lvl="1" indent="-285750">
              <a:buSzPct val="80000"/>
              <a:buFont typeface="Wingdings" panose="05000000000000000000" pitchFamily="2" charset="2"/>
              <a:buChar char="ü"/>
            </a:pPr>
            <a:r>
              <a:rPr lang="en-US" sz="2400" dirty="0" smtClean="0"/>
              <a:t>FV starter/ATL starter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Harmonic Mitigation Options for 6 pulse VFD</a:t>
            </a:r>
          </a:p>
          <a:p>
            <a:pPr marL="742950" lvl="1" indent="-285750">
              <a:buSzPct val="80000"/>
              <a:buFont typeface="Wingdings" panose="05000000000000000000" pitchFamily="2" charset="2"/>
              <a:buChar char="ü"/>
            </a:pPr>
            <a:r>
              <a:rPr lang="en-US" sz="2400" dirty="0" smtClean="0"/>
              <a:t>Passive Filters</a:t>
            </a:r>
          </a:p>
          <a:p>
            <a:pPr marL="742950" lvl="1" indent="-285750">
              <a:buSzPct val="80000"/>
              <a:buFont typeface="Wingdings" panose="05000000000000000000" pitchFamily="2" charset="2"/>
              <a:buChar char="ü"/>
            </a:pPr>
            <a:r>
              <a:rPr lang="en-US" sz="2400" dirty="0" smtClean="0"/>
              <a:t>Cost Comparison of options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Case Studies and things to be aware of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9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Q&amp;A</a:t>
            </a:r>
          </a:p>
          <a:p>
            <a:endParaRPr lang="en-US" dirty="0" smtClean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9960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 smtClean="0">
              <a:solidFill>
                <a:srgbClr val="6666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© ABB LV Drives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Property of ABB LV Drives, Do Not Copy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Slide </a:t>
            </a:r>
            <a:fld id="{18ABE21C-588B-414F-A7CC-38CF8DE8A63B}" type="slidenum">
              <a:rPr lang="en-US" altLang="en-US" smtClean="0">
                <a:solidFill>
                  <a:srgbClr val="6666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dirty="0" smtClean="0">
              <a:solidFill>
                <a:srgbClr val="666666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Harmonics Example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chemeClr val="accent2"/>
                </a:solidFill>
              </a:rPr>
              <a:t>75hp drive on 1500kVA supply transformer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779588"/>
            <a:ext cx="7854950" cy="3908425"/>
          </a:xfrm>
          <a:noFill/>
        </p:spPr>
      </p:pic>
      <p:sp>
        <p:nvSpPr>
          <p:cNvPr id="2" name="TextBox 1"/>
          <p:cNvSpPr txBox="1"/>
          <p:nvPr/>
        </p:nvSpPr>
        <p:spPr bwMode="gray">
          <a:xfrm>
            <a:off x="9213448" y="3097674"/>
            <a:ext cx="2349661" cy="127225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2400" dirty="0" err="1" smtClean="0"/>
              <a:t>I</a:t>
            </a:r>
            <a:r>
              <a:rPr lang="en-US" sz="2400" baseline="-25000" dirty="0" err="1" smtClean="0"/>
              <a:t>thd</a:t>
            </a:r>
            <a:r>
              <a:rPr lang="en-US" sz="2400" dirty="0" smtClean="0"/>
              <a:t> = 37%</a:t>
            </a:r>
          </a:p>
          <a:p>
            <a:endParaRPr lang="en-US" sz="2400" dirty="0"/>
          </a:p>
          <a:p>
            <a:r>
              <a:rPr lang="en-US" sz="2400" dirty="0" err="1" smtClean="0"/>
              <a:t>V</a:t>
            </a:r>
            <a:r>
              <a:rPr lang="en-US" sz="2400" baseline="-25000" dirty="0" err="1" smtClean="0"/>
              <a:t>thd</a:t>
            </a:r>
            <a:r>
              <a:rPr lang="en-US" sz="2400" dirty="0" smtClean="0"/>
              <a:t> = 0.9%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385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 smtClean="0">
              <a:solidFill>
                <a:srgbClr val="6666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© ABB LV Drives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Property of ABB LV Drives, Do Not Copy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Slide </a:t>
            </a:r>
            <a:fld id="{18ABE21C-588B-414F-A7CC-38CF8DE8A63B}" type="slidenum">
              <a:rPr lang="en-US" altLang="en-US" smtClean="0">
                <a:solidFill>
                  <a:srgbClr val="6666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dirty="0" smtClean="0">
              <a:solidFill>
                <a:srgbClr val="666666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Harmonics Example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chemeClr val="accent2"/>
                </a:solidFill>
              </a:rPr>
              <a:t>75hp drive on 75kVA supply transformer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 bwMode="gray">
          <a:xfrm>
            <a:off x="9213448" y="3097674"/>
            <a:ext cx="2349661" cy="127225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2400" dirty="0" err="1" smtClean="0"/>
              <a:t>I</a:t>
            </a:r>
            <a:r>
              <a:rPr lang="en-US" sz="2400" baseline="-25000" dirty="0" err="1" smtClean="0"/>
              <a:t>thd</a:t>
            </a:r>
            <a:r>
              <a:rPr lang="en-US" sz="2400" dirty="0" smtClean="0"/>
              <a:t> = 29%</a:t>
            </a:r>
          </a:p>
          <a:p>
            <a:endParaRPr lang="en-US" sz="2400" dirty="0"/>
          </a:p>
          <a:p>
            <a:r>
              <a:rPr lang="en-US" sz="2400" dirty="0" err="1" smtClean="0"/>
              <a:t>V</a:t>
            </a:r>
            <a:r>
              <a:rPr lang="en-US" sz="2400" baseline="-25000" dirty="0" err="1" smtClean="0"/>
              <a:t>thd</a:t>
            </a:r>
            <a:r>
              <a:rPr lang="en-US" sz="2400" dirty="0" smtClean="0"/>
              <a:t> = 9.3%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42938" y="1779588"/>
            <a:ext cx="7854950" cy="390842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945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 smtClean="0">
              <a:solidFill>
                <a:srgbClr val="6666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© ABB LV Drives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Property of ABB LV Drives, Do Not Copy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Slide </a:t>
            </a:r>
            <a:fld id="{18ABE21C-588B-414F-A7CC-38CF8DE8A63B}" type="slidenum">
              <a:rPr lang="en-US" altLang="en-US" smtClean="0">
                <a:solidFill>
                  <a:srgbClr val="6666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dirty="0" smtClean="0">
              <a:solidFill>
                <a:srgbClr val="666666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Harmonic Mitigation Techniques</a:t>
            </a:r>
            <a:br>
              <a:rPr lang="en-US" altLang="en-US" dirty="0" smtClean="0"/>
            </a:b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067154" y="1346372"/>
            <a:ext cx="4056104" cy="447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82563" indent="-182563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39750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96938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54125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611313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0685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5257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9829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4401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Impedance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DC link choke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Line reactor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Isolation transformer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Enhanced Drive Solutions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12 pulse drive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18 pulse drive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Active front end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External Filtering/Conditioning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Tuned trap filter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Broad band filter</a:t>
            </a:r>
          </a:p>
          <a:p>
            <a:pPr lvl="1">
              <a:lnSpc>
                <a:spcPct val="90000"/>
              </a:lnSpc>
            </a:pPr>
            <a:r>
              <a:rPr lang="en-US" altLang="en-US" dirty="0" err="1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Lineator</a:t>
            </a:r>
            <a:endParaRPr lang="en-US" altLang="en-US" dirty="0" smtClean="0">
              <a:latin typeface="ABBvoiceOffice" panose="020B0604020202020204" charset="0"/>
              <a:ea typeface="ABBvoiceOffice" panose="020B0604020202020204" charset="0"/>
              <a:cs typeface="ABBvoiceOffice" panose="020B060402020202020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Active harmonic conditioning</a:t>
            </a:r>
          </a:p>
          <a:p>
            <a:pPr>
              <a:lnSpc>
                <a:spcPct val="90000"/>
              </a:lnSpc>
            </a:pPr>
            <a:endParaRPr lang="en-GB" altLang="en-US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altLang="en-US" dirty="0"/>
          </a:p>
          <a:p>
            <a:pPr marL="0" indent="0">
              <a:lnSpc>
                <a:spcPct val="90000"/>
              </a:lnSpc>
              <a:spcBef>
                <a:spcPct val="20000"/>
              </a:spcBef>
              <a:buNone/>
            </a:pPr>
            <a:endParaRPr lang="en-GB" altLang="en-US" b="1" dirty="0">
              <a:cs typeface="Times New Roman" panose="02020603050405020304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90" y="2184344"/>
            <a:ext cx="2989681" cy="196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2700" y="1160957"/>
            <a:ext cx="2496171" cy="40152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025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 smtClean="0">
              <a:solidFill>
                <a:srgbClr val="6666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© ABB LV Drives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Property of ABB LV Drives, Do Not Copy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Slide </a:t>
            </a:r>
            <a:fld id="{18ABE21C-588B-414F-A7CC-38CF8DE8A63B}" type="slidenum">
              <a:rPr lang="en-US" altLang="en-US" smtClean="0">
                <a:solidFill>
                  <a:srgbClr val="6666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dirty="0" smtClean="0">
              <a:solidFill>
                <a:srgbClr val="666666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Harmonic Mitigation Techniques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chemeClr val="accent2"/>
                </a:solidFill>
              </a:rPr>
              <a:t>Reactors (Chokes)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96682" y="1666751"/>
            <a:ext cx="8997048" cy="302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82563" indent="-182563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39750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96938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54125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611313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0685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5257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9829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4401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Simplest and least expensive technique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May be included in base drive package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Often meet harmonic needs provided drive load is a small portion of total connected load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May be implemented with AC line reactor or with DC link reactor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AC line reactors provide better input protection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DC link reactors provide load insensitive drive output voltage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Both types provide similar harmonic benefits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17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 smtClean="0">
              <a:solidFill>
                <a:srgbClr val="6666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© ABB LV Drives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Property of ABB LV Drives, Do Not Copy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Slide </a:t>
            </a:r>
            <a:fld id="{18ABE21C-588B-414F-A7CC-38CF8DE8A63B}" type="slidenum">
              <a:rPr lang="en-US" altLang="en-US" smtClean="0">
                <a:solidFill>
                  <a:srgbClr val="6666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dirty="0" smtClean="0">
              <a:solidFill>
                <a:srgbClr val="666666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Harmonic Mitigation Techniques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chemeClr val="accent2"/>
                </a:solidFill>
              </a:rPr>
              <a:t>Reactors (Chokes)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829064" y="1666751"/>
            <a:ext cx="4077182" cy="297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82563" indent="-182563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39750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96938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54125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611313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0685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5257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9829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4401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Equal harmonic reduction for same normalized % reactance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Typical full load THD (current) at drive input terminals is 28% → 46%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Existence not position is what is important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56" y="1678091"/>
            <a:ext cx="4918075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8" y="3846816"/>
            <a:ext cx="4908550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075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 smtClean="0">
              <a:solidFill>
                <a:srgbClr val="6666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© ABB LV Drives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Property of ABB LV Drives, Do Not Copy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Slide </a:t>
            </a:r>
            <a:fld id="{18ABE21C-588B-414F-A7CC-38CF8DE8A63B}" type="slidenum">
              <a:rPr lang="en-US" altLang="en-US" smtClean="0">
                <a:solidFill>
                  <a:srgbClr val="6666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dirty="0" smtClean="0">
              <a:solidFill>
                <a:srgbClr val="666666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Enhanced Drive Solutions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chemeClr val="accent2"/>
                </a:solidFill>
              </a:rPr>
              <a:t>Multi pulse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098675" y="1609848"/>
            <a:ext cx="2417763" cy="4030663"/>
            <a:chOff x="384" y="624"/>
            <a:chExt cx="1475" cy="2527"/>
          </a:xfrm>
        </p:grpSpPr>
        <p:sp>
          <p:nvSpPr>
            <p:cNvPr id="6" name="Rectangle 4"/>
            <p:cNvSpPr>
              <a:spLocks noChangeAspect="1" noChangeArrowheads="1"/>
            </p:cNvSpPr>
            <p:nvPr/>
          </p:nvSpPr>
          <p:spPr bwMode="auto">
            <a:xfrm>
              <a:off x="384" y="624"/>
              <a:ext cx="1475" cy="2527"/>
            </a:xfrm>
            <a:prstGeom prst="rect">
              <a:avLst/>
            </a:prstGeom>
            <a:solidFill>
              <a:srgbClr val="D8E5F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latin typeface="Arial" panose="020B0604020202020204" pitchFamily="34" charset="0"/>
              </a:endParaRPr>
            </a:p>
          </p:txBody>
        </p:sp>
        <p:sp>
          <p:nvSpPr>
            <p:cNvPr id="7" name="Rectangle 5"/>
            <p:cNvSpPr>
              <a:spLocks noChangeAspect="1" noChangeArrowheads="1"/>
            </p:cNvSpPr>
            <p:nvPr/>
          </p:nvSpPr>
          <p:spPr bwMode="auto">
            <a:xfrm>
              <a:off x="400" y="624"/>
              <a:ext cx="14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4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4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4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4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4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 sz="1600" b="1"/>
                <a:t>6 pulse rectifier</a:t>
              </a:r>
              <a:endParaRPr lang="en-GB" altLang="en-US" sz="1600"/>
            </a:p>
          </p:txBody>
        </p:sp>
        <p:sp>
          <p:nvSpPr>
            <p:cNvPr id="9" name="Text Box 6"/>
            <p:cNvSpPr txBox="1">
              <a:spLocks noChangeAspect="1" noChangeArrowheads="1"/>
            </p:cNvSpPr>
            <p:nvPr/>
          </p:nvSpPr>
          <p:spPr bwMode="auto">
            <a:xfrm>
              <a:off x="410" y="1448"/>
              <a:ext cx="1445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1400" b="1">
                  <a:latin typeface="Arial" panose="020B0604020202020204" pitchFamily="34" charset="0"/>
                </a:rPr>
                <a:t>Transformer (if included) and cabling simple</a:t>
              </a:r>
            </a:p>
          </p:txBody>
        </p:sp>
        <p:sp>
          <p:nvSpPr>
            <p:cNvPr id="10" name="Text Box 7"/>
            <p:cNvSpPr txBox="1">
              <a:spLocks noChangeAspect="1" noChangeArrowheads="1"/>
            </p:cNvSpPr>
            <p:nvPr/>
          </p:nvSpPr>
          <p:spPr bwMode="auto">
            <a:xfrm>
              <a:off x="431" y="2539"/>
              <a:ext cx="1415" cy="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1400" b="1">
                  <a:latin typeface="Arial" panose="020B0604020202020204" pitchFamily="34" charset="0"/>
                </a:rPr>
                <a:t>Current quite distorted</a:t>
              </a:r>
            </a:p>
            <a:p>
              <a:r>
                <a:rPr lang="en-GB" altLang="en-US" sz="1400" b="1">
                  <a:latin typeface="Arial" panose="020B0604020202020204" pitchFamily="34" charset="0"/>
                </a:rPr>
                <a:t>I</a:t>
              </a:r>
              <a:r>
                <a:rPr lang="en-GB" altLang="en-US" sz="1400" b="1" baseline="-25000">
                  <a:latin typeface="Arial" panose="020B0604020202020204" pitchFamily="34" charset="0"/>
                </a:rPr>
                <a:t>thd</a:t>
              </a:r>
              <a:r>
                <a:rPr lang="en-GB" altLang="en-US" sz="1400" b="1">
                  <a:latin typeface="Arial" panose="020B0604020202020204" pitchFamily="34" charset="0"/>
                </a:rPr>
                <a:t> 32% to 48% with 3% reactor (depending on network impedance)</a:t>
              </a:r>
            </a:p>
          </p:txBody>
        </p:sp>
        <p:grpSp>
          <p:nvGrpSpPr>
            <p:cNvPr id="11" name="Group 8"/>
            <p:cNvGrpSpPr>
              <a:grpSpLocks noChangeAspect="1"/>
            </p:cNvGrpSpPr>
            <p:nvPr/>
          </p:nvGrpSpPr>
          <p:grpSpPr bwMode="auto">
            <a:xfrm>
              <a:off x="456" y="1092"/>
              <a:ext cx="1189" cy="253"/>
              <a:chOff x="3504" y="3312"/>
              <a:chExt cx="2304" cy="384"/>
            </a:xfrm>
          </p:grpSpPr>
          <p:grpSp>
            <p:nvGrpSpPr>
              <p:cNvPr id="13" name="Group 9"/>
              <p:cNvGrpSpPr>
                <a:grpSpLocks noChangeAspect="1"/>
              </p:cNvGrpSpPr>
              <p:nvPr/>
            </p:nvGrpSpPr>
            <p:grpSpPr bwMode="auto">
              <a:xfrm>
                <a:off x="3504" y="3312"/>
                <a:ext cx="384" cy="360"/>
                <a:chOff x="4128" y="1248"/>
                <a:chExt cx="768" cy="720"/>
              </a:xfrm>
            </p:grpSpPr>
            <p:sp>
              <p:nvSpPr>
                <p:cNvPr id="26" name="Line 1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128" y="1248"/>
                  <a:ext cx="384" cy="7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4512" y="1248"/>
                  <a:ext cx="384" cy="7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12"/>
                <p:cNvSpPr>
                  <a:spLocks noChangeAspect="1" noChangeShapeType="1"/>
                </p:cNvSpPr>
                <p:nvPr/>
              </p:nvSpPr>
              <p:spPr bwMode="auto">
                <a:xfrm>
                  <a:off x="4128" y="1968"/>
                  <a:ext cx="76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5376" y="3360"/>
                <a:ext cx="288" cy="288"/>
              </a:xfrm>
              <a:prstGeom prst="rect">
                <a:avLst/>
              </a:prstGeom>
              <a:solidFill>
                <a:schemeClr val="accent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US" sz="1000"/>
                  <a:t>DC/AC</a:t>
                </a:r>
                <a:endParaRPr lang="en-GB" altLang="en-US"/>
              </a:p>
            </p:txBody>
          </p:sp>
          <p:grpSp>
            <p:nvGrpSpPr>
              <p:cNvPr id="15" name="Group 14"/>
              <p:cNvGrpSpPr>
                <a:grpSpLocks noChangeAspect="1"/>
              </p:cNvGrpSpPr>
              <p:nvPr/>
            </p:nvGrpSpPr>
            <p:grpSpPr bwMode="auto">
              <a:xfrm>
                <a:off x="4800" y="3360"/>
                <a:ext cx="336" cy="288"/>
                <a:chOff x="2304" y="2352"/>
                <a:chExt cx="336" cy="288"/>
              </a:xfrm>
            </p:grpSpPr>
            <p:sp>
              <p:nvSpPr>
                <p:cNvPr id="23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2304" y="2352"/>
                  <a:ext cx="336" cy="288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6"/>
                <p:cNvSpPr>
                  <a:spLocks noChangeAspect="1" noChangeShapeType="1"/>
                </p:cNvSpPr>
                <p:nvPr/>
              </p:nvSpPr>
              <p:spPr bwMode="auto">
                <a:xfrm>
                  <a:off x="2352" y="240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AutoShap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2352" y="2400"/>
                  <a:ext cx="240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8"/>
              <p:cNvGrpSpPr>
                <a:grpSpLocks noChangeAspect="1"/>
              </p:cNvGrpSpPr>
              <p:nvPr/>
            </p:nvGrpSpPr>
            <p:grpSpPr bwMode="auto">
              <a:xfrm>
                <a:off x="4032" y="3312"/>
                <a:ext cx="384" cy="384"/>
                <a:chOff x="1824" y="1296"/>
                <a:chExt cx="768" cy="768"/>
              </a:xfrm>
            </p:grpSpPr>
            <p:sp>
              <p:nvSpPr>
                <p:cNvPr id="20" name="Line 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4" y="1728"/>
                  <a:ext cx="384" cy="3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2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208" y="1728"/>
                  <a:ext cx="384" cy="3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08" y="1296"/>
                  <a:ext cx="0" cy="43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Line 22"/>
              <p:cNvSpPr>
                <a:spLocks noChangeAspect="1" noChangeShapeType="1"/>
              </p:cNvSpPr>
              <p:nvPr/>
            </p:nvSpPr>
            <p:spPr bwMode="auto">
              <a:xfrm>
                <a:off x="5664" y="350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23"/>
              <p:cNvSpPr>
                <a:spLocks noChangeAspect="1" noChangeShapeType="1"/>
              </p:cNvSpPr>
              <p:nvPr/>
            </p:nvSpPr>
            <p:spPr bwMode="auto">
              <a:xfrm flipH="1">
                <a:off x="5136" y="3504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24"/>
              <p:cNvSpPr>
                <a:spLocks noChangeAspect="1" noChangeShapeType="1"/>
              </p:cNvSpPr>
              <p:nvPr/>
            </p:nvSpPr>
            <p:spPr bwMode="auto">
              <a:xfrm flipH="1">
                <a:off x="4224" y="3504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2" name="Object 25"/>
            <p:cNvGraphicFramePr>
              <a:graphicFrameLocks noChangeAspect="1"/>
            </p:cNvGraphicFramePr>
            <p:nvPr/>
          </p:nvGraphicFramePr>
          <p:xfrm>
            <a:off x="528" y="1871"/>
            <a:ext cx="1153" cy="5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06" name="Worksheet" r:id="rId5" imgW="4677156" imgH="2600554" progId="Excel.Sheet.8">
                    <p:embed/>
                  </p:oleObj>
                </mc:Choice>
                <mc:Fallback>
                  <p:oleObj name="Worksheet" r:id="rId5" imgW="4677156" imgH="2600554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1871"/>
                          <a:ext cx="1153" cy="5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4689475" y="1609848"/>
            <a:ext cx="2557463" cy="4025900"/>
            <a:chOff x="2004" y="1362"/>
            <a:chExt cx="1611" cy="2485"/>
          </a:xfrm>
        </p:grpSpPr>
        <p:sp>
          <p:nvSpPr>
            <p:cNvPr id="30" name="Rectangle 27"/>
            <p:cNvSpPr>
              <a:spLocks noChangeAspect="1" noChangeArrowheads="1"/>
            </p:cNvSpPr>
            <p:nvPr/>
          </p:nvSpPr>
          <p:spPr bwMode="auto">
            <a:xfrm>
              <a:off x="2004" y="1362"/>
              <a:ext cx="1611" cy="2485"/>
            </a:xfrm>
            <a:prstGeom prst="rect">
              <a:avLst/>
            </a:prstGeom>
            <a:solidFill>
              <a:srgbClr val="D8E5F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latin typeface="Arial" panose="020B0604020202020204" pitchFamily="34" charset="0"/>
              </a:endParaRPr>
            </a:p>
          </p:txBody>
        </p:sp>
        <p:grpSp>
          <p:nvGrpSpPr>
            <p:cNvPr id="31" name="Group 28"/>
            <p:cNvGrpSpPr>
              <a:grpSpLocks noChangeAspect="1"/>
            </p:cNvGrpSpPr>
            <p:nvPr/>
          </p:nvGrpSpPr>
          <p:grpSpPr bwMode="auto">
            <a:xfrm>
              <a:off x="2112" y="1686"/>
              <a:ext cx="1297" cy="612"/>
              <a:chOff x="768" y="3024"/>
              <a:chExt cx="2352" cy="960"/>
            </a:xfrm>
          </p:grpSpPr>
          <p:grpSp>
            <p:nvGrpSpPr>
              <p:cNvPr id="36" name="Group 29"/>
              <p:cNvGrpSpPr>
                <a:grpSpLocks noChangeAspect="1"/>
              </p:cNvGrpSpPr>
              <p:nvPr/>
            </p:nvGrpSpPr>
            <p:grpSpPr bwMode="auto">
              <a:xfrm>
                <a:off x="1392" y="3024"/>
                <a:ext cx="384" cy="360"/>
                <a:chOff x="4128" y="1248"/>
                <a:chExt cx="768" cy="720"/>
              </a:xfrm>
            </p:grpSpPr>
            <p:sp>
              <p:nvSpPr>
                <p:cNvPr id="62" name="Line 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128" y="1248"/>
                  <a:ext cx="384" cy="7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4512" y="1248"/>
                  <a:ext cx="384" cy="7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32"/>
                <p:cNvSpPr>
                  <a:spLocks noChangeAspect="1" noChangeShapeType="1"/>
                </p:cNvSpPr>
                <p:nvPr/>
              </p:nvSpPr>
              <p:spPr bwMode="auto">
                <a:xfrm>
                  <a:off x="4128" y="1968"/>
                  <a:ext cx="76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33"/>
              <p:cNvGrpSpPr>
                <a:grpSpLocks noChangeAspect="1"/>
              </p:cNvGrpSpPr>
              <p:nvPr/>
            </p:nvGrpSpPr>
            <p:grpSpPr bwMode="auto">
              <a:xfrm>
                <a:off x="960" y="3312"/>
                <a:ext cx="384" cy="384"/>
                <a:chOff x="1824" y="1296"/>
                <a:chExt cx="768" cy="768"/>
              </a:xfrm>
            </p:grpSpPr>
            <p:sp>
              <p:nvSpPr>
                <p:cNvPr id="59" name="Line 3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4" y="1728"/>
                  <a:ext cx="384" cy="3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3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208" y="1728"/>
                  <a:ext cx="384" cy="3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08" y="1296"/>
                  <a:ext cx="0" cy="43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2832" y="3360"/>
                <a:ext cx="288" cy="288"/>
              </a:xfrm>
              <a:prstGeom prst="rect">
                <a:avLst/>
              </a:prstGeom>
              <a:solidFill>
                <a:schemeClr val="accent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GB" altLang="en-US" sz="1000"/>
                  <a:t>DC/AC</a:t>
                </a:r>
                <a:endParaRPr lang="en-GB" altLang="en-US"/>
              </a:p>
            </p:txBody>
          </p:sp>
          <p:grpSp>
            <p:nvGrpSpPr>
              <p:cNvPr id="39" name="Group 38"/>
              <p:cNvGrpSpPr>
                <a:grpSpLocks noChangeAspect="1"/>
              </p:cNvGrpSpPr>
              <p:nvPr/>
            </p:nvGrpSpPr>
            <p:grpSpPr bwMode="auto">
              <a:xfrm>
                <a:off x="1680" y="3072"/>
                <a:ext cx="1008" cy="288"/>
                <a:chOff x="1680" y="2832"/>
                <a:chExt cx="1008" cy="288"/>
              </a:xfrm>
            </p:grpSpPr>
            <p:grpSp>
              <p:nvGrpSpPr>
                <p:cNvPr id="53" name="Group 39"/>
                <p:cNvGrpSpPr>
                  <a:grpSpLocks noChangeAspect="1"/>
                </p:cNvGrpSpPr>
                <p:nvPr/>
              </p:nvGrpSpPr>
              <p:grpSpPr bwMode="auto">
                <a:xfrm>
                  <a:off x="2256" y="2832"/>
                  <a:ext cx="336" cy="288"/>
                  <a:chOff x="2304" y="2352"/>
                  <a:chExt cx="336" cy="288"/>
                </a:xfrm>
              </p:grpSpPr>
              <p:sp>
                <p:nvSpPr>
                  <p:cNvPr id="56" name="Rectangl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04" y="2352"/>
                    <a:ext cx="336" cy="288"/>
                  </a:xfrm>
                  <a:prstGeom prst="rect">
                    <a:avLst/>
                  </a:prstGeom>
                  <a:solidFill>
                    <a:schemeClr val="accent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Line 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52" y="2400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" name="AutoShape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52" y="2400"/>
                    <a:ext cx="240" cy="19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accent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4" name="Line 4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680" y="297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297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" name="Line 45"/>
              <p:cNvSpPr>
                <a:spLocks noChangeAspect="1" noChangeShapeType="1"/>
              </p:cNvSpPr>
              <p:nvPr/>
            </p:nvSpPr>
            <p:spPr bwMode="auto">
              <a:xfrm flipV="1">
                <a:off x="2688" y="321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46"/>
              <p:cNvSpPr>
                <a:spLocks noChangeAspect="1" noChangeShapeType="1"/>
              </p:cNvSpPr>
              <p:nvPr/>
            </p:nvSpPr>
            <p:spPr bwMode="auto">
              <a:xfrm>
                <a:off x="2688" y="350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47"/>
              <p:cNvSpPr>
                <a:spLocks noChangeAspect="1" noChangeShapeType="1"/>
              </p:cNvSpPr>
              <p:nvPr/>
            </p:nvSpPr>
            <p:spPr bwMode="auto">
              <a:xfrm flipH="1">
                <a:off x="768" y="350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3" name="Group 48"/>
              <p:cNvGrpSpPr>
                <a:grpSpLocks noChangeAspect="1"/>
              </p:cNvGrpSpPr>
              <p:nvPr/>
            </p:nvGrpSpPr>
            <p:grpSpPr bwMode="auto">
              <a:xfrm>
                <a:off x="2256" y="3648"/>
                <a:ext cx="336" cy="288"/>
                <a:chOff x="2304" y="2352"/>
                <a:chExt cx="336" cy="288"/>
              </a:xfrm>
            </p:grpSpPr>
            <p:sp>
              <p:nvSpPr>
                <p:cNvPr id="50" name="Rectangle 49"/>
                <p:cNvSpPr>
                  <a:spLocks noChangeAspect="1" noChangeArrowheads="1"/>
                </p:cNvSpPr>
                <p:nvPr/>
              </p:nvSpPr>
              <p:spPr bwMode="auto">
                <a:xfrm>
                  <a:off x="2304" y="2352"/>
                  <a:ext cx="336" cy="288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2352" y="240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AutoShap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2352" y="2400"/>
                  <a:ext cx="240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" name="Line 52"/>
              <p:cNvSpPr>
                <a:spLocks noChangeAspect="1" noChangeShapeType="1"/>
              </p:cNvSpPr>
              <p:nvPr/>
            </p:nvSpPr>
            <p:spPr bwMode="auto">
              <a:xfrm flipH="1">
                <a:off x="1584" y="3792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53"/>
              <p:cNvSpPr>
                <a:spLocks noChangeAspect="1" noChangeShapeType="1"/>
              </p:cNvSpPr>
              <p:nvPr/>
            </p:nvSpPr>
            <p:spPr bwMode="auto">
              <a:xfrm>
                <a:off x="2592" y="37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" name="Group 54"/>
              <p:cNvGrpSpPr>
                <a:grpSpLocks noChangeAspect="1"/>
              </p:cNvGrpSpPr>
              <p:nvPr/>
            </p:nvGrpSpPr>
            <p:grpSpPr bwMode="auto">
              <a:xfrm>
                <a:off x="1392" y="3600"/>
                <a:ext cx="384" cy="384"/>
                <a:chOff x="1824" y="1296"/>
                <a:chExt cx="768" cy="768"/>
              </a:xfrm>
            </p:grpSpPr>
            <p:sp>
              <p:nvSpPr>
                <p:cNvPr id="47" name="Line 5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4" y="1728"/>
                  <a:ext cx="384" cy="3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5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208" y="1728"/>
                  <a:ext cx="384" cy="3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5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08" y="1296"/>
                  <a:ext cx="0" cy="43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32" name="Object 58"/>
            <p:cNvGraphicFramePr>
              <a:graphicFrameLocks noChangeAspect="1"/>
            </p:cNvGraphicFramePr>
            <p:nvPr/>
          </p:nvGraphicFramePr>
          <p:xfrm>
            <a:off x="2217" y="2794"/>
            <a:ext cx="1189" cy="5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07" name="Worksheet" r:id="rId7" imgW="4677156" imgH="2600554" progId="Excel.Sheet.8">
                    <p:embed/>
                  </p:oleObj>
                </mc:Choice>
                <mc:Fallback>
                  <p:oleObj name="Worksheet" r:id="rId7" imgW="4677156" imgH="2600554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7" y="2794"/>
                          <a:ext cx="1189" cy="5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 Box 59"/>
            <p:cNvSpPr txBox="1">
              <a:spLocks noChangeAspect="1" noChangeArrowheads="1"/>
            </p:cNvSpPr>
            <p:nvPr/>
          </p:nvSpPr>
          <p:spPr bwMode="auto">
            <a:xfrm>
              <a:off x="2059" y="2430"/>
              <a:ext cx="1456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1400" b="1">
                  <a:latin typeface="Arial" panose="020B0604020202020204" pitchFamily="34" charset="0"/>
                </a:rPr>
                <a:t>Transformer and cabling </a:t>
              </a:r>
            </a:p>
            <a:p>
              <a:r>
                <a:rPr lang="en-GB" altLang="en-US" sz="1400" b="1">
                  <a:latin typeface="Arial" panose="020B0604020202020204" pitchFamily="34" charset="0"/>
                </a:rPr>
                <a:t>more complicated</a:t>
              </a:r>
            </a:p>
          </p:txBody>
        </p:sp>
        <p:sp>
          <p:nvSpPr>
            <p:cNvPr id="34" name="Text Box 60"/>
            <p:cNvSpPr txBox="1">
              <a:spLocks noChangeAspect="1" noChangeArrowheads="1"/>
            </p:cNvSpPr>
            <p:nvPr/>
          </p:nvSpPr>
          <p:spPr bwMode="auto">
            <a:xfrm>
              <a:off x="2054" y="3379"/>
              <a:ext cx="1546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1400" b="1">
                  <a:latin typeface="Arial" panose="020B0604020202020204" pitchFamily="34" charset="0"/>
                </a:rPr>
                <a:t>Current  slightly distorted</a:t>
              </a:r>
            </a:p>
            <a:p>
              <a:r>
                <a:rPr lang="en-GB" altLang="en-US" sz="1400" b="1">
                  <a:latin typeface="Arial" panose="020B0604020202020204" pitchFamily="34" charset="0"/>
                </a:rPr>
                <a:t>I</a:t>
              </a:r>
              <a:r>
                <a:rPr lang="en-GB" altLang="en-US" sz="1400" b="1" baseline="-25000">
                  <a:latin typeface="Arial" panose="020B0604020202020204" pitchFamily="34" charset="0"/>
                </a:rPr>
                <a:t>thd</a:t>
              </a:r>
              <a:r>
                <a:rPr lang="en-GB" altLang="en-US" sz="1400" b="1">
                  <a:latin typeface="Arial" panose="020B0604020202020204" pitchFamily="34" charset="0"/>
                </a:rPr>
                <a:t> 8% to 12% (depending on network impedance)</a:t>
              </a:r>
            </a:p>
          </p:txBody>
        </p:sp>
        <p:sp>
          <p:nvSpPr>
            <p:cNvPr id="35" name="Rectangle 61"/>
            <p:cNvSpPr>
              <a:spLocks noChangeAspect="1" noChangeArrowheads="1"/>
            </p:cNvSpPr>
            <p:nvPr/>
          </p:nvSpPr>
          <p:spPr bwMode="auto">
            <a:xfrm>
              <a:off x="2021" y="1362"/>
              <a:ext cx="1583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4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4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4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4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4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 sz="1600" b="1"/>
                <a:t>12 pulse rectifier</a:t>
              </a:r>
              <a:endParaRPr lang="en-GB" altLang="en-US" sz="1600"/>
            </a:p>
          </p:txBody>
        </p:sp>
      </p:grpSp>
      <p:grpSp>
        <p:nvGrpSpPr>
          <p:cNvPr id="65" name="Group 62"/>
          <p:cNvGrpSpPr>
            <a:grpSpLocks/>
          </p:cNvGrpSpPr>
          <p:nvPr/>
        </p:nvGrpSpPr>
        <p:grpSpPr bwMode="auto">
          <a:xfrm>
            <a:off x="7508875" y="1609848"/>
            <a:ext cx="2582863" cy="4008438"/>
            <a:chOff x="3752" y="624"/>
            <a:chExt cx="1627" cy="2525"/>
          </a:xfrm>
        </p:grpSpPr>
        <p:sp>
          <p:nvSpPr>
            <p:cNvPr id="66" name="Rectangle 63"/>
            <p:cNvSpPr>
              <a:spLocks noChangeAspect="1" noChangeArrowheads="1"/>
            </p:cNvSpPr>
            <p:nvPr/>
          </p:nvSpPr>
          <p:spPr bwMode="auto">
            <a:xfrm>
              <a:off x="3752" y="624"/>
              <a:ext cx="1614" cy="2525"/>
            </a:xfrm>
            <a:prstGeom prst="rect">
              <a:avLst/>
            </a:prstGeom>
            <a:solidFill>
              <a:srgbClr val="D8E5F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en-US">
                <a:latin typeface="Arial" panose="020B0604020202020204" pitchFamily="34" charset="0"/>
              </a:endParaRPr>
            </a:p>
          </p:txBody>
        </p:sp>
        <p:sp>
          <p:nvSpPr>
            <p:cNvPr id="67" name="Rectangle 64"/>
            <p:cNvSpPr>
              <a:spLocks noChangeAspect="1" noChangeArrowheads="1"/>
            </p:cNvSpPr>
            <p:nvPr/>
          </p:nvSpPr>
          <p:spPr bwMode="auto">
            <a:xfrm>
              <a:off x="3788" y="624"/>
              <a:ext cx="1574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4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4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4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4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4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en-US" sz="1600" b="1"/>
                <a:t>18 pulse rectifier</a:t>
              </a:r>
              <a:endParaRPr lang="en-GB" altLang="en-US" sz="1600"/>
            </a:p>
          </p:txBody>
        </p:sp>
        <p:grpSp>
          <p:nvGrpSpPr>
            <p:cNvPr id="68" name="Group 65"/>
            <p:cNvGrpSpPr>
              <a:grpSpLocks noChangeAspect="1"/>
            </p:cNvGrpSpPr>
            <p:nvPr/>
          </p:nvGrpSpPr>
          <p:grpSpPr bwMode="auto">
            <a:xfrm>
              <a:off x="3896" y="1057"/>
              <a:ext cx="1299" cy="721"/>
              <a:chOff x="2496" y="960"/>
              <a:chExt cx="2304" cy="1440"/>
            </a:xfrm>
          </p:grpSpPr>
          <p:grpSp>
            <p:nvGrpSpPr>
              <p:cNvPr id="72" name="Group 66"/>
              <p:cNvGrpSpPr>
                <a:grpSpLocks noChangeAspect="1"/>
              </p:cNvGrpSpPr>
              <p:nvPr/>
            </p:nvGrpSpPr>
            <p:grpSpPr bwMode="auto">
              <a:xfrm>
                <a:off x="2496" y="960"/>
                <a:ext cx="2208" cy="1440"/>
                <a:chOff x="2496" y="960"/>
                <a:chExt cx="2208" cy="1440"/>
              </a:xfrm>
            </p:grpSpPr>
            <p:grpSp>
              <p:nvGrpSpPr>
                <p:cNvPr id="74" name="Group 67"/>
                <p:cNvGrpSpPr>
                  <a:grpSpLocks noChangeAspect="1"/>
                </p:cNvGrpSpPr>
                <p:nvPr/>
              </p:nvGrpSpPr>
              <p:grpSpPr bwMode="auto">
                <a:xfrm>
                  <a:off x="3024" y="960"/>
                  <a:ext cx="456" cy="432"/>
                  <a:chOff x="2880" y="1248"/>
                  <a:chExt cx="912" cy="864"/>
                </a:xfrm>
              </p:grpSpPr>
              <p:sp>
                <p:nvSpPr>
                  <p:cNvPr id="108" name="Line 68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120" y="1248"/>
                    <a:ext cx="432" cy="62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" name="Line 6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880" y="1488"/>
                    <a:ext cx="384" cy="62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" name="Line 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024" y="1872"/>
                    <a:ext cx="76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" name="Group 71"/>
                <p:cNvGrpSpPr>
                  <a:grpSpLocks noChangeAspect="1"/>
                </p:cNvGrpSpPr>
                <p:nvPr/>
              </p:nvGrpSpPr>
              <p:grpSpPr bwMode="auto">
                <a:xfrm flipV="1">
                  <a:off x="3024" y="1968"/>
                  <a:ext cx="456" cy="432"/>
                  <a:chOff x="2880" y="1248"/>
                  <a:chExt cx="912" cy="864"/>
                </a:xfrm>
              </p:grpSpPr>
              <p:sp>
                <p:nvSpPr>
                  <p:cNvPr id="105" name="Line 7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3120" y="1248"/>
                    <a:ext cx="432" cy="62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" name="Line 7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880" y="1488"/>
                    <a:ext cx="384" cy="62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7" name="Line 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024" y="1872"/>
                    <a:ext cx="76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6" name="Group 75"/>
                <p:cNvGrpSpPr>
                  <a:grpSpLocks noChangeAspect="1"/>
                </p:cNvGrpSpPr>
                <p:nvPr/>
              </p:nvGrpSpPr>
              <p:grpSpPr bwMode="auto">
                <a:xfrm>
                  <a:off x="3048" y="1488"/>
                  <a:ext cx="384" cy="360"/>
                  <a:chOff x="4128" y="1248"/>
                  <a:chExt cx="768" cy="720"/>
                </a:xfrm>
              </p:grpSpPr>
              <p:sp>
                <p:nvSpPr>
                  <p:cNvPr id="102" name="Line 7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128" y="1248"/>
                    <a:ext cx="384" cy="72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" name="Line 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12" y="1248"/>
                    <a:ext cx="384" cy="72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" name="Line 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128" y="1968"/>
                    <a:ext cx="76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7" name="Group 79"/>
                <p:cNvGrpSpPr>
                  <a:grpSpLocks noChangeAspect="1"/>
                </p:cNvGrpSpPr>
                <p:nvPr/>
              </p:nvGrpSpPr>
              <p:grpSpPr bwMode="auto">
                <a:xfrm>
                  <a:off x="2544" y="1488"/>
                  <a:ext cx="384" cy="384"/>
                  <a:chOff x="1824" y="1296"/>
                  <a:chExt cx="768" cy="768"/>
                </a:xfrm>
              </p:grpSpPr>
              <p:sp>
                <p:nvSpPr>
                  <p:cNvPr id="99" name="Line 8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824" y="1728"/>
                    <a:ext cx="384" cy="33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0" name="Line 8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208" y="1728"/>
                    <a:ext cx="384" cy="33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1" name="Line 8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208" y="1296"/>
                    <a:ext cx="0" cy="43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" name="Group 83"/>
                <p:cNvGrpSpPr>
                  <a:grpSpLocks noChangeAspect="1"/>
                </p:cNvGrpSpPr>
                <p:nvPr/>
              </p:nvGrpSpPr>
              <p:grpSpPr bwMode="auto">
                <a:xfrm>
                  <a:off x="3840" y="1008"/>
                  <a:ext cx="336" cy="288"/>
                  <a:chOff x="2304" y="2352"/>
                  <a:chExt cx="336" cy="288"/>
                </a:xfrm>
              </p:grpSpPr>
              <p:sp>
                <p:nvSpPr>
                  <p:cNvPr id="96" name="Rectangle 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04" y="2352"/>
                    <a:ext cx="336" cy="288"/>
                  </a:xfrm>
                  <a:prstGeom prst="rect">
                    <a:avLst/>
                  </a:prstGeom>
                  <a:solidFill>
                    <a:schemeClr val="accent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" name="Line 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52" y="2400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" name="AutoShape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52" y="2400"/>
                    <a:ext cx="240" cy="19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accent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9" name="Rectangle 87"/>
                <p:cNvSpPr>
                  <a:spLocks noChangeAspect="1" noChangeArrowheads="1"/>
                </p:cNvSpPr>
                <p:nvPr/>
              </p:nvSpPr>
              <p:spPr bwMode="auto">
                <a:xfrm>
                  <a:off x="4416" y="1536"/>
                  <a:ext cx="288" cy="288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GB" altLang="en-US" sz="1000"/>
                    <a:t>DC/AC</a:t>
                  </a:r>
                  <a:endParaRPr lang="en-GB" altLang="en-US"/>
                </a:p>
              </p:txBody>
            </p:sp>
            <p:grpSp>
              <p:nvGrpSpPr>
                <p:cNvPr id="80" name="Group 88"/>
                <p:cNvGrpSpPr>
                  <a:grpSpLocks noChangeAspect="1"/>
                </p:cNvGrpSpPr>
                <p:nvPr/>
              </p:nvGrpSpPr>
              <p:grpSpPr bwMode="auto">
                <a:xfrm>
                  <a:off x="3840" y="1536"/>
                  <a:ext cx="336" cy="288"/>
                  <a:chOff x="2304" y="2352"/>
                  <a:chExt cx="336" cy="288"/>
                </a:xfrm>
              </p:grpSpPr>
              <p:sp>
                <p:nvSpPr>
                  <p:cNvPr id="93" name="Rectangle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04" y="2352"/>
                    <a:ext cx="336" cy="288"/>
                  </a:xfrm>
                  <a:prstGeom prst="rect">
                    <a:avLst/>
                  </a:prstGeom>
                  <a:solidFill>
                    <a:schemeClr val="accent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4" name="Line 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52" y="2400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" name="AutoShape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52" y="2400"/>
                    <a:ext cx="240" cy="19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accent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" name="Group 92"/>
                <p:cNvGrpSpPr>
                  <a:grpSpLocks noChangeAspect="1"/>
                </p:cNvGrpSpPr>
                <p:nvPr/>
              </p:nvGrpSpPr>
              <p:grpSpPr bwMode="auto">
                <a:xfrm>
                  <a:off x="3840" y="2064"/>
                  <a:ext cx="336" cy="288"/>
                  <a:chOff x="2304" y="2352"/>
                  <a:chExt cx="336" cy="288"/>
                </a:xfrm>
              </p:grpSpPr>
              <p:sp>
                <p:nvSpPr>
                  <p:cNvPr id="90" name="Rectangle 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04" y="2352"/>
                    <a:ext cx="336" cy="288"/>
                  </a:xfrm>
                  <a:prstGeom prst="rect">
                    <a:avLst/>
                  </a:prstGeom>
                  <a:solidFill>
                    <a:schemeClr val="accent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1" name="Line 9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352" y="2400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" name="AutoShape 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52" y="2400"/>
                    <a:ext cx="240" cy="19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accent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" name="Line 9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264" y="1152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Line 9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360" y="1680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Line 9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264" y="2208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Line 99"/>
                <p:cNvSpPr>
                  <a:spLocks noChangeAspect="1" noChangeShapeType="1"/>
                </p:cNvSpPr>
                <p:nvPr/>
              </p:nvSpPr>
              <p:spPr bwMode="auto">
                <a:xfrm>
                  <a:off x="4176" y="115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Line 100"/>
                <p:cNvSpPr>
                  <a:spLocks noChangeAspect="1" noChangeShapeType="1"/>
                </p:cNvSpPr>
                <p:nvPr/>
              </p:nvSpPr>
              <p:spPr bwMode="auto">
                <a:xfrm>
                  <a:off x="4176" y="22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Line 10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272" y="1152"/>
                  <a:ext cx="0" cy="10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Line 102"/>
                <p:cNvSpPr>
                  <a:spLocks noChangeAspect="1" noChangeShapeType="1"/>
                </p:cNvSpPr>
                <p:nvPr/>
              </p:nvSpPr>
              <p:spPr bwMode="auto">
                <a:xfrm>
                  <a:off x="4176" y="168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Line 10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96" y="168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3" name="Line 104"/>
              <p:cNvSpPr>
                <a:spLocks noChangeAspect="1" noChangeShapeType="1"/>
              </p:cNvSpPr>
              <p:nvPr/>
            </p:nvSpPr>
            <p:spPr bwMode="auto">
              <a:xfrm>
                <a:off x="4704" y="168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" name="Text Box 105"/>
            <p:cNvSpPr txBox="1">
              <a:spLocks noChangeAspect="1" noChangeArrowheads="1"/>
            </p:cNvSpPr>
            <p:nvPr/>
          </p:nvSpPr>
          <p:spPr bwMode="auto">
            <a:xfrm>
              <a:off x="3778" y="1766"/>
              <a:ext cx="145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1400" b="1">
                  <a:latin typeface="Arial" panose="020B0604020202020204" pitchFamily="34" charset="0"/>
                </a:rPr>
                <a:t>Transformer and cabling </a:t>
              </a:r>
            </a:p>
            <a:p>
              <a:r>
                <a:rPr lang="en-GB" altLang="en-US" sz="1400" b="1">
                  <a:latin typeface="Arial" panose="020B0604020202020204" pitchFamily="34" charset="0"/>
                </a:rPr>
                <a:t>complicated</a:t>
              </a:r>
              <a:endParaRPr lang="en-GB" altLang="en-US" sz="1400">
                <a:latin typeface="Arial" panose="020B0604020202020204" pitchFamily="34" charset="0"/>
              </a:endParaRPr>
            </a:p>
          </p:txBody>
        </p:sp>
        <p:graphicFrame>
          <p:nvGraphicFramePr>
            <p:cNvPr id="70" name="Object 106"/>
            <p:cNvGraphicFramePr>
              <a:graphicFrameLocks noChangeAspect="1"/>
            </p:cNvGraphicFramePr>
            <p:nvPr/>
          </p:nvGraphicFramePr>
          <p:xfrm>
            <a:off x="3968" y="2067"/>
            <a:ext cx="1227" cy="5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08" name="Worksheet" r:id="rId9" imgW="4677156" imgH="2600554" progId="Excel.Sheet.8">
                    <p:embed/>
                  </p:oleObj>
                </mc:Choice>
                <mc:Fallback>
                  <p:oleObj name="Worksheet" r:id="rId9" imgW="4677156" imgH="2600554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8" y="2067"/>
                          <a:ext cx="1227" cy="5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" name="Text Box 107"/>
            <p:cNvSpPr txBox="1">
              <a:spLocks noChangeAspect="1" noChangeArrowheads="1"/>
            </p:cNvSpPr>
            <p:nvPr/>
          </p:nvSpPr>
          <p:spPr bwMode="auto">
            <a:xfrm>
              <a:off x="3765" y="2636"/>
              <a:ext cx="1614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1400" b="1">
                  <a:latin typeface="Arial" panose="020B0604020202020204" pitchFamily="34" charset="0"/>
                </a:rPr>
                <a:t>Current wave form good</a:t>
              </a:r>
            </a:p>
            <a:p>
              <a:r>
                <a:rPr lang="en-GB" altLang="en-US" sz="1400" b="1">
                  <a:latin typeface="Arial" panose="020B0604020202020204" pitchFamily="34" charset="0"/>
                </a:rPr>
                <a:t>I</a:t>
              </a:r>
              <a:r>
                <a:rPr lang="en-GB" altLang="en-US" sz="1400" b="1" baseline="-25000">
                  <a:latin typeface="Arial" panose="020B0604020202020204" pitchFamily="34" charset="0"/>
                </a:rPr>
                <a:t>thd</a:t>
              </a:r>
              <a:r>
                <a:rPr lang="en-GB" altLang="en-US" sz="1400" b="1">
                  <a:latin typeface="Arial" panose="020B0604020202020204" pitchFamily="34" charset="0"/>
                </a:rPr>
                <a:t> 5% to 8% (depending on network impedance)</a:t>
              </a:r>
              <a:endParaRPr lang="en-GB" altLang="en-US" sz="1400">
                <a:latin typeface="Arial" panose="020B0604020202020204" pitchFamily="34" charset="0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17880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 smtClean="0">
              <a:solidFill>
                <a:srgbClr val="6666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© ABB LV Drives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Property of ABB LV Drives, Do Not Copy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Slide </a:t>
            </a:r>
            <a:fld id="{18ABE21C-588B-414F-A7CC-38CF8DE8A63B}" type="slidenum">
              <a:rPr lang="en-US" altLang="en-US" smtClean="0">
                <a:solidFill>
                  <a:srgbClr val="6666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dirty="0" smtClean="0">
              <a:solidFill>
                <a:srgbClr val="666666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Enhanced Drive Solutions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chemeClr val="accent2"/>
                </a:solidFill>
              </a:rPr>
              <a:t>Multi pulse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1596682" y="1666751"/>
            <a:ext cx="8997048" cy="273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82563" indent="-182563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39750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96938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54125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611313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0685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5257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9829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4401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Typical configurations are either 12 pulse or 18 pulse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Phase shifting transformer is required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Additional drive input bridges are needed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12 pulse drive cancel the 5</a:t>
            </a:r>
            <a:r>
              <a:rPr lang="en-US" altLang="en-US" sz="2000" baseline="30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th</a:t>
            </a: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 and 7</a:t>
            </a:r>
            <a:r>
              <a:rPr lang="en-US" altLang="en-US" sz="2000" baseline="30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th</a:t>
            </a: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 harmonic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Performance significantly reduced by line imbalance (voltage or phase)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Good choice if stepdown transformer is already required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909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 smtClean="0">
              <a:solidFill>
                <a:srgbClr val="6666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© ABB LV Drives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Property of ABB LV Drives, Do Not Copy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Slide </a:t>
            </a:r>
            <a:fld id="{18ABE21C-588B-414F-A7CC-38CF8DE8A63B}" type="slidenum">
              <a:rPr lang="en-US" altLang="en-US" smtClean="0">
                <a:solidFill>
                  <a:srgbClr val="6666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dirty="0" smtClean="0">
              <a:solidFill>
                <a:srgbClr val="666666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Enhanced Drive Solutions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chemeClr val="accent2"/>
                </a:solidFill>
              </a:rPr>
              <a:t>Active Front End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1596682" y="1666752"/>
            <a:ext cx="8997048" cy="142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82563" indent="-182563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39750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96938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54125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611313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0685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5257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9829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4401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Eliminate harmonic problems instead of mitigating them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Rectifier diodes replaced with active IGBT front end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Can actually improve power quality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41" y="3334544"/>
            <a:ext cx="2020837" cy="235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1059" y="2581154"/>
            <a:ext cx="2080993" cy="3347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646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 smtClean="0">
              <a:solidFill>
                <a:srgbClr val="6666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© ABB LV Drives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Property of ABB LV Drives, Do Not Copy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Slide </a:t>
            </a:r>
            <a:fld id="{18ABE21C-588B-414F-A7CC-38CF8DE8A63B}" type="slidenum">
              <a:rPr lang="en-US" altLang="en-US" smtClean="0">
                <a:solidFill>
                  <a:srgbClr val="6666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dirty="0" smtClean="0">
              <a:solidFill>
                <a:srgbClr val="666666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Enhanced Drive Solutions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chemeClr val="accent2"/>
                </a:solidFill>
              </a:rPr>
              <a:t>Active Front End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1596682" y="3778028"/>
            <a:ext cx="8997048" cy="229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82563" indent="-182563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39750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96938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54125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611313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0685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5257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9829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4401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Active Filter Line Inverter (rectifier) removes low frequencies &lt; 1kHz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LCL Filter (passive) removes high frequencies &gt; 1kHz (current &amp; voltage)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Full output voltage is available with 80% input voltage                          (400V</a:t>
            </a:r>
            <a:r>
              <a:rPr lang="en-US" altLang="en-US" sz="2000" baseline="-25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in</a:t>
            </a: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 → 480V</a:t>
            </a:r>
            <a:r>
              <a:rPr lang="en-US" altLang="en-US" sz="2000" baseline="-25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out</a:t>
            </a: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No special transformer required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Not affected by line voltage imbalance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551113" y="1562542"/>
            <a:ext cx="7088187" cy="1990725"/>
            <a:chOff x="647" y="548"/>
            <a:chExt cx="4465" cy="1254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217" y="1173"/>
              <a:ext cx="454" cy="350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647" y="883"/>
              <a:ext cx="16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3982" y="979"/>
              <a:ext cx="58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982" y="883"/>
              <a:ext cx="58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982" y="1075"/>
              <a:ext cx="58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853" y="1063"/>
              <a:ext cx="6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217" y="883"/>
              <a:ext cx="0" cy="6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1444" y="979"/>
              <a:ext cx="0" cy="1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2322" y="691"/>
              <a:ext cx="571" cy="585"/>
              <a:chOff x="7920" y="3168"/>
              <a:chExt cx="864" cy="864"/>
            </a:xfrm>
          </p:grpSpPr>
          <p:sp>
            <p:nvSpPr>
              <p:cNvPr id="49" name="Rectangle 15"/>
              <p:cNvSpPr>
                <a:spLocks noChangeArrowheads="1"/>
              </p:cNvSpPr>
              <p:nvPr/>
            </p:nvSpPr>
            <p:spPr bwMode="auto">
              <a:xfrm>
                <a:off x="7920" y="3168"/>
                <a:ext cx="864" cy="864"/>
              </a:xfrm>
              <a:prstGeom prst="rect">
                <a:avLst/>
              </a:prstGeom>
              <a:solidFill>
                <a:srgbClr val="6699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altLang="en-US" sz="1000"/>
              </a:p>
              <a:p>
                <a:endParaRPr lang="en-GB" altLang="en-US" sz="1000"/>
              </a:p>
              <a:p>
                <a:endParaRPr lang="en-GB" altLang="en-US" sz="1000"/>
              </a:p>
            </p:txBody>
          </p:sp>
          <p:sp>
            <p:nvSpPr>
              <p:cNvPr id="50" name="Line 16"/>
              <p:cNvSpPr>
                <a:spLocks noChangeShapeType="1"/>
              </p:cNvSpPr>
              <p:nvPr/>
            </p:nvSpPr>
            <p:spPr bwMode="auto">
              <a:xfrm flipV="1">
                <a:off x="7920" y="3168"/>
                <a:ext cx="864" cy="86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7"/>
              <p:cNvSpPr>
                <a:spLocks/>
              </p:cNvSpPr>
              <p:nvPr/>
            </p:nvSpPr>
            <p:spPr bwMode="auto">
              <a:xfrm>
                <a:off x="7980" y="3249"/>
                <a:ext cx="399" cy="342"/>
              </a:xfrm>
              <a:custGeom>
                <a:avLst/>
                <a:gdLst>
                  <a:gd name="T0" fmla="*/ 0 w 1254"/>
                  <a:gd name="T1" fmla="*/ 503 h 845"/>
                  <a:gd name="T2" fmla="*/ 399 w 1254"/>
                  <a:gd name="T3" fmla="*/ 47 h 845"/>
                  <a:gd name="T4" fmla="*/ 855 w 1254"/>
                  <a:gd name="T5" fmla="*/ 788 h 845"/>
                  <a:gd name="T6" fmla="*/ 1254 w 1254"/>
                  <a:gd name="T7" fmla="*/ 389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4" h="845">
                    <a:moveTo>
                      <a:pt x="0" y="503"/>
                    </a:moveTo>
                    <a:cubicBezTo>
                      <a:pt x="128" y="251"/>
                      <a:pt x="257" y="0"/>
                      <a:pt x="399" y="47"/>
                    </a:cubicBezTo>
                    <a:cubicBezTo>
                      <a:pt x="541" y="94"/>
                      <a:pt x="712" y="731"/>
                      <a:pt x="855" y="788"/>
                    </a:cubicBezTo>
                    <a:cubicBezTo>
                      <a:pt x="998" y="845"/>
                      <a:pt x="1197" y="465"/>
                      <a:pt x="1254" y="389"/>
                    </a:cubicBezTo>
                  </a:path>
                </a:pathLst>
              </a:custGeom>
              <a:solidFill>
                <a:srgbClr val="669900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18"/>
              <p:cNvSpPr>
                <a:spLocks noChangeShapeType="1"/>
              </p:cNvSpPr>
              <p:nvPr/>
            </p:nvSpPr>
            <p:spPr bwMode="auto">
              <a:xfrm>
                <a:off x="8379" y="3762"/>
                <a:ext cx="28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19"/>
              <p:cNvSpPr>
                <a:spLocks noChangeShapeType="1"/>
              </p:cNvSpPr>
              <p:nvPr/>
            </p:nvSpPr>
            <p:spPr bwMode="auto">
              <a:xfrm>
                <a:off x="8379" y="3876"/>
                <a:ext cx="28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3453" y="691"/>
              <a:ext cx="571" cy="585"/>
              <a:chOff x="8778" y="3135"/>
              <a:chExt cx="864" cy="864"/>
            </a:xfrm>
          </p:grpSpPr>
          <p:sp>
            <p:nvSpPr>
              <p:cNvPr id="43" name="Rectangle 21"/>
              <p:cNvSpPr>
                <a:spLocks noChangeArrowheads="1"/>
              </p:cNvSpPr>
              <p:nvPr/>
            </p:nvSpPr>
            <p:spPr bwMode="auto">
              <a:xfrm>
                <a:off x="8778" y="3135"/>
                <a:ext cx="864" cy="864"/>
              </a:xfrm>
              <a:prstGeom prst="rect">
                <a:avLst/>
              </a:prstGeom>
              <a:solidFill>
                <a:srgbClr val="6699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altLang="en-US" sz="1000"/>
              </a:p>
              <a:p>
                <a:endParaRPr lang="en-GB" altLang="en-US" sz="1000"/>
              </a:p>
              <a:p>
                <a:endParaRPr lang="en-GB" altLang="en-US" sz="1000"/>
              </a:p>
            </p:txBody>
          </p:sp>
          <p:sp>
            <p:nvSpPr>
              <p:cNvPr id="44" name="Line 22"/>
              <p:cNvSpPr>
                <a:spLocks noChangeShapeType="1"/>
              </p:cNvSpPr>
              <p:nvPr/>
            </p:nvSpPr>
            <p:spPr bwMode="auto">
              <a:xfrm flipV="1">
                <a:off x="8778" y="3135"/>
                <a:ext cx="864" cy="86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3"/>
              <p:cNvSpPr>
                <a:spLocks/>
              </p:cNvSpPr>
              <p:nvPr/>
            </p:nvSpPr>
            <p:spPr bwMode="auto">
              <a:xfrm>
                <a:off x="9177" y="3591"/>
                <a:ext cx="399" cy="342"/>
              </a:xfrm>
              <a:custGeom>
                <a:avLst/>
                <a:gdLst>
                  <a:gd name="T0" fmla="*/ 0 w 1254"/>
                  <a:gd name="T1" fmla="*/ 503 h 845"/>
                  <a:gd name="T2" fmla="*/ 399 w 1254"/>
                  <a:gd name="T3" fmla="*/ 47 h 845"/>
                  <a:gd name="T4" fmla="*/ 855 w 1254"/>
                  <a:gd name="T5" fmla="*/ 788 h 845"/>
                  <a:gd name="T6" fmla="*/ 1254 w 1254"/>
                  <a:gd name="T7" fmla="*/ 389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4" h="845">
                    <a:moveTo>
                      <a:pt x="0" y="503"/>
                    </a:moveTo>
                    <a:cubicBezTo>
                      <a:pt x="128" y="251"/>
                      <a:pt x="257" y="0"/>
                      <a:pt x="399" y="47"/>
                    </a:cubicBezTo>
                    <a:cubicBezTo>
                      <a:pt x="541" y="94"/>
                      <a:pt x="712" y="731"/>
                      <a:pt x="855" y="788"/>
                    </a:cubicBezTo>
                    <a:cubicBezTo>
                      <a:pt x="998" y="845"/>
                      <a:pt x="1197" y="465"/>
                      <a:pt x="1254" y="389"/>
                    </a:cubicBezTo>
                  </a:path>
                </a:pathLst>
              </a:custGeom>
              <a:solidFill>
                <a:srgbClr val="669900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6" name="Group 24"/>
              <p:cNvGrpSpPr>
                <a:grpSpLocks/>
              </p:cNvGrpSpPr>
              <p:nvPr/>
            </p:nvGrpSpPr>
            <p:grpSpPr bwMode="auto">
              <a:xfrm>
                <a:off x="8892" y="3363"/>
                <a:ext cx="285" cy="114"/>
                <a:chOff x="9237" y="3729"/>
                <a:chExt cx="285" cy="114"/>
              </a:xfrm>
            </p:grpSpPr>
            <p:sp>
              <p:nvSpPr>
                <p:cNvPr id="47" name="Line 25"/>
                <p:cNvSpPr>
                  <a:spLocks noChangeShapeType="1"/>
                </p:cNvSpPr>
                <p:nvPr/>
              </p:nvSpPr>
              <p:spPr bwMode="auto">
                <a:xfrm>
                  <a:off x="9237" y="3729"/>
                  <a:ext cx="28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26"/>
                <p:cNvSpPr>
                  <a:spLocks noChangeShapeType="1"/>
                </p:cNvSpPr>
                <p:nvPr/>
              </p:nvSpPr>
              <p:spPr bwMode="auto">
                <a:xfrm>
                  <a:off x="9237" y="3843"/>
                  <a:ext cx="28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8" name="Oval 27"/>
            <p:cNvSpPr>
              <a:spLocks noChangeArrowheads="1"/>
            </p:cNvSpPr>
            <p:nvPr/>
          </p:nvSpPr>
          <p:spPr bwMode="auto">
            <a:xfrm>
              <a:off x="4546" y="691"/>
              <a:ext cx="566" cy="578"/>
            </a:xfrm>
            <a:prstGeom prst="ellipse">
              <a:avLst/>
            </a:prstGeom>
            <a:solidFill>
              <a:srgbClr val="66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>
              <a:off x="2888" y="913"/>
              <a:ext cx="56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29"/>
            <p:cNvSpPr txBox="1">
              <a:spLocks noChangeArrowheads="1"/>
            </p:cNvSpPr>
            <p:nvPr/>
          </p:nvSpPr>
          <p:spPr bwMode="auto">
            <a:xfrm>
              <a:off x="1159" y="1594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 sz="1400" b="1">
                  <a:latin typeface="Arial" panose="020B0604020202020204" pitchFamily="34" charset="0"/>
                </a:rPr>
                <a:t>LCL filter</a:t>
              </a:r>
              <a:endParaRPr lang="en-GB" altLang="en-US">
                <a:latin typeface="Arial" panose="020B0604020202020204" pitchFamily="34" charset="0"/>
              </a:endParaRPr>
            </a:p>
          </p:txBody>
        </p:sp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2310" y="1269"/>
              <a:ext cx="600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 sz="1400" b="1">
                  <a:latin typeface="Arial" panose="020B0604020202020204" pitchFamily="34" charset="0"/>
                </a:rPr>
                <a:t>Line </a:t>
              </a:r>
            </a:p>
            <a:p>
              <a:pPr algn="ctr"/>
              <a:r>
                <a:rPr lang="en-GB" altLang="en-US" sz="1400" b="1">
                  <a:latin typeface="Arial" panose="020B0604020202020204" pitchFamily="34" charset="0"/>
                </a:rPr>
                <a:t>inverter</a:t>
              </a:r>
            </a:p>
            <a:p>
              <a:pPr algn="ctr"/>
              <a:r>
                <a:rPr lang="en-GB" altLang="en-US" sz="1400" b="1">
                  <a:latin typeface="Arial" panose="020B0604020202020204" pitchFamily="34" charset="0"/>
                </a:rPr>
                <a:t>(rectifier)</a:t>
              </a:r>
              <a:endParaRPr lang="en-GB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>
              <a:off x="3448" y="1284"/>
              <a:ext cx="63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altLang="en-US" sz="1400" b="1">
                  <a:latin typeface="Arial" panose="020B0604020202020204" pitchFamily="34" charset="0"/>
                </a:rPr>
                <a:t>Motor </a:t>
              </a:r>
            </a:p>
            <a:p>
              <a:pPr algn="ctr"/>
              <a:r>
                <a:rPr lang="en-GB" altLang="en-US" sz="1400" b="1">
                  <a:latin typeface="Arial" panose="020B0604020202020204" pitchFamily="34" charset="0"/>
                </a:rPr>
                <a:t>inverter</a:t>
              </a:r>
              <a:endParaRPr lang="en-GB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4630" y="1361"/>
              <a:ext cx="4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 sz="1400" b="1">
                  <a:latin typeface="Arial" panose="020B0604020202020204" pitchFamily="34" charset="0"/>
                </a:rPr>
                <a:t>Motor</a:t>
              </a:r>
              <a:endParaRPr lang="en-GB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 flipH="1">
              <a:off x="647" y="979"/>
              <a:ext cx="16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 flipH="1">
              <a:off x="647" y="1075"/>
              <a:ext cx="16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35"/>
            <p:cNvSpPr>
              <a:spLocks noChangeArrowheads="1"/>
            </p:cNvSpPr>
            <p:nvPr/>
          </p:nvSpPr>
          <p:spPr bwMode="auto">
            <a:xfrm>
              <a:off x="737" y="835"/>
              <a:ext cx="396" cy="288"/>
            </a:xfrm>
            <a:prstGeom prst="rect">
              <a:avLst/>
            </a:prstGeom>
            <a:solidFill>
              <a:srgbClr val="339966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1800"/>
                <a:t>L</a:t>
              </a:r>
            </a:p>
          </p:txBody>
        </p:sp>
        <p:sp>
          <p:nvSpPr>
            <p:cNvPr id="27" name="Rectangle 36"/>
            <p:cNvSpPr>
              <a:spLocks noChangeArrowheads="1"/>
            </p:cNvSpPr>
            <p:nvPr/>
          </p:nvSpPr>
          <p:spPr bwMode="auto">
            <a:xfrm>
              <a:off x="1783" y="835"/>
              <a:ext cx="397" cy="288"/>
            </a:xfrm>
            <a:prstGeom prst="rect">
              <a:avLst/>
            </a:prstGeom>
            <a:solidFill>
              <a:srgbClr val="339966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1800"/>
                <a:t>L</a:t>
              </a:r>
            </a:p>
          </p:txBody>
        </p:sp>
        <p:sp>
          <p:nvSpPr>
            <p:cNvPr id="28" name="Line 37"/>
            <p:cNvSpPr>
              <a:spLocks noChangeShapeType="1"/>
            </p:cNvSpPr>
            <p:nvPr/>
          </p:nvSpPr>
          <p:spPr bwMode="auto">
            <a:xfrm>
              <a:off x="1675" y="1082"/>
              <a:ext cx="0" cy="4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8"/>
            <p:cNvSpPr>
              <a:spLocks noChangeShapeType="1"/>
            </p:cNvSpPr>
            <p:nvPr/>
          </p:nvSpPr>
          <p:spPr bwMode="auto">
            <a:xfrm flipH="1">
              <a:off x="1482" y="1289"/>
              <a:ext cx="10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9"/>
            <p:cNvSpPr>
              <a:spLocks noChangeShapeType="1"/>
            </p:cNvSpPr>
            <p:nvPr/>
          </p:nvSpPr>
          <p:spPr bwMode="auto">
            <a:xfrm flipH="1">
              <a:off x="1520" y="1338"/>
              <a:ext cx="10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40"/>
            <p:cNvSpPr>
              <a:spLocks noChangeShapeType="1"/>
            </p:cNvSpPr>
            <p:nvPr/>
          </p:nvSpPr>
          <p:spPr bwMode="auto">
            <a:xfrm>
              <a:off x="1284" y="1293"/>
              <a:ext cx="124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41"/>
            <p:cNvSpPr>
              <a:spLocks noChangeShapeType="1"/>
            </p:cNvSpPr>
            <p:nvPr/>
          </p:nvSpPr>
          <p:spPr bwMode="auto">
            <a:xfrm>
              <a:off x="1251" y="1349"/>
              <a:ext cx="124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auto">
            <a:xfrm>
              <a:off x="1408" y="1480"/>
              <a:ext cx="0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43"/>
            <p:cNvSpPr>
              <a:spLocks noChangeShapeType="1"/>
            </p:cNvSpPr>
            <p:nvPr/>
          </p:nvSpPr>
          <p:spPr bwMode="auto">
            <a:xfrm>
              <a:off x="1477" y="1480"/>
              <a:ext cx="0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44"/>
            <p:cNvSpPr>
              <a:spLocks noChangeArrowheads="1"/>
            </p:cNvSpPr>
            <p:nvPr/>
          </p:nvSpPr>
          <p:spPr bwMode="auto">
            <a:xfrm>
              <a:off x="1416" y="1451"/>
              <a:ext cx="52" cy="1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45"/>
            <p:cNvSpPr>
              <a:spLocks noChangeArrowheads="1"/>
            </p:cNvSpPr>
            <p:nvPr/>
          </p:nvSpPr>
          <p:spPr bwMode="auto">
            <a:xfrm rot="3660851">
              <a:off x="1520" y="1259"/>
              <a:ext cx="47" cy="1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46"/>
            <p:cNvSpPr>
              <a:spLocks noChangeArrowheads="1"/>
            </p:cNvSpPr>
            <p:nvPr/>
          </p:nvSpPr>
          <p:spPr bwMode="auto">
            <a:xfrm rot="-3532884">
              <a:off x="1312" y="1267"/>
              <a:ext cx="47" cy="1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47"/>
            <p:cNvSpPr txBox="1">
              <a:spLocks noChangeArrowheads="1"/>
            </p:cNvSpPr>
            <p:nvPr/>
          </p:nvSpPr>
          <p:spPr bwMode="auto">
            <a:xfrm>
              <a:off x="968" y="1275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C</a:t>
              </a:r>
            </a:p>
          </p:txBody>
        </p:sp>
        <p:sp>
          <p:nvSpPr>
            <p:cNvPr id="39" name="Text Box 48"/>
            <p:cNvSpPr txBox="1">
              <a:spLocks noChangeArrowheads="1"/>
            </p:cNvSpPr>
            <p:nvPr/>
          </p:nvSpPr>
          <p:spPr bwMode="auto">
            <a:xfrm>
              <a:off x="4688" y="867"/>
              <a:ext cx="2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M</a:t>
              </a:r>
            </a:p>
          </p:txBody>
        </p:sp>
        <p:sp>
          <p:nvSpPr>
            <p:cNvPr id="40" name="Text Box 49"/>
            <p:cNvSpPr txBox="1">
              <a:spLocks noChangeArrowheads="1"/>
            </p:cNvSpPr>
            <p:nvPr/>
          </p:nvSpPr>
          <p:spPr bwMode="auto">
            <a:xfrm>
              <a:off x="3007" y="588"/>
              <a:ext cx="345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 sz="1400" b="1">
                  <a:latin typeface="Arial" panose="020B0604020202020204" pitchFamily="34" charset="0"/>
                </a:rPr>
                <a:t>DC</a:t>
              </a:r>
            </a:p>
            <a:p>
              <a:pPr algn="ctr"/>
              <a:r>
                <a:rPr lang="en-GB" altLang="en-US" sz="1400" b="1">
                  <a:latin typeface="Arial" panose="020B0604020202020204" pitchFamily="34" charset="0"/>
                </a:rPr>
                <a:t>Link</a:t>
              </a:r>
              <a:endParaRPr lang="en-GB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41" name="Rectangle 50"/>
            <p:cNvSpPr>
              <a:spLocks noChangeArrowheads="1"/>
            </p:cNvSpPr>
            <p:nvPr/>
          </p:nvSpPr>
          <p:spPr bwMode="auto">
            <a:xfrm>
              <a:off x="690" y="552"/>
              <a:ext cx="3383" cy="1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51"/>
            <p:cNvSpPr txBox="1">
              <a:spLocks noChangeArrowheads="1"/>
            </p:cNvSpPr>
            <p:nvPr/>
          </p:nvSpPr>
          <p:spPr bwMode="auto">
            <a:xfrm>
              <a:off x="689" y="548"/>
              <a:ext cx="3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 sz="1400" b="1">
                  <a:latin typeface="Arial" panose="020B0604020202020204" pitchFamily="34" charset="0"/>
                </a:rPr>
                <a:t>Drive</a:t>
              </a:r>
              <a:endParaRPr lang="en-GB" altLang="en-US">
                <a:latin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5012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 smtClean="0">
              <a:solidFill>
                <a:srgbClr val="6666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© ABB LV Drives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Property of ABB LV Drives, Do Not Copy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Slide </a:t>
            </a:r>
            <a:fld id="{18ABE21C-588B-414F-A7CC-38CF8DE8A63B}" type="slidenum">
              <a:rPr lang="en-US" altLang="en-US" smtClean="0">
                <a:solidFill>
                  <a:srgbClr val="6666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dirty="0" smtClean="0">
              <a:solidFill>
                <a:srgbClr val="666666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Enhanced Drive Solutions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chemeClr val="accent2"/>
                </a:solidFill>
              </a:rPr>
              <a:t>Active Front End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717630" y="1932972"/>
            <a:ext cx="4537276" cy="413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82563" indent="-182563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39750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96938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54125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611313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0685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5257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9829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4401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IGBT converter controls the current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Sinusoidal line current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Low distortion below switching frequency</a:t>
            </a:r>
          </a:p>
          <a:p>
            <a:pPr lvl="1">
              <a:lnSpc>
                <a:spcPct val="90000"/>
              </a:lnSpc>
            </a:pPr>
            <a:endParaRPr lang="en-US" altLang="en-US" dirty="0" smtClean="0">
              <a:latin typeface="ABBvoiceOffice" panose="020B0604020202020204" charset="0"/>
              <a:ea typeface="ABBvoiceOffice" panose="020B0604020202020204" charset="0"/>
              <a:cs typeface="ABBvoiceOffice" panose="020B060402020202020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LCL filter removes high frequency distortion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Cleans the waveform above switching frequency</a:t>
            </a:r>
          </a:p>
        </p:txBody>
      </p:sp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36937"/>
            <a:ext cx="465455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1173187"/>
            <a:ext cx="3086100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260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77167" y="4692830"/>
            <a:ext cx="11629504" cy="147520"/>
          </a:xfrm>
        </p:spPr>
        <p:txBody>
          <a:bodyPr/>
          <a:lstStyle/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Tyler Rose, Regional Application Engineer, ABB Inc.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77166" y="4890188"/>
            <a:ext cx="11629504" cy="592406"/>
          </a:xfrm>
        </p:spPr>
        <p:txBody>
          <a:bodyPr/>
          <a:lstStyle/>
          <a:p>
            <a:r>
              <a:rPr lang="fi-FI" dirty="0" smtClean="0"/>
              <a:t>AC Drive Basics and Harmonics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77167" y="5615440"/>
            <a:ext cx="11629504" cy="477449"/>
          </a:xfrm>
        </p:spPr>
        <p:txBody>
          <a:bodyPr/>
          <a:lstStyle/>
          <a:p>
            <a:r>
              <a:rPr lang="fi-FI" dirty="0" smtClean="0"/>
              <a:t>OPCA Spring Meeting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 bwMode="gray">
          <a:xfrm>
            <a:off x="273863" y="4916508"/>
            <a:ext cx="408783" cy="548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" y="0"/>
            <a:ext cx="12190416" cy="4610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634" y="121898"/>
            <a:ext cx="9338568" cy="4380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1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 smtClean="0">
              <a:solidFill>
                <a:srgbClr val="6666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© ABB LV Drives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Property of ABB LV Drives, Do Not Copy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Slide </a:t>
            </a:r>
            <a:fld id="{18ABE21C-588B-414F-A7CC-38CF8DE8A63B}" type="slidenum">
              <a:rPr lang="en-US" altLang="en-US" smtClean="0">
                <a:solidFill>
                  <a:srgbClr val="6666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dirty="0" smtClean="0">
              <a:solidFill>
                <a:srgbClr val="666666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Enhanced Drive Solutions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chemeClr val="accent2"/>
                </a:solidFill>
              </a:rPr>
              <a:t>Active Front End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717629" y="2013994"/>
            <a:ext cx="5159297" cy="40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82563" indent="-182563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39750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96938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54125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611313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0685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5257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9829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4401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Total current distortion less than 3.5% to 4.5% -- better than an 18 pulse drive</a:t>
            </a:r>
          </a:p>
          <a:p>
            <a:pPr>
              <a:lnSpc>
                <a:spcPct val="90000"/>
              </a:lnSpc>
            </a:pPr>
            <a:endParaRPr lang="en-US" altLang="en-US" sz="2000" dirty="0" smtClean="0">
              <a:latin typeface="ABBvoiceOffice" panose="020B0604020202020204" charset="0"/>
              <a:ea typeface="ABBvoiceOffice" panose="020B0604020202020204" charset="0"/>
              <a:cs typeface="ABBvoiceOffice" panose="020B060402020202020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Total voltage distortion less than 5%</a:t>
            </a:r>
          </a:p>
          <a:p>
            <a:pPr>
              <a:lnSpc>
                <a:spcPct val="90000"/>
              </a:lnSpc>
            </a:pPr>
            <a:endParaRPr lang="en-US" altLang="en-US" sz="2000" dirty="0" smtClean="0">
              <a:latin typeface="ABBvoiceOffice" panose="020B0604020202020204" charset="0"/>
              <a:ea typeface="ABBvoiceOffice" panose="020B0604020202020204" charset="0"/>
              <a:cs typeface="ABBvoiceOffice" panose="020B060402020202020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Power factor is adjustable from 0.85 to 1.0.</a:t>
            </a:r>
            <a:endParaRPr lang="en-US" altLang="en-US" dirty="0" smtClean="0">
              <a:latin typeface="ABBvoiceOffice" panose="020B0604020202020204" charset="0"/>
              <a:ea typeface="ABBvoiceOffice" panose="020B0604020202020204" charset="0"/>
              <a:cs typeface="ABBvoiceOffice" panose="020B0604020202020204" charset="0"/>
            </a:endParaRPr>
          </a:p>
        </p:txBody>
      </p:sp>
      <p:sp>
        <p:nvSpPr>
          <p:cNvPr id="9" name="Rectangle 3"/>
          <p:cNvSpPr>
            <a:spLocks noChangeAspect="1" noChangeArrowheads="1"/>
          </p:cNvSpPr>
          <p:nvPr/>
        </p:nvSpPr>
        <p:spPr bwMode="auto">
          <a:xfrm>
            <a:off x="6561138" y="3389313"/>
            <a:ext cx="3900488" cy="2435225"/>
          </a:xfrm>
          <a:prstGeom prst="rect">
            <a:avLst/>
          </a:prstGeom>
          <a:noFill/>
          <a:ln w="80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8E5F4"/>
                </a:solidFill>
              </a14:hiddenFill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0" name="Line 4"/>
          <p:cNvSpPr>
            <a:spLocks noChangeAspect="1" noChangeShapeType="1"/>
          </p:cNvSpPr>
          <p:nvPr/>
        </p:nvSpPr>
        <p:spPr bwMode="auto">
          <a:xfrm>
            <a:off x="6892926" y="4927601"/>
            <a:ext cx="34147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5"/>
          <p:cNvSpPr>
            <a:spLocks noChangeAspect="1" noChangeShapeType="1"/>
          </p:cNvSpPr>
          <p:nvPr/>
        </p:nvSpPr>
        <p:spPr bwMode="auto">
          <a:xfrm>
            <a:off x="6892926" y="4625976"/>
            <a:ext cx="34147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6"/>
          <p:cNvSpPr>
            <a:spLocks noChangeAspect="1" noChangeShapeType="1"/>
          </p:cNvSpPr>
          <p:nvPr/>
        </p:nvSpPr>
        <p:spPr bwMode="auto">
          <a:xfrm>
            <a:off x="6892926" y="4316413"/>
            <a:ext cx="34147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7"/>
          <p:cNvSpPr>
            <a:spLocks noChangeAspect="1" noChangeShapeType="1"/>
          </p:cNvSpPr>
          <p:nvPr/>
        </p:nvSpPr>
        <p:spPr bwMode="auto">
          <a:xfrm>
            <a:off x="6892926" y="4014788"/>
            <a:ext cx="34147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Aspect="1" noChangeShapeType="1"/>
          </p:cNvSpPr>
          <p:nvPr/>
        </p:nvSpPr>
        <p:spPr bwMode="auto">
          <a:xfrm>
            <a:off x="6892926" y="3705226"/>
            <a:ext cx="34147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9"/>
          <p:cNvSpPr>
            <a:spLocks noChangeAspect="1" noChangeShapeType="1"/>
          </p:cNvSpPr>
          <p:nvPr/>
        </p:nvSpPr>
        <p:spPr bwMode="auto">
          <a:xfrm>
            <a:off x="6892926" y="3705226"/>
            <a:ext cx="0" cy="1530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0"/>
          <p:cNvSpPr>
            <a:spLocks noChangeAspect="1" noChangeShapeType="1"/>
          </p:cNvSpPr>
          <p:nvPr/>
        </p:nvSpPr>
        <p:spPr bwMode="auto">
          <a:xfrm>
            <a:off x="6843713" y="5235576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1"/>
          <p:cNvSpPr>
            <a:spLocks noChangeAspect="1" noChangeShapeType="1"/>
          </p:cNvSpPr>
          <p:nvPr/>
        </p:nvSpPr>
        <p:spPr bwMode="auto">
          <a:xfrm>
            <a:off x="6843713" y="4927601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2"/>
          <p:cNvSpPr>
            <a:spLocks noChangeAspect="1" noChangeShapeType="1"/>
          </p:cNvSpPr>
          <p:nvPr/>
        </p:nvSpPr>
        <p:spPr bwMode="auto">
          <a:xfrm>
            <a:off x="6843713" y="4625976"/>
            <a:ext cx="4921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3"/>
          <p:cNvSpPr>
            <a:spLocks noChangeAspect="1" noChangeShapeType="1"/>
          </p:cNvSpPr>
          <p:nvPr/>
        </p:nvSpPr>
        <p:spPr bwMode="auto">
          <a:xfrm>
            <a:off x="6843713" y="4316413"/>
            <a:ext cx="49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4"/>
          <p:cNvSpPr>
            <a:spLocks noChangeAspect="1" noChangeShapeType="1"/>
          </p:cNvSpPr>
          <p:nvPr/>
        </p:nvSpPr>
        <p:spPr bwMode="auto">
          <a:xfrm>
            <a:off x="6843713" y="4014788"/>
            <a:ext cx="4921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5"/>
          <p:cNvSpPr>
            <a:spLocks noChangeAspect="1" noChangeShapeType="1"/>
          </p:cNvSpPr>
          <p:nvPr/>
        </p:nvSpPr>
        <p:spPr bwMode="auto">
          <a:xfrm>
            <a:off x="6843713" y="3705226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6"/>
          <p:cNvSpPr>
            <a:spLocks noChangeAspect="1" noChangeShapeType="1"/>
          </p:cNvSpPr>
          <p:nvPr/>
        </p:nvSpPr>
        <p:spPr bwMode="auto">
          <a:xfrm>
            <a:off x="6892926" y="5235576"/>
            <a:ext cx="34147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7"/>
          <p:cNvSpPr>
            <a:spLocks noChangeAspect="1" noChangeShapeType="1"/>
          </p:cNvSpPr>
          <p:nvPr/>
        </p:nvSpPr>
        <p:spPr bwMode="auto">
          <a:xfrm flipV="1">
            <a:off x="6892926" y="5235576"/>
            <a:ext cx="0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8"/>
          <p:cNvSpPr>
            <a:spLocks noChangeAspect="1" noChangeShapeType="1"/>
          </p:cNvSpPr>
          <p:nvPr/>
        </p:nvSpPr>
        <p:spPr bwMode="auto">
          <a:xfrm flipV="1">
            <a:off x="7232651" y="5235576"/>
            <a:ext cx="0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9"/>
          <p:cNvSpPr>
            <a:spLocks noChangeAspect="1" noChangeShapeType="1"/>
          </p:cNvSpPr>
          <p:nvPr/>
        </p:nvSpPr>
        <p:spPr bwMode="auto">
          <a:xfrm flipV="1">
            <a:off x="7577138" y="5235576"/>
            <a:ext cx="1588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0"/>
          <p:cNvSpPr>
            <a:spLocks noChangeAspect="1" noChangeShapeType="1"/>
          </p:cNvSpPr>
          <p:nvPr/>
        </p:nvSpPr>
        <p:spPr bwMode="auto">
          <a:xfrm flipV="1">
            <a:off x="7915276" y="5235576"/>
            <a:ext cx="1587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1"/>
          <p:cNvSpPr>
            <a:spLocks noChangeAspect="1" noChangeShapeType="1"/>
          </p:cNvSpPr>
          <p:nvPr/>
        </p:nvSpPr>
        <p:spPr bwMode="auto">
          <a:xfrm flipV="1">
            <a:off x="8261351" y="5235576"/>
            <a:ext cx="1587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2"/>
          <p:cNvSpPr>
            <a:spLocks noChangeAspect="1" noChangeShapeType="1"/>
          </p:cNvSpPr>
          <p:nvPr/>
        </p:nvSpPr>
        <p:spPr bwMode="auto">
          <a:xfrm flipV="1">
            <a:off x="8599488" y="5235576"/>
            <a:ext cx="1588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3"/>
          <p:cNvSpPr>
            <a:spLocks noChangeAspect="1" noChangeShapeType="1"/>
          </p:cNvSpPr>
          <p:nvPr/>
        </p:nvSpPr>
        <p:spPr bwMode="auto">
          <a:xfrm flipV="1">
            <a:off x="8939213" y="5235576"/>
            <a:ext cx="1588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4"/>
          <p:cNvSpPr>
            <a:spLocks noChangeAspect="1" noChangeShapeType="1"/>
          </p:cNvSpPr>
          <p:nvPr/>
        </p:nvSpPr>
        <p:spPr bwMode="auto">
          <a:xfrm flipV="1">
            <a:off x="9285288" y="5235576"/>
            <a:ext cx="1588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5"/>
          <p:cNvSpPr>
            <a:spLocks noChangeAspect="1" noChangeShapeType="1"/>
          </p:cNvSpPr>
          <p:nvPr/>
        </p:nvSpPr>
        <p:spPr bwMode="auto">
          <a:xfrm flipV="1">
            <a:off x="9623426" y="5235576"/>
            <a:ext cx="1587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6"/>
          <p:cNvSpPr>
            <a:spLocks noChangeAspect="1" noChangeShapeType="1"/>
          </p:cNvSpPr>
          <p:nvPr/>
        </p:nvSpPr>
        <p:spPr bwMode="auto">
          <a:xfrm flipV="1">
            <a:off x="9969501" y="5235576"/>
            <a:ext cx="1587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27"/>
          <p:cNvSpPr>
            <a:spLocks noChangeAspect="1" noChangeShapeType="1"/>
          </p:cNvSpPr>
          <p:nvPr/>
        </p:nvSpPr>
        <p:spPr bwMode="auto">
          <a:xfrm flipV="1">
            <a:off x="10307638" y="5235576"/>
            <a:ext cx="1588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28"/>
          <p:cNvSpPr>
            <a:spLocks noChangeAspect="1" noChangeShapeType="1"/>
          </p:cNvSpPr>
          <p:nvPr/>
        </p:nvSpPr>
        <p:spPr bwMode="auto">
          <a:xfrm>
            <a:off x="7065963" y="3911601"/>
            <a:ext cx="338138" cy="377825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29"/>
          <p:cNvSpPr>
            <a:spLocks noChangeAspect="1" noChangeShapeType="1"/>
          </p:cNvSpPr>
          <p:nvPr/>
        </p:nvSpPr>
        <p:spPr bwMode="auto">
          <a:xfrm>
            <a:off x="7404101" y="4289426"/>
            <a:ext cx="346075" cy="192087"/>
          </a:xfrm>
          <a:prstGeom prst="line">
            <a:avLst/>
          </a:prstGeom>
          <a:noFill/>
          <a:ln w="2387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30"/>
          <p:cNvSpPr>
            <a:spLocks noChangeAspect="1" noChangeShapeType="1"/>
          </p:cNvSpPr>
          <p:nvPr/>
        </p:nvSpPr>
        <p:spPr bwMode="auto">
          <a:xfrm>
            <a:off x="7750176" y="4481513"/>
            <a:ext cx="339725" cy="60325"/>
          </a:xfrm>
          <a:prstGeom prst="line">
            <a:avLst/>
          </a:prstGeom>
          <a:noFill/>
          <a:ln w="2387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31"/>
          <p:cNvSpPr>
            <a:spLocks noChangeAspect="1" noChangeShapeType="1"/>
          </p:cNvSpPr>
          <p:nvPr/>
        </p:nvSpPr>
        <p:spPr bwMode="auto">
          <a:xfrm>
            <a:off x="8089901" y="4541838"/>
            <a:ext cx="338137" cy="152400"/>
          </a:xfrm>
          <a:prstGeom prst="line">
            <a:avLst/>
          </a:prstGeom>
          <a:noFill/>
          <a:ln w="2387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2"/>
          <p:cNvSpPr>
            <a:spLocks noChangeAspect="1" noChangeShapeType="1"/>
          </p:cNvSpPr>
          <p:nvPr/>
        </p:nvSpPr>
        <p:spPr bwMode="auto">
          <a:xfrm>
            <a:off x="8396288" y="4692651"/>
            <a:ext cx="390525" cy="65087"/>
          </a:xfrm>
          <a:prstGeom prst="line">
            <a:avLst/>
          </a:prstGeom>
          <a:noFill/>
          <a:ln w="2387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33"/>
          <p:cNvSpPr>
            <a:spLocks noChangeAspect="1" noChangeShapeType="1"/>
          </p:cNvSpPr>
          <p:nvPr/>
        </p:nvSpPr>
        <p:spPr bwMode="auto">
          <a:xfrm>
            <a:off x="8772526" y="4762501"/>
            <a:ext cx="339725" cy="53975"/>
          </a:xfrm>
          <a:prstGeom prst="line">
            <a:avLst/>
          </a:prstGeom>
          <a:noFill/>
          <a:ln w="2387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34"/>
          <p:cNvSpPr>
            <a:spLocks noChangeAspect="1" noChangeShapeType="1"/>
          </p:cNvSpPr>
          <p:nvPr/>
        </p:nvSpPr>
        <p:spPr bwMode="auto">
          <a:xfrm>
            <a:off x="9112251" y="4816476"/>
            <a:ext cx="346075" cy="49212"/>
          </a:xfrm>
          <a:prstGeom prst="line">
            <a:avLst/>
          </a:prstGeom>
          <a:noFill/>
          <a:ln w="2387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35"/>
          <p:cNvSpPr>
            <a:spLocks noChangeAspect="1" noChangeShapeType="1"/>
          </p:cNvSpPr>
          <p:nvPr/>
        </p:nvSpPr>
        <p:spPr bwMode="auto">
          <a:xfrm>
            <a:off x="9458326" y="4865688"/>
            <a:ext cx="338137" cy="20638"/>
          </a:xfrm>
          <a:prstGeom prst="line">
            <a:avLst/>
          </a:prstGeom>
          <a:noFill/>
          <a:ln w="2387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36"/>
          <p:cNvSpPr>
            <a:spLocks noChangeAspect="1" noChangeShapeType="1"/>
          </p:cNvSpPr>
          <p:nvPr/>
        </p:nvSpPr>
        <p:spPr bwMode="auto">
          <a:xfrm>
            <a:off x="9796463" y="4886326"/>
            <a:ext cx="338138" cy="47625"/>
          </a:xfrm>
          <a:prstGeom prst="line">
            <a:avLst/>
          </a:prstGeom>
          <a:noFill/>
          <a:ln w="23876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Rectangle 37"/>
          <p:cNvSpPr>
            <a:spLocks noChangeAspect="1" noChangeArrowheads="1"/>
          </p:cNvSpPr>
          <p:nvPr/>
        </p:nvSpPr>
        <p:spPr bwMode="auto">
          <a:xfrm>
            <a:off x="6745288" y="3389313"/>
            <a:ext cx="178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8E5F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GB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%THD (Voltage) = f(R</a:t>
            </a:r>
            <a:r>
              <a:rPr lang="en-GB" altLang="en-US" sz="1200" b="1" baseline="-25000">
                <a:solidFill>
                  <a:srgbClr val="000000"/>
                </a:solidFill>
                <a:latin typeface="Arial" panose="020B0604020202020204" pitchFamily="34" charset="0"/>
              </a:rPr>
              <a:t>SC</a:t>
            </a:r>
            <a:r>
              <a:rPr lang="en-GB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44" name="Rectangle 38"/>
          <p:cNvSpPr>
            <a:spLocks noChangeAspect="1" noChangeArrowheads="1"/>
          </p:cNvSpPr>
          <p:nvPr/>
        </p:nvSpPr>
        <p:spPr bwMode="auto">
          <a:xfrm>
            <a:off x="6692901" y="5157788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8E5F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GB" altLang="en-US" sz="1100" b="1">
              <a:latin typeface="Arial" panose="020B0604020202020204" pitchFamily="34" charset="0"/>
            </a:endParaRPr>
          </a:p>
        </p:txBody>
      </p:sp>
      <p:sp>
        <p:nvSpPr>
          <p:cNvPr id="45" name="Rectangle 39"/>
          <p:cNvSpPr>
            <a:spLocks noChangeAspect="1" noChangeArrowheads="1"/>
          </p:cNvSpPr>
          <p:nvPr/>
        </p:nvSpPr>
        <p:spPr bwMode="auto">
          <a:xfrm>
            <a:off x="6692901" y="4851401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8E5F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en-GB" altLang="en-US" sz="1100" b="1">
              <a:latin typeface="Arial" panose="020B0604020202020204" pitchFamily="34" charset="0"/>
            </a:endParaRPr>
          </a:p>
        </p:txBody>
      </p:sp>
      <p:sp>
        <p:nvSpPr>
          <p:cNvPr id="46" name="Rectangle 40"/>
          <p:cNvSpPr>
            <a:spLocks noChangeAspect="1" noChangeArrowheads="1"/>
          </p:cNvSpPr>
          <p:nvPr/>
        </p:nvSpPr>
        <p:spPr bwMode="auto">
          <a:xfrm>
            <a:off x="6692901" y="4549776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8E5F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en-GB" altLang="en-US" sz="1100" b="1">
              <a:latin typeface="Arial" panose="020B0604020202020204" pitchFamily="34" charset="0"/>
            </a:endParaRPr>
          </a:p>
        </p:txBody>
      </p:sp>
      <p:sp>
        <p:nvSpPr>
          <p:cNvPr id="47" name="Rectangle 41"/>
          <p:cNvSpPr>
            <a:spLocks noChangeAspect="1" noChangeArrowheads="1"/>
          </p:cNvSpPr>
          <p:nvPr/>
        </p:nvSpPr>
        <p:spPr bwMode="auto">
          <a:xfrm>
            <a:off x="6692901" y="4240213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8E5F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en-GB" altLang="en-US" sz="1100" b="1">
              <a:latin typeface="Arial" panose="020B0604020202020204" pitchFamily="34" charset="0"/>
            </a:endParaRPr>
          </a:p>
        </p:txBody>
      </p:sp>
      <p:sp>
        <p:nvSpPr>
          <p:cNvPr id="48" name="Rectangle 42"/>
          <p:cNvSpPr>
            <a:spLocks noChangeAspect="1" noChangeArrowheads="1"/>
          </p:cNvSpPr>
          <p:nvPr/>
        </p:nvSpPr>
        <p:spPr bwMode="auto">
          <a:xfrm>
            <a:off x="6692901" y="3938588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8E5F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en-GB" altLang="en-US" sz="1100" b="1">
              <a:latin typeface="Arial" panose="020B0604020202020204" pitchFamily="34" charset="0"/>
            </a:endParaRPr>
          </a:p>
        </p:txBody>
      </p:sp>
      <p:sp>
        <p:nvSpPr>
          <p:cNvPr id="49" name="Rectangle 43"/>
          <p:cNvSpPr>
            <a:spLocks noChangeAspect="1" noChangeArrowheads="1"/>
          </p:cNvSpPr>
          <p:nvPr/>
        </p:nvSpPr>
        <p:spPr bwMode="auto">
          <a:xfrm>
            <a:off x="6692901" y="3630613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8E5F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GB" altLang="en-US" sz="1100" b="1">
              <a:latin typeface="Arial" panose="020B0604020202020204" pitchFamily="34" charset="0"/>
            </a:endParaRPr>
          </a:p>
        </p:txBody>
      </p:sp>
      <p:sp>
        <p:nvSpPr>
          <p:cNvPr id="50" name="Rectangle 44"/>
          <p:cNvSpPr>
            <a:spLocks noChangeAspect="1" noChangeArrowheads="1"/>
          </p:cNvSpPr>
          <p:nvPr/>
        </p:nvSpPr>
        <p:spPr bwMode="auto">
          <a:xfrm>
            <a:off x="7151688" y="5340351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8E5F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GB" altLang="en-US" sz="1100" b="1">
              <a:latin typeface="Arial" panose="020B0604020202020204" pitchFamily="34" charset="0"/>
            </a:endParaRPr>
          </a:p>
        </p:txBody>
      </p:sp>
      <p:sp>
        <p:nvSpPr>
          <p:cNvPr id="51" name="Rectangle 45"/>
          <p:cNvSpPr>
            <a:spLocks noChangeAspect="1" noChangeArrowheads="1"/>
          </p:cNvSpPr>
          <p:nvPr/>
        </p:nvSpPr>
        <p:spPr bwMode="auto">
          <a:xfrm>
            <a:off x="7489826" y="5340351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8E5F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GB" altLang="en-US" sz="1100" b="1">
              <a:latin typeface="Arial" panose="020B0604020202020204" pitchFamily="34" charset="0"/>
            </a:endParaRPr>
          </a:p>
        </p:txBody>
      </p:sp>
      <p:sp>
        <p:nvSpPr>
          <p:cNvPr id="52" name="Rectangle 46"/>
          <p:cNvSpPr>
            <a:spLocks noChangeAspect="1" noChangeArrowheads="1"/>
          </p:cNvSpPr>
          <p:nvPr/>
        </p:nvSpPr>
        <p:spPr bwMode="auto">
          <a:xfrm>
            <a:off x="7834313" y="5340351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8E5F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en-GB" altLang="en-US" sz="1100" b="1">
              <a:latin typeface="Arial" panose="020B0604020202020204" pitchFamily="34" charset="0"/>
            </a:endParaRPr>
          </a:p>
        </p:txBody>
      </p:sp>
      <p:sp>
        <p:nvSpPr>
          <p:cNvPr id="53" name="Rectangle 47"/>
          <p:cNvSpPr>
            <a:spLocks noChangeAspect="1" noChangeArrowheads="1"/>
          </p:cNvSpPr>
          <p:nvPr/>
        </p:nvSpPr>
        <p:spPr bwMode="auto">
          <a:xfrm>
            <a:off x="8174038" y="5340351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8E5F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en-GB" altLang="en-US" sz="1100" b="1">
              <a:latin typeface="Arial" panose="020B0604020202020204" pitchFamily="34" charset="0"/>
            </a:endParaRPr>
          </a:p>
        </p:txBody>
      </p:sp>
      <p:sp>
        <p:nvSpPr>
          <p:cNvPr id="56" name="Rectangle 48"/>
          <p:cNvSpPr>
            <a:spLocks noChangeAspect="1" noChangeArrowheads="1"/>
          </p:cNvSpPr>
          <p:nvPr/>
        </p:nvSpPr>
        <p:spPr bwMode="auto">
          <a:xfrm>
            <a:off x="8512176" y="5340351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8E5F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50</a:t>
            </a:r>
            <a:endParaRPr lang="en-GB" altLang="en-US" sz="1100" b="1">
              <a:latin typeface="Arial" panose="020B0604020202020204" pitchFamily="34" charset="0"/>
            </a:endParaRPr>
          </a:p>
        </p:txBody>
      </p:sp>
      <p:sp>
        <p:nvSpPr>
          <p:cNvPr id="57" name="Rectangle 49"/>
          <p:cNvSpPr>
            <a:spLocks noChangeAspect="1" noChangeArrowheads="1"/>
          </p:cNvSpPr>
          <p:nvPr/>
        </p:nvSpPr>
        <p:spPr bwMode="auto">
          <a:xfrm>
            <a:off x="8858251" y="5340351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8E5F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60</a:t>
            </a:r>
            <a:endParaRPr lang="en-GB" altLang="en-US" sz="1100" b="1">
              <a:latin typeface="Arial" panose="020B0604020202020204" pitchFamily="34" charset="0"/>
            </a:endParaRPr>
          </a:p>
        </p:txBody>
      </p:sp>
      <p:sp>
        <p:nvSpPr>
          <p:cNvPr id="58" name="Rectangle 50"/>
          <p:cNvSpPr>
            <a:spLocks noChangeAspect="1" noChangeArrowheads="1"/>
          </p:cNvSpPr>
          <p:nvPr/>
        </p:nvSpPr>
        <p:spPr bwMode="auto">
          <a:xfrm>
            <a:off x="9196388" y="5340351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8E5F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70</a:t>
            </a:r>
            <a:endParaRPr lang="en-GB" altLang="en-US" sz="1100" b="1">
              <a:latin typeface="Arial" panose="020B0604020202020204" pitchFamily="34" charset="0"/>
            </a:endParaRPr>
          </a:p>
        </p:txBody>
      </p:sp>
      <p:sp>
        <p:nvSpPr>
          <p:cNvPr id="59" name="Rectangle 51"/>
          <p:cNvSpPr>
            <a:spLocks noChangeAspect="1" noChangeArrowheads="1"/>
          </p:cNvSpPr>
          <p:nvPr/>
        </p:nvSpPr>
        <p:spPr bwMode="auto">
          <a:xfrm>
            <a:off x="9542463" y="5340351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8E5F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80</a:t>
            </a:r>
            <a:endParaRPr lang="en-GB" altLang="en-US" sz="1100" b="1">
              <a:latin typeface="Arial" panose="020B0604020202020204" pitchFamily="34" charset="0"/>
            </a:endParaRPr>
          </a:p>
        </p:txBody>
      </p:sp>
      <p:sp>
        <p:nvSpPr>
          <p:cNvPr id="60" name="Rectangle 52"/>
          <p:cNvSpPr>
            <a:spLocks noChangeAspect="1" noChangeArrowheads="1"/>
          </p:cNvSpPr>
          <p:nvPr/>
        </p:nvSpPr>
        <p:spPr bwMode="auto">
          <a:xfrm>
            <a:off x="9880601" y="5340351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8E5F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90</a:t>
            </a:r>
            <a:endParaRPr lang="en-GB" altLang="en-US" sz="1100" b="1">
              <a:latin typeface="Arial" panose="020B0604020202020204" pitchFamily="34" charset="0"/>
            </a:endParaRPr>
          </a:p>
        </p:txBody>
      </p:sp>
      <p:sp>
        <p:nvSpPr>
          <p:cNvPr id="61" name="Rectangle 53"/>
          <p:cNvSpPr>
            <a:spLocks noChangeAspect="1" noChangeArrowheads="1"/>
          </p:cNvSpPr>
          <p:nvPr/>
        </p:nvSpPr>
        <p:spPr bwMode="auto">
          <a:xfrm>
            <a:off x="10179051" y="5340351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8E5F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</a:t>
            </a:r>
            <a:endParaRPr lang="en-GB" altLang="en-US" sz="1100" b="1">
              <a:latin typeface="Arial" panose="020B0604020202020204" pitchFamily="34" charset="0"/>
            </a:endParaRPr>
          </a:p>
        </p:txBody>
      </p:sp>
      <p:sp>
        <p:nvSpPr>
          <p:cNvPr id="62" name="Text Box 54"/>
          <p:cNvSpPr txBox="1">
            <a:spLocks noChangeAspect="1" noChangeArrowheads="1"/>
          </p:cNvSpPr>
          <p:nvPr/>
        </p:nvSpPr>
        <p:spPr bwMode="auto">
          <a:xfrm>
            <a:off x="9880601" y="5508626"/>
            <a:ext cx="4730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E5F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200" b="1">
                <a:latin typeface="Arial" panose="020B0604020202020204" pitchFamily="34" charset="0"/>
              </a:rPr>
              <a:t>R</a:t>
            </a:r>
            <a:r>
              <a:rPr lang="en-GB" altLang="en-US" sz="1200" b="1" baseline="-25000">
                <a:latin typeface="Arial" panose="020B0604020202020204" pitchFamily="34" charset="0"/>
              </a:rPr>
              <a:t>SC</a:t>
            </a:r>
          </a:p>
        </p:txBody>
      </p:sp>
      <p:graphicFrame>
        <p:nvGraphicFramePr>
          <p:cNvPr id="63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19306"/>
              </p:ext>
            </p:extLst>
          </p:nvPr>
        </p:nvGraphicFramePr>
        <p:xfrm>
          <a:off x="6586538" y="950913"/>
          <a:ext cx="3886200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7" name="Worksheet" r:id="rId5" imgW="9296705" imgH="5715305" progId="Excel.Sheet.8">
                  <p:embed/>
                </p:oleObj>
              </mc:Choice>
              <mc:Fallback>
                <p:oleObj name="Worksheet" r:id="rId5" imgW="9296705" imgH="571530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6538" y="950913"/>
                        <a:ext cx="3886200" cy="2190750"/>
                      </a:xfrm>
                      <a:prstGeom prst="rect">
                        <a:avLst/>
                      </a:prstGeom>
                      <a:solidFill>
                        <a:srgbClr val="D8E5F4">
                          <a:alpha val="50000"/>
                        </a:srgbClr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92666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Comparison to multi-pulse solutions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000"/>
              <a:t>Multi-pulse solution</a:t>
            </a:r>
          </a:p>
          <a:p>
            <a:pPr lvl="1"/>
            <a:r>
              <a:rPr lang="en-GB" altLang="en-US" sz="1800"/>
              <a:t>Requires dedicated transformer</a:t>
            </a:r>
          </a:p>
          <a:p>
            <a:pPr lvl="1"/>
            <a:r>
              <a:rPr lang="en-GB" altLang="en-US" sz="1800"/>
              <a:t>Lower power losses in the drive</a:t>
            </a:r>
          </a:p>
          <a:p>
            <a:pPr lvl="1"/>
            <a:r>
              <a:rPr lang="en-GB" altLang="en-US" sz="1800"/>
              <a:t>Lower power factor</a:t>
            </a:r>
          </a:p>
          <a:p>
            <a:pPr lvl="1"/>
            <a:r>
              <a:rPr lang="en-GB" altLang="en-US" sz="1800"/>
              <a:t>Effectiveness depends on line imbalance and balancing of transformer windings</a:t>
            </a:r>
          </a:p>
          <a:p>
            <a:pPr lvl="1"/>
            <a:r>
              <a:rPr lang="en-GB" altLang="en-US" sz="1800"/>
              <a:t>96% to 97% efficient</a:t>
            </a:r>
          </a:p>
        </p:txBody>
      </p:sp>
      <p:sp>
        <p:nvSpPr>
          <p:cNvPr id="514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46006" y="1143000"/>
            <a:ext cx="4064000" cy="4343400"/>
          </a:xfrm>
        </p:spPr>
        <p:txBody>
          <a:bodyPr/>
          <a:lstStyle/>
          <a:p>
            <a:r>
              <a:rPr lang="en-GB" altLang="en-US" sz="2000"/>
              <a:t>Low harmonic drive</a:t>
            </a:r>
          </a:p>
          <a:p>
            <a:pPr lvl="1"/>
            <a:r>
              <a:rPr lang="en-GB" altLang="en-US" sz="1800"/>
              <a:t>No dedicated transformer required</a:t>
            </a:r>
          </a:p>
          <a:p>
            <a:pPr lvl="1"/>
            <a:r>
              <a:rPr lang="en-GB" altLang="en-US" sz="1800"/>
              <a:t>Lower transformer losses compensates overall efficiency</a:t>
            </a:r>
          </a:p>
          <a:p>
            <a:pPr lvl="1"/>
            <a:r>
              <a:rPr lang="en-GB" altLang="en-US" sz="1800"/>
              <a:t>Power factor unity</a:t>
            </a:r>
          </a:p>
          <a:p>
            <a:pPr lvl="1"/>
            <a:r>
              <a:rPr lang="en-GB" altLang="en-US" sz="1800"/>
              <a:t>Harmonic performance robust against supply and transformer variations</a:t>
            </a:r>
          </a:p>
          <a:p>
            <a:pPr lvl="1"/>
            <a:r>
              <a:rPr lang="en-GB" altLang="en-US" sz="1800"/>
              <a:t>98% efficient at full load</a:t>
            </a:r>
          </a:p>
        </p:txBody>
      </p:sp>
    </p:spTree>
    <p:extLst>
      <p:ext uri="{BB962C8B-B14F-4D97-AF65-F5344CB8AC3E}">
        <p14:creationId xmlns:p14="http://schemas.microsoft.com/office/powerpoint/2010/main" val="4985376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426620" y="5230814"/>
            <a:ext cx="5337175" cy="10302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Remember!</a:t>
            </a:r>
            <a:endParaRPr lang="en-US" altLang="en-US" sz="1400" b="1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r>
              <a:rPr lang="en-US" altLang="en-US" sz="1400" b="1">
                <a:solidFill>
                  <a:schemeClr val="accent2"/>
                </a:solidFill>
                <a:latin typeface="Arial" panose="020B0604020202020204" pitchFamily="34" charset="0"/>
              </a:rPr>
              <a:t>An 80% THD nonlinear load which a will result in only 8% TDD if the nonlinear load is 10% and the linear load is 90%.            (80%•(10%/(10%+90%))=8%)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74960" tIns="36822" rIns="74960" bIns="36822" rtlCol="0" anchor="t" anchorCtr="0">
            <a:noAutofit/>
          </a:bodyPr>
          <a:lstStyle/>
          <a:p>
            <a:r>
              <a:rPr lang="en-US" altLang="en-US"/>
              <a:t>Harmonic Reduction Summary</a:t>
            </a:r>
          </a:p>
        </p:txBody>
      </p:sp>
      <p:pic>
        <p:nvPicPr>
          <p:cNvPr id="57437" name="Picture 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56" y="793750"/>
            <a:ext cx="7404100" cy="437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2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" y="0"/>
            <a:ext cx="12190416" cy="4610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gray">
          <a:xfrm>
            <a:off x="0" y="4610100"/>
            <a:ext cx="12190412" cy="224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400" dirty="0" err="1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77166" y="5126129"/>
            <a:ext cx="11629504" cy="592406"/>
          </a:xfrm>
        </p:spPr>
        <p:txBody>
          <a:bodyPr/>
          <a:lstStyle/>
          <a:p>
            <a:r>
              <a:rPr lang="fi-FI" dirty="0" smtClean="0"/>
              <a:t>Questions/Comments?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9868" y="6152859"/>
            <a:ext cx="896803" cy="3507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gray">
          <a:xfrm>
            <a:off x="273863" y="4916508"/>
            <a:ext cx="408783" cy="548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2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04723B6-2C37-4C03-92C2-AA6C4A469955}" type="datetime4">
              <a:rPr lang="en-US" smtClean="0"/>
              <a:t>April 17,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19F89D8-7AE3-494A-97F3-03D680869632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92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584" y="1965797"/>
            <a:ext cx="3063970" cy="20967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112" y="372949"/>
            <a:ext cx="1205630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/>
              <a:t>Other Motor Starting Methods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800" dirty="0" smtClean="0"/>
          </a:p>
          <a:p>
            <a:pPr marL="742950" lvl="1" indent="-285750">
              <a:buSzPct val="80000"/>
              <a:buFont typeface="Wingdings" panose="05000000000000000000" pitchFamily="2" charset="2"/>
              <a:buChar char="ü"/>
            </a:pPr>
            <a:r>
              <a:rPr lang="en-US" sz="3200" dirty="0" err="1" smtClean="0"/>
              <a:t>SoftStarters</a:t>
            </a:r>
            <a:endParaRPr lang="en-US" sz="3200" dirty="0" smtClean="0"/>
          </a:p>
          <a:p>
            <a:pPr marL="1200150" lvl="2" indent="-285750">
              <a:buSzPct val="80000"/>
              <a:buFont typeface="Wingdings" panose="05000000000000000000" pitchFamily="2" charset="2"/>
              <a:buChar char="ü"/>
            </a:pPr>
            <a:r>
              <a:rPr lang="en-US" sz="2800" dirty="0" err="1" smtClean="0"/>
              <a:t>SoftStarts</a:t>
            </a:r>
            <a:r>
              <a:rPr lang="en-US" sz="2800" dirty="0" smtClean="0"/>
              <a:t> or Reduced Voltage Soft Starts (RVSS) </a:t>
            </a:r>
          </a:p>
          <a:p>
            <a:pPr marL="1657350" lvl="3" indent="-285750">
              <a:buSzPct val="80000"/>
              <a:buFont typeface="Wingdings" panose="05000000000000000000" pitchFamily="2" charset="2"/>
              <a:buChar char="ü"/>
            </a:pPr>
            <a:r>
              <a:rPr lang="en-US" sz="2800" dirty="0" smtClean="0"/>
              <a:t>Reduce inrush current</a:t>
            </a:r>
          </a:p>
          <a:p>
            <a:pPr marL="1657350" lvl="3" indent="-285750">
              <a:buSzPct val="80000"/>
              <a:buFont typeface="Wingdings" panose="05000000000000000000" pitchFamily="2" charset="2"/>
              <a:buChar char="ü"/>
            </a:pPr>
            <a:r>
              <a:rPr lang="en-US" sz="2800" dirty="0" smtClean="0"/>
              <a:t>Reduce demand charges</a:t>
            </a:r>
          </a:p>
          <a:p>
            <a:pPr marL="1657350" lvl="3" indent="-285750">
              <a:buSzPct val="80000"/>
              <a:buFont typeface="Wingdings" panose="05000000000000000000" pitchFamily="2" charset="2"/>
              <a:buChar char="ü"/>
            </a:pPr>
            <a:r>
              <a:rPr lang="en-US" sz="2800" dirty="0" smtClean="0"/>
              <a:t>No harmonics</a:t>
            </a:r>
          </a:p>
          <a:p>
            <a:pPr marL="1657350" lvl="3" indent="-285750">
              <a:buSzPct val="80000"/>
              <a:buFont typeface="Wingdings" panose="05000000000000000000" pitchFamily="2" charset="2"/>
              <a:buChar char="ü"/>
            </a:pPr>
            <a:r>
              <a:rPr lang="en-US" sz="2800" dirty="0" smtClean="0"/>
              <a:t>No speed control</a:t>
            </a:r>
          </a:p>
          <a:p>
            <a:pPr marL="1657350" lvl="3" indent="-285750">
              <a:buSzPct val="80000"/>
              <a:buFont typeface="Wingdings" panose="05000000000000000000" pitchFamily="2" charset="2"/>
              <a:buChar char="ü"/>
            </a:pPr>
            <a:r>
              <a:rPr lang="en-US" sz="2800" dirty="0" smtClean="0"/>
              <a:t>Increase life of motors by 4 to 7 times over ATL</a:t>
            </a:r>
          </a:p>
          <a:p>
            <a:pPr marL="742950" lvl="1" indent="-285750">
              <a:buSzPct val="80000"/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742950" lvl="1" indent="-285750">
              <a:buSzPct val="80000"/>
              <a:buFont typeface="Wingdings" panose="05000000000000000000" pitchFamily="2" charset="2"/>
              <a:buChar char="ü"/>
            </a:pPr>
            <a:r>
              <a:rPr lang="en-US" sz="3200" dirty="0" smtClean="0"/>
              <a:t>FV Starter/ATL Starter</a:t>
            </a:r>
          </a:p>
          <a:p>
            <a:pPr marL="1200150" lvl="2" indent="-285750">
              <a:buSzPct val="80000"/>
              <a:buFont typeface="Wingdings" panose="05000000000000000000" pitchFamily="2" charset="2"/>
              <a:buChar char="ü"/>
            </a:pPr>
            <a:r>
              <a:rPr lang="en-US" sz="2800" dirty="0" smtClean="0"/>
              <a:t>FV start</a:t>
            </a:r>
          </a:p>
          <a:p>
            <a:pPr marL="1200150" lvl="2" indent="-285750">
              <a:buSzPct val="80000"/>
              <a:buFont typeface="Wingdings" panose="05000000000000000000" pitchFamily="2" charset="2"/>
              <a:buChar char="ü"/>
            </a:pPr>
            <a:r>
              <a:rPr lang="en-US" sz="2800" dirty="0" smtClean="0"/>
              <a:t>High inrush current – 9-14 times FLA of motor</a:t>
            </a:r>
          </a:p>
          <a:p>
            <a:pPr marL="1200150" lvl="2" indent="-285750">
              <a:buSzPct val="80000"/>
              <a:buFont typeface="Wingdings" panose="05000000000000000000" pitchFamily="2" charset="2"/>
              <a:buChar char="ü"/>
            </a:pPr>
            <a:r>
              <a:rPr lang="en-US" sz="2800" dirty="0" smtClean="0"/>
              <a:t>Reduces life of motors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63405"/>
          <a:stretch/>
        </p:blipFill>
        <p:spPr>
          <a:xfrm>
            <a:off x="8728694" y="4110495"/>
            <a:ext cx="1219978" cy="2505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6020" t="23666" r="53646" b="7667"/>
          <a:stretch/>
        </p:blipFill>
        <p:spPr>
          <a:xfrm>
            <a:off x="10185400" y="3999370"/>
            <a:ext cx="11557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1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7432" y="1109472"/>
            <a:ext cx="12569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/>
              <a:t>Harmonic Mitigation Options for 6 pulse VFD – </a:t>
            </a:r>
            <a:r>
              <a:rPr lang="en-US" sz="2400" dirty="0" smtClean="0"/>
              <a:t>SINGLE DRIVE</a:t>
            </a:r>
          </a:p>
          <a:p>
            <a:pPr marL="742950" lvl="1" indent="-285750">
              <a:buSzPct val="80000"/>
              <a:buFont typeface="Wingdings" panose="05000000000000000000" pitchFamily="2" charset="2"/>
              <a:buChar char="ü"/>
            </a:pPr>
            <a:r>
              <a:rPr lang="en-US" sz="2800" dirty="0" smtClean="0"/>
              <a:t>Passive Filters</a:t>
            </a:r>
          </a:p>
          <a:p>
            <a:pPr marL="1200150" lvl="2" indent="-285750">
              <a:buSzPct val="80000"/>
              <a:buFont typeface="Wingdings" panose="05000000000000000000" pitchFamily="2" charset="2"/>
              <a:buChar char="ü"/>
            </a:pPr>
            <a:r>
              <a:rPr lang="en-US" sz="2800" dirty="0" smtClean="0"/>
              <a:t>MTE Matrix AP</a:t>
            </a:r>
          </a:p>
          <a:p>
            <a:pPr marL="1657350" lvl="3" indent="-285750">
              <a:buSzPct val="80000"/>
              <a:buFont typeface="Wingdings" panose="05000000000000000000" pitchFamily="2" charset="2"/>
              <a:buChar char="ü"/>
            </a:pPr>
            <a:r>
              <a:rPr lang="en-US" sz="2800" dirty="0" smtClean="0"/>
              <a:t>Meets IEEE 519 at 50% load</a:t>
            </a:r>
          </a:p>
          <a:p>
            <a:pPr marL="1657350" lvl="3" indent="-285750">
              <a:buSzPct val="80000"/>
              <a:buFont typeface="Wingdings" panose="05000000000000000000" pitchFamily="2" charset="2"/>
              <a:buChar char="ü"/>
            </a:pPr>
            <a:endParaRPr lang="en-US" sz="2800" dirty="0" smtClean="0"/>
          </a:p>
          <a:p>
            <a:pPr marL="742950" lvl="1" indent="-285750">
              <a:buSzPct val="80000"/>
              <a:buFont typeface="Wingdings" panose="05000000000000000000" pitchFamily="2" charset="2"/>
              <a:buChar char="ü"/>
            </a:pPr>
            <a:r>
              <a:rPr lang="en-US" sz="2800" dirty="0" smtClean="0"/>
              <a:t>Cost Comparison of options</a:t>
            </a:r>
          </a:p>
          <a:p>
            <a:pPr marL="1200150" lvl="2" indent="-285750">
              <a:buSzPct val="80000"/>
              <a:buFont typeface="Wingdings" panose="05000000000000000000" pitchFamily="2" charset="2"/>
              <a:buChar char="ü"/>
            </a:pPr>
            <a:r>
              <a:rPr lang="en-US" sz="2800" dirty="0" smtClean="0"/>
              <a:t>250 HP 18 Pulse system (Drive &amp; Phase shifting XFMR)</a:t>
            </a:r>
          </a:p>
          <a:p>
            <a:pPr marL="1657350" lvl="3" indent="-285750">
              <a:buSzPct val="80000"/>
              <a:buFont typeface="Wingdings" panose="05000000000000000000" pitchFamily="2" charset="2"/>
              <a:buChar char="ü"/>
            </a:pPr>
            <a:r>
              <a:rPr lang="en-US" sz="2800" dirty="0" smtClean="0"/>
              <a:t>~$90,000</a:t>
            </a:r>
          </a:p>
          <a:p>
            <a:pPr marL="1200150" lvl="2" indent="-285750">
              <a:buSzPct val="80000"/>
              <a:buFont typeface="Wingdings" panose="05000000000000000000" pitchFamily="2" charset="2"/>
              <a:buChar char="ü"/>
            </a:pPr>
            <a:r>
              <a:rPr lang="en-US" sz="2800" dirty="0" smtClean="0"/>
              <a:t>250 HP 6 Pulse with MTE Matrix AP</a:t>
            </a:r>
          </a:p>
          <a:p>
            <a:pPr marL="1657350" lvl="3" indent="-285750">
              <a:buSzPct val="80000"/>
              <a:buFont typeface="Wingdings" panose="05000000000000000000" pitchFamily="2" charset="2"/>
              <a:buChar char="ü"/>
            </a:pPr>
            <a:r>
              <a:rPr lang="en-US" sz="2800" dirty="0" smtClean="0"/>
              <a:t>~$33,000</a:t>
            </a:r>
          </a:p>
          <a:p>
            <a:endParaRPr lang="en-US" dirty="0" smtClean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137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10312"/>
            <a:ext cx="11934381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Case Studies and things to be aware of: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Case Study 1 – Enid Food Plant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Large primary transformer feeding 4 buildings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Low THD at XFMR (POCC)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Motor damage on rooftop blowers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Scales and lab equipment not working properly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One MCC contained 17 – 10HP VFDs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THD of MCC – 84</a:t>
            </a:r>
            <a:r>
              <a:rPr lang="en-US" sz="3200" dirty="0" smtClean="0"/>
              <a:t>% THID</a:t>
            </a:r>
            <a:endParaRPr lang="en-US" sz="3200" dirty="0" smtClean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Line reactors on the drives reduced THD to around 40%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Not IEEE519, but no more motors damaged and lab equipment worked.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3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2337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871" y="286512"/>
            <a:ext cx="1193438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Case Studies and things to be aware of: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Case Study 2 – O &amp; G field – Jett, OK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Branch power line provided power to 18 6-Pulse VFDs of 125HP to 400HP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Harmonic readings ranged from 62% to 162% THID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Drives would not even start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Alfalfa Electric locked out disconnects until issue resolved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Matrix AP filters placed on 10 highest THID wells.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All wells now run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0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871" y="271272"/>
            <a:ext cx="1193438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Case Studies and things to be aware of: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Case Study 2 – O &amp; G field – Crescent, OK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8 wells, ALL either 12 Pulse, 18 Pulse, or AFE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Harmonic readings at Primary Disconnect of each ranged from 28% to 62% THID    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  <a:r>
              <a:rPr lang="en-US" sz="3200" i="1" dirty="0" smtClean="0">
                <a:solidFill>
                  <a:srgbClr val="FF0000"/>
                </a:solidFill>
              </a:rPr>
              <a:t>what? </a:t>
            </a:r>
            <a:r>
              <a:rPr lang="en-US" sz="3200" dirty="0" smtClean="0"/>
              <a:t>How can that be?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PF of each ranged from .52 to .72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O&amp;G was facing $30k/month in fees/penalty/adjustments</a:t>
            </a:r>
          </a:p>
          <a:p>
            <a:endParaRPr lang="en-US" dirty="0" smtClean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4687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ChangeArrowheads="1"/>
          </p:cNvSpPr>
          <p:nvPr/>
        </p:nvSpPr>
        <p:spPr bwMode="auto">
          <a:xfrm>
            <a:off x="2742406" y="1162050"/>
            <a:ext cx="6705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ctr">
              <a:lnSpc>
                <a:spcPct val="90000"/>
              </a:lnSpc>
            </a:pPr>
            <a:r>
              <a:rPr lang="en-US" altLang="en-US" sz="3600" b="1" dirty="0"/>
              <a:t>Variable Frequency Drive</a:t>
            </a:r>
            <a:endParaRPr lang="en-US" altLang="en-US" sz="3600" b="1" dirty="0">
              <a:latin typeface="Century Schoolbook" panose="02040604050505020304" pitchFamily="18" charset="0"/>
            </a:endParaRPr>
          </a:p>
        </p:txBody>
      </p:sp>
      <p:sp>
        <p:nvSpPr>
          <p:cNvPr id="320515" name="Rectangle 3"/>
          <p:cNvSpPr>
            <a:spLocks noChangeArrowheads="1"/>
          </p:cNvSpPr>
          <p:nvPr/>
        </p:nvSpPr>
        <p:spPr bwMode="auto">
          <a:xfrm>
            <a:off x="2742406" y="2438400"/>
            <a:ext cx="6705600" cy="310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altLang="en-US" sz="2800" dirty="0">
                <a:solidFill>
                  <a:schemeClr val="accent2"/>
                </a:solidFill>
              </a:rPr>
              <a:t>An electronic device that controls the operating speed and direction of a motor by controlling the output voltage and output frequency supplied to the motor. </a:t>
            </a:r>
          </a:p>
          <a:p>
            <a:endParaRPr lang="en-US" altLang="en-US" sz="2800" dirty="0">
              <a:solidFill>
                <a:schemeClr val="accent2"/>
              </a:solidFill>
            </a:endParaRPr>
          </a:p>
          <a:p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12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111" y="280416"/>
            <a:ext cx="1193438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Case Studies and things to be aware of: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dirty="0" smtClean="0"/>
          </a:p>
          <a:p>
            <a:pPr algn="ctr"/>
            <a:endParaRPr lang="en-US" sz="8800" dirty="0" smtClean="0"/>
          </a:p>
          <a:p>
            <a:pPr algn="ctr"/>
            <a:r>
              <a:rPr lang="en-US" sz="8800" dirty="0" smtClean="0"/>
              <a:t>HERE IS WHAT YOU NEED TO KNOW!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2898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111" y="280416"/>
            <a:ext cx="119343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Case Studies and things to be aware of: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12Pulse, 18Pulse, and AFE drives are excellent choices for Harmonic reduction when: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The rated drive HP and amps match closely to rated motor HP and amps.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When you run at 52 Hz and above.</a:t>
            </a:r>
          </a:p>
          <a:p>
            <a:pPr lvl="2"/>
            <a:r>
              <a:rPr lang="en-US" sz="3200" i="1" dirty="0" smtClean="0">
                <a:solidFill>
                  <a:srgbClr val="00B0F0"/>
                </a:solidFill>
              </a:rPr>
              <a:t>Don’t ask me why, I have just measured them!</a:t>
            </a:r>
          </a:p>
        </p:txBody>
      </p:sp>
    </p:spTree>
    <p:extLst>
      <p:ext uri="{BB962C8B-B14F-4D97-AF65-F5344CB8AC3E}">
        <p14:creationId xmlns:p14="http://schemas.microsoft.com/office/powerpoint/2010/main" val="388173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111" y="204216"/>
            <a:ext cx="1193438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Case Studies and things to be aware of: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But what is “REALITY” in the oilfield?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The rated drive HP and amps match closely to rated motor HP and amps.      </a:t>
            </a:r>
          </a:p>
          <a:p>
            <a:pPr lvl="7"/>
            <a:r>
              <a:rPr lang="en-US" sz="3200" dirty="0" smtClean="0"/>
              <a:t>…....when a well is new.</a:t>
            </a:r>
          </a:p>
          <a:p>
            <a:pPr lvl="7"/>
            <a:endParaRPr lang="en-US" sz="1000" dirty="0" smtClean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Within months, most downhole ESP pumps are reduced in size, resulting in lightly loaded drives.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3200" dirty="0" err="1" smtClean="0"/>
              <a:t>PumpJacks</a:t>
            </a:r>
            <a:r>
              <a:rPr lang="en-US" sz="3200" dirty="0" smtClean="0"/>
              <a:t> create even more of a match issue.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32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Speeds are adjusted to match well performance, sometimes as low as 40 Hz.</a:t>
            </a:r>
          </a:p>
        </p:txBody>
      </p:sp>
    </p:spTree>
    <p:extLst>
      <p:ext uri="{BB962C8B-B14F-4D97-AF65-F5344CB8AC3E}">
        <p14:creationId xmlns:p14="http://schemas.microsoft.com/office/powerpoint/2010/main" val="119926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111" y="280416"/>
            <a:ext cx="119343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Case Studies and things to be aware of: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In these conditions multi-pulse drives are not the best solution!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6-Pulse drives with Passive filters are much lower in cost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This combination has a 2:1 load offset that still maintains less than 10% THID.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PF on multi-pulse drives drops dramatically as the drive-motor </a:t>
            </a:r>
            <a:r>
              <a:rPr lang="en-US" sz="3200" dirty="0" err="1" smtClean="0"/>
              <a:t>mis</a:t>
            </a:r>
            <a:r>
              <a:rPr lang="en-US" sz="3200" dirty="0" smtClean="0"/>
              <a:t>-match increases.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PE in WF calculated .74 as best possible…well was at .72</a:t>
            </a:r>
          </a:p>
        </p:txBody>
      </p:sp>
    </p:spTree>
    <p:extLst>
      <p:ext uri="{BB962C8B-B14F-4D97-AF65-F5344CB8AC3E}">
        <p14:creationId xmlns:p14="http://schemas.microsoft.com/office/powerpoint/2010/main" val="41905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031" y="271272"/>
            <a:ext cx="11934381" cy="627864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Case Studies and things to be aware of: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Case Study 4 – Gov’t Campus – OKC, OK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312 VFDs on campus running each air handler and chiller motor.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All are 10HP to 100HP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Each is on an isolation XFMR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XFMR was sized by engineers to be at 1.5 rated load.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No real harmonic issue with power company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No real harmonic issue causing problems with any sensitive equipment.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However, XFMRs were </a:t>
            </a:r>
            <a:r>
              <a:rPr 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HOT!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5703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031" y="240792"/>
            <a:ext cx="11934381" cy="529375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Case Studies and things to be aware of: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Case Study 4 – Gov’t Campus – OKC, OK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Energy Management Engineering team conducted a study and found that harmonics from VFD’s were causing saturation of XFMR creating excess energy usage and voltage waveform issues.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Solution – install Matrix AP filters to reduce harmonics between XFMR and the drives.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Up to 4 VFDs per filter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7306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351" y="210312"/>
            <a:ext cx="11934381" cy="621708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Case Studies and things to be aware of: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Case Study 4 – Gov’t Campus – OKC, OK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ASTONISHING RESULTS!!!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Upon completing installation of filters in each campus structure, before and after, KWH readings have shown up to 80% reduction in true KWH energy consumption per building during weekday hours and up to 92% reduction on weekends.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</a:rPr>
              <a:t>THESE RESULTS ARE ONLY USEFUL IF YOU HAVE ISOLATION TRANSFORMERS THAT ARE CLOSELY SIZED!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47160" y="2587752"/>
            <a:ext cx="9680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6600" dirty="0" smtClean="0"/>
              <a:t>Q&amp;A</a:t>
            </a:r>
          </a:p>
          <a:p>
            <a:endParaRPr lang="en-US" dirty="0" smtClean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2128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6280" y="2569464"/>
            <a:ext cx="9680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lvl="2" algn="ctr"/>
            <a:r>
              <a:rPr lang="en-US" sz="6600" dirty="0" smtClean="0">
                <a:solidFill>
                  <a:srgbClr val="00B0F0"/>
                </a:solidFill>
              </a:rPr>
              <a:t>THANK YOU!</a:t>
            </a:r>
          </a:p>
          <a:p>
            <a:endParaRPr lang="en-US" dirty="0" smtClean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4156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6666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666666"/>
                </a:solidFill>
              </a:rPr>
              <a:t>© ABB Group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32248FDA-B412-4CEF-B82F-1E03E2CB0802}" type="datetime4">
              <a:rPr lang="en-US" altLang="en-US">
                <a:solidFill>
                  <a:srgbClr val="6666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April 17, 2018</a:t>
            </a:fld>
            <a:r>
              <a:rPr lang="en-US" altLang="en-US">
                <a:solidFill>
                  <a:srgbClr val="666666"/>
                </a:solidFill>
              </a:rPr>
              <a:t> | Slide </a:t>
            </a:r>
            <a:fld id="{6199F6B0-F47C-4DEF-A210-550D6492E98C}" type="slidenum">
              <a:rPr lang="en-US" altLang="en-US">
                <a:solidFill>
                  <a:srgbClr val="6666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>
              <a:solidFill>
                <a:srgbClr val="666666"/>
              </a:solidFill>
            </a:endParaRPr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VFD Basics</a:t>
            </a:r>
            <a:br>
              <a:rPr lang="en-GB" altLang="en-US" dirty="0" smtClean="0"/>
            </a:br>
            <a:r>
              <a:rPr lang="en-GB" altLang="en-US" dirty="0" smtClean="0">
                <a:solidFill>
                  <a:schemeClr val="accent2"/>
                </a:solidFill>
              </a:rPr>
              <a:t>Why use a drive?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830504" y="1805651"/>
            <a:ext cx="6529404" cy="410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82563" indent="-182563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39750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96938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54125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611313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0685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5257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9829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4401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sz="2000" b="1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ENERGY SAVINGS!!!</a:t>
            </a:r>
          </a:p>
          <a:p>
            <a:pPr>
              <a:lnSpc>
                <a:spcPct val="90000"/>
              </a:lnSpc>
            </a:pP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Soft start/stop = less stress</a:t>
            </a:r>
          </a:p>
          <a:p>
            <a:pPr>
              <a:lnSpc>
                <a:spcPct val="90000"/>
              </a:lnSpc>
            </a:pP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Longer mechanical life of motor and driven load</a:t>
            </a:r>
          </a:p>
          <a:p>
            <a:pPr>
              <a:lnSpc>
                <a:spcPct val="90000"/>
              </a:lnSpc>
            </a:pP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Improved power factor (0.95 to 1.0 range)</a:t>
            </a:r>
          </a:p>
          <a:p>
            <a:pPr>
              <a:lnSpc>
                <a:spcPct val="90000"/>
              </a:lnSpc>
            </a:pP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Coordination between motors</a:t>
            </a:r>
          </a:p>
          <a:p>
            <a:pPr>
              <a:lnSpc>
                <a:spcPct val="90000"/>
              </a:lnSpc>
            </a:pP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Improved control of process</a:t>
            </a:r>
          </a:p>
          <a:p>
            <a:pPr>
              <a:lnSpc>
                <a:spcPct val="90000"/>
              </a:lnSpc>
            </a:pP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Reduced demand charge</a:t>
            </a:r>
          </a:p>
          <a:p>
            <a:pPr>
              <a:lnSpc>
                <a:spcPct val="90000"/>
              </a:lnSpc>
            </a:pP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Easy interface ability with automation systems</a:t>
            </a:r>
          </a:p>
          <a:p>
            <a:pPr>
              <a:lnSpc>
                <a:spcPct val="90000"/>
              </a:lnSpc>
            </a:pP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Ride-through ability during power sags and outages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altLang="en-US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altLang="en-US" dirty="0"/>
          </a:p>
          <a:p>
            <a:pPr marL="0" indent="0">
              <a:lnSpc>
                <a:spcPct val="90000"/>
              </a:lnSpc>
              <a:spcBef>
                <a:spcPct val="20000"/>
              </a:spcBef>
              <a:buNone/>
            </a:pPr>
            <a:endParaRPr lang="en-GB" altLang="en-US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260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 smtClean="0">
              <a:solidFill>
                <a:srgbClr val="6666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© ABB LV Drives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Property of ABB LV Drives, Do Not Copy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Slide </a:t>
            </a:r>
            <a:fld id="{18ABE21C-588B-414F-A7CC-38CF8DE8A63B}" type="slidenum">
              <a:rPr lang="en-US" altLang="en-US" smtClean="0">
                <a:solidFill>
                  <a:srgbClr val="6666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dirty="0" smtClean="0">
              <a:solidFill>
                <a:srgbClr val="666666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VFD Energy Savings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chemeClr val="accent2"/>
                </a:solidFill>
              </a:rPr>
              <a:t>Affinity laws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970707" y="1692463"/>
            <a:ext cx="6012536" cy="209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82563" indent="-182563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39750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96938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54125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611313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0685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5257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9829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4401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Q </a:t>
            </a:r>
            <a:r>
              <a:rPr lang="en-US" sz="2000" dirty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∝</a:t>
            </a: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 N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Flow rate proportional to rotary speed</a:t>
            </a:r>
            <a:endParaRPr lang="en-GB" altLang="en-US" dirty="0" smtClean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H </a:t>
            </a:r>
            <a:r>
              <a:rPr lang="en-US" sz="2000" dirty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∝</a:t>
            </a:r>
            <a:r>
              <a:rPr lang="en-GB" altLang="en-US" sz="2000" dirty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 </a:t>
            </a: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N</a:t>
            </a:r>
            <a:r>
              <a:rPr lang="en-GB" altLang="en-US" sz="2000" baseline="30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2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Head (pressure) proportional to rotary speed squared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P </a:t>
            </a:r>
            <a:r>
              <a:rPr lang="en-US" sz="2000" dirty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∝</a:t>
            </a:r>
            <a:r>
              <a:rPr lang="en-GB" altLang="en-US" sz="2000" dirty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 </a:t>
            </a: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N</a:t>
            </a:r>
            <a:r>
              <a:rPr lang="en-GB" altLang="en-US" sz="2000" baseline="30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3</a:t>
            </a:r>
            <a:endParaRPr lang="en-GB" altLang="en-US" sz="2000" baseline="30000" dirty="0">
              <a:latin typeface="ABBvoiceOffice" panose="020B0604020202020204" charset="0"/>
              <a:ea typeface="ABBvoiceOffice" panose="020B0604020202020204" charset="0"/>
              <a:cs typeface="ABBvoiceOffice" panose="020B060402020202020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en-US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Power proportional to rotary speed cubed</a:t>
            </a:r>
            <a:endParaRPr lang="en-GB" altLang="en-US" dirty="0">
              <a:latin typeface="ABBvoiceOffice" panose="020B0604020202020204" charset="0"/>
              <a:ea typeface="ABBvoiceOffice" panose="020B0604020202020204" charset="0"/>
              <a:cs typeface="ABBvoiceOffice" panose="020B060402020202020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altLang="en-US" dirty="0" smtClean="0"/>
          </a:p>
          <a:p>
            <a:pPr marL="0" indent="0">
              <a:lnSpc>
                <a:spcPct val="90000"/>
              </a:lnSpc>
              <a:spcBef>
                <a:spcPct val="20000"/>
              </a:spcBef>
              <a:buNone/>
            </a:pPr>
            <a:endParaRPr lang="en-GB" altLang="en-US" b="1" dirty="0">
              <a:cs typeface="Times New Roman" panose="02020603050405020304" pitchFamily="18" charset="0"/>
            </a:endParaRPr>
          </a:p>
        </p:txBody>
      </p:sp>
      <p:pic>
        <p:nvPicPr>
          <p:cNvPr id="14" name="Picture 2" descr="https://www.wolfautomation.com/blog/wp-content/uploads/2017/12/AffinityLaw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3" b="32957"/>
          <a:stretch/>
        </p:blipFill>
        <p:spPr bwMode="auto">
          <a:xfrm>
            <a:off x="2938500" y="3923818"/>
            <a:ext cx="6076950" cy="190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604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dirty="0" smtClean="0"/>
              <a:t>VFD </a:t>
            </a:r>
            <a:r>
              <a:rPr lang="en-US" altLang="en-US" dirty="0"/>
              <a:t>Basics</a:t>
            </a:r>
          </a:p>
        </p:txBody>
      </p:sp>
      <p:sp>
        <p:nvSpPr>
          <p:cNvPr id="214022" name="Text Box 1030"/>
          <p:cNvSpPr txBox="1">
            <a:spLocks noChangeArrowheads="1"/>
          </p:cNvSpPr>
          <p:nvPr/>
        </p:nvSpPr>
        <p:spPr bwMode="auto">
          <a:xfrm>
            <a:off x="2682081" y="1106488"/>
            <a:ext cx="680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Typical Adjustable Speed Drive Configuration</a:t>
            </a:r>
          </a:p>
        </p:txBody>
      </p:sp>
      <p:sp>
        <p:nvSpPr>
          <p:cNvPr id="214023" name="Text Box 1031"/>
          <p:cNvSpPr txBox="1">
            <a:spLocks noChangeArrowheads="1"/>
          </p:cNvSpPr>
          <p:nvPr/>
        </p:nvSpPr>
        <p:spPr bwMode="auto">
          <a:xfrm>
            <a:off x="4185444" y="5016500"/>
            <a:ext cx="3803650" cy="7556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400" dirty="0"/>
              <a:t>Variable speed is used to replace inefficient mechanical regulator devices such as valves, dampers, clutches, etc.</a:t>
            </a:r>
          </a:p>
        </p:txBody>
      </p:sp>
      <p:pic>
        <p:nvPicPr>
          <p:cNvPr id="214024" name="Picture 1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32" y="1736726"/>
            <a:ext cx="7548563" cy="30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319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 smtClean="0">
              <a:solidFill>
                <a:srgbClr val="6666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© ABB LV Drives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Property of ABB LV Drives, Do Not Copy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666666"/>
                </a:solidFill>
              </a:rPr>
              <a:t>Slide </a:t>
            </a:r>
            <a:fld id="{18ABE21C-588B-414F-A7CC-38CF8DE8A63B}" type="slidenum">
              <a:rPr lang="en-US" altLang="en-US" smtClean="0">
                <a:solidFill>
                  <a:srgbClr val="6666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dirty="0" smtClean="0">
              <a:solidFill>
                <a:srgbClr val="666666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VFD Basics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chemeClr val="accent2"/>
                </a:solidFill>
              </a:rPr>
              <a:t>Basic capabilities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339259" y="1805651"/>
            <a:ext cx="5433293" cy="300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82563" indent="-182563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539750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896938" indent="-17780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254125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611313" indent="-174625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0685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5257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9829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440113" indent="-1746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Speed control</a:t>
            </a:r>
          </a:p>
          <a:p>
            <a:pPr>
              <a:lnSpc>
                <a:spcPct val="90000"/>
              </a:lnSpc>
            </a:pP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Adjustable acceleration and deceleration</a:t>
            </a:r>
          </a:p>
          <a:p>
            <a:pPr>
              <a:lnSpc>
                <a:spcPct val="90000"/>
              </a:lnSpc>
            </a:pP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Electronic reversing</a:t>
            </a:r>
          </a:p>
          <a:p>
            <a:pPr>
              <a:lnSpc>
                <a:spcPct val="90000"/>
              </a:lnSpc>
            </a:pP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Current limiting</a:t>
            </a:r>
          </a:p>
          <a:p>
            <a:pPr>
              <a:lnSpc>
                <a:spcPct val="90000"/>
              </a:lnSpc>
            </a:pP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Frequency / speed limiting</a:t>
            </a:r>
          </a:p>
          <a:p>
            <a:pPr>
              <a:lnSpc>
                <a:spcPct val="90000"/>
              </a:lnSpc>
            </a:pP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Basic I/O (</a:t>
            </a:r>
            <a:r>
              <a:rPr lang="en-GB" altLang="en-US" sz="2000" dirty="0" err="1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analog</a:t>
            </a: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 and digital)</a:t>
            </a:r>
          </a:p>
          <a:p>
            <a:pPr>
              <a:lnSpc>
                <a:spcPct val="90000"/>
              </a:lnSpc>
            </a:pPr>
            <a:r>
              <a:rPr lang="en-GB" altLang="en-US" sz="2000" dirty="0" smtClean="0">
                <a:latin typeface="ABBvoiceOffice" panose="020B0604020202020204" charset="0"/>
                <a:ea typeface="ABBvoiceOffice" panose="020B0604020202020204" charset="0"/>
                <a:cs typeface="ABBvoiceOffice" panose="020B0604020202020204" charset="0"/>
              </a:rPr>
              <a:t>Programmable settings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altLang="en-US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altLang="en-US" dirty="0"/>
          </a:p>
          <a:p>
            <a:pPr marL="0" indent="0">
              <a:lnSpc>
                <a:spcPct val="90000"/>
              </a:lnSpc>
              <a:spcBef>
                <a:spcPct val="20000"/>
              </a:spcBef>
              <a:buNone/>
            </a:pPr>
            <a:endParaRPr lang="en-GB" altLang="en-US" b="1" dirty="0"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968" y="2272179"/>
            <a:ext cx="160655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417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0c6a183-f63d-48ab-9192-8e5e15f2f5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0c6a183-f63d-48ab-9192-8e5e15f2f5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0c6a183-f63d-48ab-9192-8e5e15f2f5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0c6a183-f63d-48ab-9192-8e5e15f2f5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0c6a183-f63d-48ab-9192-8e5e15f2f5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0c6a183-f63d-48ab-9192-8e5e15f2f5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0c6a183-f63d-48ab-9192-8e5e15f2f5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0c6a183-f63d-48ab-9192-8e5e15f2f5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0c6a183-f63d-48ab-9192-8e5e15f2f5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0c6a183-f63d-48ab-9192-8e5e15f2f5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0c6a183-f63d-48ab-9192-8e5e15f2f5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0c6a183-f63d-48ab-9192-8e5e15f2f5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0c6a183-f63d-48ab-9192-8e5e15f2f5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0c6a183-f63d-48ab-9192-8e5e15f2f5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0c6a183-f63d-48ab-9192-8e5e15f2f5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0c6a183-f63d-48ab-9192-8e5e15f2f5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0c6a183-f63d-48ab-9192-8e5e15f2f5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0c6a183-f63d-48ab-9192-8e5e15f2f5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0c6a183-f63d-48ab-9192-8e5e15f2f5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0c6a183-f63d-48ab-9192-8e5e15f2f5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0c6a183-f63d-48ab-9192-8e5e15f2f5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0c6a183-f63d-48ab-9192-8e5e15f2f5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0c6a183-f63d-48ab-9192-8e5e15f2f5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0c6a183-f63d-48ab-9192-8e5e15f2f5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0c6a183-f63d-48ab-9192-8e5e15f2f5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0c6a183-f63d-48ab-9192-8e5e15f2f5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0c6a183-f63d-48ab-9192-8e5e15f2f516"/>
</p:tagLst>
</file>

<file path=ppt/theme/theme1.xml><?xml version="1.0" encoding="utf-8"?>
<a:theme xmlns:a="http://schemas.openxmlformats.org/drawingml/2006/main" name="ABB Master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3C3C3C"/>
      </a:accent1>
      <a:accent2>
        <a:srgbClr val="505050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>
          <a:noFill/>
        </a:ln>
      </a:spPr>
      <a:bodyPr lIns="72000" tIns="72000" rIns="72000" bIns="72000"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72000" tIns="72000" rIns="72000" bIns="72000" rtlCol="0">
        <a:no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ID Corporate">
      <a:majorFont>
        <a:latin typeface="Proxima Nova S Extrabold"/>
        <a:ea typeface=""/>
        <a:cs typeface=""/>
      </a:majorFont>
      <a:minorFont>
        <a:latin typeface="Proxima Nova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12201</TotalTime>
  <Words>3491</Words>
  <Application>Microsoft Office PowerPoint</Application>
  <PresentationFormat>Custom</PresentationFormat>
  <Paragraphs>740</Paragraphs>
  <Slides>58</Slides>
  <Notes>52</Notes>
  <HiddenSlides>2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2" baseType="lpstr">
      <vt:lpstr>Arial</vt:lpstr>
      <vt:lpstr>ABBvoiceOffice</vt:lpstr>
      <vt:lpstr>Proxima Nova Rg</vt:lpstr>
      <vt:lpstr>Proxima Nova S Extrabold</vt:lpstr>
      <vt:lpstr>Calibri</vt:lpstr>
      <vt:lpstr>Wingdings</vt:lpstr>
      <vt:lpstr>Times New Roman</vt:lpstr>
      <vt:lpstr>Cambria Math</vt:lpstr>
      <vt:lpstr>Century Schoolbook</vt:lpstr>
      <vt:lpstr>Symbol</vt:lpstr>
      <vt:lpstr>Arial Black</vt:lpstr>
      <vt:lpstr>ABB Master</vt:lpstr>
      <vt:lpstr>Office Theme</vt:lpstr>
      <vt:lpstr>Worksheet</vt:lpstr>
      <vt:lpstr>PowerPoint Presentation</vt:lpstr>
      <vt:lpstr>PowerPoint Presentation</vt:lpstr>
      <vt:lpstr>PowerPoint Presentation</vt:lpstr>
      <vt:lpstr>AC Drive Basics and Harmonics</vt:lpstr>
      <vt:lpstr>PowerPoint Presentation</vt:lpstr>
      <vt:lpstr>VFD Basics Why use a drive?</vt:lpstr>
      <vt:lpstr>VFD Energy Savings Affinity laws</vt:lpstr>
      <vt:lpstr>VFD Basics</vt:lpstr>
      <vt:lpstr>VFD Basics Basic capabilities</vt:lpstr>
      <vt:lpstr>VFD Basics Advanced capabilities</vt:lpstr>
      <vt:lpstr>VFD Basics Basic protection</vt:lpstr>
      <vt:lpstr>VFD Basics Advanced protection</vt:lpstr>
      <vt:lpstr>VFD Simplified Circuit Typical 6-pulse drive</vt:lpstr>
      <vt:lpstr>VFD Output PWM Concept</vt:lpstr>
      <vt:lpstr>VFD Output PWM Concept</vt:lpstr>
      <vt:lpstr>VFD Output Motor Flux</vt:lpstr>
      <vt:lpstr>Line Quality Issues</vt:lpstr>
      <vt:lpstr>Power Factor General definition</vt:lpstr>
      <vt:lpstr>Power Factor Displacement power factor</vt:lpstr>
      <vt:lpstr>Displacement Power Factor Impact on current</vt:lpstr>
      <vt:lpstr>Power Factor With a VFD</vt:lpstr>
      <vt:lpstr>Line Quality Issues</vt:lpstr>
      <vt:lpstr>What are Harmonics? </vt:lpstr>
      <vt:lpstr>Harmonics What problems do they cause?</vt:lpstr>
      <vt:lpstr>Harmonics What problems do they cause?</vt:lpstr>
      <vt:lpstr>Harmonic Guidelines IEEE 519-1992</vt:lpstr>
      <vt:lpstr>IEEE 519 Recommendations </vt:lpstr>
      <vt:lpstr>IEEE 519 Recommendations </vt:lpstr>
      <vt:lpstr>Harmonic Spectrum 6-pulse drive input analysis</vt:lpstr>
      <vt:lpstr>Harmonics Example 75hp drive on 1500kVA supply transformer</vt:lpstr>
      <vt:lpstr>Harmonics Example 75hp drive on 75kVA supply transformer</vt:lpstr>
      <vt:lpstr>Harmonic Mitigation Techniques </vt:lpstr>
      <vt:lpstr>Harmonic Mitigation Techniques Reactors (Chokes)</vt:lpstr>
      <vt:lpstr>Harmonic Mitigation Techniques Reactors (Chokes)</vt:lpstr>
      <vt:lpstr>Enhanced Drive Solutions Multi pulse</vt:lpstr>
      <vt:lpstr>Enhanced Drive Solutions Multi pulse</vt:lpstr>
      <vt:lpstr>Enhanced Drive Solutions Active Front End</vt:lpstr>
      <vt:lpstr>Enhanced Drive Solutions Active Front End</vt:lpstr>
      <vt:lpstr>Enhanced Drive Solutions Active Front End</vt:lpstr>
      <vt:lpstr>Enhanced Drive Solutions Active Front End</vt:lpstr>
      <vt:lpstr>Comparison to multi-pulse solutions</vt:lpstr>
      <vt:lpstr>Harmonic Reduction Summary</vt:lpstr>
      <vt:lpstr>Questions/Comments?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</dc:creator>
  <cp:lastModifiedBy>Tim Ruckman</cp:lastModifiedBy>
  <cp:revision>356</cp:revision>
  <cp:lastPrinted>2018-04-17T16:17:56Z</cp:lastPrinted>
  <dcterms:created xsi:type="dcterms:W3CDTF">2016-10-27T06:56:12Z</dcterms:created>
  <dcterms:modified xsi:type="dcterms:W3CDTF">2018-04-17T16:44:34Z</dcterms:modified>
</cp:coreProperties>
</file>