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61" r:id="rId4"/>
    <p:sldId id="259" r:id="rId5"/>
    <p:sldId id="258" r:id="rId6"/>
    <p:sldId id="260" r:id="rId7"/>
    <p:sldId id="273" r:id="rId8"/>
    <p:sldId id="269" r:id="rId9"/>
    <p:sldId id="267" r:id="rId10"/>
    <p:sldId id="272" r:id="rId11"/>
    <p:sldId id="262" r:id="rId12"/>
    <p:sldId id="263" r:id="rId13"/>
    <p:sldId id="275" r:id="rId14"/>
    <p:sldId id="264" r:id="rId15"/>
    <p:sldId id="266" r:id="rId16"/>
    <p:sldId id="270" r:id="rId17"/>
    <p:sldId id="271" r:id="rId18"/>
    <p:sldId id="276"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02" d="100"/>
          <a:sy n="102" d="100"/>
        </p:scale>
        <p:origin x="138"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5E915E-1F1B-4046-8A49-B95A4C1348E5}"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142E0-B6CB-4998-8676-99693CF8F79E}" type="slidenum">
              <a:rPr lang="en-US" smtClean="0"/>
              <a:t>‹#›</a:t>
            </a:fld>
            <a:endParaRPr lang="en-US"/>
          </a:p>
        </p:txBody>
      </p:sp>
    </p:spTree>
    <p:extLst>
      <p:ext uri="{BB962C8B-B14F-4D97-AF65-F5344CB8AC3E}">
        <p14:creationId xmlns:p14="http://schemas.microsoft.com/office/powerpoint/2010/main" val="584090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5E915E-1F1B-4046-8A49-B95A4C1348E5}" type="datetimeFigureOut">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142E0-B6CB-4998-8676-99693CF8F79E}" type="slidenum">
              <a:rPr lang="en-US" smtClean="0"/>
              <a:t>‹#›</a:t>
            </a:fld>
            <a:endParaRPr lang="en-US"/>
          </a:p>
        </p:txBody>
      </p:sp>
    </p:spTree>
    <p:extLst>
      <p:ext uri="{BB962C8B-B14F-4D97-AF65-F5344CB8AC3E}">
        <p14:creationId xmlns:p14="http://schemas.microsoft.com/office/powerpoint/2010/main" val="480515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5E915E-1F1B-4046-8A49-B95A4C1348E5}"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142E0-B6CB-4998-8676-99693CF8F79E}" type="slidenum">
              <a:rPr lang="en-US" smtClean="0"/>
              <a:t>‹#›</a:t>
            </a:fld>
            <a:endParaRPr lang="en-US"/>
          </a:p>
        </p:txBody>
      </p:sp>
    </p:spTree>
    <p:extLst>
      <p:ext uri="{BB962C8B-B14F-4D97-AF65-F5344CB8AC3E}">
        <p14:creationId xmlns:p14="http://schemas.microsoft.com/office/powerpoint/2010/main" val="2664580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5E915E-1F1B-4046-8A49-B95A4C1348E5}"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142E0-B6CB-4998-8676-99693CF8F79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4246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5E915E-1F1B-4046-8A49-B95A4C1348E5}"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142E0-B6CB-4998-8676-99693CF8F79E}" type="slidenum">
              <a:rPr lang="en-US" smtClean="0"/>
              <a:t>‹#›</a:t>
            </a:fld>
            <a:endParaRPr lang="en-US"/>
          </a:p>
        </p:txBody>
      </p:sp>
    </p:spTree>
    <p:extLst>
      <p:ext uri="{BB962C8B-B14F-4D97-AF65-F5344CB8AC3E}">
        <p14:creationId xmlns:p14="http://schemas.microsoft.com/office/powerpoint/2010/main" val="3095245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85E915E-1F1B-4046-8A49-B95A4C1348E5}" type="datetimeFigureOut">
              <a:rPr lang="en-US" smtClean="0"/>
              <a:t>9/25/2016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142E0-B6CB-4998-8676-99693CF8F79E}" type="slidenum">
              <a:rPr lang="en-US" smtClean="0"/>
              <a:t>‹#›</a:t>
            </a:fld>
            <a:endParaRPr lang="en-US"/>
          </a:p>
        </p:txBody>
      </p:sp>
    </p:spTree>
    <p:extLst>
      <p:ext uri="{BB962C8B-B14F-4D97-AF65-F5344CB8AC3E}">
        <p14:creationId xmlns:p14="http://schemas.microsoft.com/office/powerpoint/2010/main" val="1809938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85E915E-1F1B-4046-8A49-B95A4C1348E5}" type="datetimeFigureOut">
              <a:rPr lang="en-US" smtClean="0"/>
              <a:t>9/25/2016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142E0-B6CB-4998-8676-99693CF8F79E}" type="slidenum">
              <a:rPr lang="en-US" smtClean="0"/>
              <a:t>‹#›</a:t>
            </a:fld>
            <a:endParaRPr lang="en-US"/>
          </a:p>
        </p:txBody>
      </p:sp>
    </p:spTree>
    <p:extLst>
      <p:ext uri="{BB962C8B-B14F-4D97-AF65-F5344CB8AC3E}">
        <p14:creationId xmlns:p14="http://schemas.microsoft.com/office/powerpoint/2010/main" val="3263454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5E915E-1F1B-4046-8A49-B95A4C1348E5}"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142E0-B6CB-4998-8676-99693CF8F79E}" type="slidenum">
              <a:rPr lang="en-US" smtClean="0"/>
              <a:t>‹#›</a:t>
            </a:fld>
            <a:endParaRPr lang="en-US"/>
          </a:p>
        </p:txBody>
      </p:sp>
    </p:spTree>
    <p:extLst>
      <p:ext uri="{BB962C8B-B14F-4D97-AF65-F5344CB8AC3E}">
        <p14:creationId xmlns:p14="http://schemas.microsoft.com/office/powerpoint/2010/main" val="2629924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5E915E-1F1B-4046-8A49-B95A4C1348E5}"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142E0-B6CB-4998-8676-99693CF8F79E}" type="slidenum">
              <a:rPr lang="en-US" smtClean="0"/>
              <a:t>‹#›</a:t>
            </a:fld>
            <a:endParaRPr lang="en-US"/>
          </a:p>
        </p:txBody>
      </p:sp>
    </p:spTree>
    <p:extLst>
      <p:ext uri="{BB962C8B-B14F-4D97-AF65-F5344CB8AC3E}">
        <p14:creationId xmlns:p14="http://schemas.microsoft.com/office/powerpoint/2010/main" val="380701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85E915E-1F1B-4046-8A49-B95A4C1348E5}"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142E0-B6CB-4998-8676-99693CF8F79E}" type="slidenum">
              <a:rPr lang="en-US" smtClean="0"/>
              <a:t>‹#›</a:t>
            </a:fld>
            <a:endParaRPr lang="en-US"/>
          </a:p>
        </p:txBody>
      </p:sp>
    </p:spTree>
    <p:extLst>
      <p:ext uri="{BB962C8B-B14F-4D97-AF65-F5344CB8AC3E}">
        <p14:creationId xmlns:p14="http://schemas.microsoft.com/office/powerpoint/2010/main" val="2131266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5E915E-1F1B-4046-8A49-B95A4C1348E5}"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142E0-B6CB-4998-8676-99693CF8F79E}" type="slidenum">
              <a:rPr lang="en-US" smtClean="0"/>
              <a:t>‹#›</a:t>
            </a:fld>
            <a:endParaRPr lang="en-US"/>
          </a:p>
        </p:txBody>
      </p:sp>
    </p:spTree>
    <p:extLst>
      <p:ext uri="{BB962C8B-B14F-4D97-AF65-F5344CB8AC3E}">
        <p14:creationId xmlns:p14="http://schemas.microsoft.com/office/powerpoint/2010/main" val="2304294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5E915E-1F1B-4046-8A49-B95A4C1348E5}" type="datetimeFigureOut">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142E0-B6CB-4998-8676-99693CF8F79E}" type="slidenum">
              <a:rPr lang="en-US" smtClean="0"/>
              <a:t>‹#›</a:t>
            </a:fld>
            <a:endParaRPr lang="en-US"/>
          </a:p>
        </p:txBody>
      </p:sp>
    </p:spTree>
    <p:extLst>
      <p:ext uri="{BB962C8B-B14F-4D97-AF65-F5344CB8AC3E}">
        <p14:creationId xmlns:p14="http://schemas.microsoft.com/office/powerpoint/2010/main" val="2117658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5E915E-1F1B-4046-8A49-B95A4C1348E5}" type="datetimeFigureOut">
              <a:rPr lang="en-US" smtClean="0"/>
              <a:t>9/25/2016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A142E0-B6CB-4998-8676-99693CF8F79E}" type="slidenum">
              <a:rPr lang="en-US" smtClean="0"/>
              <a:t>‹#›</a:t>
            </a:fld>
            <a:endParaRPr lang="en-US"/>
          </a:p>
        </p:txBody>
      </p:sp>
    </p:spTree>
    <p:extLst>
      <p:ext uri="{BB962C8B-B14F-4D97-AF65-F5344CB8AC3E}">
        <p14:creationId xmlns:p14="http://schemas.microsoft.com/office/powerpoint/2010/main" val="3287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85E915E-1F1B-4046-8A49-B95A4C1348E5}" type="datetimeFigureOut">
              <a:rPr lang="en-US" smtClean="0"/>
              <a:t>9/25/2016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8A142E0-B6CB-4998-8676-99693CF8F79E}" type="slidenum">
              <a:rPr lang="en-US" smtClean="0"/>
              <a:t>‹#›</a:t>
            </a:fld>
            <a:endParaRPr lang="en-US"/>
          </a:p>
        </p:txBody>
      </p:sp>
    </p:spTree>
    <p:extLst>
      <p:ext uri="{BB962C8B-B14F-4D97-AF65-F5344CB8AC3E}">
        <p14:creationId xmlns:p14="http://schemas.microsoft.com/office/powerpoint/2010/main" val="4110473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85E915E-1F1B-4046-8A49-B95A4C1348E5}" type="datetimeFigureOut">
              <a:rPr lang="en-US" smtClean="0"/>
              <a:t>9/25/2016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8A142E0-B6CB-4998-8676-99693CF8F79E}" type="slidenum">
              <a:rPr lang="en-US" smtClean="0"/>
              <a:t>‹#›</a:t>
            </a:fld>
            <a:endParaRPr lang="en-US"/>
          </a:p>
        </p:txBody>
      </p:sp>
    </p:spTree>
    <p:extLst>
      <p:ext uri="{BB962C8B-B14F-4D97-AF65-F5344CB8AC3E}">
        <p14:creationId xmlns:p14="http://schemas.microsoft.com/office/powerpoint/2010/main" val="2233241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585E915E-1F1B-4046-8A49-B95A4C1348E5}" type="datetimeFigureOut">
              <a:rPr lang="en-US" smtClean="0"/>
              <a:t>9/25/2016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8A142E0-B6CB-4998-8676-99693CF8F79E}" type="slidenum">
              <a:rPr lang="en-US" smtClean="0"/>
              <a:t>‹#›</a:t>
            </a:fld>
            <a:endParaRPr lang="en-US"/>
          </a:p>
        </p:txBody>
      </p:sp>
    </p:spTree>
    <p:extLst>
      <p:ext uri="{BB962C8B-B14F-4D97-AF65-F5344CB8AC3E}">
        <p14:creationId xmlns:p14="http://schemas.microsoft.com/office/powerpoint/2010/main" val="243504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5E915E-1F1B-4046-8A49-B95A4C1348E5}" type="datetimeFigureOut">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142E0-B6CB-4998-8676-99693CF8F79E}" type="slidenum">
              <a:rPr lang="en-US" smtClean="0"/>
              <a:t>‹#›</a:t>
            </a:fld>
            <a:endParaRPr lang="en-US"/>
          </a:p>
        </p:txBody>
      </p:sp>
    </p:spTree>
    <p:extLst>
      <p:ext uri="{BB962C8B-B14F-4D97-AF65-F5344CB8AC3E}">
        <p14:creationId xmlns:p14="http://schemas.microsoft.com/office/powerpoint/2010/main" val="1298488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85E915E-1F1B-4046-8A49-B95A4C1348E5}" type="datetimeFigureOut">
              <a:rPr lang="en-US" smtClean="0"/>
              <a:t>9/25/2016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8A142E0-B6CB-4998-8676-99693CF8F79E}" type="slidenum">
              <a:rPr lang="en-US" smtClean="0"/>
              <a:t>‹#›</a:t>
            </a:fld>
            <a:endParaRPr lang="en-US"/>
          </a:p>
        </p:txBody>
      </p:sp>
    </p:spTree>
    <p:extLst>
      <p:ext uri="{BB962C8B-B14F-4D97-AF65-F5344CB8AC3E}">
        <p14:creationId xmlns:p14="http://schemas.microsoft.com/office/powerpoint/2010/main" val="1398350395"/>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Engineering &amp; Safety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15741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and Construction Picasso</a:t>
            </a:r>
            <a:endParaRPr lang="en-US" dirty="0"/>
          </a:p>
        </p:txBody>
      </p:sp>
      <p:pic>
        <p:nvPicPr>
          <p:cNvPr id="4" name="Content Placeholder 3"/>
          <p:cNvPicPr>
            <a:picLocks noGrp="1" noChangeAspect="1"/>
          </p:cNvPicPr>
          <p:nvPr>
            <p:ph idx="1"/>
          </p:nvPr>
        </p:nvPicPr>
        <p:blipFill>
          <a:blip r:embed="rId2"/>
          <a:stretch>
            <a:fillRect/>
          </a:stretch>
        </p:blipFill>
        <p:spPr>
          <a:xfrm>
            <a:off x="2846895" y="1139551"/>
            <a:ext cx="6353665" cy="5739245"/>
          </a:xfrm>
          <a:prstGeom prst="rect">
            <a:avLst/>
          </a:prstGeom>
        </p:spPr>
      </p:pic>
    </p:spTree>
    <p:extLst>
      <p:ext uri="{BB962C8B-B14F-4D97-AF65-F5344CB8AC3E}">
        <p14:creationId xmlns:p14="http://schemas.microsoft.com/office/powerpoint/2010/main" val="3345397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Paralleled Feeders</a:t>
            </a:r>
            <a:endParaRPr lang="en-US" dirty="0"/>
          </a:p>
        </p:txBody>
      </p:sp>
      <p:sp>
        <p:nvSpPr>
          <p:cNvPr id="9" name="Content Placeholder 8"/>
          <p:cNvSpPr>
            <a:spLocks noGrp="1"/>
          </p:cNvSpPr>
          <p:nvPr>
            <p:ph sz="half" idx="1"/>
          </p:nvPr>
        </p:nvSpPr>
        <p:spPr/>
        <p:txBody>
          <a:bodyPr/>
          <a:lstStyle/>
          <a:p>
            <a:r>
              <a:rPr lang="en-US" dirty="0" smtClean="0"/>
              <a:t>Discovered 2 Distribution Feeders Paralleled</a:t>
            </a:r>
          </a:p>
          <a:p>
            <a:r>
              <a:rPr lang="en-US" dirty="0" smtClean="0"/>
              <a:t>Hazards:  </a:t>
            </a:r>
          </a:p>
          <a:p>
            <a:pPr lvl="1"/>
            <a:r>
              <a:rPr lang="en-US" dirty="0" smtClean="0"/>
              <a:t>Multiple </a:t>
            </a:r>
            <a:r>
              <a:rPr lang="en-US" dirty="0" err="1" smtClean="0"/>
              <a:t>Energization</a:t>
            </a:r>
            <a:r>
              <a:rPr lang="en-US" dirty="0" smtClean="0"/>
              <a:t> Sources</a:t>
            </a:r>
          </a:p>
          <a:p>
            <a:pPr lvl="1"/>
            <a:r>
              <a:rPr lang="en-US" dirty="0" smtClean="0"/>
              <a:t>Compromised Protection</a:t>
            </a:r>
          </a:p>
          <a:p>
            <a:pPr lvl="1"/>
            <a:r>
              <a:rPr lang="en-US" dirty="0" smtClean="0"/>
              <a:t>Invalid Hot Line Holds</a:t>
            </a:r>
          </a:p>
          <a:p>
            <a:pPr lvl="2"/>
            <a:r>
              <a:rPr lang="en-US" dirty="0" smtClean="0"/>
              <a:t>One Feeder Not Enabled</a:t>
            </a:r>
          </a:p>
          <a:p>
            <a:pPr lvl="2"/>
            <a:r>
              <a:rPr lang="en-US" dirty="0" err="1" smtClean="0"/>
              <a:t>ArcFlash</a:t>
            </a:r>
            <a:r>
              <a:rPr lang="en-US" dirty="0" smtClean="0"/>
              <a:t> Hazard many times normal levels</a:t>
            </a:r>
          </a:p>
        </p:txBody>
      </p:sp>
      <p:sp>
        <p:nvSpPr>
          <p:cNvPr id="10" name="Content Placeholder 9"/>
          <p:cNvSpPr>
            <a:spLocks noGrp="1"/>
          </p:cNvSpPr>
          <p:nvPr>
            <p:ph sz="half" idx="2"/>
          </p:nvPr>
        </p:nvSpPr>
        <p:spPr/>
        <p:txBody>
          <a:bodyPr/>
          <a:lstStyle/>
          <a:p>
            <a:r>
              <a:rPr lang="en-US" dirty="0" smtClean="0"/>
              <a:t>Takeaways:</a:t>
            </a:r>
          </a:p>
          <a:p>
            <a:pPr lvl="1"/>
            <a:r>
              <a:rPr lang="en-US" dirty="0" smtClean="0"/>
              <a:t>Reemphasize importance of 100% error free switching</a:t>
            </a:r>
          </a:p>
          <a:p>
            <a:pPr lvl="1"/>
            <a:r>
              <a:rPr lang="en-US" dirty="0" smtClean="0"/>
              <a:t>Run regular report looking for simultaneous breaker operations</a:t>
            </a:r>
          </a:p>
          <a:p>
            <a:pPr lvl="1"/>
            <a:r>
              <a:rPr lang="en-US" dirty="0" smtClean="0"/>
              <a:t>Elevated hazard the same regardless of manually implemented or remotely implemented HLHO</a:t>
            </a:r>
          </a:p>
          <a:p>
            <a:pPr lvl="1"/>
            <a:r>
              <a:rPr lang="en-US" dirty="0" smtClean="0"/>
              <a:t>Effective HLHO and PPE protection assumes normal operating conditions (radial feed)</a:t>
            </a:r>
          </a:p>
        </p:txBody>
      </p:sp>
    </p:spTree>
    <p:extLst>
      <p:ext uri="{BB962C8B-B14F-4D97-AF65-F5344CB8AC3E}">
        <p14:creationId xmlns:p14="http://schemas.microsoft.com/office/powerpoint/2010/main" val="276774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Melted Coverup</a:t>
            </a:r>
            <a:endParaRPr lang="en-US" dirty="0"/>
          </a:p>
        </p:txBody>
      </p:sp>
      <p:sp>
        <p:nvSpPr>
          <p:cNvPr id="6" name="Content Placeholder 5"/>
          <p:cNvSpPr>
            <a:spLocks noGrp="1"/>
          </p:cNvSpPr>
          <p:nvPr>
            <p:ph sz="half" idx="1"/>
          </p:nvPr>
        </p:nvSpPr>
        <p:spPr/>
        <p:txBody>
          <a:bodyPr>
            <a:normAutofit/>
          </a:bodyPr>
          <a:lstStyle/>
          <a:p>
            <a:r>
              <a:rPr lang="en-US" dirty="0" smtClean="0"/>
              <a:t>Built new line around existing line to relieve loading conditions</a:t>
            </a:r>
          </a:p>
          <a:p>
            <a:r>
              <a:rPr lang="en-US" dirty="0" smtClean="0"/>
              <a:t>While working on the junctions between the new and old lines some of the Hastings protectors that were installed began to fall off .</a:t>
            </a:r>
          </a:p>
          <a:p>
            <a:r>
              <a:rPr lang="en-US" dirty="0" smtClean="0"/>
              <a:t>Protectors had melted off</a:t>
            </a:r>
          </a:p>
          <a:p>
            <a:pPr lvl="1"/>
            <a:r>
              <a:rPr lang="en-US" dirty="0" smtClean="0"/>
              <a:t>200 </a:t>
            </a:r>
            <a:r>
              <a:rPr lang="en-US" dirty="0" err="1" smtClean="0"/>
              <a:t>oF</a:t>
            </a:r>
            <a:r>
              <a:rPr lang="en-US" dirty="0" smtClean="0"/>
              <a:t> rating for </a:t>
            </a:r>
            <a:r>
              <a:rPr lang="en-US" dirty="0" err="1" smtClean="0"/>
              <a:t>coverup</a:t>
            </a:r>
            <a:endParaRPr lang="en-US" dirty="0" smtClean="0"/>
          </a:p>
          <a:p>
            <a:pPr lvl="1"/>
            <a:r>
              <a:rPr lang="en-US" dirty="0" smtClean="0"/>
              <a:t>167 </a:t>
            </a:r>
            <a:r>
              <a:rPr lang="en-US" dirty="0" err="1" smtClean="0"/>
              <a:t>oF</a:t>
            </a:r>
            <a:r>
              <a:rPr lang="en-US" dirty="0" smtClean="0"/>
              <a:t> ACSR rating</a:t>
            </a:r>
          </a:p>
          <a:p>
            <a:endParaRPr lang="en-US" dirty="0"/>
          </a:p>
        </p:txBody>
      </p:sp>
      <p:pic>
        <p:nvPicPr>
          <p:cNvPr id="12" name="Picture 11"/>
          <p:cNvPicPr>
            <a:picLocks noChangeAspect="1"/>
          </p:cNvPicPr>
          <p:nvPr/>
        </p:nvPicPr>
        <p:blipFill>
          <a:blip r:embed="rId2"/>
          <a:stretch>
            <a:fillRect/>
          </a:stretch>
        </p:blipFill>
        <p:spPr>
          <a:xfrm>
            <a:off x="6037954" y="961533"/>
            <a:ext cx="4276639" cy="5621813"/>
          </a:xfrm>
          <a:prstGeom prst="rect">
            <a:avLst/>
          </a:prstGeom>
        </p:spPr>
      </p:pic>
    </p:spTree>
    <p:extLst>
      <p:ext uri="{BB962C8B-B14F-4D97-AF65-F5344CB8AC3E}">
        <p14:creationId xmlns:p14="http://schemas.microsoft.com/office/powerpoint/2010/main" val="179377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Melted Coverup</a:t>
            </a:r>
            <a:endParaRPr lang="en-US" dirty="0"/>
          </a:p>
        </p:txBody>
      </p:sp>
      <p:sp>
        <p:nvSpPr>
          <p:cNvPr id="8" name="Content Placeholder 7"/>
          <p:cNvSpPr>
            <a:spLocks noGrp="1"/>
          </p:cNvSpPr>
          <p:nvPr>
            <p:ph idx="1"/>
          </p:nvPr>
        </p:nvSpPr>
        <p:spPr/>
        <p:txBody>
          <a:bodyPr>
            <a:normAutofit fontScale="85000" lnSpcReduction="20000"/>
          </a:bodyPr>
          <a:lstStyle/>
          <a:p>
            <a:r>
              <a:rPr lang="en-US" dirty="0" smtClean="0"/>
              <a:t>Beyond the normal hazards for this work, the following were missed in the tailboard:</a:t>
            </a:r>
          </a:p>
          <a:p>
            <a:pPr lvl="1"/>
            <a:r>
              <a:rPr lang="en-US" dirty="0" smtClean="0"/>
              <a:t>Conductor was too hot for line protectors</a:t>
            </a:r>
          </a:p>
          <a:p>
            <a:pPr lvl="1"/>
            <a:r>
              <a:rPr lang="en-US" dirty="0" smtClean="0"/>
              <a:t>Wrong protectors in use (25KV used instead of 35KV)</a:t>
            </a:r>
          </a:p>
          <a:p>
            <a:r>
              <a:rPr lang="en-US" dirty="0" smtClean="0"/>
              <a:t>Some things that the incident analysis didn’t cover but probably should:</a:t>
            </a:r>
          </a:p>
          <a:p>
            <a:pPr lvl="1"/>
            <a:r>
              <a:rPr lang="en-US" dirty="0" smtClean="0"/>
              <a:t>What’s the temperature rating of rubber gloves?</a:t>
            </a:r>
          </a:p>
          <a:p>
            <a:pPr lvl="1"/>
            <a:r>
              <a:rPr lang="en-US" dirty="0" smtClean="0"/>
              <a:t>At elevated operating temperature, is the ACSR conductor prone to catastrophic failure?</a:t>
            </a:r>
          </a:p>
          <a:p>
            <a:r>
              <a:rPr lang="en-US" dirty="0" smtClean="0"/>
              <a:t>How would line crew know in advance the line is too hot for their </a:t>
            </a:r>
            <a:r>
              <a:rPr lang="en-US" dirty="0" err="1" smtClean="0"/>
              <a:t>coverup</a:t>
            </a:r>
            <a:r>
              <a:rPr lang="en-US" dirty="0" smtClean="0"/>
              <a:t>? </a:t>
            </a:r>
          </a:p>
          <a:p>
            <a:r>
              <a:rPr lang="en-US" dirty="0" smtClean="0"/>
              <a:t>Assumed in work practice that cover up and PPE are only exposed to conditions that are “normal”.  </a:t>
            </a:r>
          </a:p>
          <a:p>
            <a:r>
              <a:rPr lang="en-US" dirty="0" smtClean="0"/>
              <a:t>Now requesting engineering to notify construction of this type of condition.</a:t>
            </a:r>
          </a:p>
          <a:p>
            <a:r>
              <a:rPr lang="en-US" dirty="0" smtClean="0"/>
              <a:t>Contemplating buying IR devices for crews to check temp of lines before approaching.</a:t>
            </a:r>
          </a:p>
        </p:txBody>
      </p:sp>
    </p:spTree>
    <p:extLst>
      <p:ext uri="{BB962C8B-B14F-4D97-AF65-F5344CB8AC3E}">
        <p14:creationId xmlns:p14="http://schemas.microsoft.com/office/powerpoint/2010/main" val="2043081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Rare Equipment-</a:t>
            </a:r>
            <a:r>
              <a:rPr lang="en-US" dirty="0" err="1" smtClean="0"/>
              <a:t>Padmount</a:t>
            </a:r>
            <a:r>
              <a:rPr lang="en-US" dirty="0" smtClean="0"/>
              <a:t> XF</a:t>
            </a:r>
            <a:endParaRPr lang="en-US" dirty="0"/>
          </a:p>
        </p:txBody>
      </p:sp>
      <p:sp>
        <p:nvSpPr>
          <p:cNvPr id="3" name="Content Placeholder 2"/>
          <p:cNvSpPr>
            <a:spLocks noGrp="1"/>
          </p:cNvSpPr>
          <p:nvPr>
            <p:ph sz="half" idx="1"/>
          </p:nvPr>
        </p:nvSpPr>
        <p:spPr/>
        <p:txBody>
          <a:bodyPr/>
          <a:lstStyle/>
          <a:p>
            <a:r>
              <a:rPr lang="en-US" dirty="0" smtClean="0"/>
              <a:t>Troubleshooters were on an outage call at 2:00am.</a:t>
            </a:r>
          </a:p>
          <a:p>
            <a:r>
              <a:rPr lang="en-US" dirty="0" smtClean="0"/>
              <a:t>Believed primary UG failure</a:t>
            </a:r>
          </a:p>
          <a:p>
            <a:r>
              <a:rPr lang="en-US" dirty="0" smtClean="0"/>
              <a:t>Isolated cables and reenergized</a:t>
            </a:r>
          </a:p>
          <a:p>
            <a:r>
              <a:rPr lang="en-US" dirty="0" smtClean="0"/>
              <a:t>Heard loud bang, power went back off, and observed significant customer property damage.</a:t>
            </a:r>
            <a:endParaRPr lang="en-US" dirty="0"/>
          </a:p>
        </p:txBody>
      </p:sp>
      <p:pic>
        <p:nvPicPr>
          <p:cNvPr id="5" name="Content Placeholder 4"/>
          <p:cNvPicPr>
            <a:picLocks noGrp="1" noChangeAspect="1"/>
          </p:cNvPicPr>
          <p:nvPr>
            <p:ph sz="half" idx="2"/>
          </p:nvPr>
        </p:nvPicPr>
        <p:blipFill>
          <a:blip r:embed="rId2"/>
          <a:stretch>
            <a:fillRect/>
          </a:stretch>
        </p:blipFill>
        <p:spPr>
          <a:xfrm>
            <a:off x="5654675" y="2388012"/>
            <a:ext cx="4395788" cy="3536127"/>
          </a:xfrm>
          <a:prstGeom prst="rect">
            <a:avLst/>
          </a:prstGeom>
        </p:spPr>
      </p:pic>
      <p:pic>
        <p:nvPicPr>
          <p:cNvPr id="6" name="Picture 5"/>
          <p:cNvPicPr>
            <a:picLocks noChangeAspect="1"/>
          </p:cNvPicPr>
          <p:nvPr/>
        </p:nvPicPr>
        <p:blipFill>
          <a:blip r:embed="rId3"/>
          <a:stretch>
            <a:fillRect/>
          </a:stretch>
        </p:blipFill>
        <p:spPr>
          <a:xfrm>
            <a:off x="6128481" y="1801834"/>
            <a:ext cx="3564658" cy="4708482"/>
          </a:xfrm>
          <a:prstGeom prst="rect">
            <a:avLst/>
          </a:prstGeom>
        </p:spPr>
      </p:pic>
      <p:pic>
        <p:nvPicPr>
          <p:cNvPr id="7" name="Picture 6"/>
          <p:cNvPicPr>
            <a:picLocks noChangeAspect="1"/>
          </p:cNvPicPr>
          <p:nvPr/>
        </p:nvPicPr>
        <p:blipFill>
          <a:blip r:embed="rId4"/>
          <a:stretch>
            <a:fillRect/>
          </a:stretch>
        </p:blipFill>
        <p:spPr>
          <a:xfrm>
            <a:off x="5654675" y="2388012"/>
            <a:ext cx="4743450" cy="3514725"/>
          </a:xfrm>
          <a:prstGeom prst="rect">
            <a:avLst/>
          </a:prstGeom>
        </p:spPr>
      </p:pic>
      <p:sp>
        <p:nvSpPr>
          <p:cNvPr id="8" name="Content Placeholder 2"/>
          <p:cNvSpPr txBox="1">
            <a:spLocks/>
          </p:cNvSpPr>
          <p:nvPr/>
        </p:nvSpPr>
        <p:spPr>
          <a:xfrm>
            <a:off x="6644893" y="2047492"/>
            <a:ext cx="4396339" cy="41957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dirty="0" smtClean="0"/>
              <a:t>Hazard: Confusion between oil switch to disconnect and switch transformer elbows and a de-energized tap switch.</a:t>
            </a:r>
          </a:p>
          <a:p>
            <a:pPr lvl="1"/>
            <a:r>
              <a:rPr lang="en-US" dirty="0" smtClean="0"/>
              <a:t>Rare to see small </a:t>
            </a:r>
            <a:r>
              <a:rPr lang="en-US" dirty="0" err="1" smtClean="0"/>
              <a:t>padmount</a:t>
            </a:r>
            <a:r>
              <a:rPr lang="en-US" dirty="0" smtClean="0"/>
              <a:t> </a:t>
            </a:r>
            <a:r>
              <a:rPr lang="en-US" dirty="0" err="1" smtClean="0"/>
              <a:t>tXF</a:t>
            </a:r>
            <a:r>
              <a:rPr lang="en-US" dirty="0" smtClean="0"/>
              <a:t> dual rated</a:t>
            </a:r>
            <a:endParaRPr lang="en-US" dirty="0"/>
          </a:p>
          <a:p>
            <a:r>
              <a:rPr lang="en-US" dirty="0" smtClean="0"/>
              <a:t>Switched tap to 2400V, subjecting customer to 3.0 </a:t>
            </a:r>
            <a:r>
              <a:rPr lang="en-US" dirty="0" err="1" smtClean="0"/>
              <a:t>pu</a:t>
            </a:r>
            <a:r>
              <a:rPr lang="en-US" dirty="0" smtClean="0"/>
              <a:t> voltage, dramatically increasing fire danger and damaged equipment.</a:t>
            </a:r>
          </a:p>
        </p:txBody>
      </p:sp>
    </p:spTree>
    <p:extLst>
      <p:ext uri="{BB962C8B-B14F-4D97-AF65-F5344CB8AC3E}">
        <p14:creationId xmlns:p14="http://schemas.microsoft.com/office/powerpoint/2010/main" val="86865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SCADA Mistakes</a:t>
            </a:r>
            <a:endParaRPr lang="en-US" dirty="0"/>
          </a:p>
        </p:txBody>
      </p:sp>
      <p:sp>
        <p:nvSpPr>
          <p:cNvPr id="15" name="Content Placeholder 14"/>
          <p:cNvSpPr>
            <a:spLocks noGrp="1"/>
          </p:cNvSpPr>
          <p:nvPr>
            <p:ph sz="half" idx="1"/>
          </p:nvPr>
        </p:nvSpPr>
        <p:spPr/>
        <p:txBody>
          <a:bodyPr>
            <a:normAutofit fontScale="85000" lnSpcReduction="10000"/>
          </a:bodyPr>
          <a:lstStyle/>
          <a:p>
            <a:r>
              <a:rPr lang="en-US" dirty="0" smtClean="0"/>
              <a:t>Control Center Operators initiated switching on one transformer in a substation.  </a:t>
            </a:r>
          </a:p>
          <a:p>
            <a:r>
              <a:rPr lang="en-US" dirty="0" smtClean="0"/>
              <a:t>On commanding the  high side interrupter to open, the interrupter on the adjacent bank opened.  The interrupter they commanded was closed.</a:t>
            </a:r>
          </a:p>
          <a:p>
            <a:r>
              <a:rPr lang="en-US" dirty="0" smtClean="0"/>
              <a:t>Unknown to operators, RTU work was also being done with SCADA support staff.  </a:t>
            </a:r>
          </a:p>
          <a:p>
            <a:r>
              <a:rPr lang="en-US" dirty="0" smtClean="0"/>
              <a:t>Controls inserted into the DNP3.0 configuration in the wrong location in the RTU </a:t>
            </a:r>
            <a:r>
              <a:rPr lang="en-US" dirty="0" err="1" smtClean="0"/>
              <a:t>config</a:t>
            </a:r>
            <a:r>
              <a:rPr lang="en-US" dirty="0"/>
              <a:t> </a:t>
            </a:r>
            <a:r>
              <a:rPr lang="en-US" dirty="0" smtClean="0"/>
              <a:t>which shoved existing controls down by 2.</a:t>
            </a:r>
          </a:p>
          <a:p>
            <a:r>
              <a:rPr lang="en-US" dirty="0" smtClean="0"/>
              <a:t>New controls would have been tested by RTU tech and SCADA but that didn’t help the operators.</a:t>
            </a:r>
            <a:endParaRPr lang="en-US" dirty="0"/>
          </a:p>
        </p:txBody>
      </p:sp>
      <p:sp>
        <p:nvSpPr>
          <p:cNvPr id="16" name="Content Placeholder 15"/>
          <p:cNvSpPr>
            <a:spLocks noGrp="1"/>
          </p:cNvSpPr>
          <p:nvPr>
            <p:ph sz="half" idx="2"/>
          </p:nvPr>
        </p:nvSpPr>
        <p:spPr/>
        <p:txBody>
          <a:bodyPr>
            <a:normAutofit fontScale="85000" lnSpcReduction="10000"/>
          </a:bodyPr>
          <a:lstStyle/>
          <a:p>
            <a:r>
              <a:rPr lang="en-US" dirty="0" smtClean="0"/>
              <a:t>Still under investigation, but this will likely lead to a requirement that no SCADA operations are done in a substation when SCADA/RTU modifications are underway. </a:t>
            </a:r>
          </a:p>
          <a:p>
            <a:r>
              <a:rPr lang="en-US" dirty="0" smtClean="0"/>
              <a:t>SCADA work does not necessarily accompany equipment </a:t>
            </a:r>
            <a:r>
              <a:rPr lang="en-US" dirty="0" err="1" smtClean="0"/>
              <a:t>changeouts</a:t>
            </a:r>
            <a:r>
              <a:rPr lang="en-US" dirty="0" smtClean="0"/>
              <a:t> anymore. Some may be done with power equipment.</a:t>
            </a:r>
          </a:p>
          <a:p>
            <a:pPr lvl="1"/>
            <a:r>
              <a:rPr lang="en-US" dirty="0" smtClean="0"/>
              <a:t>Reprogramming Relays</a:t>
            </a:r>
          </a:p>
          <a:p>
            <a:pPr lvl="1"/>
            <a:r>
              <a:rPr lang="en-US" dirty="0" smtClean="0"/>
              <a:t>Adding </a:t>
            </a:r>
            <a:r>
              <a:rPr lang="en-US" dirty="0" err="1" smtClean="0"/>
              <a:t>datapoints</a:t>
            </a:r>
            <a:endParaRPr lang="en-US" dirty="0" smtClean="0"/>
          </a:p>
          <a:p>
            <a:endParaRPr lang="en-US" dirty="0"/>
          </a:p>
        </p:txBody>
      </p:sp>
    </p:spTree>
    <p:extLst>
      <p:ext uri="{BB962C8B-B14F-4D97-AF65-F5344CB8AC3E}">
        <p14:creationId xmlns:p14="http://schemas.microsoft.com/office/powerpoint/2010/main" val="1328486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Break Tools Can Save</a:t>
            </a:r>
            <a:endParaRPr lang="en-US" dirty="0"/>
          </a:p>
        </p:txBody>
      </p:sp>
      <p:sp>
        <p:nvSpPr>
          <p:cNvPr id="10" name="Content Placeholder 9"/>
          <p:cNvSpPr>
            <a:spLocks noGrp="1"/>
          </p:cNvSpPr>
          <p:nvPr>
            <p:ph idx="1"/>
          </p:nvPr>
        </p:nvSpPr>
        <p:spPr/>
        <p:txBody>
          <a:bodyPr>
            <a:normAutofit fontScale="85000" lnSpcReduction="20000"/>
          </a:bodyPr>
          <a:lstStyle/>
          <a:p>
            <a:r>
              <a:rPr lang="en-US" dirty="0" smtClean="0"/>
              <a:t>Most of us have work methods and ops that describe when load break tools are required.</a:t>
            </a:r>
          </a:p>
          <a:p>
            <a:r>
              <a:rPr lang="en-US" dirty="0" smtClean="0"/>
              <a:t>These may not always be used as directed.</a:t>
            </a:r>
          </a:p>
          <a:p>
            <a:pPr lvl="1"/>
            <a:r>
              <a:rPr lang="en-US" dirty="0" smtClean="0"/>
              <a:t>Not used</a:t>
            </a:r>
          </a:p>
          <a:p>
            <a:pPr lvl="1"/>
            <a:r>
              <a:rPr lang="en-US" dirty="0" smtClean="0"/>
              <a:t>Used incorrectly</a:t>
            </a:r>
          </a:p>
          <a:p>
            <a:pPr lvl="1"/>
            <a:r>
              <a:rPr lang="en-US" dirty="0" smtClean="0"/>
              <a:t>In poor condition</a:t>
            </a:r>
            <a:endParaRPr lang="en-US" dirty="0"/>
          </a:p>
          <a:p>
            <a:r>
              <a:rPr lang="en-US" dirty="0" smtClean="0"/>
              <a:t>Usual conditions for load breaking:</a:t>
            </a:r>
          </a:p>
          <a:p>
            <a:pPr lvl="1"/>
            <a:r>
              <a:rPr lang="en-US" dirty="0" smtClean="0"/>
              <a:t>Transformer Magnetizing Current (&gt; X KVA)</a:t>
            </a:r>
          </a:p>
          <a:p>
            <a:pPr lvl="1"/>
            <a:r>
              <a:rPr lang="en-US" dirty="0" smtClean="0"/>
              <a:t>Capacitor bank switching</a:t>
            </a:r>
          </a:p>
          <a:p>
            <a:pPr lvl="1"/>
            <a:r>
              <a:rPr lang="en-US" dirty="0" smtClean="0"/>
              <a:t>Dropping Load</a:t>
            </a:r>
          </a:p>
          <a:p>
            <a:pPr lvl="1"/>
            <a:r>
              <a:rPr lang="en-US" dirty="0" smtClean="0"/>
              <a:t>Breaking parallel</a:t>
            </a:r>
          </a:p>
          <a:p>
            <a:r>
              <a:rPr lang="en-US" dirty="0" smtClean="0"/>
              <a:t>Not using load break on breaking parallel or dropping light loads is sometimes doable.  </a:t>
            </a:r>
          </a:p>
          <a:p>
            <a:pPr lvl="1"/>
            <a:r>
              <a:rPr lang="en-US" dirty="0" smtClean="0"/>
              <a:t>Almost never successful on larger transformers or capacitor banks</a:t>
            </a:r>
          </a:p>
        </p:txBody>
      </p:sp>
    </p:spTree>
    <p:extLst>
      <p:ext uri="{BB962C8B-B14F-4D97-AF65-F5344CB8AC3E}">
        <p14:creationId xmlns:p14="http://schemas.microsoft.com/office/powerpoint/2010/main" val="1796771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Break Tools Can Save</a:t>
            </a:r>
            <a:endParaRPr lang="en-US" dirty="0"/>
          </a:p>
        </p:txBody>
      </p:sp>
      <p:pic>
        <p:nvPicPr>
          <p:cNvPr id="5" name="Content Placeholder 4"/>
          <p:cNvPicPr>
            <a:picLocks noGrp="1" noChangeAspect="1"/>
          </p:cNvPicPr>
          <p:nvPr>
            <p:ph sz="half" idx="1"/>
          </p:nvPr>
        </p:nvPicPr>
        <p:blipFill>
          <a:blip r:embed="rId2"/>
          <a:stretch>
            <a:fillRect/>
          </a:stretch>
        </p:blipFill>
        <p:spPr>
          <a:xfrm>
            <a:off x="1771694" y="2060575"/>
            <a:ext cx="3059025" cy="4195763"/>
          </a:xfrm>
          <a:prstGeom prst="rect">
            <a:avLst/>
          </a:prstGeom>
        </p:spPr>
      </p:pic>
      <p:pic>
        <p:nvPicPr>
          <p:cNvPr id="6" name="Content Placeholder 5"/>
          <p:cNvPicPr>
            <a:picLocks noGrp="1" noChangeAspect="1"/>
          </p:cNvPicPr>
          <p:nvPr>
            <p:ph sz="half" idx="2"/>
          </p:nvPr>
        </p:nvPicPr>
        <p:blipFill>
          <a:blip r:embed="rId3"/>
          <a:stretch>
            <a:fillRect/>
          </a:stretch>
        </p:blipFill>
        <p:spPr>
          <a:xfrm>
            <a:off x="6250272" y="2055813"/>
            <a:ext cx="3204594" cy="4200525"/>
          </a:xfrm>
          <a:prstGeom prst="rect">
            <a:avLst/>
          </a:prstGeom>
        </p:spPr>
      </p:pic>
      <p:pic>
        <p:nvPicPr>
          <p:cNvPr id="8" name="Picture 7"/>
          <p:cNvPicPr>
            <a:picLocks noChangeAspect="1"/>
          </p:cNvPicPr>
          <p:nvPr/>
        </p:nvPicPr>
        <p:blipFill>
          <a:blip r:embed="rId4"/>
          <a:stretch>
            <a:fillRect/>
          </a:stretch>
        </p:blipFill>
        <p:spPr>
          <a:xfrm>
            <a:off x="1802353" y="2055813"/>
            <a:ext cx="3028366" cy="4200525"/>
          </a:xfrm>
          <a:prstGeom prst="rect">
            <a:avLst/>
          </a:prstGeom>
        </p:spPr>
      </p:pic>
      <p:pic>
        <p:nvPicPr>
          <p:cNvPr id="9" name="Picture 8"/>
          <p:cNvPicPr>
            <a:picLocks noChangeAspect="1"/>
          </p:cNvPicPr>
          <p:nvPr/>
        </p:nvPicPr>
        <p:blipFill>
          <a:blip r:embed="rId5"/>
          <a:stretch>
            <a:fillRect/>
          </a:stretch>
        </p:blipFill>
        <p:spPr>
          <a:xfrm>
            <a:off x="6177545" y="2055813"/>
            <a:ext cx="3350048" cy="4200525"/>
          </a:xfrm>
          <a:prstGeom prst="rect">
            <a:avLst/>
          </a:prstGeom>
        </p:spPr>
      </p:pic>
      <p:sp>
        <p:nvSpPr>
          <p:cNvPr id="10" name="Oval 9"/>
          <p:cNvSpPr/>
          <p:nvPr/>
        </p:nvSpPr>
        <p:spPr>
          <a:xfrm>
            <a:off x="2073897" y="2366128"/>
            <a:ext cx="669303" cy="10275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062248" y="2169737"/>
            <a:ext cx="669303" cy="10275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63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Break Tools Can Save</a:t>
            </a:r>
            <a:endParaRPr lang="en-US" dirty="0"/>
          </a:p>
        </p:txBody>
      </p:sp>
      <p:sp>
        <p:nvSpPr>
          <p:cNvPr id="10" name="Content Placeholder 9"/>
          <p:cNvSpPr>
            <a:spLocks noGrp="1"/>
          </p:cNvSpPr>
          <p:nvPr>
            <p:ph idx="1"/>
          </p:nvPr>
        </p:nvSpPr>
        <p:spPr/>
        <p:txBody>
          <a:bodyPr>
            <a:normAutofit fontScale="62500" lnSpcReduction="20000"/>
          </a:bodyPr>
          <a:lstStyle/>
          <a:p>
            <a:r>
              <a:rPr lang="en-US" dirty="0" smtClean="0"/>
              <a:t>Most of us have work methods and ops that describe when load break tools are required.</a:t>
            </a:r>
          </a:p>
          <a:p>
            <a:r>
              <a:rPr lang="en-US" dirty="0" smtClean="0"/>
              <a:t>These may not always be used as directed.</a:t>
            </a:r>
          </a:p>
          <a:p>
            <a:pPr lvl="1"/>
            <a:r>
              <a:rPr lang="en-US" dirty="0" smtClean="0"/>
              <a:t>Not used</a:t>
            </a:r>
          </a:p>
          <a:p>
            <a:pPr lvl="1"/>
            <a:r>
              <a:rPr lang="en-US" dirty="0" smtClean="0"/>
              <a:t>Used incorrectly</a:t>
            </a:r>
          </a:p>
          <a:p>
            <a:pPr lvl="1"/>
            <a:r>
              <a:rPr lang="en-US" dirty="0" smtClean="0"/>
              <a:t>In poor condition</a:t>
            </a:r>
            <a:endParaRPr lang="en-US" dirty="0"/>
          </a:p>
          <a:p>
            <a:r>
              <a:rPr lang="en-US" dirty="0" smtClean="0"/>
              <a:t>Usual conditions for load breaking:</a:t>
            </a:r>
          </a:p>
          <a:p>
            <a:pPr lvl="1"/>
            <a:r>
              <a:rPr lang="en-US" dirty="0" smtClean="0"/>
              <a:t>Transformer Magnetizing Current (&gt; X KVA)</a:t>
            </a:r>
          </a:p>
          <a:p>
            <a:pPr lvl="1"/>
            <a:r>
              <a:rPr lang="en-US" dirty="0" smtClean="0"/>
              <a:t>Capacitor bank switching</a:t>
            </a:r>
          </a:p>
          <a:p>
            <a:pPr lvl="1"/>
            <a:r>
              <a:rPr lang="en-US" dirty="0" smtClean="0"/>
              <a:t>Dropping Load</a:t>
            </a:r>
          </a:p>
          <a:p>
            <a:pPr lvl="1"/>
            <a:r>
              <a:rPr lang="en-US" dirty="0" smtClean="0"/>
              <a:t>Breaking parallel</a:t>
            </a:r>
          </a:p>
          <a:p>
            <a:r>
              <a:rPr lang="en-US" dirty="0" smtClean="0"/>
              <a:t>Not using load break on breaking parallel or dropping light loads is sometimes doable.  </a:t>
            </a:r>
          </a:p>
          <a:p>
            <a:pPr lvl="1"/>
            <a:r>
              <a:rPr lang="en-US" dirty="0" smtClean="0"/>
              <a:t>Almost never successful on larger transformers or capacitor banks</a:t>
            </a:r>
          </a:p>
          <a:p>
            <a:r>
              <a:rPr lang="en-US" dirty="0" smtClean="0"/>
              <a:t>Should error on the safe side…always use a load break.</a:t>
            </a:r>
          </a:p>
          <a:p>
            <a:pPr lvl="1"/>
            <a:r>
              <a:rPr lang="en-US" dirty="0" smtClean="0"/>
              <a:t>Not in control of the system conditions that make successful interruption likely.</a:t>
            </a:r>
          </a:p>
          <a:p>
            <a:pPr lvl="1"/>
            <a:r>
              <a:rPr lang="en-US" dirty="0" smtClean="0"/>
              <a:t>Unsuccessful interruption leads to faults, personal hazards, fire hazards, damaged switches, outages</a:t>
            </a:r>
          </a:p>
          <a:p>
            <a:pPr lvl="1"/>
            <a:endParaRPr lang="en-US" dirty="0"/>
          </a:p>
        </p:txBody>
      </p:sp>
    </p:spTree>
    <p:extLst>
      <p:ext uri="{BB962C8B-B14F-4D97-AF65-F5344CB8AC3E}">
        <p14:creationId xmlns:p14="http://schemas.microsoft.com/office/powerpoint/2010/main" val="1455409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Thoughts</a:t>
            </a:r>
            <a:endParaRPr lang="en-US" dirty="0"/>
          </a:p>
        </p:txBody>
      </p:sp>
      <p:sp>
        <p:nvSpPr>
          <p:cNvPr id="3" name="Content Placeholder 2"/>
          <p:cNvSpPr>
            <a:spLocks noGrp="1"/>
          </p:cNvSpPr>
          <p:nvPr>
            <p:ph idx="1"/>
          </p:nvPr>
        </p:nvSpPr>
        <p:spPr/>
        <p:txBody>
          <a:bodyPr/>
          <a:lstStyle/>
          <a:p>
            <a:r>
              <a:rPr lang="en-US" dirty="0" smtClean="0"/>
              <a:t>Challenge yourself and your co-workers to include elimination, substitution and engineering design to reduce hazard levels.  </a:t>
            </a:r>
          </a:p>
          <a:p>
            <a:r>
              <a:rPr lang="en-US" dirty="0" smtClean="0"/>
              <a:t>Be attentive in incident analysis for areas of improvement that relate to engineering controls, not just PPE, adherence to work practices, etc.</a:t>
            </a:r>
          </a:p>
          <a:p>
            <a:r>
              <a:rPr lang="en-US" dirty="0" smtClean="0"/>
              <a:t>Encourage all members to understand the rationale and assumptions behind work practices.  Consider how those assumptions can be verified prior to work starting.  </a:t>
            </a:r>
          </a:p>
          <a:p>
            <a:r>
              <a:rPr lang="en-US" dirty="0" smtClean="0"/>
              <a:t>Share unusual hazards with all.  </a:t>
            </a:r>
          </a:p>
        </p:txBody>
      </p:sp>
    </p:spTree>
    <p:extLst>
      <p:ext uri="{BB962C8B-B14F-4D97-AF65-F5344CB8AC3E}">
        <p14:creationId xmlns:p14="http://schemas.microsoft.com/office/powerpoint/2010/main" val="3691250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p:txBody>
          <a:bodyPr/>
          <a:lstStyle/>
          <a:p>
            <a:r>
              <a:rPr lang="en-US" dirty="0" smtClean="0"/>
              <a:t>Review OSHA Hazard Prevention and Control</a:t>
            </a:r>
          </a:p>
          <a:p>
            <a:r>
              <a:rPr lang="en-US" dirty="0" smtClean="0"/>
              <a:t>Engineering Controls</a:t>
            </a:r>
          </a:p>
          <a:p>
            <a:r>
              <a:rPr lang="en-US" dirty="0" smtClean="0"/>
              <a:t>Assumptions embedded in Safe Work Practices &amp; PPE</a:t>
            </a:r>
          </a:p>
          <a:p>
            <a:r>
              <a:rPr lang="en-US" dirty="0" smtClean="0"/>
              <a:t>Case Studies</a:t>
            </a:r>
            <a:endParaRPr lang="en-US" dirty="0"/>
          </a:p>
        </p:txBody>
      </p:sp>
    </p:spTree>
    <p:extLst>
      <p:ext uri="{BB962C8B-B14F-4D97-AF65-F5344CB8AC3E}">
        <p14:creationId xmlns:p14="http://schemas.microsoft.com/office/powerpoint/2010/main" val="3540909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Behind This Presentation</a:t>
            </a:r>
            <a:endParaRPr lang="en-US" dirty="0"/>
          </a:p>
        </p:txBody>
      </p:sp>
      <p:sp>
        <p:nvSpPr>
          <p:cNvPr id="3" name="Content Placeholder 2"/>
          <p:cNvSpPr>
            <a:spLocks noGrp="1"/>
          </p:cNvSpPr>
          <p:nvPr>
            <p:ph idx="1"/>
          </p:nvPr>
        </p:nvSpPr>
        <p:spPr/>
        <p:txBody>
          <a:bodyPr>
            <a:normAutofit lnSpcReduction="10000"/>
          </a:bodyPr>
          <a:lstStyle/>
          <a:p>
            <a:r>
              <a:rPr lang="en-US" dirty="0" smtClean="0"/>
              <a:t>Engineering </a:t>
            </a:r>
            <a:r>
              <a:rPr lang="en-US" dirty="0"/>
              <a:t>c</a:t>
            </a:r>
            <a:r>
              <a:rPr lang="en-US" dirty="0" smtClean="0"/>
              <a:t>ontrols </a:t>
            </a:r>
            <a:r>
              <a:rPr lang="en-US" dirty="0"/>
              <a:t>s</a:t>
            </a:r>
            <a:r>
              <a:rPr lang="en-US" dirty="0" smtClean="0"/>
              <a:t>eldom </a:t>
            </a:r>
            <a:r>
              <a:rPr lang="en-US" dirty="0"/>
              <a:t>a</a:t>
            </a:r>
            <a:r>
              <a:rPr lang="en-US" dirty="0" smtClean="0"/>
              <a:t> focus in Incident Investigations</a:t>
            </a:r>
          </a:p>
          <a:p>
            <a:pPr lvl="1"/>
            <a:r>
              <a:rPr lang="en-US" dirty="0" smtClean="0"/>
              <a:t>Only if investigator knows of an alternative design, product, etc.</a:t>
            </a:r>
          </a:p>
          <a:p>
            <a:r>
              <a:rPr lang="en-US" dirty="0" smtClean="0"/>
              <a:t>Assumptions behind engineering controls and our approved work practices are often unstated and unknown to most.</a:t>
            </a:r>
          </a:p>
          <a:p>
            <a:pPr lvl="1"/>
            <a:r>
              <a:rPr lang="en-US" dirty="0" smtClean="0"/>
              <a:t>Leads to situations where workers are unprepared for unusual circumstances</a:t>
            </a:r>
          </a:p>
          <a:p>
            <a:r>
              <a:rPr lang="en-US" dirty="0" smtClean="0"/>
              <a:t>Several obscure hazards observed at OG&amp;E recently</a:t>
            </a:r>
          </a:p>
          <a:p>
            <a:r>
              <a:rPr lang="en-US" dirty="0" smtClean="0"/>
              <a:t>All of us have a lot of focus individually and corporately on safety.</a:t>
            </a:r>
          </a:p>
          <a:p>
            <a:pPr lvl="1"/>
            <a:r>
              <a:rPr lang="en-US" dirty="0" smtClean="0"/>
              <a:t>“Safety is a value” not just a “priority”.</a:t>
            </a:r>
          </a:p>
          <a:p>
            <a:pPr lvl="1"/>
            <a:r>
              <a:rPr lang="en-US" dirty="0" smtClean="0"/>
              <a:t>“Working safely is a condition of employment”</a:t>
            </a:r>
          </a:p>
          <a:p>
            <a:pPr lvl="1"/>
            <a:r>
              <a:rPr lang="en-US" dirty="0" smtClean="0"/>
              <a:t>All expect all to go home fully functional. </a:t>
            </a:r>
            <a:endParaRPr lang="en-US" dirty="0"/>
          </a:p>
        </p:txBody>
      </p:sp>
    </p:spTree>
    <p:extLst>
      <p:ext uri="{BB962C8B-B14F-4D97-AF65-F5344CB8AC3E}">
        <p14:creationId xmlns:p14="http://schemas.microsoft.com/office/powerpoint/2010/main" val="2946234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Prevention and Control</a:t>
            </a:r>
            <a:endParaRPr lang="en-US" dirty="0"/>
          </a:p>
        </p:txBody>
      </p:sp>
      <p:sp>
        <p:nvSpPr>
          <p:cNvPr id="3" name="Content Placeholder 2"/>
          <p:cNvSpPr>
            <a:spLocks noGrp="1"/>
          </p:cNvSpPr>
          <p:nvPr>
            <p:ph idx="1"/>
          </p:nvPr>
        </p:nvSpPr>
        <p:spPr/>
        <p:txBody>
          <a:bodyPr>
            <a:normAutofit/>
          </a:bodyPr>
          <a:lstStyle/>
          <a:p>
            <a:r>
              <a:rPr lang="en-US" dirty="0" smtClean="0"/>
              <a:t>Continually review work environment and practices</a:t>
            </a:r>
          </a:p>
          <a:p>
            <a:r>
              <a:rPr lang="en-US" dirty="0" smtClean="0"/>
              <a:t>Prevent or control identified hazards</a:t>
            </a:r>
          </a:p>
          <a:p>
            <a:r>
              <a:rPr lang="en-US" dirty="0" smtClean="0"/>
              <a:t>Use various systems to control, prevent or correct hazards</a:t>
            </a:r>
            <a:r>
              <a:rPr lang="en-US" dirty="0" smtClean="0"/>
              <a:t>.</a:t>
            </a:r>
            <a:endParaRPr lang="en-US" dirty="0"/>
          </a:p>
          <a:p>
            <a:r>
              <a:rPr lang="en-US" dirty="0" smtClean="0"/>
              <a:t>Defense in layers: No single points of failure…even human error</a:t>
            </a:r>
            <a:endParaRPr lang="en-US" dirty="0" smtClean="0"/>
          </a:p>
        </p:txBody>
      </p:sp>
    </p:spTree>
    <p:extLst>
      <p:ext uri="{BB962C8B-B14F-4D97-AF65-F5344CB8AC3E}">
        <p14:creationId xmlns:p14="http://schemas.microsoft.com/office/powerpoint/2010/main" val="323255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OSHA </a:t>
            </a:r>
            <a:r>
              <a:rPr lang="en-US" dirty="0" err="1" smtClean="0"/>
              <a:t>Hierachy</a:t>
            </a:r>
            <a:r>
              <a:rPr lang="en-US" dirty="0" smtClean="0"/>
              <a:t> of Controls</a:t>
            </a:r>
            <a:endParaRPr lang="en-US" dirty="0"/>
          </a:p>
        </p:txBody>
      </p:sp>
      <p:sp>
        <p:nvSpPr>
          <p:cNvPr id="5" name="Text Placeholder 4"/>
          <p:cNvSpPr>
            <a:spLocks noGrp="1"/>
          </p:cNvSpPr>
          <p:nvPr>
            <p:ph type="body" idx="1"/>
          </p:nvPr>
        </p:nvSpPr>
        <p:spPr/>
        <p:txBody>
          <a:bodyPr/>
          <a:lstStyle/>
          <a:p>
            <a:r>
              <a:rPr lang="en-US" dirty="0" smtClean="0"/>
              <a:t>Prevention Systems</a:t>
            </a:r>
            <a:endParaRPr lang="en-US" dirty="0"/>
          </a:p>
        </p:txBody>
      </p:sp>
      <p:sp>
        <p:nvSpPr>
          <p:cNvPr id="6" name="Content Placeholder 5"/>
          <p:cNvSpPr>
            <a:spLocks noGrp="1"/>
          </p:cNvSpPr>
          <p:nvPr>
            <p:ph sz="half" idx="2"/>
          </p:nvPr>
        </p:nvSpPr>
        <p:spPr/>
        <p:txBody>
          <a:bodyPr/>
          <a:lstStyle/>
          <a:p>
            <a:r>
              <a:rPr lang="en-US" dirty="0" smtClean="0"/>
              <a:t>Engineering Controls </a:t>
            </a:r>
          </a:p>
          <a:p>
            <a:r>
              <a:rPr lang="en-US" dirty="0" smtClean="0"/>
              <a:t>Safe Work Practices</a:t>
            </a:r>
          </a:p>
          <a:p>
            <a:r>
              <a:rPr lang="en-US" dirty="0" smtClean="0"/>
              <a:t>Administrative Controls</a:t>
            </a:r>
          </a:p>
          <a:p>
            <a:r>
              <a:rPr lang="en-US" dirty="0" smtClean="0"/>
              <a:t>PPE</a:t>
            </a:r>
          </a:p>
          <a:p>
            <a:r>
              <a:rPr lang="en-US" dirty="0" smtClean="0"/>
              <a:t>Tracking systems for hazard correction</a:t>
            </a:r>
          </a:p>
          <a:p>
            <a:r>
              <a:rPr lang="en-US" dirty="0" smtClean="0"/>
              <a:t>Preventative Maintenance</a:t>
            </a:r>
          </a:p>
          <a:p>
            <a:r>
              <a:rPr lang="en-US" dirty="0" smtClean="0"/>
              <a:t>Emergency Preparation</a:t>
            </a:r>
          </a:p>
          <a:p>
            <a:r>
              <a:rPr lang="en-US" dirty="0" smtClean="0"/>
              <a:t>Medical Programs</a:t>
            </a:r>
            <a:endParaRPr lang="en-US" dirty="0"/>
          </a:p>
        </p:txBody>
      </p:sp>
      <p:sp>
        <p:nvSpPr>
          <p:cNvPr id="7" name="Text Placeholder 6"/>
          <p:cNvSpPr>
            <a:spLocks noGrp="1"/>
          </p:cNvSpPr>
          <p:nvPr>
            <p:ph type="body" sz="quarter" idx="3"/>
          </p:nvPr>
        </p:nvSpPr>
        <p:spPr/>
        <p:txBody>
          <a:bodyPr/>
          <a:lstStyle/>
          <a:p>
            <a:endParaRPr lang="en-US" dirty="0"/>
          </a:p>
        </p:txBody>
      </p:sp>
      <p:pic>
        <p:nvPicPr>
          <p:cNvPr id="9" name="Content Placeholder 8"/>
          <p:cNvPicPr>
            <a:picLocks noGrp="1" noChangeAspect="1"/>
          </p:cNvPicPr>
          <p:nvPr>
            <p:ph sz="quarter" idx="4"/>
          </p:nvPr>
        </p:nvPicPr>
        <p:blipFill>
          <a:blip r:embed="rId2"/>
          <a:stretch>
            <a:fillRect/>
          </a:stretch>
        </p:blipFill>
        <p:spPr>
          <a:xfrm>
            <a:off x="5654675" y="2736326"/>
            <a:ext cx="4395788" cy="3298285"/>
          </a:xfrm>
          <a:prstGeom prst="rect">
            <a:avLst/>
          </a:prstGeom>
        </p:spPr>
      </p:pic>
    </p:spTree>
    <p:extLst>
      <p:ext uri="{BB962C8B-B14F-4D97-AF65-F5344CB8AC3E}">
        <p14:creationId xmlns:p14="http://schemas.microsoft.com/office/powerpoint/2010/main" val="124761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Engineering Controls</a:t>
            </a:r>
            <a:endParaRPr lang="en-US" dirty="0"/>
          </a:p>
        </p:txBody>
      </p:sp>
      <p:sp>
        <p:nvSpPr>
          <p:cNvPr id="8" name="Content Placeholder 7"/>
          <p:cNvSpPr>
            <a:spLocks noGrp="1"/>
          </p:cNvSpPr>
          <p:nvPr>
            <p:ph idx="1"/>
          </p:nvPr>
        </p:nvSpPr>
        <p:spPr/>
        <p:txBody>
          <a:bodyPr/>
          <a:lstStyle/>
          <a:p>
            <a:r>
              <a:rPr lang="en-US" dirty="0" smtClean="0"/>
              <a:t>One of the first c</a:t>
            </a:r>
            <a:r>
              <a:rPr lang="en-US" dirty="0" smtClean="0"/>
              <a:t>hoices </a:t>
            </a:r>
            <a:r>
              <a:rPr lang="en-US" dirty="0" smtClean="0"/>
              <a:t>to control hazards</a:t>
            </a:r>
          </a:p>
          <a:p>
            <a:r>
              <a:rPr lang="en-US" dirty="0" smtClean="0"/>
              <a:t>Focus on the hazard not the employee</a:t>
            </a:r>
          </a:p>
          <a:p>
            <a:r>
              <a:rPr lang="en-US" dirty="0" smtClean="0"/>
              <a:t>Design the hazard out of existence</a:t>
            </a:r>
          </a:p>
          <a:p>
            <a:pPr lvl="1"/>
            <a:r>
              <a:rPr lang="en-US" dirty="0" smtClean="0"/>
              <a:t>Eliminate or remove hazard</a:t>
            </a:r>
          </a:p>
          <a:p>
            <a:pPr lvl="1"/>
            <a:r>
              <a:rPr lang="en-US" dirty="0" smtClean="0"/>
              <a:t>Substitute with less hazardous or non-hazardous</a:t>
            </a:r>
          </a:p>
          <a:p>
            <a:r>
              <a:rPr lang="en-US" dirty="0" smtClean="0"/>
              <a:t>Enclose or isolate the hazard to prevent exposure in normal operations</a:t>
            </a:r>
          </a:p>
          <a:p>
            <a:r>
              <a:rPr lang="en-US" dirty="0" smtClean="0"/>
              <a:t>Barricade or reduce exposure in normal </a:t>
            </a:r>
            <a:r>
              <a:rPr lang="en-US" dirty="0" smtClean="0"/>
              <a:t>operations</a:t>
            </a:r>
          </a:p>
        </p:txBody>
      </p:sp>
    </p:spTree>
    <p:extLst>
      <p:ext uri="{BB962C8B-B14F-4D97-AF65-F5344CB8AC3E}">
        <p14:creationId xmlns:p14="http://schemas.microsoft.com/office/powerpoint/2010/main" val="2715972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Practice Assumptions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Our approved work practices combine regulatory requirements, assumptions, and engineering analysis/design</a:t>
            </a:r>
          </a:p>
          <a:p>
            <a:r>
              <a:rPr lang="en-US" dirty="0" smtClean="0"/>
              <a:t>Some common assumptions:</a:t>
            </a:r>
          </a:p>
          <a:p>
            <a:pPr lvl="1"/>
            <a:r>
              <a:rPr lang="en-US" dirty="0" smtClean="0"/>
              <a:t>Ambient air</a:t>
            </a:r>
          </a:p>
          <a:p>
            <a:pPr lvl="1"/>
            <a:r>
              <a:rPr lang="en-US" dirty="0" smtClean="0"/>
              <a:t>Human ability</a:t>
            </a:r>
          </a:p>
          <a:p>
            <a:pPr lvl="1"/>
            <a:r>
              <a:rPr lang="en-US" dirty="0" smtClean="0"/>
              <a:t>Approach or work distance</a:t>
            </a:r>
          </a:p>
          <a:p>
            <a:pPr lvl="1"/>
            <a:r>
              <a:rPr lang="en-US" dirty="0" smtClean="0"/>
              <a:t>Relay operation</a:t>
            </a:r>
          </a:p>
          <a:p>
            <a:pPr lvl="1"/>
            <a:r>
              <a:rPr lang="en-US" dirty="0" smtClean="0"/>
              <a:t>Available fault current</a:t>
            </a:r>
          </a:p>
          <a:p>
            <a:pPr lvl="1"/>
            <a:r>
              <a:rPr lang="en-US" dirty="0" smtClean="0"/>
              <a:t>Step/Touch potential</a:t>
            </a:r>
          </a:p>
          <a:p>
            <a:pPr lvl="1"/>
            <a:r>
              <a:rPr lang="en-US" dirty="0" smtClean="0"/>
              <a:t>Everyone does what they are supposed to do…</a:t>
            </a:r>
          </a:p>
          <a:p>
            <a:r>
              <a:rPr lang="en-US" dirty="0" smtClean="0"/>
              <a:t>Example: Switching practices in substations usually assumes that step/touch potential limited to certain levels.  Key factor is the ground grid.  Most require switchman to inspect ground connections on switches before operation.  Validate part of that assumption as part of our work practice.  </a:t>
            </a:r>
          </a:p>
        </p:txBody>
      </p:sp>
    </p:spTree>
    <p:extLst>
      <p:ext uri="{BB962C8B-B14F-4D97-AF65-F5344CB8AC3E}">
        <p14:creationId xmlns:p14="http://schemas.microsoft.com/office/powerpoint/2010/main" val="1309368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Unusual LTC</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a:t>
            </a:r>
            <a:r>
              <a:rPr lang="en-US" dirty="0" err="1" smtClean="0"/>
              <a:t>Isophase</a:t>
            </a:r>
            <a:r>
              <a:rPr lang="en-US" dirty="0" smtClean="0"/>
              <a:t>” LTC</a:t>
            </a:r>
          </a:p>
          <a:p>
            <a:pPr lvl="1"/>
            <a:r>
              <a:rPr lang="en-US" dirty="0" smtClean="0"/>
              <a:t>Independent phase regulation</a:t>
            </a:r>
          </a:p>
          <a:p>
            <a:r>
              <a:rPr lang="en-US" dirty="0" smtClean="0"/>
              <a:t>OG&amp;E experienced 2 catastrophic failures</a:t>
            </a:r>
          </a:p>
          <a:p>
            <a:pPr lvl="1"/>
            <a:r>
              <a:rPr lang="en-US" dirty="0" smtClean="0"/>
              <a:t>1 fatality in 1989 (unknown root cause)</a:t>
            </a:r>
          </a:p>
          <a:p>
            <a:pPr lvl="1"/>
            <a:r>
              <a:rPr lang="en-US" dirty="0" smtClean="0"/>
              <a:t>Near miss in 2008</a:t>
            </a:r>
          </a:p>
          <a:p>
            <a:r>
              <a:rPr lang="en-US" dirty="0" smtClean="0"/>
              <a:t>2008 incident occurred following LTC internal</a:t>
            </a:r>
          </a:p>
          <a:p>
            <a:r>
              <a:rPr lang="en-US" dirty="0" smtClean="0"/>
              <a:t>Crew made a “slight” modification to LTC mechanism to make subsequent maintenance easier.</a:t>
            </a:r>
          </a:p>
          <a:p>
            <a:r>
              <a:rPr lang="en-US" dirty="0" smtClean="0"/>
              <a:t>LTC Shaft operates at energized potential rather than neutral.</a:t>
            </a:r>
          </a:p>
          <a:p>
            <a:pPr lvl="1"/>
            <a:r>
              <a:rPr lang="en-US" dirty="0" smtClean="0"/>
              <a:t>Modification </a:t>
            </a:r>
            <a:r>
              <a:rPr lang="en-US" dirty="0" err="1" smtClean="0"/>
              <a:t>overvoltaged</a:t>
            </a:r>
            <a:r>
              <a:rPr lang="en-US" dirty="0" smtClean="0"/>
              <a:t> internal components</a:t>
            </a:r>
          </a:p>
          <a:p>
            <a:r>
              <a:rPr lang="en-US" dirty="0" smtClean="0"/>
              <a:t>OG&amp;E proactively removed all remaining units from service and replaced with more normal units.</a:t>
            </a:r>
            <a:endParaRPr lang="en-US" dirty="0"/>
          </a:p>
        </p:txBody>
      </p:sp>
      <p:pic>
        <p:nvPicPr>
          <p:cNvPr id="5" name="Content Placeholder 4"/>
          <p:cNvPicPr>
            <a:picLocks noGrp="1" noChangeAspect="1"/>
          </p:cNvPicPr>
          <p:nvPr>
            <p:ph sz="half" idx="2"/>
          </p:nvPr>
        </p:nvPicPr>
        <p:blipFill>
          <a:blip r:embed="rId2"/>
          <a:stretch>
            <a:fillRect/>
          </a:stretch>
        </p:blipFill>
        <p:spPr>
          <a:xfrm>
            <a:off x="5654674" y="2856322"/>
            <a:ext cx="6101107" cy="2031643"/>
          </a:xfrm>
          <a:prstGeom prst="rect">
            <a:avLst/>
          </a:prstGeom>
        </p:spPr>
      </p:pic>
    </p:spTree>
    <p:extLst>
      <p:ext uri="{BB962C8B-B14F-4D97-AF65-F5344CB8AC3E}">
        <p14:creationId xmlns:p14="http://schemas.microsoft.com/office/powerpoint/2010/main" val="2309846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OKC Network </a:t>
            </a:r>
            <a:r>
              <a:rPr lang="en-US" dirty="0" err="1" smtClean="0"/>
              <a:t>ArcFlash</a:t>
            </a:r>
            <a:r>
              <a:rPr lang="en-US" dirty="0" smtClean="0"/>
              <a:t> Reduction</a:t>
            </a:r>
            <a:endParaRPr lang="en-US" dirty="0"/>
          </a:p>
        </p:txBody>
      </p:sp>
      <p:sp>
        <p:nvSpPr>
          <p:cNvPr id="15" name="Content Placeholder 14"/>
          <p:cNvSpPr>
            <a:spLocks noGrp="1"/>
          </p:cNvSpPr>
          <p:nvPr>
            <p:ph sz="half" idx="1"/>
          </p:nvPr>
        </p:nvSpPr>
        <p:spPr/>
        <p:txBody>
          <a:bodyPr/>
          <a:lstStyle/>
          <a:p>
            <a:r>
              <a:rPr lang="en-US" dirty="0" smtClean="0"/>
              <a:t>OG&amp;E had a 480V network in downtown OKC</a:t>
            </a:r>
          </a:p>
          <a:p>
            <a:r>
              <a:rPr lang="en-US" dirty="0" smtClean="0"/>
              <a:t>Substantial </a:t>
            </a:r>
            <a:r>
              <a:rPr lang="en-US" dirty="0" err="1" smtClean="0"/>
              <a:t>ArcFlash</a:t>
            </a:r>
            <a:r>
              <a:rPr lang="en-US" dirty="0" smtClean="0"/>
              <a:t> Hazard</a:t>
            </a:r>
          </a:p>
          <a:p>
            <a:pPr lvl="1"/>
            <a:r>
              <a:rPr lang="en-US" dirty="0" smtClean="0"/>
              <a:t>Some vaults ~100kA faults</a:t>
            </a:r>
          </a:p>
          <a:p>
            <a:pPr lvl="1"/>
            <a:r>
              <a:rPr lang="en-US" dirty="0" smtClean="0"/>
              <a:t>No definite clear time</a:t>
            </a:r>
          </a:p>
          <a:p>
            <a:pPr lvl="1"/>
            <a:r>
              <a:rPr lang="en-US" dirty="0" smtClean="0"/>
              <a:t>Assuming arbitrary clear time of 3 seconds…some incident energy levels &gt;400 </a:t>
            </a:r>
            <a:r>
              <a:rPr lang="en-US" dirty="0" err="1" smtClean="0"/>
              <a:t>cal</a:t>
            </a:r>
            <a:endParaRPr lang="en-US" dirty="0" smtClean="0"/>
          </a:p>
          <a:p>
            <a:r>
              <a:rPr lang="en-US" dirty="0" smtClean="0"/>
              <a:t>Non-existent PPE required (also impractical in confined space)</a:t>
            </a:r>
          </a:p>
          <a:p>
            <a:endParaRPr lang="en-US" dirty="0" smtClean="0"/>
          </a:p>
        </p:txBody>
      </p:sp>
      <p:sp>
        <p:nvSpPr>
          <p:cNvPr id="16" name="Content Placeholder 15"/>
          <p:cNvSpPr>
            <a:spLocks noGrp="1"/>
          </p:cNvSpPr>
          <p:nvPr>
            <p:ph sz="half" idx="2"/>
          </p:nvPr>
        </p:nvSpPr>
        <p:spPr/>
        <p:txBody>
          <a:bodyPr/>
          <a:lstStyle/>
          <a:p>
            <a:r>
              <a:rPr lang="en-US" dirty="0" smtClean="0"/>
              <a:t>Project initiated to convert true network to spot networks</a:t>
            </a:r>
          </a:p>
          <a:p>
            <a:pPr lvl="1"/>
            <a:r>
              <a:rPr lang="en-US" dirty="0" smtClean="0"/>
              <a:t>Reduced # of transformers in parallel</a:t>
            </a:r>
          </a:p>
          <a:p>
            <a:pPr lvl="1"/>
            <a:r>
              <a:rPr lang="en-US" dirty="0" smtClean="0"/>
              <a:t>Facilitated the installation and operation of Eaton Vault Guard</a:t>
            </a:r>
          </a:p>
          <a:p>
            <a:r>
              <a:rPr lang="en-US" dirty="0" smtClean="0"/>
              <a:t>Dramatically reduced clearing time for faults</a:t>
            </a:r>
          </a:p>
          <a:p>
            <a:r>
              <a:rPr lang="en-US" dirty="0" err="1" smtClean="0"/>
              <a:t>ArcFlash</a:t>
            </a:r>
            <a:r>
              <a:rPr lang="en-US" dirty="0" smtClean="0"/>
              <a:t> reduced to &lt; 8 </a:t>
            </a:r>
            <a:r>
              <a:rPr lang="en-US" dirty="0" err="1" smtClean="0"/>
              <a:t>cal</a:t>
            </a:r>
            <a:r>
              <a:rPr lang="en-US" dirty="0" smtClean="0"/>
              <a:t> in all vaults</a:t>
            </a:r>
          </a:p>
          <a:p>
            <a:endParaRPr lang="en-US" dirty="0"/>
          </a:p>
        </p:txBody>
      </p:sp>
    </p:spTree>
    <p:extLst>
      <p:ext uri="{BB962C8B-B14F-4D97-AF65-F5344CB8AC3E}">
        <p14:creationId xmlns:p14="http://schemas.microsoft.com/office/powerpoint/2010/main" val="6731617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0F0F0"/>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5413</TotalTime>
  <Words>1258</Words>
  <Application>Microsoft Office PowerPoint</Application>
  <PresentationFormat>Widescreen</PresentationFormat>
  <Paragraphs>157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Century Gothic</vt:lpstr>
      <vt:lpstr>Wingdings 3</vt:lpstr>
      <vt:lpstr>Ion</vt:lpstr>
      <vt:lpstr>Engineering &amp; Safety</vt:lpstr>
      <vt:lpstr>Agenda</vt:lpstr>
      <vt:lpstr>Motivation Behind This Presentation</vt:lpstr>
      <vt:lpstr>Hazard Prevention and Control</vt:lpstr>
      <vt:lpstr>OSHA Hierachy of Controls</vt:lpstr>
      <vt:lpstr>Engineering Controls</vt:lpstr>
      <vt:lpstr>Work Practice Assumptions</vt:lpstr>
      <vt:lpstr>Unusual LTC</vt:lpstr>
      <vt:lpstr>OKC Network ArcFlash Reduction</vt:lpstr>
      <vt:lpstr>Design and Construction Picasso</vt:lpstr>
      <vt:lpstr>Paralleled Feeders</vt:lpstr>
      <vt:lpstr>Melted Coverup</vt:lpstr>
      <vt:lpstr>Melted Coverup</vt:lpstr>
      <vt:lpstr>Rare Equipment-Padmount XF</vt:lpstr>
      <vt:lpstr>SCADA Mistakes</vt:lpstr>
      <vt:lpstr>Load Break Tools Can Save</vt:lpstr>
      <vt:lpstr>Load Break Tools Can Save</vt:lpstr>
      <vt:lpstr>Load Break Tools Can Save</vt:lpstr>
      <vt:lpstr>Concluding Thoughts</vt:lpstr>
    </vt:vector>
  </TitlesOfParts>
  <Company>OGE Energy 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grant cochenour</dc:creator>
  <cp:lastModifiedBy>grant cochenour</cp:lastModifiedBy>
  <cp:revision>40</cp:revision>
  <dcterms:created xsi:type="dcterms:W3CDTF">2016-08-31T15:49:25Z</dcterms:created>
  <dcterms:modified xsi:type="dcterms:W3CDTF">2016-09-28T19:35:23Z</dcterms:modified>
</cp:coreProperties>
</file>