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101-1AE1-4A93-956D-522FF5592D6A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6F9E-2780-4746-ACA7-96CD1BF147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101-1AE1-4A93-956D-522FF5592D6A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6F9E-2780-4746-ACA7-96CD1BF14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101-1AE1-4A93-956D-522FF5592D6A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6F9E-2780-4746-ACA7-96CD1BF14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101-1AE1-4A93-956D-522FF5592D6A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6F9E-2780-4746-ACA7-96CD1BF14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101-1AE1-4A93-956D-522FF5592D6A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3B76F9E-2780-4746-ACA7-96CD1BF147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101-1AE1-4A93-956D-522FF5592D6A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6F9E-2780-4746-ACA7-96CD1BF14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101-1AE1-4A93-956D-522FF5592D6A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6F9E-2780-4746-ACA7-96CD1BF14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101-1AE1-4A93-956D-522FF5592D6A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6F9E-2780-4746-ACA7-96CD1BF14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101-1AE1-4A93-956D-522FF5592D6A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6F9E-2780-4746-ACA7-96CD1BF14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101-1AE1-4A93-956D-522FF5592D6A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6F9E-2780-4746-ACA7-96CD1BF14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101-1AE1-4A93-956D-522FF5592D6A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6F9E-2780-4746-ACA7-96CD1BF14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497101-1AE1-4A93-956D-522FF5592D6A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B76F9E-2780-4746-ACA7-96CD1BF147D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/ Existing Easements for Fiber Owned by Power Company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Jerry Latty</a:t>
            </a:r>
          </a:p>
          <a:p>
            <a:r>
              <a:rPr lang="en-US" dirty="0" smtClean="0"/>
              <a:t>Lake Region Electric Cooperative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800600"/>
            <a:ext cx="1905000" cy="152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Old Way”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rospective member requested electric service</a:t>
            </a:r>
          </a:p>
          <a:p>
            <a:r>
              <a:rPr lang="en-US" dirty="0" smtClean="0"/>
              <a:t>Application was completed</a:t>
            </a:r>
          </a:p>
          <a:p>
            <a:r>
              <a:rPr lang="en-US" dirty="0" smtClean="0"/>
              <a:t>Applicant signed a blank easement</a:t>
            </a:r>
          </a:p>
          <a:p>
            <a:r>
              <a:rPr lang="en-US" dirty="0" smtClean="0"/>
              <a:t>Easement filed in Coop records by Township, Range, and Section</a:t>
            </a:r>
          </a:p>
          <a:p>
            <a:r>
              <a:rPr lang="en-US" dirty="0" smtClean="0"/>
              <a:t>Line extension constructed in most cases as economical as possible per member’s request</a:t>
            </a:r>
          </a:p>
        </p:txBody>
      </p:sp>
    </p:spTree>
    <p:extLst>
      <p:ext uri="{BB962C8B-B14F-4D97-AF65-F5344CB8AC3E}">
        <p14:creationId xmlns:p14="http://schemas.microsoft.com/office/powerpoint/2010/main" val="25489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public record of easement</a:t>
            </a:r>
          </a:p>
          <a:p>
            <a:r>
              <a:rPr lang="en-US" dirty="0" smtClean="0"/>
              <a:t>Disputes by land owners over location of power line</a:t>
            </a:r>
          </a:p>
          <a:p>
            <a:r>
              <a:rPr lang="en-US" dirty="0" smtClean="0"/>
              <a:t>No checks in place to verify ownership of property</a:t>
            </a:r>
          </a:p>
          <a:p>
            <a:r>
              <a:rPr lang="en-US" dirty="0" smtClean="0"/>
              <a:t>Poor record keeping created loss of productivity during research and in some cases created a financial burden to be absorbed by the Coop and it’s members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Along Comes 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2012 LREC began a Fiber To The Home project</a:t>
            </a:r>
          </a:p>
          <a:p>
            <a:r>
              <a:rPr lang="en-US" dirty="0" smtClean="0"/>
              <a:t>Rethink the existing easement and process of acquiring easements for communications</a:t>
            </a:r>
          </a:p>
          <a:p>
            <a:r>
              <a:rPr lang="en-US" dirty="0" smtClean="0"/>
              <a:t>2015 created an Easement Department</a:t>
            </a:r>
          </a:p>
          <a:p>
            <a:pPr lvl="1"/>
            <a:r>
              <a:rPr lang="en-US" dirty="0" smtClean="0"/>
              <a:t>Create easements for Fiber To The Home area as well as for line extensions, system improvements, rearrangements, and for new services</a:t>
            </a:r>
          </a:p>
          <a:p>
            <a:pPr lvl="1"/>
            <a:r>
              <a:rPr lang="en-US" dirty="0" smtClean="0"/>
              <a:t>Update easements to new easement form</a:t>
            </a:r>
          </a:p>
          <a:p>
            <a:pPr lvl="1"/>
            <a:r>
              <a:rPr lang="en-US" dirty="0" smtClean="0"/>
              <a:t>Notarize and collect easements</a:t>
            </a:r>
          </a:p>
          <a:p>
            <a:pPr lvl="1"/>
            <a:r>
              <a:rPr lang="en-US" dirty="0" smtClean="0"/>
              <a:t>Update GIS to reflect acquired easements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Current Way”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line extensions or rearrangements require a service order which has a workflow process to ensure that critical tasks are completed before the next task can be completed</a:t>
            </a:r>
          </a:p>
          <a:p>
            <a:r>
              <a:rPr lang="en-US" dirty="0" smtClean="0"/>
              <a:t>It is communicated through our website and by our employees to our members that easements are essential for any new line extension.</a:t>
            </a:r>
          </a:p>
          <a:p>
            <a:r>
              <a:rPr lang="en-US" dirty="0" smtClean="0"/>
              <a:t>Prospective member requests electric service</a:t>
            </a:r>
          </a:p>
          <a:p>
            <a:r>
              <a:rPr lang="en-US" dirty="0" smtClean="0"/>
              <a:t>Check list is provided to applicant</a:t>
            </a:r>
          </a:p>
          <a:p>
            <a:r>
              <a:rPr lang="en-US" dirty="0" smtClean="0"/>
              <a:t>Application is completed and a service order for a new service is created</a:t>
            </a:r>
          </a:p>
          <a:p>
            <a:r>
              <a:rPr lang="en-US" dirty="0" smtClean="0"/>
              <a:t>Staking Department sets up appointment with applicant and designs line extension</a:t>
            </a:r>
          </a:p>
        </p:txBody>
      </p:sp>
    </p:spTree>
    <p:extLst>
      <p:ext uri="{BB962C8B-B14F-4D97-AF65-F5344CB8AC3E}">
        <p14:creationId xmlns:p14="http://schemas.microsoft.com/office/powerpoint/2010/main" val="28370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Current Way”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Easement department researches land ownership and creates easement based on GPS locations created by Staking Department</a:t>
            </a:r>
          </a:p>
          <a:p>
            <a:r>
              <a:rPr lang="en-US" dirty="0" smtClean="0"/>
              <a:t>Easement Department sends easement(s) to applicant for signing and notarizing</a:t>
            </a:r>
          </a:p>
          <a:p>
            <a:r>
              <a:rPr lang="en-US" dirty="0" smtClean="0"/>
              <a:t>Once easements are returned and aid to construction requirements are met, the job is released to Operations for construction</a:t>
            </a:r>
          </a:p>
          <a:p>
            <a:r>
              <a:rPr lang="en-US" dirty="0" smtClean="0"/>
              <a:t>Easement is filed at the County Clerk’s office and at the Coop.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Easement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130751"/>
              </p:ext>
            </p:extLst>
          </p:nvPr>
        </p:nvGraphicFramePr>
        <p:xfrm>
          <a:off x="1295400" y="1219200"/>
          <a:ext cx="3124200" cy="514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829199" imgH="9601200" progId="AcroExch.Document.7">
                  <p:embed/>
                </p:oleObj>
              </mc:Choice>
              <mc:Fallback>
                <p:oleObj name="Acrobat Document" r:id="rId3" imgW="5829199" imgH="9601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219200"/>
                        <a:ext cx="3124200" cy="5145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189247"/>
              </p:ext>
            </p:extLst>
          </p:nvPr>
        </p:nvGraphicFramePr>
        <p:xfrm>
          <a:off x="4572000" y="1219200"/>
          <a:ext cx="3124200" cy="514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5" imgW="5829199" imgH="9601200" progId="AcroExch.Document.7">
                  <p:embed/>
                </p:oleObj>
              </mc:Choice>
              <mc:Fallback>
                <p:oleObj name="Acrobat Document" r:id="rId5" imgW="5829199" imgH="9601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219200"/>
                        <a:ext cx="3124200" cy="5146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4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GIS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3115"/>
            <a:ext cx="8229600" cy="4582694"/>
          </a:xfrm>
        </p:spPr>
      </p:pic>
    </p:spTree>
    <p:extLst>
      <p:ext uri="{BB962C8B-B14F-4D97-AF65-F5344CB8AC3E}">
        <p14:creationId xmlns:p14="http://schemas.microsoft.com/office/powerpoint/2010/main" val="37566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345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Apex</vt:lpstr>
      <vt:lpstr>Adobe Acrobat Document</vt:lpstr>
      <vt:lpstr>New / Existing Easements for Fiber Owned by Power Company</vt:lpstr>
      <vt:lpstr>“The Old Way”</vt:lpstr>
      <vt:lpstr>Problems</vt:lpstr>
      <vt:lpstr>Along Comes Fiber</vt:lpstr>
      <vt:lpstr>“The Current Way”</vt:lpstr>
      <vt:lpstr>“The Current Way”</vt:lpstr>
      <vt:lpstr>Example of Easement</vt:lpstr>
      <vt:lpstr>Example of GIS</vt:lpstr>
      <vt:lpstr>Questions?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/ Existing Easements for Fiber Owned by Power Company</dc:title>
  <dc:creator>Jerry Latty</dc:creator>
  <cp:lastModifiedBy>Jerry Latty</cp:lastModifiedBy>
  <cp:revision>10</cp:revision>
  <dcterms:created xsi:type="dcterms:W3CDTF">2018-04-17T19:07:29Z</dcterms:created>
  <dcterms:modified xsi:type="dcterms:W3CDTF">2018-04-17T21:40:21Z</dcterms:modified>
</cp:coreProperties>
</file>