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05" r:id="rId3"/>
    <p:sldId id="260" r:id="rId4"/>
    <p:sldId id="284" r:id="rId5"/>
    <p:sldId id="304" r:id="rId6"/>
    <p:sldId id="302" r:id="rId7"/>
    <p:sldId id="306" r:id="rId8"/>
    <p:sldId id="314" r:id="rId9"/>
    <p:sldId id="286" r:id="rId10"/>
    <p:sldId id="287" r:id="rId11"/>
    <p:sldId id="308" r:id="rId12"/>
    <p:sldId id="310" r:id="rId13"/>
    <p:sldId id="311" r:id="rId14"/>
    <p:sldId id="288" r:id="rId15"/>
    <p:sldId id="291" r:id="rId16"/>
    <p:sldId id="290" r:id="rId17"/>
    <p:sldId id="312" r:id="rId18"/>
    <p:sldId id="313" r:id="rId19"/>
    <p:sldId id="301" r:id="rId20"/>
    <p:sldId id="297" r:id="rId21"/>
    <p:sldId id="303" r:id="rId22"/>
    <p:sldId id="317" r:id="rId23"/>
    <p:sldId id="316" r:id="rId24"/>
    <p:sldId id="318" r:id="rId25"/>
    <p:sldId id="320" r:id="rId26"/>
    <p:sldId id="321"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009644"/>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5980" autoAdjust="0"/>
  </p:normalViewPr>
  <p:slideViewPr>
    <p:cSldViewPr>
      <p:cViewPr>
        <p:scale>
          <a:sx n="78" d="100"/>
          <a:sy n="78" d="100"/>
        </p:scale>
        <p:origin x="-1986" y="-8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1 MW </a:t>
            </a:r>
            <a:r>
              <a:rPr lang="en-US" dirty="0"/>
              <a:t>Solar</a:t>
            </a:r>
          </a:p>
        </c:rich>
      </c:tx>
      <c:layout/>
      <c:overlay val="0"/>
    </c:title>
    <c:autoTitleDeleted val="0"/>
    <c:plotArea>
      <c:layout>
        <c:manualLayout>
          <c:layoutTarget val="inner"/>
          <c:xMode val="edge"/>
          <c:yMode val="edge"/>
          <c:x val="0.22553260387906057"/>
          <c:y val="0.10313909384157319"/>
          <c:w val="0.75047380441081224"/>
          <c:h val="0.57521308657672299"/>
        </c:manualLayout>
      </c:layout>
      <c:lineChart>
        <c:grouping val="standard"/>
        <c:varyColors val="0"/>
        <c:ser>
          <c:idx val="0"/>
          <c:order val="0"/>
          <c:tx>
            <c:strRef>
              <c:f>Sheet1!$B$1</c:f>
              <c:strCache>
                <c:ptCount val="1"/>
                <c:pt idx="0">
                  <c:v>1 MW Solar</c:v>
                </c:pt>
              </c:strCache>
            </c:strRef>
          </c:tx>
          <c:cat>
            <c:numRef>
              <c:f>Sheet1!$A$2:$A$26</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Sheet1!$B$2:$B$26</c:f>
              <c:numCache>
                <c:formatCode>_(* #,##0_);_(* \(#,##0\);_(* "-"??_);_(@_)</c:formatCode>
                <c:ptCount val="25"/>
                <c:pt idx="0">
                  <c:v>2136910</c:v>
                </c:pt>
                <c:pt idx="1">
                  <c:v>2132640</c:v>
                </c:pt>
                <c:pt idx="2">
                  <c:v>2128370</c:v>
                </c:pt>
                <c:pt idx="3">
                  <c:v>2124120</c:v>
                </c:pt>
                <c:pt idx="4">
                  <c:v>2119870</c:v>
                </c:pt>
                <c:pt idx="5">
                  <c:v>2115630</c:v>
                </c:pt>
                <c:pt idx="6">
                  <c:v>2111400</c:v>
                </c:pt>
                <c:pt idx="7">
                  <c:v>2107180</c:v>
                </c:pt>
                <c:pt idx="8">
                  <c:v>2102960</c:v>
                </c:pt>
                <c:pt idx="9">
                  <c:v>2098760</c:v>
                </c:pt>
                <c:pt idx="10">
                  <c:v>2094560</c:v>
                </c:pt>
                <c:pt idx="11">
                  <c:v>2090370</c:v>
                </c:pt>
                <c:pt idx="12">
                  <c:v>2086190</c:v>
                </c:pt>
                <c:pt idx="13">
                  <c:v>2082020</c:v>
                </c:pt>
                <c:pt idx="14">
                  <c:v>2077850</c:v>
                </c:pt>
                <c:pt idx="15">
                  <c:v>2073700</c:v>
                </c:pt>
                <c:pt idx="16">
                  <c:v>2069550</c:v>
                </c:pt>
                <c:pt idx="17">
                  <c:v>2065410</c:v>
                </c:pt>
                <c:pt idx="18">
                  <c:v>2061280</c:v>
                </c:pt>
                <c:pt idx="19">
                  <c:v>2057160</c:v>
                </c:pt>
                <c:pt idx="20">
                  <c:v>2053040</c:v>
                </c:pt>
                <c:pt idx="21">
                  <c:v>2048940</c:v>
                </c:pt>
                <c:pt idx="22">
                  <c:v>2044840</c:v>
                </c:pt>
                <c:pt idx="23">
                  <c:v>2040750</c:v>
                </c:pt>
                <c:pt idx="24">
                  <c:v>2036670</c:v>
                </c:pt>
              </c:numCache>
            </c:numRef>
          </c:val>
          <c:smooth val="0"/>
        </c:ser>
        <c:dLbls>
          <c:showLegendKey val="0"/>
          <c:showVal val="0"/>
          <c:showCatName val="0"/>
          <c:showSerName val="0"/>
          <c:showPercent val="0"/>
          <c:showBubbleSize val="0"/>
        </c:dLbls>
        <c:marker val="1"/>
        <c:smooth val="0"/>
        <c:axId val="57789824"/>
        <c:axId val="57800192"/>
      </c:lineChart>
      <c:catAx>
        <c:axId val="57789824"/>
        <c:scaling>
          <c:orientation val="minMax"/>
        </c:scaling>
        <c:delete val="0"/>
        <c:axPos val="b"/>
        <c:title>
          <c:tx>
            <c:rich>
              <a:bodyPr/>
              <a:lstStyle/>
              <a:p>
                <a:pPr>
                  <a:defRPr/>
                </a:pPr>
                <a:r>
                  <a:rPr lang="en-US" dirty="0" smtClean="0"/>
                  <a:t>Years</a:t>
                </a:r>
                <a:endParaRPr lang="en-US" dirty="0"/>
              </a:p>
            </c:rich>
          </c:tx>
          <c:layout/>
          <c:overlay val="0"/>
        </c:title>
        <c:numFmt formatCode="General" sourceLinked="1"/>
        <c:majorTickMark val="out"/>
        <c:minorTickMark val="none"/>
        <c:tickLblPos val="nextTo"/>
        <c:crossAx val="57800192"/>
        <c:crosses val="autoZero"/>
        <c:auto val="1"/>
        <c:lblAlgn val="ctr"/>
        <c:lblOffset val="100"/>
        <c:noMultiLvlLbl val="0"/>
      </c:catAx>
      <c:valAx>
        <c:axId val="57800192"/>
        <c:scaling>
          <c:orientation val="minMax"/>
          <c:min val="0"/>
        </c:scaling>
        <c:delete val="0"/>
        <c:axPos val="l"/>
        <c:majorGridlines/>
        <c:title>
          <c:tx>
            <c:rich>
              <a:bodyPr rot="0" vert="horz"/>
              <a:lstStyle/>
              <a:p>
                <a:pPr>
                  <a:defRPr/>
                </a:pPr>
                <a:r>
                  <a:rPr lang="en-US" dirty="0" smtClean="0"/>
                  <a:t>kWh’s</a:t>
                </a:r>
                <a:endParaRPr lang="en-US" dirty="0"/>
              </a:p>
            </c:rich>
          </c:tx>
          <c:layout>
            <c:manualLayout>
              <c:xMode val="edge"/>
              <c:yMode val="edge"/>
              <c:x val="1.2987012987012988E-2"/>
              <c:y val="1.3897183318670871E-3"/>
            </c:manualLayout>
          </c:layout>
          <c:overlay val="0"/>
        </c:title>
        <c:numFmt formatCode="_(* #,##0_);_(* \(#,##0\);_(* &quot;-&quot;??_);_(@_)" sourceLinked="1"/>
        <c:majorTickMark val="out"/>
        <c:minorTickMark val="none"/>
        <c:tickLblPos val="nextTo"/>
        <c:crossAx val="57789824"/>
        <c:crosses val="autoZero"/>
        <c:crossBetween val="between"/>
      </c:valAx>
    </c:plotArea>
    <c:legend>
      <c:legendPos val="b"/>
      <c:layout>
        <c:manualLayout>
          <c:xMode val="edge"/>
          <c:yMode val="edge"/>
          <c:x val="0.27341223753280841"/>
          <c:y val="0.9070150098425197"/>
          <c:w val="0.63966288304870988"/>
          <c:h val="9.2985106414858479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Sheet1!$B$1</c:f>
              <c:strCache>
                <c:ptCount val="1"/>
                <c:pt idx="0">
                  <c:v>1 MW Solar</c:v>
                </c:pt>
              </c:strCache>
            </c:strRef>
          </c:tx>
          <c:cat>
            <c:strRef>
              <c:f>Sheet1!$A$2:$A$13</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Sheet1!$B$2:$B$13</c:f>
              <c:numCache>
                <c:formatCode>_(* #,##0_);_(* \(#,##0\);_(* "-"??_);_(@_)</c:formatCode>
                <c:ptCount val="12"/>
                <c:pt idx="0">
                  <c:v>127787</c:v>
                </c:pt>
                <c:pt idx="1">
                  <c:v>123976</c:v>
                </c:pt>
                <c:pt idx="2">
                  <c:v>175596</c:v>
                </c:pt>
                <c:pt idx="3">
                  <c:v>198311</c:v>
                </c:pt>
                <c:pt idx="4">
                  <c:v>214941</c:v>
                </c:pt>
                <c:pt idx="5">
                  <c:v>221522</c:v>
                </c:pt>
                <c:pt idx="6">
                  <c:v>233340</c:v>
                </c:pt>
                <c:pt idx="7">
                  <c:v>230403</c:v>
                </c:pt>
                <c:pt idx="8">
                  <c:v>187837</c:v>
                </c:pt>
                <c:pt idx="9">
                  <c:v>180376</c:v>
                </c:pt>
                <c:pt idx="10">
                  <c:v>129245</c:v>
                </c:pt>
                <c:pt idx="11">
                  <c:v>117860</c:v>
                </c:pt>
              </c:numCache>
            </c:numRef>
          </c:val>
          <c:smooth val="0"/>
        </c:ser>
        <c:dLbls>
          <c:showLegendKey val="0"/>
          <c:showVal val="0"/>
          <c:showCatName val="0"/>
          <c:showSerName val="0"/>
          <c:showPercent val="0"/>
          <c:showBubbleSize val="0"/>
        </c:dLbls>
        <c:marker val="1"/>
        <c:smooth val="0"/>
        <c:axId val="57838592"/>
        <c:axId val="57856768"/>
      </c:lineChart>
      <c:catAx>
        <c:axId val="57838592"/>
        <c:scaling>
          <c:orientation val="minMax"/>
        </c:scaling>
        <c:delete val="0"/>
        <c:axPos val="b"/>
        <c:majorTickMark val="out"/>
        <c:minorTickMark val="none"/>
        <c:tickLblPos val="nextTo"/>
        <c:crossAx val="57856768"/>
        <c:crosses val="autoZero"/>
        <c:auto val="1"/>
        <c:lblAlgn val="ctr"/>
        <c:lblOffset val="100"/>
        <c:noMultiLvlLbl val="0"/>
      </c:catAx>
      <c:valAx>
        <c:axId val="57856768"/>
        <c:scaling>
          <c:orientation val="minMax"/>
        </c:scaling>
        <c:delete val="0"/>
        <c:axPos val="l"/>
        <c:majorGridlines/>
        <c:numFmt formatCode="_(* #,##0_);_(* \(#,##0\);_(* &quot;-&quot;??_);_(@_)" sourceLinked="1"/>
        <c:majorTickMark val="out"/>
        <c:minorTickMark val="none"/>
        <c:tickLblPos val="nextTo"/>
        <c:crossAx val="57838592"/>
        <c:crosses val="autoZero"/>
        <c:crossBetween val="between"/>
      </c:valAx>
    </c:plotArea>
    <c:legend>
      <c:legendPos val="b"/>
      <c:layout>
        <c:manualLayout>
          <c:xMode val="edge"/>
          <c:yMode val="edge"/>
          <c:x val="0.27341223753280841"/>
          <c:y val="0.9070150098425197"/>
          <c:w val="0.63966288304870988"/>
          <c:h val="9.2985106414858479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9C8C18E-D60D-4C51-8097-515BF7CFCDA7}" type="datetimeFigureOut">
              <a:rPr lang="en-US" smtClean="0"/>
              <a:t>9/29/2015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1A1724-EB43-49A2-B74A-FFE4C32E8BAD}" type="slidenum">
              <a:rPr lang="en-US" smtClean="0"/>
              <a:t>‹#›</a:t>
            </a:fld>
            <a:endParaRPr lang="en-US" dirty="0"/>
          </a:p>
        </p:txBody>
      </p:sp>
    </p:spTree>
    <p:extLst>
      <p:ext uri="{BB962C8B-B14F-4D97-AF65-F5344CB8AC3E}">
        <p14:creationId xmlns:p14="http://schemas.microsoft.com/office/powerpoint/2010/main" val="84195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B37A-2A1C-43B7-A434-7602E94603E0}" type="slidenum">
              <a:rPr lang="en-US" smtClean="0"/>
              <a:t>8</a:t>
            </a:fld>
            <a:endParaRPr lang="en-US"/>
          </a:p>
        </p:txBody>
      </p:sp>
    </p:spTree>
    <p:extLst>
      <p:ext uri="{BB962C8B-B14F-4D97-AF65-F5344CB8AC3E}">
        <p14:creationId xmlns:p14="http://schemas.microsoft.com/office/powerpoint/2010/main" val="210499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B37A-2A1C-43B7-A434-7602E94603E0}" type="slidenum">
              <a:rPr lang="en-US" smtClean="0"/>
              <a:t>13</a:t>
            </a:fld>
            <a:endParaRPr lang="en-US"/>
          </a:p>
        </p:txBody>
      </p:sp>
    </p:spTree>
    <p:extLst>
      <p:ext uri="{BB962C8B-B14F-4D97-AF65-F5344CB8AC3E}">
        <p14:creationId xmlns:p14="http://schemas.microsoft.com/office/powerpoint/2010/main" val="3943351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9E227C-637F-49ED-B525-7972C73B2B33}" type="datetimeFigureOut">
              <a:rPr lang="en-US" smtClean="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1FD779-B106-4D95-B9A8-A2F9E51B60C0}" type="slidenum">
              <a:rPr lang="en-US" smtClean="0"/>
              <a:t>‹#›</a:t>
            </a:fld>
            <a:endParaRPr lang="en-US" dirty="0"/>
          </a:p>
        </p:txBody>
      </p:sp>
      <p:sp>
        <p:nvSpPr>
          <p:cNvPr id="7" name="Rectangle 6"/>
          <p:cNvSpPr/>
          <p:nvPr userDrawn="1"/>
        </p:nvSpPr>
        <p:spPr>
          <a:xfrm>
            <a:off x="0" y="0"/>
            <a:ext cx="9144000" cy="1219200"/>
          </a:xfrm>
          <a:prstGeom prst="rect">
            <a:avLst/>
          </a:prstGeom>
          <a:gradFill flip="none" rotWithShape="1">
            <a:gsLst>
              <a:gs pos="0">
                <a:srgbClr val="007A37">
                  <a:shade val="30000"/>
                  <a:satMod val="115000"/>
                </a:srgbClr>
              </a:gs>
              <a:gs pos="50000">
                <a:srgbClr val="007A37">
                  <a:shade val="67500"/>
                  <a:satMod val="115000"/>
                </a:srgbClr>
              </a:gs>
              <a:gs pos="100000">
                <a:srgbClr val="007A37">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 y="0"/>
            <a:ext cx="9144000" cy="304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6416" y="5993032"/>
            <a:ext cx="2462784" cy="864968"/>
          </a:xfrm>
          <a:prstGeom prst="rect">
            <a:avLst/>
          </a:prstGeom>
        </p:spPr>
      </p:pic>
    </p:spTree>
    <p:extLst>
      <p:ext uri="{BB962C8B-B14F-4D97-AF65-F5344CB8AC3E}">
        <p14:creationId xmlns:p14="http://schemas.microsoft.com/office/powerpoint/2010/main" val="3574761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E227C-637F-49ED-B525-7972C73B2B33}" type="datetimeFigureOut">
              <a:rPr lang="en-US" smtClean="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1FD779-B106-4D95-B9A8-A2F9E51B60C0}" type="slidenum">
              <a:rPr lang="en-US" smtClean="0"/>
              <a:t>‹#›</a:t>
            </a:fld>
            <a:endParaRPr lang="en-US" dirty="0"/>
          </a:p>
        </p:txBody>
      </p:sp>
    </p:spTree>
    <p:extLst>
      <p:ext uri="{BB962C8B-B14F-4D97-AF65-F5344CB8AC3E}">
        <p14:creationId xmlns:p14="http://schemas.microsoft.com/office/powerpoint/2010/main" val="1756794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E227C-637F-49ED-B525-7972C73B2B33}" type="datetimeFigureOut">
              <a:rPr lang="en-US" smtClean="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1FD779-B106-4D95-B9A8-A2F9E51B60C0}" type="slidenum">
              <a:rPr lang="en-US" smtClean="0"/>
              <a:t>‹#›</a:t>
            </a:fld>
            <a:endParaRPr lang="en-US" dirty="0"/>
          </a:p>
        </p:txBody>
      </p:sp>
    </p:spTree>
    <p:extLst>
      <p:ext uri="{BB962C8B-B14F-4D97-AF65-F5344CB8AC3E}">
        <p14:creationId xmlns:p14="http://schemas.microsoft.com/office/powerpoint/2010/main" val="1227667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 USE THI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C9510F-CD9D-D944-B852-EA6FDF195BA7}" type="slidenum">
              <a:rPr lang="en-US" smtClean="0">
                <a:solidFill>
                  <a:srgbClr val="183C47">
                    <a:tint val="75000"/>
                  </a:srgbClr>
                </a:solidFill>
              </a:rPr>
              <a:pPr/>
              <a:t>‹#›</a:t>
            </a:fld>
            <a:endParaRPr lang="en-US">
              <a:solidFill>
                <a:srgbClr val="183C47">
                  <a:tint val="75000"/>
                </a:srgbClr>
              </a:solidFill>
            </a:endParaRPr>
          </a:p>
        </p:txBody>
      </p:sp>
      <p:grpSp>
        <p:nvGrpSpPr>
          <p:cNvPr id="15" name="Group 14"/>
          <p:cNvGrpSpPr/>
          <p:nvPr userDrawn="1"/>
        </p:nvGrpSpPr>
        <p:grpSpPr>
          <a:xfrm>
            <a:off x="0" y="6740525"/>
            <a:ext cx="9144000" cy="117475"/>
            <a:chOff x="0" y="6740525"/>
            <a:chExt cx="9144000" cy="117475"/>
          </a:xfrm>
        </p:grpSpPr>
        <p:sp>
          <p:nvSpPr>
            <p:cNvPr id="16" name="Rectangle 15"/>
            <p:cNvSpPr/>
            <p:nvPr userDrawn="1"/>
          </p:nvSpPr>
          <p:spPr>
            <a:xfrm>
              <a:off x="0" y="6807200"/>
              <a:ext cx="9144000" cy="5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flipV="1">
              <a:off x="514350" y="6740525"/>
              <a:ext cx="914400" cy="666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a:stretch>
            <a:fillRect/>
          </a:stretch>
        </p:blipFill>
        <p:spPr>
          <a:xfrm>
            <a:off x="0" y="0"/>
            <a:ext cx="9144000" cy="330200"/>
          </a:xfrm>
          <a:prstGeom prst="rect">
            <a:avLst/>
          </a:prstGeom>
        </p:spPr>
      </p:pic>
      <p:sp>
        <p:nvSpPr>
          <p:cNvPr id="19" name="Rectangle 18"/>
          <p:cNvSpPr/>
          <p:nvPr userDrawn="1"/>
        </p:nvSpPr>
        <p:spPr>
          <a:xfrm>
            <a:off x="1479550" y="397933"/>
            <a:ext cx="7664450" cy="6815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2"/>
          <a:stretch>
            <a:fillRect/>
          </a:stretch>
        </p:blipFill>
        <p:spPr>
          <a:xfrm>
            <a:off x="515408" y="224366"/>
            <a:ext cx="898525" cy="1037582"/>
          </a:xfrm>
          <a:prstGeom prst="rect">
            <a:avLst/>
          </a:prstGeom>
        </p:spPr>
      </p:pic>
      <p:sp>
        <p:nvSpPr>
          <p:cNvPr id="21" name="Title 1"/>
          <p:cNvSpPr>
            <a:spLocks noGrp="1"/>
          </p:cNvSpPr>
          <p:nvPr>
            <p:ph type="title" hasCustomPrompt="1"/>
          </p:nvPr>
        </p:nvSpPr>
        <p:spPr>
          <a:xfrm>
            <a:off x="1636418" y="336550"/>
            <a:ext cx="7278982" cy="768350"/>
          </a:xfrm>
        </p:spPr>
        <p:txBody>
          <a:bodyPr>
            <a:normAutofit/>
          </a:bodyPr>
          <a:lstStyle>
            <a:lvl1pPr algn="l">
              <a:defRPr sz="3200" i="0">
                <a:solidFill>
                  <a:srgbClr val="FFFFFF"/>
                </a:solidFill>
              </a:defRPr>
            </a:lvl1pPr>
          </a:lstStyle>
          <a:p>
            <a:r>
              <a:rPr lang="en-US" dirty="0" smtClean="0"/>
              <a:t>Click to edit Master title style </a:t>
            </a:r>
            <a:endParaRPr lang="en-US" dirty="0"/>
          </a:p>
        </p:txBody>
      </p:sp>
      <p:sp>
        <p:nvSpPr>
          <p:cNvPr id="22" name="Rectangle 21"/>
          <p:cNvSpPr/>
          <p:nvPr userDrawn="1"/>
        </p:nvSpPr>
        <p:spPr>
          <a:xfrm>
            <a:off x="0" y="397933"/>
            <a:ext cx="454025" cy="6815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71646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E227C-637F-49ED-B525-7972C73B2B33}" type="datetimeFigureOut">
              <a:rPr lang="en-US" smtClean="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1FD779-B106-4D95-B9A8-A2F9E51B60C0}" type="slidenum">
              <a:rPr lang="en-US" smtClean="0"/>
              <a:t>‹#›</a:t>
            </a:fld>
            <a:endParaRPr lang="en-US" dirty="0"/>
          </a:p>
        </p:txBody>
      </p:sp>
    </p:spTree>
    <p:extLst>
      <p:ext uri="{BB962C8B-B14F-4D97-AF65-F5344CB8AC3E}">
        <p14:creationId xmlns:p14="http://schemas.microsoft.com/office/powerpoint/2010/main" val="118923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9E227C-637F-49ED-B525-7972C73B2B33}" type="datetimeFigureOut">
              <a:rPr lang="en-US" smtClean="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1FD779-B106-4D95-B9A8-A2F9E51B60C0}" type="slidenum">
              <a:rPr lang="en-US" smtClean="0"/>
              <a:t>‹#›</a:t>
            </a:fld>
            <a:endParaRPr lang="en-US" dirty="0"/>
          </a:p>
        </p:txBody>
      </p:sp>
    </p:spTree>
    <p:extLst>
      <p:ext uri="{BB962C8B-B14F-4D97-AF65-F5344CB8AC3E}">
        <p14:creationId xmlns:p14="http://schemas.microsoft.com/office/powerpoint/2010/main" val="3316716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9E227C-637F-49ED-B525-7972C73B2B33}" type="datetimeFigureOut">
              <a:rPr lang="en-US" smtClean="0"/>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1FD779-B106-4D95-B9A8-A2F9E51B60C0}" type="slidenum">
              <a:rPr lang="en-US" smtClean="0"/>
              <a:t>‹#›</a:t>
            </a:fld>
            <a:endParaRPr lang="en-US" dirty="0"/>
          </a:p>
        </p:txBody>
      </p:sp>
    </p:spTree>
    <p:extLst>
      <p:ext uri="{BB962C8B-B14F-4D97-AF65-F5344CB8AC3E}">
        <p14:creationId xmlns:p14="http://schemas.microsoft.com/office/powerpoint/2010/main" val="208574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9E227C-637F-49ED-B525-7972C73B2B33}" type="datetimeFigureOut">
              <a:rPr lang="en-US" smtClean="0"/>
              <a:t>9/29/2015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1FD779-B106-4D95-B9A8-A2F9E51B60C0}" type="slidenum">
              <a:rPr lang="en-US" smtClean="0"/>
              <a:t>‹#›</a:t>
            </a:fld>
            <a:endParaRPr lang="en-US" dirty="0"/>
          </a:p>
        </p:txBody>
      </p:sp>
    </p:spTree>
    <p:extLst>
      <p:ext uri="{BB962C8B-B14F-4D97-AF65-F5344CB8AC3E}">
        <p14:creationId xmlns:p14="http://schemas.microsoft.com/office/powerpoint/2010/main" val="208227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9E227C-637F-49ED-B525-7972C73B2B33}" type="datetimeFigureOut">
              <a:rPr lang="en-US" smtClean="0"/>
              <a:t>9/29/2015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1FD779-B106-4D95-B9A8-A2F9E51B60C0}" type="slidenum">
              <a:rPr lang="en-US" smtClean="0"/>
              <a:t>‹#›</a:t>
            </a:fld>
            <a:endParaRPr lang="en-US" dirty="0"/>
          </a:p>
        </p:txBody>
      </p:sp>
    </p:spTree>
    <p:extLst>
      <p:ext uri="{BB962C8B-B14F-4D97-AF65-F5344CB8AC3E}">
        <p14:creationId xmlns:p14="http://schemas.microsoft.com/office/powerpoint/2010/main" val="406649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E227C-637F-49ED-B525-7972C73B2B33}" type="datetimeFigureOut">
              <a:rPr lang="en-US" smtClean="0"/>
              <a:t>9/29/2015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1FD779-B106-4D95-B9A8-A2F9E51B60C0}" type="slidenum">
              <a:rPr lang="en-US" smtClean="0"/>
              <a:t>‹#›</a:t>
            </a:fld>
            <a:endParaRPr lang="en-US" dirty="0"/>
          </a:p>
        </p:txBody>
      </p:sp>
    </p:spTree>
    <p:extLst>
      <p:ext uri="{BB962C8B-B14F-4D97-AF65-F5344CB8AC3E}">
        <p14:creationId xmlns:p14="http://schemas.microsoft.com/office/powerpoint/2010/main" val="155019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E227C-637F-49ED-B525-7972C73B2B33}" type="datetimeFigureOut">
              <a:rPr lang="en-US" smtClean="0"/>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1FD779-B106-4D95-B9A8-A2F9E51B60C0}" type="slidenum">
              <a:rPr lang="en-US" smtClean="0"/>
              <a:t>‹#›</a:t>
            </a:fld>
            <a:endParaRPr lang="en-US" dirty="0"/>
          </a:p>
        </p:txBody>
      </p:sp>
    </p:spTree>
    <p:extLst>
      <p:ext uri="{BB962C8B-B14F-4D97-AF65-F5344CB8AC3E}">
        <p14:creationId xmlns:p14="http://schemas.microsoft.com/office/powerpoint/2010/main" val="2605886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E227C-637F-49ED-B525-7972C73B2B33}" type="datetimeFigureOut">
              <a:rPr lang="en-US" smtClean="0"/>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1FD779-B106-4D95-B9A8-A2F9E51B60C0}" type="slidenum">
              <a:rPr lang="en-US" smtClean="0"/>
              <a:t>‹#›</a:t>
            </a:fld>
            <a:endParaRPr lang="en-US" dirty="0"/>
          </a:p>
        </p:txBody>
      </p:sp>
    </p:spTree>
    <p:extLst>
      <p:ext uri="{BB962C8B-B14F-4D97-AF65-F5344CB8AC3E}">
        <p14:creationId xmlns:p14="http://schemas.microsoft.com/office/powerpoint/2010/main" val="3349317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E227C-637F-49ED-B525-7972C73B2B33}" type="datetimeFigureOut">
              <a:rPr lang="en-US" smtClean="0"/>
              <a:t>9/29/2015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FD779-B106-4D95-B9A8-A2F9E51B60C0}" type="slidenum">
              <a:rPr lang="en-US" smtClean="0"/>
              <a:t>‹#›</a:t>
            </a:fld>
            <a:endParaRPr lang="en-US" dirty="0"/>
          </a:p>
        </p:txBody>
      </p:sp>
    </p:spTree>
    <p:extLst>
      <p:ext uri="{BB962C8B-B14F-4D97-AF65-F5344CB8AC3E}">
        <p14:creationId xmlns:p14="http://schemas.microsoft.com/office/powerpoint/2010/main" val="2907698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gif"/><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www.ermco-eci.com/home" TargetMode="External"/><Relationship Id="rId10" Type="http://schemas.openxmlformats.org/officeDocument/2006/relationships/image" Target="../media/image14.jpeg"/><Relationship Id="rId4" Type="http://schemas.openxmlformats.org/officeDocument/2006/relationships/image" Target="../media/image9.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10.3.150.5/" TargetMode="External"/><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 y="0"/>
            <a:ext cx="9144002" cy="6858000"/>
            <a:chOff x="-2" y="0"/>
            <a:chExt cx="9144002" cy="6858000"/>
          </a:xfrm>
        </p:grpSpPr>
        <p:sp>
          <p:nvSpPr>
            <p:cNvPr id="3" name="Rectangle 2"/>
            <p:cNvSpPr/>
            <p:nvPr/>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 y="3810000"/>
              <a:ext cx="9144000" cy="381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4191000"/>
              <a:ext cx="9144000" cy="12192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1"/>
          <p:cNvSpPr txBox="1">
            <a:spLocks/>
          </p:cNvSpPr>
          <p:nvPr/>
        </p:nvSpPr>
        <p:spPr bwMode="auto">
          <a:xfrm>
            <a:off x="-25908" y="4343400"/>
            <a:ext cx="914399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2800" b="1" dirty="0" smtClean="0">
                <a:solidFill>
                  <a:schemeClr val="bg1"/>
                </a:solidFill>
                <a:latin typeface="Neutra Text Expert-Bold"/>
                <a:ea typeface="Apex New Medium"/>
                <a:cs typeface="Neutra Text Expert-Bold"/>
              </a:rPr>
              <a:t>Oklahoma Power and Communications Association</a:t>
            </a:r>
            <a:endParaRPr lang="en-US" sz="2800" b="1" dirty="0" smtClean="0">
              <a:solidFill>
                <a:schemeClr val="bg1"/>
              </a:solidFill>
              <a:latin typeface="Neutra Text Expert-Bold"/>
              <a:ea typeface="Apex New Medium"/>
              <a:cs typeface="Neutra Text Expert-Bold"/>
            </a:endParaRPr>
          </a:p>
          <a:p>
            <a:pPr eaLnBrk="1" hangingPunct="1"/>
            <a:r>
              <a:rPr lang="en-US" sz="1400" b="1" i="1" dirty="0" smtClean="0">
                <a:solidFill>
                  <a:schemeClr val="bg1"/>
                </a:solidFill>
                <a:latin typeface="Neutra Text Expert-Bold"/>
                <a:ea typeface="Apex New Medium"/>
                <a:cs typeface="Neutra Text Expert-Bold"/>
              </a:rPr>
              <a:t>Jason Fontaine</a:t>
            </a:r>
            <a:endParaRPr lang="en-US" sz="1400" b="1" i="1" dirty="0" smtClean="0">
              <a:solidFill>
                <a:schemeClr val="bg1"/>
              </a:solidFill>
              <a:latin typeface="Neutra Text Expert-Bold"/>
              <a:ea typeface="Apex New Medium"/>
              <a:cs typeface="Neutra Text Expert-Bold"/>
            </a:endParaRPr>
          </a:p>
          <a:p>
            <a:pPr eaLnBrk="1" hangingPunct="1"/>
            <a:endParaRPr lang="en-US" sz="1400" b="1" i="1" dirty="0" smtClean="0">
              <a:solidFill>
                <a:schemeClr val="bg1"/>
              </a:solidFill>
              <a:latin typeface="Neutra Text Expert-Bold"/>
              <a:ea typeface="Apex New Medium"/>
              <a:cs typeface="Neutra Text Expert-Bold"/>
            </a:endParaRPr>
          </a:p>
          <a:p>
            <a:pPr eaLnBrk="1" hangingPunct="1"/>
            <a:r>
              <a:rPr lang="en-US" sz="1600" b="1" dirty="0" smtClean="0">
                <a:solidFill>
                  <a:schemeClr val="bg1"/>
                </a:solidFill>
                <a:latin typeface="Neutra Text Expert-Bold"/>
                <a:ea typeface="Apex New Medium"/>
                <a:cs typeface="Neutra Text Expert-Bold"/>
              </a:rPr>
              <a:t>September 30, 2015</a:t>
            </a:r>
            <a:endParaRPr lang="en-US" sz="1600" b="1" dirty="0" smtClean="0">
              <a:solidFill>
                <a:schemeClr val="bg1"/>
              </a:solidFill>
              <a:latin typeface="Neutra Text Expert-Bold"/>
              <a:ea typeface="Apex New Medium"/>
              <a:cs typeface="Neutra Text Expert-Bold"/>
            </a:endParaRPr>
          </a:p>
        </p:txBody>
      </p:sp>
      <p:grpSp>
        <p:nvGrpSpPr>
          <p:cNvPr id="12" name="Group 11"/>
          <p:cNvGrpSpPr/>
          <p:nvPr/>
        </p:nvGrpSpPr>
        <p:grpSpPr>
          <a:xfrm>
            <a:off x="-304800" y="76200"/>
            <a:ext cx="9601200" cy="3581657"/>
            <a:chOff x="457200" y="-552761"/>
            <a:chExt cx="12268200" cy="4576562"/>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52761"/>
              <a:ext cx="4572000" cy="4572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548199"/>
              <a:ext cx="4572000" cy="4572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548199"/>
              <a:ext cx="4572000" cy="4572000"/>
            </a:xfrm>
            <a:prstGeom prst="rect">
              <a:avLst/>
            </a:prstGeom>
          </p:spPr>
        </p:pic>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5783019"/>
            <a:ext cx="2843784" cy="998781"/>
          </a:xfrm>
          <a:prstGeom prst="rect">
            <a:avLst/>
          </a:prstGeom>
        </p:spPr>
      </p:pic>
    </p:spTree>
    <p:extLst>
      <p:ext uri="{BB962C8B-B14F-4D97-AF65-F5344CB8AC3E}">
        <p14:creationId xmlns:p14="http://schemas.microsoft.com/office/powerpoint/2010/main" val="231057176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1" y="6068614"/>
            <a:ext cx="2532966" cy="755526"/>
          </a:xfrm>
          <a:prstGeom prst="rect">
            <a:avLst/>
          </a:prstGeom>
        </p:spPr>
      </p:pic>
      <p:sp>
        <p:nvSpPr>
          <p:cNvPr id="9" name="Title 1"/>
          <p:cNvSpPr txBox="1">
            <a:spLocks/>
          </p:cNvSpPr>
          <p:nvPr/>
        </p:nvSpPr>
        <p:spPr bwMode="auto">
          <a:xfrm>
            <a:off x="304800" y="1524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dirty="0" smtClean="0">
                <a:solidFill>
                  <a:schemeClr val="bg1"/>
                </a:solidFill>
                <a:latin typeface="Neutra Text Expert-Bold"/>
                <a:ea typeface="Apex New Medium" pitchFamily="50" charset="0"/>
                <a:cs typeface="Neutra Text Expert-Bold"/>
              </a:rPr>
              <a:t>Redundant Inverter Bus</a:t>
            </a:r>
            <a:r>
              <a:rPr lang="en-US" sz="3600" dirty="0">
                <a:solidFill>
                  <a:schemeClr val="bg1"/>
                </a:solidFill>
                <a:latin typeface="Neutra Text Expert-Bold"/>
                <a:ea typeface="Apex New Medium" pitchFamily="50" charset="0"/>
                <a:cs typeface="Neutra Text Expert-Bold"/>
              </a:rPr>
              <a:t/>
            </a:r>
            <a:br>
              <a:rPr lang="en-US" sz="3600" dirty="0">
                <a:solidFill>
                  <a:schemeClr val="bg1"/>
                </a:solidFill>
                <a:latin typeface="Neutra Text Expert-Bold"/>
                <a:ea typeface="Apex New Medium" pitchFamily="50" charset="0"/>
                <a:cs typeface="Neutra Text Expert-Bold"/>
              </a:rPr>
            </a:br>
            <a:endParaRPr lang="en-US" sz="1800" b="1" dirty="0" smtClean="0">
              <a:solidFill>
                <a:schemeClr val="bg1"/>
              </a:solidFill>
              <a:latin typeface="Neutra Text Expert-Bold"/>
              <a:ea typeface="Apex New Medium"/>
              <a:cs typeface="Neutra Text Expert-Bold"/>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1905000"/>
            <a:ext cx="7677150" cy="3462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63460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8600" cy="6892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6892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1" y="6068614"/>
            <a:ext cx="2532966" cy="755526"/>
          </a:xfrm>
          <a:prstGeom prst="rect">
            <a:avLst/>
          </a:prstGeom>
        </p:spPr>
      </p:pic>
      <p:sp>
        <p:nvSpPr>
          <p:cNvPr id="9" name="Title 1"/>
          <p:cNvSpPr txBox="1">
            <a:spLocks/>
          </p:cNvSpPr>
          <p:nvPr/>
        </p:nvSpPr>
        <p:spPr bwMode="auto">
          <a:xfrm>
            <a:off x="304800" y="1524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dirty="0" smtClean="0">
                <a:solidFill>
                  <a:schemeClr val="bg1"/>
                </a:solidFill>
                <a:latin typeface="Neutra Text Expert-Bold"/>
                <a:ea typeface="Apex New Medium" pitchFamily="50" charset="0"/>
                <a:cs typeface="Neutra Text Expert-Bold"/>
              </a:rPr>
              <a:t>Important Considerations</a:t>
            </a:r>
            <a:r>
              <a:rPr lang="en-US" sz="3600" dirty="0">
                <a:solidFill>
                  <a:schemeClr val="bg1"/>
                </a:solidFill>
                <a:latin typeface="Neutra Text Expert-Bold"/>
                <a:ea typeface="Apex New Medium" pitchFamily="50" charset="0"/>
                <a:cs typeface="Neutra Text Expert-Bold"/>
              </a:rPr>
              <a:t/>
            </a:r>
            <a:br>
              <a:rPr lang="en-US" sz="3600" dirty="0">
                <a:solidFill>
                  <a:schemeClr val="bg1"/>
                </a:solidFill>
                <a:latin typeface="Neutra Text Expert-Bold"/>
                <a:ea typeface="Apex New Medium" pitchFamily="50" charset="0"/>
                <a:cs typeface="Neutra Text Expert-Bold"/>
              </a:rPr>
            </a:br>
            <a:endParaRPr lang="en-US" sz="1800" b="1" dirty="0" smtClean="0">
              <a:solidFill>
                <a:schemeClr val="bg1"/>
              </a:solidFill>
              <a:latin typeface="Neutra Text Expert-Bold"/>
              <a:ea typeface="Apex New Medium"/>
              <a:cs typeface="Neutra Text Expert-Bold"/>
            </a:endParaRPr>
          </a:p>
        </p:txBody>
      </p:sp>
      <p:sp>
        <p:nvSpPr>
          <p:cNvPr id="5" name="TextBox 4"/>
          <p:cNvSpPr txBox="1"/>
          <p:nvPr/>
        </p:nvSpPr>
        <p:spPr>
          <a:xfrm>
            <a:off x="609600" y="1276350"/>
            <a:ext cx="7961376" cy="6124754"/>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Low Voltage Modules</a:t>
            </a:r>
            <a:endPar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endParaRPr>
          </a:p>
          <a:p>
            <a:pPr marL="457200" indent="-457200">
              <a:buFont typeface="Arial" panose="020B0604020202020204" pitchFamily="34" charset="0"/>
              <a:buChar char="•"/>
            </a:pPr>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Future Battery Storage</a:t>
            </a:r>
          </a:p>
          <a:p>
            <a:pPr marL="457200" indent="-457200">
              <a:buFont typeface="Arial" panose="020B0604020202020204" pitchFamily="34" charset="0"/>
              <a:buChar char="•"/>
            </a:pPr>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“No Maintenance” – Site Preparation</a:t>
            </a:r>
          </a:p>
          <a:p>
            <a:pPr marL="457200" indent="-457200">
              <a:buFont typeface="Arial" panose="020B0604020202020204" pitchFamily="34" charset="0"/>
              <a:buChar char="•"/>
            </a:pPr>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Parallel Architecture</a:t>
            </a:r>
          </a:p>
          <a:p>
            <a:pPr marL="457200" indent="-457200">
              <a:buFont typeface="Arial" panose="020B0604020202020204" pitchFamily="34" charset="0"/>
              <a:buChar char="•"/>
            </a:pPr>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Reduced Footprint</a:t>
            </a:r>
          </a:p>
          <a:p>
            <a:pPr marL="457200" indent="-457200">
              <a:buFont typeface="Arial" panose="020B0604020202020204" pitchFamily="34" charset="0"/>
              <a:buChar char="•"/>
            </a:pPr>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Ground Penetration? Section 106</a:t>
            </a:r>
          </a:p>
          <a:p>
            <a:pPr marL="457200" indent="-457200">
              <a:buFont typeface="Arial" panose="020B0604020202020204" pitchFamily="34" charset="0"/>
              <a:buChar char="•"/>
            </a:pPr>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Year 25 Output</a:t>
            </a:r>
          </a:p>
          <a:p>
            <a:pPr marL="457200" indent="-457200">
              <a:buFont typeface="Arial" panose="020B0604020202020204" pitchFamily="34" charset="0"/>
              <a:buChar char="•"/>
            </a:pPr>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DC:AC Ratio</a:t>
            </a:r>
          </a:p>
          <a:p>
            <a:pPr marL="457200" indent="-457200">
              <a:buFont typeface="Arial" panose="020B0604020202020204" pitchFamily="34" charset="0"/>
              <a:buChar char="•"/>
            </a:pPr>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Capacity Factor</a:t>
            </a:r>
            <a:endPar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endParaRPr>
          </a:p>
          <a:p>
            <a:pPr marL="457200" indent="-457200">
              <a:buFont typeface="Arial" panose="020B0604020202020204" pitchFamily="34" charset="0"/>
              <a:buChar char="•"/>
            </a:pPr>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Do Homework on Provider</a:t>
            </a:r>
          </a:p>
          <a:p>
            <a:pPr marL="457200" indent="-457200">
              <a:buFont typeface="Arial" panose="020B0604020202020204" pitchFamily="34" charset="0"/>
              <a:buChar char="•"/>
            </a:pPr>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Customized Design</a:t>
            </a:r>
          </a:p>
          <a:p>
            <a:pPr marL="457200" indent="-457200">
              <a:buFont typeface="Arial" panose="020B0604020202020204" pitchFamily="34" charset="0"/>
              <a:buChar char="•"/>
            </a:pPr>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Wholesale Power Contracts</a:t>
            </a:r>
            <a:endPar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endParaRPr>
          </a:p>
          <a:p>
            <a:pPr marL="457200" indent="-457200">
              <a:buFont typeface="Arial" panose="020B0604020202020204" pitchFamily="34" charset="0"/>
              <a:buChar char="•"/>
            </a:pPr>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Trackers?</a:t>
            </a:r>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 </a:t>
            </a:r>
            <a:endParaRPr lang="en-US" sz="2800" dirty="0">
              <a:solidFill>
                <a:srgbClr val="007A37"/>
              </a:solidFill>
              <a:latin typeface="Times New Roman" panose="02020603050405020304" pitchFamily="18" charset="0"/>
              <a:ea typeface="Apex New Medium" pitchFamily="50" charset="0"/>
              <a:cs typeface="Times New Roman" panose="02020603050405020304" pitchFamily="18" charset="0"/>
            </a:endParaRPr>
          </a:p>
          <a:p>
            <a:endPar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2160" y="2910972"/>
            <a:ext cx="2743983" cy="1965827"/>
          </a:xfrm>
          <a:prstGeom prst="rect">
            <a:avLst/>
          </a:prstGeom>
        </p:spPr>
      </p:pic>
    </p:spTree>
    <p:extLst>
      <p:ext uri="{BB962C8B-B14F-4D97-AF65-F5344CB8AC3E}">
        <p14:creationId xmlns:p14="http://schemas.microsoft.com/office/powerpoint/2010/main" val="63518848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 calcmode="lin" valueType="num">
                                      <p:cBhvr additive="base">
                                        <p:cTn id="4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 calcmode="lin" valueType="num">
                                      <p:cBhvr additive="base">
                                        <p:cTn id="5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 calcmode="lin" valueType="num">
                                      <p:cBhvr additive="base">
                                        <p:cTn id="60"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5">
                                            <p:txEl>
                                              <p:pRg st="9" end="9"/>
                                            </p:txEl>
                                          </p:spTgt>
                                        </p:tgtEl>
                                        <p:attrNameLst>
                                          <p:attrName>style.visibility</p:attrName>
                                        </p:attrNameLst>
                                      </p:cBhvr>
                                      <p:to>
                                        <p:strVal val="visible"/>
                                      </p:to>
                                    </p:set>
                                    <p:anim calcmode="lin" valueType="num">
                                      <p:cBhvr additive="base">
                                        <p:cTn id="66"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5">
                                            <p:txEl>
                                              <p:pRg st="10" end="10"/>
                                            </p:txEl>
                                          </p:spTgt>
                                        </p:tgtEl>
                                        <p:attrNameLst>
                                          <p:attrName>style.visibility</p:attrName>
                                        </p:attrNameLst>
                                      </p:cBhvr>
                                      <p:to>
                                        <p:strVal val="visible"/>
                                      </p:to>
                                    </p:set>
                                    <p:anim calcmode="lin" valueType="num">
                                      <p:cBhvr additive="base">
                                        <p:cTn id="7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5">
                                            <p:txEl>
                                              <p:pRg st="11" end="11"/>
                                            </p:txEl>
                                          </p:spTgt>
                                        </p:tgtEl>
                                        <p:attrNameLst>
                                          <p:attrName>style.visibility</p:attrName>
                                        </p:attrNameLst>
                                      </p:cBhvr>
                                      <p:to>
                                        <p:strVal val="visible"/>
                                      </p:to>
                                    </p:set>
                                    <p:anim calcmode="lin" valueType="num">
                                      <p:cBhvr additive="base">
                                        <p:cTn id="78"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5">
                                            <p:txEl>
                                              <p:pRg st="12" end="12"/>
                                            </p:txEl>
                                          </p:spTgt>
                                        </p:tgtEl>
                                        <p:attrNameLst>
                                          <p:attrName>style.visibility</p:attrName>
                                        </p:attrNameLst>
                                      </p:cBhvr>
                                      <p:to>
                                        <p:strVal val="visible"/>
                                      </p:to>
                                    </p:set>
                                    <p:anim calcmode="lin" valueType="num">
                                      <p:cBhvr additive="base">
                                        <p:cTn id="84"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p:nvPr/>
        </p:nvCxnSpPr>
        <p:spPr>
          <a:xfrm flipV="1">
            <a:off x="457200" y="1930400"/>
            <a:ext cx="8292302" cy="12701"/>
          </a:xfrm>
          <a:prstGeom prst="line">
            <a:avLst/>
          </a:prstGeom>
          <a:ln w="476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334000" y="1358900"/>
            <a:ext cx="2824789" cy="461665"/>
          </a:xfrm>
          <a:prstGeom prst="rect">
            <a:avLst/>
          </a:prstGeom>
          <a:noFill/>
        </p:spPr>
        <p:txBody>
          <a:bodyPr wrap="square" rtlCol="0">
            <a:spAutoFit/>
          </a:bodyPr>
          <a:lstStyle/>
          <a:p>
            <a:r>
              <a:rPr lang="en-US" sz="2400" dirty="0" smtClean="0">
                <a:solidFill>
                  <a:srgbClr val="000000"/>
                </a:solidFill>
                <a:cs typeface="Avenir Black"/>
              </a:rPr>
              <a:t>Bus voltage &lt; 60VDC</a:t>
            </a:r>
            <a:endParaRPr lang="en-US" sz="2400" dirty="0">
              <a:solidFill>
                <a:srgbClr val="000000"/>
              </a:solidFill>
              <a:cs typeface="Avenir Black"/>
            </a:endParaRPr>
          </a:p>
        </p:txBody>
      </p:sp>
      <p:cxnSp>
        <p:nvCxnSpPr>
          <p:cNvPr id="162" name="Straight Connector 161"/>
          <p:cNvCxnSpPr/>
          <p:nvPr/>
        </p:nvCxnSpPr>
        <p:spPr>
          <a:xfrm flipH="1">
            <a:off x="1088551" y="1939022"/>
            <a:ext cx="10318" cy="385078"/>
          </a:xfrm>
          <a:prstGeom prst="line">
            <a:avLst/>
          </a:prstGeom>
          <a:ln w="57150">
            <a:solidFill>
              <a:schemeClr val="accent1">
                <a:lumMod val="60000"/>
                <a:lumOff val="40000"/>
              </a:schemeClr>
            </a:solidFill>
            <a:headEnd type="triangle"/>
          </a:ln>
        </p:spPr>
        <p:style>
          <a:lnRef idx="2">
            <a:schemeClr val="accent1"/>
          </a:lnRef>
          <a:fillRef idx="0">
            <a:schemeClr val="accent1"/>
          </a:fillRef>
          <a:effectRef idx="1">
            <a:schemeClr val="accent1"/>
          </a:effectRef>
          <a:fontRef idx="minor">
            <a:schemeClr val="tx1"/>
          </a:fontRef>
        </p:style>
      </p:cxnSp>
      <p:grpSp>
        <p:nvGrpSpPr>
          <p:cNvPr id="163" name="Group 162"/>
          <p:cNvGrpSpPr/>
          <p:nvPr/>
        </p:nvGrpSpPr>
        <p:grpSpPr>
          <a:xfrm>
            <a:off x="2146504" y="2307559"/>
            <a:ext cx="1320800" cy="1918399"/>
            <a:chOff x="812800" y="2362200"/>
            <a:chExt cx="1625600" cy="2349500"/>
          </a:xfrm>
        </p:grpSpPr>
        <p:grpSp>
          <p:nvGrpSpPr>
            <p:cNvPr id="164" name="Group 163"/>
            <p:cNvGrpSpPr/>
            <p:nvPr/>
          </p:nvGrpSpPr>
          <p:grpSpPr>
            <a:xfrm>
              <a:off x="812800" y="2362200"/>
              <a:ext cx="1625600" cy="2349500"/>
              <a:chOff x="812800" y="2362200"/>
              <a:chExt cx="1625600" cy="2349500"/>
            </a:xfrm>
          </p:grpSpPr>
          <p:sp>
            <p:nvSpPr>
              <p:cNvPr id="170" name="Rectangle 169"/>
              <p:cNvSpPr/>
              <p:nvPr/>
            </p:nvSpPr>
            <p:spPr>
              <a:xfrm>
                <a:off x="812800" y="2362200"/>
                <a:ext cx="1625600" cy="234950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927100" y="24638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p:cNvSpPr/>
              <p:nvPr/>
            </p:nvSpPr>
            <p:spPr>
              <a:xfrm>
                <a:off x="1295400" y="24638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1651000" y="24638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1993900" y="24638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927100" y="28321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1295400" y="28321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a:off x="1651000" y="28321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177"/>
              <p:cNvSpPr/>
              <p:nvPr/>
            </p:nvSpPr>
            <p:spPr>
              <a:xfrm>
                <a:off x="1993900" y="28321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p:cNvSpPr/>
              <p:nvPr/>
            </p:nvSpPr>
            <p:spPr>
              <a:xfrm>
                <a:off x="927100" y="31877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p:cNvSpPr/>
              <p:nvPr/>
            </p:nvSpPr>
            <p:spPr>
              <a:xfrm>
                <a:off x="1295400" y="31877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ectangle 180"/>
              <p:cNvSpPr/>
              <p:nvPr/>
            </p:nvSpPr>
            <p:spPr>
              <a:xfrm>
                <a:off x="1651000" y="31877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Rectangle 181"/>
              <p:cNvSpPr/>
              <p:nvPr/>
            </p:nvSpPr>
            <p:spPr>
              <a:xfrm>
                <a:off x="1993900" y="31877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p:cNvSpPr/>
              <p:nvPr/>
            </p:nvSpPr>
            <p:spPr>
              <a:xfrm>
                <a:off x="927100" y="35433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ectangle 183"/>
              <p:cNvSpPr/>
              <p:nvPr/>
            </p:nvSpPr>
            <p:spPr>
              <a:xfrm>
                <a:off x="1295400" y="35433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184"/>
              <p:cNvSpPr/>
              <p:nvPr/>
            </p:nvSpPr>
            <p:spPr>
              <a:xfrm>
                <a:off x="1651000" y="35433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p:cNvSpPr/>
              <p:nvPr/>
            </p:nvSpPr>
            <p:spPr>
              <a:xfrm>
                <a:off x="1993900" y="35433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p:cNvSpPr/>
              <p:nvPr/>
            </p:nvSpPr>
            <p:spPr>
              <a:xfrm>
                <a:off x="927100" y="38989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p:cNvSpPr/>
              <p:nvPr/>
            </p:nvSpPr>
            <p:spPr>
              <a:xfrm>
                <a:off x="1295400" y="38989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p:cNvSpPr/>
              <p:nvPr/>
            </p:nvSpPr>
            <p:spPr>
              <a:xfrm>
                <a:off x="1651000" y="38989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a:off x="1993900" y="38989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a:off x="927100" y="42672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p:cNvSpPr/>
              <p:nvPr/>
            </p:nvSpPr>
            <p:spPr>
              <a:xfrm>
                <a:off x="1295400" y="42672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ectangle 192"/>
              <p:cNvSpPr/>
              <p:nvPr/>
            </p:nvSpPr>
            <p:spPr>
              <a:xfrm>
                <a:off x="1651000" y="42672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p:cNvSpPr/>
              <p:nvPr/>
            </p:nvSpPr>
            <p:spPr>
              <a:xfrm>
                <a:off x="1993900" y="42672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65" name="Straight Connector 164"/>
            <p:cNvCxnSpPr/>
            <p:nvPr/>
          </p:nvCxnSpPr>
          <p:spPr>
            <a:xfrm>
              <a:off x="1066800" y="2578100"/>
              <a:ext cx="12700" cy="1866900"/>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1435100" y="2552700"/>
              <a:ext cx="0" cy="1892300"/>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1803400" y="2527300"/>
              <a:ext cx="0" cy="1892300"/>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a:stCxn id="174" idx="0"/>
            </p:cNvCxnSpPr>
            <p:nvPr/>
          </p:nvCxnSpPr>
          <p:spPr>
            <a:xfrm flipH="1">
              <a:off x="2133601" y="2463800"/>
              <a:ext cx="12699" cy="1993900"/>
            </a:xfrm>
            <a:prstGeom prst="line">
              <a:avLst/>
            </a:prstGeom>
            <a:ln w="57150">
              <a:solidFill>
                <a:schemeClr val="accent1">
                  <a:lumMod val="60000"/>
                  <a:lumOff val="40000"/>
                </a:schemeClr>
              </a:solidFill>
              <a:headEnd type="none"/>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1073150" y="4419600"/>
              <a:ext cx="1060450" cy="1"/>
            </a:xfrm>
            <a:prstGeom prst="line">
              <a:avLst/>
            </a:prstGeom>
            <a:ln w="476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grpSp>
      <p:cxnSp>
        <p:nvCxnSpPr>
          <p:cNvPr id="196" name="Straight Connector 195"/>
          <p:cNvCxnSpPr/>
          <p:nvPr/>
        </p:nvCxnSpPr>
        <p:spPr>
          <a:xfrm>
            <a:off x="2358038" y="3698729"/>
            <a:ext cx="861616" cy="1"/>
          </a:xfrm>
          <a:prstGeom prst="line">
            <a:avLst/>
          </a:prstGeom>
          <a:ln w="476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2345338" y="3406629"/>
            <a:ext cx="861616" cy="1"/>
          </a:xfrm>
          <a:prstGeom prst="line">
            <a:avLst/>
          </a:prstGeom>
          <a:ln w="476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a:off x="2358038" y="3114529"/>
            <a:ext cx="861616" cy="1"/>
          </a:xfrm>
          <a:prstGeom prst="line">
            <a:avLst/>
          </a:prstGeom>
          <a:ln w="476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a:off x="2345338" y="2822429"/>
            <a:ext cx="861616" cy="1"/>
          </a:xfrm>
          <a:prstGeom prst="line">
            <a:avLst/>
          </a:prstGeom>
          <a:ln w="476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a:off x="2345338" y="2479529"/>
            <a:ext cx="861616" cy="1"/>
          </a:xfrm>
          <a:prstGeom prst="line">
            <a:avLst/>
          </a:prstGeom>
          <a:ln w="476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a:off x="2363198" y="2431992"/>
            <a:ext cx="835819" cy="0"/>
          </a:xfrm>
          <a:prstGeom prst="line">
            <a:avLst/>
          </a:prstGeom>
          <a:ln w="85725">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flipH="1">
            <a:off x="2775949" y="1977355"/>
            <a:ext cx="10318" cy="385078"/>
          </a:xfrm>
          <a:prstGeom prst="line">
            <a:avLst/>
          </a:prstGeom>
          <a:ln w="57150">
            <a:solidFill>
              <a:schemeClr val="accent1">
                <a:lumMod val="60000"/>
                <a:lumOff val="40000"/>
              </a:schemeClr>
            </a:solidFill>
            <a:headEnd type="triangle"/>
          </a:ln>
        </p:spPr>
        <p:style>
          <a:lnRef idx="2">
            <a:schemeClr val="accent1"/>
          </a:lnRef>
          <a:fillRef idx="0">
            <a:schemeClr val="accent1"/>
          </a:fillRef>
          <a:effectRef idx="1">
            <a:schemeClr val="accent1"/>
          </a:effectRef>
          <a:fontRef idx="minor">
            <a:schemeClr val="tx1"/>
          </a:fontRef>
        </p:style>
      </p:cxnSp>
      <p:grpSp>
        <p:nvGrpSpPr>
          <p:cNvPr id="203" name="Group 202"/>
          <p:cNvGrpSpPr/>
          <p:nvPr/>
        </p:nvGrpSpPr>
        <p:grpSpPr>
          <a:xfrm>
            <a:off x="3848738" y="2296003"/>
            <a:ext cx="1320800" cy="1918399"/>
            <a:chOff x="812800" y="2362200"/>
            <a:chExt cx="1625600" cy="2349500"/>
          </a:xfrm>
        </p:grpSpPr>
        <p:grpSp>
          <p:nvGrpSpPr>
            <p:cNvPr id="204" name="Group 203"/>
            <p:cNvGrpSpPr/>
            <p:nvPr/>
          </p:nvGrpSpPr>
          <p:grpSpPr>
            <a:xfrm>
              <a:off x="812800" y="2362200"/>
              <a:ext cx="1625600" cy="2349500"/>
              <a:chOff x="812800" y="2362200"/>
              <a:chExt cx="1625600" cy="2349500"/>
            </a:xfrm>
          </p:grpSpPr>
          <p:sp>
            <p:nvSpPr>
              <p:cNvPr id="210" name="Rectangle 209"/>
              <p:cNvSpPr/>
              <p:nvPr/>
            </p:nvSpPr>
            <p:spPr>
              <a:xfrm>
                <a:off x="812800" y="2362200"/>
                <a:ext cx="1625600" cy="234950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a:xfrm>
                <a:off x="927100" y="24638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p:cNvSpPr/>
              <p:nvPr/>
            </p:nvSpPr>
            <p:spPr>
              <a:xfrm>
                <a:off x="1295400" y="24638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a:off x="1651000" y="24638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a:off x="1993900" y="24638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a:off x="927100" y="28321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p:cNvSpPr/>
              <p:nvPr/>
            </p:nvSpPr>
            <p:spPr>
              <a:xfrm>
                <a:off x="1295400" y="28321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p:cNvSpPr/>
              <p:nvPr/>
            </p:nvSpPr>
            <p:spPr>
              <a:xfrm>
                <a:off x="1651000" y="28321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a:off x="1993900" y="28321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a:off x="927100" y="31877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a:off x="1295400" y="31877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p:cNvSpPr/>
              <p:nvPr/>
            </p:nvSpPr>
            <p:spPr>
              <a:xfrm>
                <a:off x="1651000" y="31877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a:off x="1993900" y="31877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a:off x="927100" y="35433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Rectangle 223"/>
              <p:cNvSpPr/>
              <p:nvPr/>
            </p:nvSpPr>
            <p:spPr>
              <a:xfrm>
                <a:off x="1295400" y="35433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Rectangle 224"/>
              <p:cNvSpPr/>
              <p:nvPr/>
            </p:nvSpPr>
            <p:spPr>
              <a:xfrm>
                <a:off x="1651000" y="35433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a:off x="1993900" y="35433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a:off x="927100" y="38989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a:off x="1295400" y="38989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Rectangle 228"/>
              <p:cNvSpPr/>
              <p:nvPr/>
            </p:nvSpPr>
            <p:spPr>
              <a:xfrm>
                <a:off x="1651000" y="38989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p:cNvSpPr/>
              <p:nvPr/>
            </p:nvSpPr>
            <p:spPr>
              <a:xfrm>
                <a:off x="1993900" y="38989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p:cNvSpPr/>
              <p:nvPr/>
            </p:nvSpPr>
            <p:spPr>
              <a:xfrm>
                <a:off x="927100" y="42672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Rectangle 231"/>
              <p:cNvSpPr/>
              <p:nvPr/>
            </p:nvSpPr>
            <p:spPr>
              <a:xfrm>
                <a:off x="1295400" y="42672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Rectangle 232"/>
              <p:cNvSpPr/>
              <p:nvPr/>
            </p:nvSpPr>
            <p:spPr>
              <a:xfrm>
                <a:off x="1651000" y="42672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p:cNvSpPr/>
              <p:nvPr/>
            </p:nvSpPr>
            <p:spPr>
              <a:xfrm>
                <a:off x="1993900" y="42672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05" name="Straight Connector 204"/>
            <p:cNvCxnSpPr/>
            <p:nvPr/>
          </p:nvCxnSpPr>
          <p:spPr>
            <a:xfrm>
              <a:off x="1066800" y="2578100"/>
              <a:ext cx="12700" cy="1866900"/>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1435100" y="2552700"/>
              <a:ext cx="0" cy="1892300"/>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1803400" y="2527300"/>
              <a:ext cx="0" cy="1892300"/>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a:stCxn id="214" idx="0"/>
            </p:cNvCxnSpPr>
            <p:nvPr/>
          </p:nvCxnSpPr>
          <p:spPr>
            <a:xfrm flipH="1">
              <a:off x="2133601" y="2463800"/>
              <a:ext cx="12699" cy="1993900"/>
            </a:xfrm>
            <a:prstGeom prst="line">
              <a:avLst/>
            </a:prstGeom>
            <a:ln w="57150">
              <a:solidFill>
                <a:schemeClr val="accent1">
                  <a:lumMod val="60000"/>
                  <a:lumOff val="40000"/>
                </a:schemeClr>
              </a:solidFill>
              <a:headEnd type="none"/>
            </a:ln>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a:off x="1073150" y="4419600"/>
              <a:ext cx="1060450" cy="1"/>
            </a:xfrm>
            <a:prstGeom prst="line">
              <a:avLst/>
            </a:prstGeom>
            <a:ln w="476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grpSp>
      <p:cxnSp>
        <p:nvCxnSpPr>
          <p:cNvPr id="236" name="Straight Connector 235"/>
          <p:cNvCxnSpPr/>
          <p:nvPr/>
        </p:nvCxnSpPr>
        <p:spPr>
          <a:xfrm>
            <a:off x="4060272" y="3671098"/>
            <a:ext cx="861616" cy="1"/>
          </a:xfrm>
          <a:prstGeom prst="line">
            <a:avLst/>
          </a:prstGeom>
          <a:ln w="476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4047572" y="3378998"/>
            <a:ext cx="861616" cy="1"/>
          </a:xfrm>
          <a:prstGeom prst="line">
            <a:avLst/>
          </a:prstGeom>
          <a:ln w="476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a:off x="4060272" y="3086898"/>
            <a:ext cx="861616" cy="1"/>
          </a:xfrm>
          <a:prstGeom prst="line">
            <a:avLst/>
          </a:prstGeom>
          <a:ln w="476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a:off x="4047572" y="2794798"/>
            <a:ext cx="861616" cy="1"/>
          </a:xfrm>
          <a:prstGeom prst="line">
            <a:avLst/>
          </a:prstGeom>
          <a:ln w="476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a:off x="4047572" y="2451898"/>
            <a:ext cx="861616" cy="1"/>
          </a:xfrm>
          <a:prstGeom prst="line">
            <a:avLst/>
          </a:prstGeom>
          <a:ln w="476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a:off x="4065432" y="2404361"/>
            <a:ext cx="835819" cy="0"/>
          </a:xfrm>
          <a:prstGeom prst="line">
            <a:avLst/>
          </a:prstGeom>
          <a:ln w="85725">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flipH="1">
            <a:off x="4478183" y="1949724"/>
            <a:ext cx="10318" cy="385078"/>
          </a:xfrm>
          <a:prstGeom prst="line">
            <a:avLst/>
          </a:prstGeom>
          <a:ln w="57150">
            <a:solidFill>
              <a:schemeClr val="accent1">
                <a:lumMod val="60000"/>
                <a:lumOff val="40000"/>
              </a:schemeClr>
            </a:solidFill>
            <a:headEnd type="triangle"/>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6814344" y="2158942"/>
            <a:ext cx="393700" cy="393700"/>
          </a:xfrm>
          <a:prstGeom prst="rect">
            <a:avLst/>
          </a:prstGeom>
          <a:solidFill>
            <a:srgbClr val="00FF00"/>
          </a:solidFill>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7335044" y="2158942"/>
            <a:ext cx="393700" cy="393700"/>
          </a:xfrm>
          <a:prstGeom prst="rect">
            <a:avLst/>
          </a:prstGeom>
          <a:solidFill>
            <a:srgbClr val="00FF00"/>
          </a:solidFill>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8356600" y="2158942"/>
            <a:ext cx="393700" cy="393700"/>
          </a:xfrm>
          <a:prstGeom prst="rect">
            <a:avLst/>
          </a:prstGeom>
          <a:solidFill>
            <a:srgbClr val="00FF00"/>
          </a:solidFill>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a:off x="7837488" y="2158942"/>
            <a:ext cx="393700" cy="393700"/>
          </a:xfrm>
          <a:prstGeom prst="rect">
            <a:avLst/>
          </a:prstGeom>
          <a:solidFill>
            <a:srgbClr val="00FF00"/>
          </a:solidFill>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6" name="Straight Connector 135"/>
          <p:cNvCxnSpPr/>
          <p:nvPr/>
        </p:nvCxnSpPr>
        <p:spPr>
          <a:xfrm>
            <a:off x="7010041" y="1943100"/>
            <a:ext cx="0" cy="227843"/>
          </a:xfrm>
          <a:prstGeom prst="line">
            <a:avLst/>
          </a:prstGeom>
          <a:ln w="57150">
            <a:solidFill>
              <a:schemeClr val="accent1">
                <a:lumMod val="60000"/>
                <a:lumOff val="40000"/>
              </a:schemeClr>
            </a:solidFill>
            <a:headEnd type="none"/>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7530741" y="1955800"/>
            <a:ext cx="0" cy="227843"/>
          </a:xfrm>
          <a:prstGeom prst="line">
            <a:avLst/>
          </a:prstGeom>
          <a:ln w="57150">
            <a:solidFill>
              <a:schemeClr val="accent1">
                <a:lumMod val="60000"/>
                <a:lumOff val="40000"/>
              </a:schemeClr>
            </a:solidFill>
            <a:headEnd type="none"/>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8013341" y="1930400"/>
            <a:ext cx="0" cy="227843"/>
          </a:xfrm>
          <a:prstGeom prst="line">
            <a:avLst/>
          </a:prstGeom>
          <a:ln w="57150">
            <a:solidFill>
              <a:schemeClr val="accent1">
                <a:lumMod val="60000"/>
                <a:lumOff val="40000"/>
              </a:schemeClr>
            </a:solidFill>
            <a:headEnd type="none"/>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8559441" y="1955800"/>
            <a:ext cx="0" cy="227843"/>
          </a:xfrm>
          <a:prstGeom prst="line">
            <a:avLst/>
          </a:prstGeom>
          <a:ln w="57150">
            <a:solidFill>
              <a:schemeClr val="accent1">
                <a:lumMod val="60000"/>
                <a:lumOff val="40000"/>
              </a:schemeClr>
            </a:solidFill>
            <a:headEnd type="none"/>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7022382" y="2565761"/>
            <a:ext cx="0" cy="227843"/>
          </a:xfrm>
          <a:prstGeom prst="line">
            <a:avLst/>
          </a:prstGeom>
          <a:ln w="57150">
            <a:solidFill>
              <a:schemeClr val="accent1">
                <a:lumMod val="60000"/>
                <a:lumOff val="40000"/>
              </a:schemeClr>
            </a:solidFill>
            <a:headEnd type="none"/>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7530741" y="2567742"/>
            <a:ext cx="0" cy="227843"/>
          </a:xfrm>
          <a:prstGeom prst="line">
            <a:avLst/>
          </a:prstGeom>
          <a:ln w="57150">
            <a:solidFill>
              <a:schemeClr val="accent1">
                <a:lumMod val="60000"/>
                <a:lumOff val="40000"/>
              </a:schemeClr>
            </a:solidFill>
            <a:headEnd type="none"/>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8013341" y="2567742"/>
            <a:ext cx="0" cy="227843"/>
          </a:xfrm>
          <a:prstGeom prst="line">
            <a:avLst/>
          </a:prstGeom>
          <a:ln w="57150">
            <a:solidFill>
              <a:schemeClr val="accent1">
                <a:lumMod val="60000"/>
                <a:lumOff val="40000"/>
              </a:schemeClr>
            </a:solidFill>
            <a:headEnd type="none"/>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8559441" y="2541543"/>
            <a:ext cx="0" cy="227843"/>
          </a:xfrm>
          <a:prstGeom prst="line">
            <a:avLst/>
          </a:prstGeom>
          <a:ln w="57150">
            <a:solidFill>
              <a:schemeClr val="accent1">
                <a:lumMod val="60000"/>
                <a:lumOff val="40000"/>
              </a:schemeClr>
            </a:solidFill>
            <a:headEnd type="none"/>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6731000" y="2784096"/>
            <a:ext cx="2042892" cy="9509"/>
          </a:xfrm>
          <a:prstGeom prst="line">
            <a:avLst/>
          </a:prstGeom>
          <a:ln w="476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7776370" y="2763648"/>
            <a:ext cx="10318" cy="385078"/>
          </a:xfrm>
          <a:prstGeom prst="line">
            <a:avLst/>
          </a:prstGeom>
          <a:ln w="57150">
            <a:solidFill>
              <a:schemeClr val="accent1">
                <a:lumMod val="60000"/>
                <a:lumOff val="40000"/>
              </a:schemeClr>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6915944" y="3097536"/>
            <a:ext cx="1813317" cy="369332"/>
          </a:xfrm>
          <a:prstGeom prst="rect">
            <a:avLst/>
          </a:prstGeom>
          <a:noFill/>
        </p:spPr>
        <p:txBody>
          <a:bodyPr wrap="none" rtlCol="0">
            <a:spAutoFit/>
          </a:bodyPr>
          <a:lstStyle/>
          <a:p>
            <a:r>
              <a:rPr lang="en-US" dirty="0" smtClean="0">
                <a:solidFill>
                  <a:srgbClr val="000000"/>
                </a:solidFill>
                <a:cs typeface="Avenir Black"/>
              </a:rPr>
              <a:t>240/277/480VAC</a:t>
            </a:r>
            <a:endParaRPr lang="en-US" dirty="0">
              <a:solidFill>
                <a:srgbClr val="000000"/>
              </a:solidFill>
              <a:cs typeface="Avenir Black"/>
            </a:endParaRPr>
          </a:p>
        </p:txBody>
      </p:sp>
      <p:sp>
        <p:nvSpPr>
          <p:cNvPr id="151" name="Title 1"/>
          <p:cNvSpPr txBox="1">
            <a:spLocks/>
          </p:cNvSpPr>
          <p:nvPr/>
        </p:nvSpPr>
        <p:spPr>
          <a:xfrm>
            <a:off x="1401079" y="306654"/>
            <a:ext cx="744126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smtClean="0">
              <a:latin typeface="Avenir Black"/>
              <a:cs typeface="Avenir Black"/>
            </a:endParaRPr>
          </a:p>
        </p:txBody>
      </p:sp>
      <p:grpSp>
        <p:nvGrpSpPr>
          <p:cNvPr id="249" name="Group 248"/>
          <p:cNvGrpSpPr/>
          <p:nvPr/>
        </p:nvGrpSpPr>
        <p:grpSpPr>
          <a:xfrm>
            <a:off x="456527" y="2282021"/>
            <a:ext cx="1320800" cy="1918399"/>
            <a:chOff x="812800" y="2362200"/>
            <a:chExt cx="1625600" cy="2349500"/>
          </a:xfrm>
        </p:grpSpPr>
        <p:grpSp>
          <p:nvGrpSpPr>
            <p:cNvPr id="250" name="Group 249"/>
            <p:cNvGrpSpPr/>
            <p:nvPr/>
          </p:nvGrpSpPr>
          <p:grpSpPr>
            <a:xfrm>
              <a:off x="812800" y="2362200"/>
              <a:ext cx="1625600" cy="2349500"/>
              <a:chOff x="812800" y="2362200"/>
              <a:chExt cx="1625600" cy="2349500"/>
            </a:xfrm>
          </p:grpSpPr>
          <p:sp>
            <p:nvSpPr>
              <p:cNvPr id="256" name="Rectangle 255"/>
              <p:cNvSpPr/>
              <p:nvPr/>
            </p:nvSpPr>
            <p:spPr>
              <a:xfrm>
                <a:off x="812800" y="2362200"/>
                <a:ext cx="1625600" cy="234950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Rectangle 256"/>
              <p:cNvSpPr/>
              <p:nvPr/>
            </p:nvSpPr>
            <p:spPr>
              <a:xfrm>
                <a:off x="927100" y="24638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Rectangle 257"/>
              <p:cNvSpPr/>
              <p:nvPr/>
            </p:nvSpPr>
            <p:spPr>
              <a:xfrm>
                <a:off x="1295400" y="24638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Rectangle 258"/>
              <p:cNvSpPr/>
              <p:nvPr/>
            </p:nvSpPr>
            <p:spPr>
              <a:xfrm>
                <a:off x="1651000" y="24638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Rectangle 259"/>
              <p:cNvSpPr/>
              <p:nvPr/>
            </p:nvSpPr>
            <p:spPr>
              <a:xfrm>
                <a:off x="1993900" y="24638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Rectangle 260"/>
              <p:cNvSpPr/>
              <p:nvPr/>
            </p:nvSpPr>
            <p:spPr>
              <a:xfrm>
                <a:off x="927100" y="28321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ectangle 261"/>
              <p:cNvSpPr/>
              <p:nvPr/>
            </p:nvSpPr>
            <p:spPr>
              <a:xfrm>
                <a:off x="1295400" y="28321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Rectangle 262"/>
              <p:cNvSpPr/>
              <p:nvPr/>
            </p:nvSpPr>
            <p:spPr>
              <a:xfrm>
                <a:off x="1651000" y="28321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p:cNvSpPr/>
              <p:nvPr/>
            </p:nvSpPr>
            <p:spPr>
              <a:xfrm>
                <a:off x="1993900" y="28321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Rectangle 264"/>
              <p:cNvSpPr/>
              <p:nvPr/>
            </p:nvSpPr>
            <p:spPr>
              <a:xfrm>
                <a:off x="927100" y="31877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p:cNvSpPr/>
              <p:nvPr/>
            </p:nvSpPr>
            <p:spPr>
              <a:xfrm>
                <a:off x="1295400" y="31877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Rectangle 266"/>
              <p:cNvSpPr/>
              <p:nvPr/>
            </p:nvSpPr>
            <p:spPr>
              <a:xfrm>
                <a:off x="1651000" y="31877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Rectangle 267"/>
              <p:cNvSpPr/>
              <p:nvPr/>
            </p:nvSpPr>
            <p:spPr>
              <a:xfrm>
                <a:off x="1993900" y="31877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Rectangle 268"/>
              <p:cNvSpPr/>
              <p:nvPr/>
            </p:nvSpPr>
            <p:spPr>
              <a:xfrm>
                <a:off x="927100" y="35433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Rectangle 269"/>
              <p:cNvSpPr/>
              <p:nvPr/>
            </p:nvSpPr>
            <p:spPr>
              <a:xfrm>
                <a:off x="1295400" y="35433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Rectangle 270"/>
              <p:cNvSpPr/>
              <p:nvPr/>
            </p:nvSpPr>
            <p:spPr>
              <a:xfrm>
                <a:off x="1651000" y="35433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Rectangle 271"/>
              <p:cNvSpPr/>
              <p:nvPr/>
            </p:nvSpPr>
            <p:spPr>
              <a:xfrm>
                <a:off x="1993900" y="35433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Rectangle 272"/>
              <p:cNvSpPr/>
              <p:nvPr/>
            </p:nvSpPr>
            <p:spPr>
              <a:xfrm>
                <a:off x="927100" y="38989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Rectangle 273"/>
              <p:cNvSpPr/>
              <p:nvPr/>
            </p:nvSpPr>
            <p:spPr>
              <a:xfrm>
                <a:off x="1295400" y="38989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Rectangle 274"/>
              <p:cNvSpPr/>
              <p:nvPr/>
            </p:nvSpPr>
            <p:spPr>
              <a:xfrm>
                <a:off x="1651000" y="38989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Rectangle 275"/>
              <p:cNvSpPr/>
              <p:nvPr/>
            </p:nvSpPr>
            <p:spPr>
              <a:xfrm>
                <a:off x="1993900" y="38989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Rectangle 276"/>
              <p:cNvSpPr/>
              <p:nvPr/>
            </p:nvSpPr>
            <p:spPr>
              <a:xfrm>
                <a:off x="927100" y="42672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Rectangle 277"/>
              <p:cNvSpPr/>
              <p:nvPr/>
            </p:nvSpPr>
            <p:spPr>
              <a:xfrm>
                <a:off x="1295400" y="42672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Rectangle 278"/>
              <p:cNvSpPr/>
              <p:nvPr/>
            </p:nvSpPr>
            <p:spPr>
              <a:xfrm>
                <a:off x="1651000" y="42672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Rectangle 279"/>
              <p:cNvSpPr/>
              <p:nvPr/>
            </p:nvSpPr>
            <p:spPr>
              <a:xfrm>
                <a:off x="1993900" y="4267200"/>
                <a:ext cx="3048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51" name="Straight Connector 250"/>
            <p:cNvCxnSpPr/>
            <p:nvPr/>
          </p:nvCxnSpPr>
          <p:spPr>
            <a:xfrm>
              <a:off x="1066800" y="2578100"/>
              <a:ext cx="12700" cy="1866900"/>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a:off x="1435100" y="2552700"/>
              <a:ext cx="0" cy="1892300"/>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a:off x="1803400" y="2527300"/>
              <a:ext cx="0" cy="1892300"/>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60" idx="0"/>
            </p:cNvCxnSpPr>
            <p:nvPr/>
          </p:nvCxnSpPr>
          <p:spPr>
            <a:xfrm flipH="1">
              <a:off x="2133601" y="2463800"/>
              <a:ext cx="12699" cy="1993900"/>
            </a:xfrm>
            <a:prstGeom prst="line">
              <a:avLst/>
            </a:prstGeom>
            <a:ln w="57150">
              <a:solidFill>
                <a:schemeClr val="accent1">
                  <a:lumMod val="60000"/>
                  <a:lumOff val="40000"/>
                </a:schemeClr>
              </a:solidFill>
              <a:headEnd type="none"/>
            </a:ln>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a:off x="1073150" y="4419600"/>
              <a:ext cx="1060450" cy="1"/>
            </a:xfrm>
            <a:prstGeom prst="line">
              <a:avLst/>
            </a:prstGeom>
            <a:ln w="476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grpSp>
      <p:cxnSp>
        <p:nvCxnSpPr>
          <p:cNvPr id="281" name="Straight Connector 280"/>
          <p:cNvCxnSpPr/>
          <p:nvPr/>
        </p:nvCxnSpPr>
        <p:spPr>
          <a:xfrm>
            <a:off x="668061" y="3657116"/>
            <a:ext cx="861616" cy="1"/>
          </a:xfrm>
          <a:prstGeom prst="line">
            <a:avLst/>
          </a:prstGeom>
          <a:ln w="476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a:off x="655361" y="3365016"/>
            <a:ext cx="861616" cy="1"/>
          </a:xfrm>
          <a:prstGeom prst="line">
            <a:avLst/>
          </a:prstGeom>
          <a:ln w="476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a:off x="668061" y="3072916"/>
            <a:ext cx="861616" cy="1"/>
          </a:xfrm>
          <a:prstGeom prst="line">
            <a:avLst/>
          </a:prstGeom>
          <a:ln w="476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a:xfrm>
            <a:off x="655361" y="2780816"/>
            <a:ext cx="861616" cy="1"/>
          </a:xfrm>
          <a:prstGeom prst="line">
            <a:avLst/>
          </a:prstGeom>
          <a:ln w="476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a:off x="655361" y="2437916"/>
            <a:ext cx="861616" cy="1"/>
          </a:xfrm>
          <a:prstGeom prst="line">
            <a:avLst/>
          </a:prstGeom>
          <a:ln w="476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a:off x="673221" y="2390379"/>
            <a:ext cx="835819" cy="0"/>
          </a:xfrm>
          <a:prstGeom prst="line">
            <a:avLst/>
          </a:prstGeom>
          <a:ln w="85725">
            <a:solidFill>
              <a:srgbClr val="00FF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5055238" y="3179526"/>
            <a:ext cx="88900" cy="50800"/>
          </a:xfrm>
          <a:prstGeom prst="ellipse">
            <a:avLst/>
          </a:prstGeom>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3378404" y="3217142"/>
            <a:ext cx="88900" cy="50800"/>
          </a:xfrm>
          <a:prstGeom prst="ellipse">
            <a:avLst/>
          </a:prstGeom>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1663821" y="3154126"/>
            <a:ext cx="88900" cy="50800"/>
          </a:xfrm>
          <a:prstGeom prst="ellipse">
            <a:avLst/>
          </a:prstGeom>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Rectangle 247">
            <a:hlinkClick r:id="" action="ppaction://noaction"/>
          </p:cNvPr>
          <p:cNvSpPr/>
          <p:nvPr/>
        </p:nvSpPr>
        <p:spPr>
          <a:xfrm>
            <a:off x="8785596" y="6490047"/>
            <a:ext cx="371103" cy="254000"/>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Medium"/>
            </a:endParaRPr>
          </a:p>
        </p:txBody>
      </p:sp>
      <p:sp>
        <p:nvSpPr>
          <p:cNvPr id="287" name="Slide Number Placeholder 3"/>
          <p:cNvSpPr txBox="1">
            <a:spLocks/>
          </p:cNvSpPr>
          <p:nvPr/>
        </p:nvSpPr>
        <p:spPr>
          <a:xfrm>
            <a:off x="8772897" y="6490047"/>
            <a:ext cx="575379" cy="50164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4C9510F-CD9D-D944-B852-EA6FDF195BA7}" type="slidenum">
              <a:rPr lang="en-US" sz="1200" smtClean="0">
                <a:latin typeface="Avenir Medium"/>
                <a:cs typeface="Avenir Medium"/>
              </a:rPr>
              <a:pPr/>
              <a:t>13</a:t>
            </a:fld>
            <a:endParaRPr lang="en-US" sz="1200" dirty="0">
              <a:latin typeface="Avenir Medium"/>
              <a:cs typeface="Avenir Medium"/>
            </a:endParaRPr>
          </a:p>
        </p:txBody>
      </p:sp>
      <p:sp>
        <p:nvSpPr>
          <p:cNvPr id="3" name="Title 2"/>
          <p:cNvSpPr>
            <a:spLocks noGrp="1"/>
          </p:cNvSpPr>
          <p:nvPr>
            <p:ph type="title"/>
          </p:nvPr>
        </p:nvSpPr>
        <p:spPr>
          <a:xfrm>
            <a:off x="1522118" y="336550"/>
            <a:ext cx="7278982" cy="768350"/>
          </a:xfrm>
        </p:spPr>
        <p:txBody>
          <a:bodyPr>
            <a:normAutofit/>
          </a:bodyPr>
          <a:lstStyle/>
          <a:p>
            <a:r>
              <a:rPr lang="en-US" sz="2800" dirty="0" err="1">
                <a:cs typeface="Avenir Black"/>
              </a:rPr>
              <a:t>tenK</a:t>
            </a:r>
            <a:r>
              <a:rPr lang="en-US" sz="2800" dirty="0">
                <a:cs typeface="Avenir Black"/>
              </a:rPr>
              <a:t> RAIS</a:t>
            </a:r>
            <a:r>
              <a:rPr lang="en-US" sz="2800" dirty="0" smtClean="0">
                <a:cs typeface="Avenir Black"/>
              </a:rPr>
              <a:t>® Low-Voltage</a:t>
            </a:r>
            <a:r>
              <a:rPr lang="en-US" sz="2800" dirty="0">
                <a:cs typeface="Avenir Black"/>
              </a:rPr>
              <a:t>, </a:t>
            </a:r>
            <a:r>
              <a:rPr lang="en-US" sz="2800" dirty="0" smtClean="0">
                <a:cs typeface="Avenir Black"/>
              </a:rPr>
              <a:t>Parallel Architecture</a:t>
            </a:r>
            <a:endParaRPr lang="en-US" sz="2800" dirty="0"/>
          </a:p>
        </p:txBody>
      </p:sp>
      <p:sp>
        <p:nvSpPr>
          <p:cNvPr id="154" name="TextBox 153"/>
          <p:cNvSpPr txBox="1"/>
          <p:nvPr/>
        </p:nvSpPr>
        <p:spPr>
          <a:xfrm>
            <a:off x="678578" y="4786246"/>
            <a:ext cx="7820483" cy="400110"/>
          </a:xfrm>
          <a:prstGeom prst="rect">
            <a:avLst/>
          </a:prstGeom>
          <a:solidFill>
            <a:schemeClr val="tx2"/>
          </a:solidFill>
        </p:spPr>
        <p:txBody>
          <a:bodyPr wrap="square" rtlCol="0">
            <a:spAutoFit/>
          </a:bodyPr>
          <a:lstStyle>
            <a:defPPr>
              <a:defRPr lang="en-US"/>
            </a:defPPr>
            <a:lvl1pPr algn="ctr">
              <a:defRPr sz="2000" b="1">
                <a:solidFill>
                  <a:schemeClr val="bg2"/>
                </a:solidFill>
                <a:latin typeface="Avenir Book"/>
                <a:cs typeface="Avenir Book"/>
              </a:defRPr>
            </a:lvl1pPr>
          </a:lstStyle>
          <a:p>
            <a:r>
              <a:rPr lang="en-US" b="0" dirty="0" smtClean="0">
                <a:latin typeface="+mn-lt"/>
              </a:rPr>
              <a:t>Low Voltage Safety</a:t>
            </a:r>
            <a:endParaRPr lang="en-US" b="0" dirty="0">
              <a:latin typeface="+mn-lt"/>
            </a:endParaRPr>
          </a:p>
        </p:txBody>
      </p:sp>
      <p:sp>
        <p:nvSpPr>
          <p:cNvPr id="155" name="TextBox 154"/>
          <p:cNvSpPr txBox="1"/>
          <p:nvPr/>
        </p:nvSpPr>
        <p:spPr>
          <a:xfrm>
            <a:off x="678578" y="5401799"/>
            <a:ext cx="7820483" cy="400110"/>
          </a:xfrm>
          <a:prstGeom prst="rect">
            <a:avLst/>
          </a:prstGeom>
          <a:solidFill>
            <a:schemeClr val="tx2"/>
          </a:solidFill>
        </p:spPr>
        <p:txBody>
          <a:bodyPr wrap="square" rtlCol="0">
            <a:spAutoFit/>
          </a:bodyPr>
          <a:lstStyle>
            <a:defPPr>
              <a:defRPr lang="en-US"/>
            </a:defPPr>
            <a:lvl1pPr algn="ctr">
              <a:defRPr sz="2000" b="1">
                <a:solidFill>
                  <a:schemeClr val="bg2"/>
                </a:solidFill>
                <a:latin typeface="Avenir Book"/>
                <a:cs typeface="Avenir Book"/>
              </a:defRPr>
            </a:lvl1pPr>
          </a:lstStyle>
          <a:p>
            <a:r>
              <a:rPr lang="en-US" b="0" dirty="0" smtClean="0">
                <a:latin typeface="+mn-lt"/>
              </a:rPr>
              <a:t>No one component depends on others to work</a:t>
            </a:r>
            <a:endParaRPr lang="en-US" b="0" dirty="0">
              <a:latin typeface="+mn-lt"/>
            </a:endParaRPr>
          </a:p>
        </p:txBody>
      </p:sp>
      <p:cxnSp>
        <p:nvCxnSpPr>
          <p:cNvPr id="156" name="Straight Connector 155"/>
          <p:cNvCxnSpPr/>
          <p:nvPr/>
        </p:nvCxnSpPr>
        <p:spPr>
          <a:xfrm flipH="1">
            <a:off x="5884315" y="1973524"/>
            <a:ext cx="10592" cy="903902"/>
          </a:xfrm>
          <a:prstGeom prst="line">
            <a:avLst/>
          </a:prstGeom>
          <a:ln w="57150">
            <a:solidFill>
              <a:schemeClr val="accent1">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5418072" y="2877426"/>
            <a:ext cx="932487" cy="948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Future</a:t>
            </a:r>
          </a:p>
          <a:p>
            <a:pPr algn="ctr"/>
            <a:r>
              <a:rPr lang="en-US" dirty="0" smtClean="0">
                <a:solidFill>
                  <a:schemeClr val="tx1"/>
                </a:solidFill>
              </a:rPr>
              <a:t>Energy</a:t>
            </a:r>
          </a:p>
          <a:p>
            <a:pPr algn="ctr"/>
            <a:r>
              <a:rPr lang="en-US" dirty="0" smtClean="0">
                <a:solidFill>
                  <a:schemeClr val="tx1"/>
                </a:solidFill>
              </a:rPr>
              <a:t>Storage</a:t>
            </a:r>
            <a:endParaRPr lang="en-US" dirty="0">
              <a:solidFill>
                <a:schemeClr val="tx1"/>
              </a:solidFill>
            </a:endParaRPr>
          </a:p>
        </p:txBody>
      </p:sp>
      <p:sp>
        <p:nvSpPr>
          <p:cNvPr id="157" name="TextBox 156"/>
          <p:cNvSpPr txBox="1"/>
          <p:nvPr/>
        </p:nvSpPr>
        <p:spPr>
          <a:xfrm>
            <a:off x="654131" y="6020374"/>
            <a:ext cx="7820483" cy="400110"/>
          </a:xfrm>
          <a:prstGeom prst="rect">
            <a:avLst/>
          </a:prstGeom>
          <a:solidFill>
            <a:schemeClr val="tx2"/>
          </a:solidFill>
        </p:spPr>
        <p:txBody>
          <a:bodyPr wrap="square" rtlCol="0">
            <a:spAutoFit/>
          </a:bodyPr>
          <a:lstStyle>
            <a:defPPr>
              <a:defRPr lang="en-US"/>
            </a:defPPr>
            <a:lvl1pPr algn="ctr">
              <a:defRPr sz="2000" b="1">
                <a:solidFill>
                  <a:schemeClr val="bg2"/>
                </a:solidFill>
                <a:latin typeface="Avenir Book"/>
                <a:cs typeface="Avenir Book"/>
              </a:defRPr>
            </a:lvl1pPr>
          </a:lstStyle>
          <a:p>
            <a:r>
              <a:rPr lang="en-US" b="0" dirty="0" smtClean="0">
                <a:latin typeface="+mn-lt"/>
              </a:rPr>
              <a:t>Add Energy Storage in Future without DC/AC/DC Round trip</a:t>
            </a:r>
            <a:endParaRPr lang="en-US" b="0" dirty="0">
              <a:latin typeface="+mn-lt"/>
            </a:endParaRPr>
          </a:p>
        </p:txBody>
      </p:sp>
    </p:spTree>
    <p:extLst>
      <p:ext uri="{BB962C8B-B14F-4D97-AF65-F5344CB8AC3E}">
        <p14:creationId xmlns:p14="http://schemas.microsoft.com/office/powerpoint/2010/main" val="39956455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1" y="6068614"/>
            <a:ext cx="2532966" cy="755526"/>
          </a:xfrm>
          <a:prstGeom prst="rect">
            <a:avLst/>
          </a:prstGeom>
        </p:spPr>
      </p:pic>
      <p:sp>
        <p:nvSpPr>
          <p:cNvPr id="9" name="Title 1"/>
          <p:cNvSpPr txBox="1">
            <a:spLocks/>
          </p:cNvSpPr>
          <p:nvPr/>
        </p:nvSpPr>
        <p:spPr bwMode="auto">
          <a:xfrm>
            <a:off x="304800" y="1524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dirty="0" smtClean="0">
                <a:solidFill>
                  <a:schemeClr val="bg1"/>
                </a:solidFill>
                <a:latin typeface="Neutra Text Expert-Bold"/>
                <a:ea typeface="Apex New Medium" pitchFamily="50" charset="0"/>
                <a:cs typeface="Neutra Text Expert-Bold"/>
              </a:rPr>
              <a:t>Safety</a:t>
            </a:r>
            <a:r>
              <a:rPr lang="en-US" sz="3600" dirty="0">
                <a:solidFill>
                  <a:schemeClr val="bg1"/>
                </a:solidFill>
                <a:latin typeface="Neutra Text Expert-Bold"/>
                <a:ea typeface="Apex New Medium" pitchFamily="50" charset="0"/>
                <a:cs typeface="Neutra Text Expert-Bold"/>
              </a:rPr>
              <a:t/>
            </a:r>
            <a:br>
              <a:rPr lang="en-US" sz="3600" dirty="0">
                <a:solidFill>
                  <a:schemeClr val="bg1"/>
                </a:solidFill>
                <a:latin typeface="Neutra Text Expert-Bold"/>
                <a:ea typeface="Apex New Medium" pitchFamily="50" charset="0"/>
                <a:cs typeface="Neutra Text Expert-Bold"/>
              </a:rPr>
            </a:br>
            <a:endParaRPr lang="en-US" sz="1800" b="1" dirty="0" smtClean="0">
              <a:solidFill>
                <a:schemeClr val="bg1"/>
              </a:solidFill>
              <a:latin typeface="Neutra Text Expert-Bold"/>
              <a:ea typeface="Apex New Medium"/>
              <a:cs typeface="Neutra Text Expert-Bold"/>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88" y="1994925"/>
            <a:ext cx="8441061" cy="261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0" y="4876800"/>
            <a:ext cx="7924800" cy="954107"/>
          </a:xfrm>
          <a:prstGeom prst="rect">
            <a:avLst/>
          </a:prstGeom>
        </p:spPr>
        <p:txBody>
          <a:bodyPr wrap="square">
            <a:spAutoFit/>
          </a:bodyPr>
          <a:lstStyle/>
          <a:p>
            <a:r>
              <a:rPr lang="en-US" sz="1400" b="1" u="sng" dirty="0"/>
              <a:t>Low Voltage Safety </a:t>
            </a:r>
            <a:r>
              <a:rPr lang="en-US" sz="1400" b="1" dirty="0"/>
              <a:t>- </a:t>
            </a:r>
            <a:r>
              <a:rPr lang="en-US" sz="1400" dirty="0"/>
              <a:t>The same low-voltage operation that reduces component wear, also makes the </a:t>
            </a:r>
            <a:r>
              <a:rPr lang="en-US" sz="1400" dirty="0" err="1"/>
              <a:t>tenK</a:t>
            </a:r>
            <a:r>
              <a:rPr lang="en-US" sz="1400" dirty="0"/>
              <a:t> System safer than any other option on the market. The internal voltage is kept below the arc threshold, and smart electronics disconnect each module if the system’s circuit is broken. The DUO System is UL 1703 and 1741 certified, and is NEC 2014 compliant.</a:t>
            </a:r>
          </a:p>
        </p:txBody>
      </p:sp>
    </p:spTree>
    <p:extLst>
      <p:ext uri="{BB962C8B-B14F-4D97-AF65-F5344CB8AC3E}">
        <p14:creationId xmlns:p14="http://schemas.microsoft.com/office/powerpoint/2010/main" val="5508190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1" y="6068614"/>
            <a:ext cx="2532966" cy="755526"/>
          </a:xfrm>
          <a:prstGeom prst="rect">
            <a:avLst/>
          </a:prstGeom>
        </p:spPr>
      </p:pic>
      <p:sp>
        <p:nvSpPr>
          <p:cNvPr id="9" name="Title 1"/>
          <p:cNvSpPr txBox="1">
            <a:spLocks/>
          </p:cNvSpPr>
          <p:nvPr/>
        </p:nvSpPr>
        <p:spPr bwMode="auto">
          <a:xfrm>
            <a:off x="304800" y="1524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dirty="0" smtClean="0">
                <a:solidFill>
                  <a:schemeClr val="bg1"/>
                </a:solidFill>
                <a:latin typeface="Neutra Text Expert-Bold"/>
                <a:ea typeface="Apex New Medium" pitchFamily="50" charset="0"/>
                <a:cs typeface="Neutra Text Expert-Bold"/>
              </a:rPr>
              <a:t>Year 25 Solar </a:t>
            </a:r>
            <a:r>
              <a:rPr lang="en-US" sz="3600" dirty="0" smtClean="0">
                <a:solidFill>
                  <a:schemeClr val="bg1"/>
                </a:solidFill>
                <a:latin typeface="Neutra Text Expert-Bold"/>
                <a:ea typeface="Apex New Medium" pitchFamily="50" charset="0"/>
                <a:cs typeface="Neutra Text Expert-Bold"/>
              </a:rPr>
              <a:t>Production</a:t>
            </a:r>
            <a:r>
              <a:rPr lang="en-US" sz="3600" dirty="0">
                <a:solidFill>
                  <a:schemeClr val="bg1"/>
                </a:solidFill>
                <a:latin typeface="Neutra Text Expert-Bold"/>
                <a:ea typeface="Apex New Medium" pitchFamily="50" charset="0"/>
                <a:cs typeface="Neutra Text Expert-Bold"/>
              </a:rPr>
              <a:t/>
            </a:r>
            <a:br>
              <a:rPr lang="en-US" sz="3600" dirty="0">
                <a:solidFill>
                  <a:schemeClr val="bg1"/>
                </a:solidFill>
                <a:latin typeface="Neutra Text Expert-Bold"/>
                <a:ea typeface="Apex New Medium" pitchFamily="50" charset="0"/>
                <a:cs typeface="Neutra Text Expert-Bold"/>
              </a:rPr>
            </a:br>
            <a:endParaRPr lang="en-US" sz="1800" b="1" dirty="0" smtClean="0">
              <a:solidFill>
                <a:schemeClr val="bg1"/>
              </a:solidFill>
              <a:latin typeface="Neutra Text Expert-Bold"/>
              <a:ea typeface="Apex New Medium"/>
              <a:cs typeface="Neutra Text Expert-Bold"/>
            </a:endParaRPr>
          </a:p>
        </p:txBody>
      </p:sp>
      <p:graphicFrame>
        <p:nvGraphicFramePr>
          <p:cNvPr id="7" name="Chart 6"/>
          <p:cNvGraphicFramePr/>
          <p:nvPr>
            <p:extLst>
              <p:ext uri="{D42A27DB-BD31-4B8C-83A1-F6EECF244321}">
                <p14:modId xmlns:p14="http://schemas.microsoft.com/office/powerpoint/2010/main" val="3311220205"/>
              </p:ext>
            </p:extLst>
          </p:nvPr>
        </p:nvGraphicFramePr>
        <p:xfrm>
          <a:off x="533400" y="2057400"/>
          <a:ext cx="6705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878108" y="1546651"/>
            <a:ext cx="2257425" cy="830997"/>
          </a:xfrm>
          <a:prstGeom prst="rect">
            <a:avLst/>
          </a:prstGeom>
          <a:solidFill>
            <a:srgbClr val="FFFF99"/>
          </a:solidFill>
        </p:spPr>
        <p:txBody>
          <a:bodyPr wrap="square" rtlCol="0">
            <a:spAutoFit/>
          </a:bodyPr>
          <a:lstStyle/>
          <a:p>
            <a:r>
              <a:rPr lang="en-US" sz="1600" dirty="0" smtClean="0">
                <a:latin typeface="Times New Roman" panose="02020603050405020304" pitchFamily="18" charset="0"/>
                <a:ea typeface="Apex New Medium" pitchFamily="50" charset="0"/>
                <a:cs typeface="Times New Roman" panose="02020603050405020304" pitchFamily="18" charset="0"/>
              </a:rPr>
              <a:t>You get 95.3% in year 25 that you get in year 1.  They warranty 92%</a:t>
            </a:r>
          </a:p>
        </p:txBody>
      </p:sp>
    </p:spTree>
    <p:extLst>
      <p:ext uri="{BB962C8B-B14F-4D97-AF65-F5344CB8AC3E}">
        <p14:creationId xmlns:p14="http://schemas.microsoft.com/office/powerpoint/2010/main" val="78720332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1" y="6068614"/>
            <a:ext cx="2532966" cy="755526"/>
          </a:xfrm>
          <a:prstGeom prst="rect">
            <a:avLst/>
          </a:prstGeom>
        </p:spPr>
      </p:pic>
      <p:sp>
        <p:nvSpPr>
          <p:cNvPr id="9" name="Title 1"/>
          <p:cNvSpPr txBox="1">
            <a:spLocks/>
          </p:cNvSpPr>
          <p:nvPr/>
        </p:nvSpPr>
        <p:spPr bwMode="auto">
          <a:xfrm>
            <a:off x="304800" y="1524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dirty="0" smtClean="0">
                <a:solidFill>
                  <a:schemeClr val="bg1"/>
                </a:solidFill>
                <a:latin typeface="Neutra Text Expert-Bold"/>
                <a:ea typeface="Apex New Medium" pitchFamily="50" charset="0"/>
                <a:cs typeface="Neutra Text Expert-Bold"/>
              </a:rPr>
              <a:t>Annual Solar Energy Production</a:t>
            </a:r>
            <a:r>
              <a:rPr lang="en-US" sz="3600" dirty="0">
                <a:solidFill>
                  <a:schemeClr val="bg1"/>
                </a:solidFill>
                <a:latin typeface="Neutra Text Expert-Bold"/>
                <a:ea typeface="Apex New Medium" pitchFamily="50" charset="0"/>
                <a:cs typeface="Neutra Text Expert-Bold"/>
              </a:rPr>
              <a:t/>
            </a:r>
            <a:br>
              <a:rPr lang="en-US" sz="3600" dirty="0">
                <a:solidFill>
                  <a:schemeClr val="bg1"/>
                </a:solidFill>
                <a:latin typeface="Neutra Text Expert-Bold"/>
                <a:ea typeface="Apex New Medium" pitchFamily="50" charset="0"/>
                <a:cs typeface="Neutra Text Expert-Bold"/>
              </a:rPr>
            </a:br>
            <a:endParaRPr lang="en-US" sz="1800" b="1" dirty="0" smtClean="0">
              <a:solidFill>
                <a:schemeClr val="bg1"/>
              </a:solidFill>
              <a:latin typeface="Neutra Text Expert-Bold"/>
              <a:ea typeface="Apex New Medium"/>
              <a:cs typeface="Neutra Text Expert-Bold"/>
            </a:endParaRPr>
          </a:p>
        </p:txBody>
      </p:sp>
      <p:graphicFrame>
        <p:nvGraphicFramePr>
          <p:cNvPr id="6" name="Chart 5"/>
          <p:cNvGraphicFramePr/>
          <p:nvPr>
            <p:extLst>
              <p:ext uri="{D42A27DB-BD31-4B8C-83A1-F6EECF244321}">
                <p14:modId xmlns:p14="http://schemas.microsoft.com/office/powerpoint/2010/main" val="3545647170"/>
              </p:ext>
            </p:extLst>
          </p:nvPr>
        </p:nvGraphicFramePr>
        <p:xfrm>
          <a:off x="685800" y="1371600"/>
          <a:ext cx="7467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00" y="1567934"/>
            <a:ext cx="685800" cy="369332"/>
          </a:xfrm>
          <a:prstGeom prst="rect">
            <a:avLst/>
          </a:prstGeom>
          <a:noFill/>
        </p:spPr>
        <p:txBody>
          <a:bodyPr wrap="square" rtlCol="0">
            <a:spAutoFit/>
          </a:bodyPr>
          <a:lstStyle/>
          <a:p>
            <a:r>
              <a:rPr lang="en-US" dirty="0" smtClean="0"/>
              <a:t>kWh</a:t>
            </a:r>
            <a:endParaRPr lang="en-US" dirty="0"/>
          </a:p>
        </p:txBody>
      </p:sp>
    </p:spTree>
    <p:extLst>
      <p:ext uri="{BB962C8B-B14F-4D97-AF65-F5344CB8AC3E}">
        <p14:creationId xmlns:p14="http://schemas.microsoft.com/office/powerpoint/2010/main" val="154374225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1" y="6068614"/>
            <a:ext cx="2532966" cy="755526"/>
          </a:xfrm>
          <a:prstGeom prst="rect">
            <a:avLst/>
          </a:prstGeom>
        </p:spPr>
      </p:pic>
      <p:sp>
        <p:nvSpPr>
          <p:cNvPr id="9" name="Title 1"/>
          <p:cNvSpPr txBox="1">
            <a:spLocks/>
          </p:cNvSpPr>
          <p:nvPr/>
        </p:nvSpPr>
        <p:spPr bwMode="auto">
          <a:xfrm>
            <a:off x="304800" y="1524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dirty="0" smtClean="0">
                <a:solidFill>
                  <a:schemeClr val="bg1"/>
                </a:solidFill>
                <a:latin typeface="Neutra Text Expert-Bold"/>
                <a:ea typeface="Apex New Medium" pitchFamily="50" charset="0"/>
                <a:cs typeface="Neutra Text Expert-Bold"/>
              </a:rPr>
              <a:t>Sizing a System</a:t>
            </a:r>
            <a:r>
              <a:rPr lang="en-US" sz="3600" dirty="0">
                <a:solidFill>
                  <a:schemeClr val="bg1"/>
                </a:solidFill>
                <a:latin typeface="Neutra Text Expert-Bold"/>
                <a:ea typeface="Apex New Medium" pitchFamily="50" charset="0"/>
                <a:cs typeface="Neutra Text Expert-Bold"/>
              </a:rPr>
              <a:t/>
            </a:r>
            <a:br>
              <a:rPr lang="en-US" sz="3600" dirty="0">
                <a:solidFill>
                  <a:schemeClr val="bg1"/>
                </a:solidFill>
                <a:latin typeface="Neutra Text Expert-Bold"/>
                <a:ea typeface="Apex New Medium" pitchFamily="50" charset="0"/>
                <a:cs typeface="Neutra Text Expert-Bold"/>
              </a:rPr>
            </a:br>
            <a:endParaRPr lang="en-US" sz="1800" b="1" dirty="0" smtClean="0">
              <a:solidFill>
                <a:schemeClr val="bg1"/>
              </a:solidFill>
              <a:latin typeface="Neutra Text Expert-Bold"/>
              <a:ea typeface="Apex New Medium"/>
              <a:cs typeface="Neutra Text Expert-Bold"/>
            </a:endParaRPr>
          </a:p>
        </p:txBody>
      </p:sp>
      <p:sp>
        <p:nvSpPr>
          <p:cNvPr id="5" name="TextBox 4"/>
          <p:cNvSpPr txBox="1"/>
          <p:nvPr/>
        </p:nvSpPr>
        <p:spPr>
          <a:xfrm>
            <a:off x="609600" y="1276350"/>
            <a:ext cx="7961376" cy="4832092"/>
          </a:xfrm>
          <a:prstGeom prst="rect">
            <a:avLst/>
          </a:prstGeom>
          <a:noFill/>
        </p:spPr>
        <p:txBody>
          <a:bodyPr wrap="square" rtlCol="0">
            <a:spAutoFit/>
          </a:bodyPr>
          <a:lstStyle/>
          <a:p>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Start with Desired AC Required, </a:t>
            </a:r>
            <a:r>
              <a:rPr lang="en-US" sz="2800" dirty="0" err="1" smtClean="0">
                <a:solidFill>
                  <a:srgbClr val="007A37"/>
                </a:solidFill>
                <a:latin typeface="Times New Roman" panose="02020603050405020304" pitchFamily="18" charset="0"/>
                <a:ea typeface="Apex New Medium" pitchFamily="50" charset="0"/>
                <a:cs typeface="Times New Roman" panose="02020603050405020304" pitchFamily="18" charset="0"/>
              </a:rPr>
              <a:t>eg</a:t>
            </a:r>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 1MW</a:t>
            </a:r>
          </a:p>
          <a:p>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Using 700W Inverters - ~1,429 Inverters (1,000,300W)</a:t>
            </a:r>
          </a:p>
          <a:p>
            <a:endParaRPr lang="en-US" sz="2800" dirty="0">
              <a:solidFill>
                <a:srgbClr val="007A37"/>
              </a:solidFill>
              <a:latin typeface="Times New Roman" panose="02020603050405020304" pitchFamily="18" charset="0"/>
              <a:ea typeface="Apex New Medium" pitchFamily="50" charset="0"/>
              <a:cs typeface="Times New Roman" panose="02020603050405020304" pitchFamily="18" charset="0"/>
            </a:endParaRPr>
          </a:p>
          <a:p>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Apply a DC:AC Ratio (Capacity Factor)</a:t>
            </a:r>
          </a:p>
          <a:p>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Usually 1.3-1.6</a:t>
            </a:r>
          </a:p>
          <a:p>
            <a:endParaRPr lang="en-US" sz="2800" dirty="0">
              <a:solidFill>
                <a:srgbClr val="007A37"/>
              </a:solidFill>
              <a:latin typeface="Times New Roman" panose="02020603050405020304" pitchFamily="18" charset="0"/>
              <a:ea typeface="Apex New Medium" pitchFamily="50" charset="0"/>
              <a:cs typeface="Times New Roman" panose="02020603050405020304" pitchFamily="18" charset="0"/>
            </a:endParaRPr>
          </a:p>
          <a:p>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Using 1.3 and 400W Modules = 3,250 Modules</a:t>
            </a:r>
          </a:p>
          <a:p>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Actual 1.2996</a:t>
            </a:r>
          </a:p>
          <a:p>
            <a:endPar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endParaRPr>
          </a:p>
          <a:p>
            <a:endPar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endParaRPr>
          </a:p>
        </p:txBody>
      </p:sp>
    </p:spTree>
    <p:extLst>
      <p:ext uri="{BB962C8B-B14F-4D97-AF65-F5344CB8AC3E}">
        <p14:creationId xmlns:p14="http://schemas.microsoft.com/office/powerpoint/2010/main" val="280945958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1" y="6068614"/>
            <a:ext cx="2532966" cy="755526"/>
          </a:xfrm>
          <a:prstGeom prst="rect">
            <a:avLst/>
          </a:prstGeom>
        </p:spPr>
      </p:pic>
      <p:sp>
        <p:nvSpPr>
          <p:cNvPr id="9" name="Title 1"/>
          <p:cNvSpPr txBox="1">
            <a:spLocks/>
          </p:cNvSpPr>
          <p:nvPr/>
        </p:nvSpPr>
        <p:spPr bwMode="auto">
          <a:xfrm>
            <a:off x="265176" y="2286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dirty="0" smtClean="0">
                <a:solidFill>
                  <a:schemeClr val="bg1"/>
                </a:solidFill>
                <a:latin typeface="Neutra Text Expert-Bold"/>
                <a:ea typeface="Apex New Medium"/>
                <a:cs typeface="Neutra Text Expert-Bold"/>
              </a:rPr>
              <a:t>Reality Check (Losses)</a:t>
            </a:r>
            <a:endParaRPr lang="en-US" sz="1800" b="1" dirty="0" smtClean="0">
              <a:solidFill>
                <a:schemeClr val="bg1"/>
              </a:solidFill>
              <a:latin typeface="Neutra Text Expert-Bold"/>
              <a:ea typeface="Apex New Medium"/>
              <a:cs typeface="Neutra Text Expert-Bold"/>
            </a:endParaRPr>
          </a:p>
        </p:txBody>
      </p:sp>
      <p:sp>
        <p:nvSpPr>
          <p:cNvPr id="5" name="TextBox 4"/>
          <p:cNvSpPr txBox="1"/>
          <p:nvPr/>
        </p:nvSpPr>
        <p:spPr>
          <a:xfrm>
            <a:off x="609600" y="1270254"/>
            <a:ext cx="7961376" cy="3539430"/>
          </a:xfrm>
          <a:prstGeom prst="rect">
            <a:avLst/>
          </a:prstGeom>
          <a:noFill/>
        </p:spPr>
        <p:txBody>
          <a:bodyPr wrap="square" rtlCol="0">
            <a:spAutoFit/>
          </a:bodyPr>
          <a:lstStyle/>
          <a:p>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3-4% Inversion Loss</a:t>
            </a:r>
          </a:p>
          <a:p>
            <a:endParaRPr lang="en-US" sz="2800" dirty="0">
              <a:solidFill>
                <a:srgbClr val="007A37"/>
              </a:solidFill>
              <a:latin typeface="Times New Roman" panose="02020603050405020304" pitchFamily="18" charset="0"/>
              <a:ea typeface="Apex New Medium" pitchFamily="50" charset="0"/>
              <a:cs typeface="Times New Roman" panose="02020603050405020304" pitchFamily="18" charset="0"/>
            </a:endParaRPr>
          </a:p>
          <a:p>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25 Degree C Surface Temperature</a:t>
            </a:r>
          </a:p>
          <a:p>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~0.04% Loss </a:t>
            </a:r>
          </a:p>
          <a:p>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Modules Need Sun. Not Heat.</a:t>
            </a:r>
          </a:p>
          <a:p>
            <a:endParaRPr lang="en-US" sz="2800" dirty="0">
              <a:solidFill>
                <a:srgbClr val="007A37"/>
              </a:solidFill>
              <a:latin typeface="Times New Roman" panose="02020603050405020304" pitchFamily="18" charset="0"/>
              <a:ea typeface="Apex New Medium" pitchFamily="50" charset="0"/>
              <a:cs typeface="Times New Roman" panose="02020603050405020304" pitchFamily="18" charset="0"/>
            </a:endParaRPr>
          </a:p>
          <a:p>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100 Degree Day – 1MW Will Yield ~925,000W</a:t>
            </a:r>
          </a:p>
          <a:p>
            <a:endPar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12007"/>
          <a:stretch/>
        </p:blipFill>
        <p:spPr>
          <a:xfrm>
            <a:off x="457200" y="4343400"/>
            <a:ext cx="4237831" cy="2216193"/>
          </a:xfrm>
          <a:prstGeom prst="rect">
            <a:avLst/>
          </a:prstGeom>
        </p:spPr>
      </p:pic>
    </p:spTree>
    <p:extLst>
      <p:ext uri="{BB962C8B-B14F-4D97-AF65-F5344CB8AC3E}">
        <p14:creationId xmlns:p14="http://schemas.microsoft.com/office/powerpoint/2010/main" val="244900985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1" y="6068614"/>
            <a:ext cx="2532966" cy="755526"/>
          </a:xfrm>
          <a:prstGeom prst="rect">
            <a:avLst/>
          </a:prstGeom>
        </p:spPr>
      </p:pic>
      <p:sp>
        <p:nvSpPr>
          <p:cNvPr id="9" name="Title 1"/>
          <p:cNvSpPr txBox="1">
            <a:spLocks/>
          </p:cNvSpPr>
          <p:nvPr/>
        </p:nvSpPr>
        <p:spPr bwMode="auto">
          <a:xfrm>
            <a:off x="304800" y="1524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dirty="0" smtClean="0">
                <a:solidFill>
                  <a:schemeClr val="bg1"/>
                </a:solidFill>
                <a:latin typeface="Neutra Text Expert-Bold"/>
                <a:ea typeface="Apex New Medium" pitchFamily="50" charset="0"/>
                <a:cs typeface="Neutra Text Expert-Bold"/>
              </a:rPr>
              <a:t>Process</a:t>
            </a:r>
            <a:r>
              <a:rPr lang="en-US" sz="3600" dirty="0">
                <a:solidFill>
                  <a:schemeClr val="bg1"/>
                </a:solidFill>
                <a:latin typeface="Neutra Text Expert-Bold"/>
                <a:ea typeface="Apex New Medium" pitchFamily="50" charset="0"/>
                <a:cs typeface="Neutra Text Expert-Bold"/>
              </a:rPr>
              <a:t/>
            </a:r>
            <a:br>
              <a:rPr lang="en-US" sz="3600" dirty="0">
                <a:solidFill>
                  <a:schemeClr val="bg1"/>
                </a:solidFill>
                <a:latin typeface="Neutra Text Expert-Bold"/>
                <a:ea typeface="Apex New Medium" pitchFamily="50" charset="0"/>
                <a:cs typeface="Neutra Text Expert-Bold"/>
              </a:rPr>
            </a:br>
            <a:endParaRPr lang="en-US" sz="1800" b="1" dirty="0" smtClean="0">
              <a:solidFill>
                <a:schemeClr val="bg1"/>
              </a:solidFill>
              <a:latin typeface="Neutra Text Expert-Bold"/>
              <a:ea typeface="Apex New Medium"/>
              <a:cs typeface="Neutra Text Expert-Bold"/>
            </a:endParaRPr>
          </a:p>
        </p:txBody>
      </p:sp>
      <p:sp>
        <p:nvSpPr>
          <p:cNvPr id="6" name="TextBox 5"/>
          <p:cNvSpPr txBox="1"/>
          <p:nvPr/>
        </p:nvSpPr>
        <p:spPr>
          <a:xfrm>
            <a:off x="609600" y="1276350"/>
            <a:ext cx="8534400" cy="5632311"/>
          </a:xfrm>
          <a:prstGeom prst="rect">
            <a:avLst/>
          </a:prstGeom>
          <a:noFill/>
        </p:spPr>
        <p:txBody>
          <a:bodyPr wrap="square" rtlCol="0">
            <a:spAutoFit/>
          </a:bodyPr>
          <a:lstStyle/>
          <a:p>
            <a:r>
              <a:rPr lang="en-US" sz="2000" dirty="0" smtClean="0">
                <a:solidFill>
                  <a:srgbClr val="007A37"/>
                </a:solidFill>
                <a:latin typeface="Times New Roman" panose="02020603050405020304" pitchFamily="18" charset="0"/>
                <a:ea typeface="Apex New Medium" pitchFamily="50" charset="0"/>
                <a:cs typeface="Times New Roman" panose="02020603050405020304" pitchFamily="18" charset="0"/>
              </a:rPr>
              <a:t>Customer </a:t>
            </a:r>
            <a:r>
              <a:rPr lang="en-US" sz="2000" dirty="0" smtClean="0">
                <a:solidFill>
                  <a:srgbClr val="007A37"/>
                </a:solidFill>
                <a:latin typeface="Times New Roman" panose="02020603050405020304" pitchFamily="18" charset="0"/>
                <a:ea typeface="Apex New Medium" pitchFamily="50" charset="0"/>
                <a:cs typeface="Times New Roman" panose="02020603050405020304" pitchFamily="18" charset="0"/>
              </a:rPr>
              <a:t>Responsibility:</a:t>
            </a:r>
          </a:p>
          <a:p>
            <a:r>
              <a:rPr lang="en-US" sz="2000" dirty="0" smtClean="0">
                <a:solidFill>
                  <a:srgbClr val="007A37"/>
                </a:solidFill>
                <a:latin typeface="Times New Roman" panose="02020603050405020304" pitchFamily="18" charset="0"/>
                <a:ea typeface="Apex New Medium" pitchFamily="50" charset="0"/>
                <a:cs typeface="Times New Roman" panose="02020603050405020304" pitchFamily="18" charset="0"/>
              </a:rPr>
              <a:t>	System Decision</a:t>
            </a:r>
            <a:r>
              <a:rPr lang="en-US" sz="2000" dirty="0">
                <a:solidFill>
                  <a:srgbClr val="007A37"/>
                </a:solidFill>
                <a:latin typeface="Times New Roman" panose="02020603050405020304" pitchFamily="18" charset="0"/>
                <a:ea typeface="Apex New Medium" pitchFamily="50" charset="0"/>
                <a:cs typeface="Times New Roman" panose="02020603050405020304" pitchFamily="18" charset="0"/>
              </a:rPr>
              <a:t>	</a:t>
            </a:r>
            <a:endParaRPr lang="en-US" sz="2000" dirty="0" smtClean="0">
              <a:solidFill>
                <a:srgbClr val="007A37"/>
              </a:solidFill>
              <a:latin typeface="Times New Roman" panose="02020603050405020304" pitchFamily="18" charset="0"/>
              <a:ea typeface="Apex New Medium" pitchFamily="50" charset="0"/>
              <a:cs typeface="Times New Roman" panose="02020603050405020304" pitchFamily="18" charset="0"/>
            </a:endParaRPr>
          </a:p>
          <a:p>
            <a:r>
              <a:rPr lang="en-US" sz="2000" dirty="0" smtClean="0">
                <a:solidFill>
                  <a:srgbClr val="007A37"/>
                </a:solidFill>
                <a:latin typeface="Times New Roman" panose="02020603050405020304" pitchFamily="18" charset="0"/>
                <a:ea typeface="Apex New Medium" pitchFamily="50" charset="0"/>
                <a:cs typeface="Times New Roman" panose="02020603050405020304" pitchFamily="18" charset="0"/>
              </a:rPr>
              <a:t>	Permitting/Approvals</a:t>
            </a:r>
          </a:p>
          <a:p>
            <a:r>
              <a:rPr lang="en-US" sz="2000" dirty="0">
                <a:solidFill>
                  <a:srgbClr val="007A37"/>
                </a:solidFill>
                <a:latin typeface="Times New Roman" panose="02020603050405020304" pitchFamily="18" charset="0"/>
                <a:ea typeface="Apex New Medium" pitchFamily="50" charset="0"/>
                <a:cs typeface="Times New Roman" panose="02020603050405020304" pitchFamily="18" charset="0"/>
              </a:rPr>
              <a:t>	</a:t>
            </a:r>
            <a:r>
              <a:rPr lang="en-US" sz="2000" dirty="0" smtClean="0">
                <a:solidFill>
                  <a:srgbClr val="007A37"/>
                </a:solidFill>
                <a:latin typeface="Times New Roman" panose="02020603050405020304" pitchFamily="18" charset="0"/>
                <a:ea typeface="Apex New Medium" pitchFamily="50" charset="0"/>
                <a:cs typeface="Times New Roman" panose="02020603050405020304" pitchFamily="18" charset="0"/>
              </a:rPr>
              <a:t>Site ownership</a:t>
            </a:r>
          </a:p>
          <a:p>
            <a:r>
              <a:rPr lang="en-US" sz="2000" dirty="0">
                <a:solidFill>
                  <a:srgbClr val="007A37"/>
                </a:solidFill>
                <a:latin typeface="Times New Roman" panose="02020603050405020304" pitchFamily="18" charset="0"/>
                <a:ea typeface="Apex New Medium" pitchFamily="50" charset="0"/>
                <a:cs typeface="Times New Roman" panose="02020603050405020304" pitchFamily="18" charset="0"/>
              </a:rPr>
              <a:t>	</a:t>
            </a:r>
            <a:r>
              <a:rPr lang="en-US" sz="2000" dirty="0" smtClean="0">
                <a:solidFill>
                  <a:srgbClr val="007A37"/>
                </a:solidFill>
                <a:latin typeface="Times New Roman" panose="02020603050405020304" pitchFamily="18" charset="0"/>
                <a:ea typeface="Apex New Medium" pitchFamily="50" charset="0"/>
                <a:cs typeface="Times New Roman" panose="02020603050405020304" pitchFamily="18" charset="0"/>
              </a:rPr>
              <a:t>Fencing/Security</a:t>
            </a:r>
          </a:p>
          <a:p>
            <a:r>
              <a:rPr lang="en-US" sz="2000" dirty="0">
                <a:solidFill>
                  <a:srgbClr val="007A37"/>
                </a:solidFill>
                <a:latin typeface="Times New Roman" panose="02020603050405020304" pitchFamily="18" charset="0"/>
                <a:ea typeface="Apex New Medium" pitchFamily="50" charset="0"/>
                <a:cs typeface="Times New Roman" panose="02020603050405020304" pitchFamily="18" charset="0"/>
              </a:rPr>
              <a:t>	</a:t>
            </a:r>
            <a:r>
              <a:rPr lang="en-US" sz="2000" dirty="0" smtClean="0">
                <a:solidFill>
                  <a:srgbClr val="007A37"/>
                </a:solidFill>
                <a:latin typeface="Times New Roman" panose="02020603050405020304" pitchFamily="18" charset="0"/>
                <a:ea typeface="Apex New Medium" pitchFamily="50" charset="0"/>
                <a:cs typeface="Times New Roman" panose="02020603050405020304" pitchFamily="18" charset="0"/>
              </a:rPr>
              <a:t>Interconnection to grid</a:t>
            </a:r>
          </a:p>
          <a:p>
            <a:r>
              <a:rPr lang="en-US" sz="2000" dirty="0">
                <a:solidFill>
                  <a:srgbClr val="007A37"/>
                </a:solidFill>
                <a:latin typeface="Times New Roman" panose="02020603050405020304" pitchFamily="18" charset="0"/>
                <a:ea typeface="Apex New Medium" pitchFamily="50" charset="0"/>
                <a:cs typeface="Times New Roman" panose="02020603050405020304" pitchFamily="18" charset="0"/>
              </a:rPr>
              <a:t>	</a:t>
            </a:r>
            <a:r>
              <a:rPr lang="en-US" sz="2000" dirty="0" smtClean="0">
                <a:solidFill>
                  <a:srgbClr val="007A37"/>
                </a:solidFill>
                <a:latin typeface="Times New Roman" panose="02020603050405020304" pitchFamily="18" charset="0"/>
                <a:ea typeface="Apex New Medium" pitchFamily="50" charset="0"/>
                <a:cs typeface="Times New Roman" panose="02020603050405020304" pitchFamily="18" charset="0"/>
              </a:rPr>
              <a:t>Monitoring communication</a:t>
            </a:r>
          </a:p>
          <a:p>
            <a:r>
              <a:rPr lang="en-US" sz="2000" dirty="0">
                <a:solidFill>
                  <a:srgbClr val="007A37"/>
                </a:solidFill>
                <a:latin typeface="Times New Roman" panose="02020603050405020304" pitchFamily="18" charset="0"/>
                <a:ea typeface="Apex New Medium" pitchFamily="50" charset="0"/>
                <a:cs typeface="Times New Roman" panose="02020603050405020304" pitchFamily="18" charset="0"/>
              </a:rPr>
              <a:t>	</a:t>
            </a:r>
            <a:r>
              <a:rPr lang="en-US" sz="2000" dirty="0" smtClean="0">
                <a:solidFill>
                  <a:srgbClr val="007A37"/>
                </a:solidFill>
                <a:latin typeface="Times New Roman" panose="02020603050405020304" pitchFamily="18" charset="0"/>
                <a:ea typeface="Apex New Medium" pitchFamily="50" charset="0"/>
                <a:cs typeface="Times New Roman" panose="02020603050405020304" pitchFamily="18" charset="0"/>
              </a:rPr>
              <a:t>Metering if desired</a:t>
            </a:r>
          </a:p>
          <a:p>
            <a:r>
              <a:rPr lang="en-US" sz="2000" dirty="0" smtClean="0">
                <a:solidFill>
                  <a:srgbClr val="007A37"/>
                </a:solidFill>
                <a:latin typeface="Times New Roman" panose="02020603050405020304" pitchFamily="18" charset="0"/>
                <a:ea typeface="Apex New Medium" pitchFamily="50" charset="0"/>
                <a:cs typeface="Times New Roman" panose="02020603050405020304" pitchFamily="18" charset="0"/>
              </a:rPr>
              <a:t>TPI Responsibility:</a:t>
            </a:r>
          </a:p>
          <a:p>
            <a:r>
              <a:rPr lang="en-US" sz="2000" dirty="0">
                <a:solidFill>
                  <a:srgbClr val="007A37"/>
                </a:solidFill>
                <a:latin typeface="Times New Roman" panose="02020603050405020304" pitchFamily="18" charset="0"/>
                <a:ea typeface="Apex New Medium" pitchFamily="50" charset="0"/>
                <a:cs typeface="Times New Roman" panose="02020603050405020304" pitchFamily="18" charset="0"/>
              </a:rPr>
              <a:t>	</a:t>
            </a:r>
            <a:r>
              <a:rPr lang="en-US" sz="2000" dirty="0" smtClean="0">
                <a:solidFill>
                  <a:srgbClr val="007A37"/>
                </a:solidFill>
                <a:latin typeface="Times New Roman" panose="02020603050405020304" pitchFamily="18" charset="0"/>
                <a:ea typeface="Apex New Medium" pitchFamily="50" charset="0"/>
                <a:cs typeface="Times New Roman" panose="02020603050405020304" pitchFamily="18" charset="0"/>
              </a:rPr>
              <a:t>Engineering/Design</a:t>
            </a:r>
          </a:p>
          <a:p>
            <a:r>
              <a:rPr lang="en-US" sz="2000" dirty="0">
                <a:solidFill>
                  <a:srgbClr val="007A37"/>
                </a:solidFill>
                <a:latin typeface="Times New Roman" panose="02020603050405020304" pitchFamily="18" charset="0"/>
                <a:ea typeface="Apex New Medium" pitchFamily="50" charset="0"/>
                <a:cs typeface="Times New Roman" panose="02020603050405020304" pitchFamily="18" charset="0"/>
              </a:rPr>
              <a:t>	</a:t>
            </a:r>
            <a:r>
              <a:rPr lang="en-US" sz="2000" dirty="0" smtClean="0">
                <a:solidFill>
                  <a:srgbClr val="007A37"/>
                </a:solidFill>
                <a:latin typeface="Times New Roman" panose="02020603050405020304" pitchFamily="18" charset="0"/>
                <a:ea typeface="Apex New Medium" pitchFamily="50" charset="0"/>
                <a:cs typeface="Times New Roman" panose="02020603050405020304" pitchFamily="18" charset="0"/>
              </a:rPr>
              <a:t>Professional Utility Grade Installation</a:t>
            </a:r>
          </a:p>
          <a:p>
            <a:r>
              <a:rPr lang="en-US" sz="2000" dirty="0">
                <a:solidFill>
                  <a:srgbClr val="007A37"/>
                </a:solidFill>
                <a:latin typeface="Times New Roman" panose="02020603050405020304" pitchFamily="18" charset="0"/>
                <a:ea typeface="Apex New Medium" pitchFamily="50" charset="0"/>
                <a:cs typeface="Times New Roman" panose="02020603050405020304" pitchFamily="18" charset="0"/>
              </a:rPr>
              <a:t>	</a:t>
            </a:r>
            <a:r>
              <a:rPr lang="en-US" sz="2000" dirty="0" smtClean="0">
                <a:solidFill>
                  <a:srgbClr val="007A37"/>
                </a:solidFill>
                <a:latin typeface="Times New Roman" panose="02020603050405020304" pitchFamily="18" charset="0"/>
                <a:ea typeface="Apex New Medium" pitchFamily="50" charset="0"/>
                <a:cs typeface="Times New Roman" panose="02020603050405020304" pitchFamily="18" charset="0"/>
              </a:rPr>
              <a:t>Financing</a:t>
            </a:r>
          </a:p>
          <a:p>
            <a:r>
              <a:rPr lang="en-US" sz="2000" dirty="0" smtClean="0">
                <a:solidFill>
                  <a:srgbClr val="007A37"/>
                </a:solidFill>
                <a:latin typeface="Times New Roman" panose="02020603050405020304" pitchFamily="18" charset="0"/>
                <a:ea typeface="Apex New Medium" pitchFamily="50" charset="0"/>
                <a:cs typeface="Times New Roman" panose="02020603050405020304" pitchFamily="18" charset="0"/>
              </a:rPr>
              <a:t>To Be Determined:</a:t>
            </a:r>
          </a:p>
          <a:p>
            <a:r>
              <a:rPr lang="en-US" sz="2000" dirty="0">
                <a:solidFill>
                  <a:srgbClr val="007A37"/>
                </a:solidFill>
                <a:latin typeface="Times New Roman" panose="02020603050405020304" pitchFamily="18" charset="0"/>
                <a:ea typeface="Apex New Medium" pitchFamily="50" charset="0"/>
                <a:cs typeface="Times New Roman" panose="02020603050405020304" pitchFamily="18" charset="0"/>
              </a:rPr>
              <a:t>	</a:t>
            </a:r>
            <a:r>
              <a:rPr lang="en-US" sz="2000" dirty="0" smtClean="0">
                <a:solidFill>
                  <a:srgbClr val="007A37"/>
                </a:solidFill>
                <a:latin typeface="Times New Roman" panose="02020603050405020304" pitchFamily="18" charset="0"/>
                <a:ea typeface="Apex New Medium" pitchFamily="50" charset="0"/>
                <a:cs typeface="Times New Roman" panose="02020603050405020304" pitchFamily="18" charset="0"/>
              </a:rPr>
              <a:t>Operations &amp; Maintenance</a:t>
            </a:r>
          </a:p>
          <a:p>
            <a:r>
              <a:rPr lang="en-US" sz="2000" dirty="0">
                <a:solidFill>
                  <a:srgbClr val="007A37"/>
                </a:solidFill>
                <a:latin typeface="Times New Roman" panose="02020603050405020304" pitchFamily="18" charset="0"/>
                <a:ea typeface="Apex New Medium" pitchFamily="50" charset="0"/>
                <a:cs typeface="Times New Roman" panose="02020603050405020304" pitchFamily="18" charset="0"/>
              </a:rPr>
              <a:t>	</a:t>
            </a:r>
            <a:r>
              <a:rPr lang="en-US" sz="2000" dirty="0" smtClean="0">
                <a:solidFill>
                  <a:srgbClr val="007A37"/>
                </a:solidFill>
                <a:latin typeface="Times New Roman" panose="02020603050405020304" pitchFamily="18" charset="0"/>
                <a:ea typeface="Apex New Medium" pitchFamily="50" charset="0"/>
                <a:cs typeface="Times New Roman" panose="02020603050405020304" pitchFamily="18" charset="0"/>
              </a:rPr>
              <a:t>Insurance</a:t>
            </a:r>
          </a:p>
          <a:p>
            <a:r>
              <a:rPr lang="en-US" sz="2000" dirty="0">
                <a:solidFill>
                  <a:srgbClr val="007A37"/>
                </a:solidFill>
                <a:latin typeface="Times New Roman" panose="02020603050405020304" pitchFamily="18" charset="0"/>
                <a:ea typeface="Apex New Medium" pitchFamily="50" charset="0"/>
                <a:cs typeface="Times New Roman" panose="02020603050405020304" pitchFamily="18" charset="0"/>
              </a:rPr>
              <a:t>	</a:t>
            </a:r>
            <a:r>
              <a:rPr lang="en-US" sz="2000" dirty="0" smtClean="0">
                <a:solidFill>
                  <a:srgbClr val="007A37"/>
                </a:solidFill>
                <a:latin typeface="Times New Roman" panose="02020603050405020304" pitchFamily="18" charset="0"/>
                <a:ea typeface="Apex New Medium" pitchFamily="50" charset="0"/>
                <a:cs typeface="Times New Roman" panose="02020603050405020304" pitchFamily="18" charset="0"/>
              </a:rPr>
              <a:t>Property Taxes</a:t>
            </a:r>
          </a:p>
          <a:p>
            <a:endParaRPr lang="en-US" sz="2000" dirty="0" smtClean="0">
              <a:solidFill>
                <a:srgbClr val="007A37"/>
              </a:solidFill>
              <a:latin typeface="Times New Roman" panose="02020603050405020304" pitchFamily="18" charset="0"/>
              <a:ea typeface="Apex New Medium" pitchFamily="50" charset="0"/>
              <a:cs typeface="Times New Roman" panose="02020603050405020304" pitchFamily="18" charset="0"/>
            </a:endParaRPr>
          </a:p>
          <a:p>
            <a:endParaRPr lang="en-US" sz="2000" dirty="0" smtClean="0">
              <a:solidFill>
                <a:srgbClr val="007A37"/>
              </a:solidFill>
              <a:latin typeface="Times New Roman" panose="02020603050405020304" pitchFamily="18" charset="0"/>
              <a:ea typeface="Apex New Medium" pitchFamily="50" charset="0"/>
              <a:cs typeface="Times New Roman" panose="02020603050405020304" pitchFamily="18"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399" y="1422838"/>
            <a:ext cx="2733715" cy="3606362"/>
          </a:xfrm>
          <a:prstGeom prst="rect">
            <a:avLst/>
          </a:prstGeom>
        </p:spPr>
      </p:pic>
    </p:spTree>
    <p:extLst>
      <p:ext uri="{BB962C8B-B14F-4D97-AF65-F5344CB8AC3E}">
        <p14:creationId xmlns:p14="http://schemas.microsoft.com/office/powerpoint/2010/main" val="14036823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fade">
                                      <p:cBhvr>
                                        <p:cTn id="67" dur="500"/>
                                        <p:tgtEl>
                                          <p:spTgt spid="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13" end="13"/>
                                            </p:txEl>
                                          </p:spTgt>
                                        </p:tgtEl>
                                        <p:attrNameLst>
                                          <p:attrName>style.visibility</p:attrName>
                                        </p:attrNameLst>
                                      </p:cBhvr>
                                      <p:to>
                                        <p:strVal val="visible"/>
                                      </p:to>
                                    </p:set>
                                    <p:animEffect transition="in" filter="fade">
                                      <p:cBhvr>
                                        <p:cTn id="72" dur="500"/>
                                        <p:tgtEl>
                                          <p:spTgt spid="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
                                            <p:txEl>
                                              <p:pRg st="14" end="14"/>
                                            </p:txEl>
                                          </p:spTgt>
                                        </p:tgtEl>
                                        <p:attrNameLst>
                                          <p:attrName>style.visibility</p:attrName>
                                        </p:attrNameLst>
                                      </p:cBhvr>
                                      <p:to>
                                        <p:strVal val="visible"/>
                                      </p:to>
                                    </p:set>
                                    <p:animEffect transition="in" filter="fade">
                                      <p:cBhvr>
                                        <p:cTn id="77" dur="500"/>
                                        <p:tgtEl>
                                          <p:spTgt spid="6">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15" end="15"/>
                                            </p:txEl>
                                          </p:spTgt>
                                        </p:tgtEl>
                                        <p:attrNameLst>
                                          <p:attrName>style.visibility</p:attrName>
                                        </p:attrNameLst>
                                      </p:cBhvr>
                                      <p:to>
                                        <p:strVal val="visible"/>
                                      </p:to>
                                    </p:set>
                                    <p:animEffect transition="in" filter="fade">
                                      <p:cBhvr>
                                        <p:cTn id="82" dur="500"/>
                                        <p:tgtEl>
                                          <p:spTgt spid="6">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04800" y="1524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dirty="0" smtClean="0">
                <a:solidFill>
                  <a:schemeClr val="bg1"/>
                </a:solidFill>
                <a:latin typeface="Neutra Text Expert-Bold"/>
                <a:ea typeface="Apex New Medium" pitchFamily="50" charset="0"/>
                <a:cs typeface="Neutra Text Expert-Bold"/>
              </a:rPr>
              <a:t>Electric Cooperatives of Arkansas</a:t>
            </a:r>
            <a:r>
              <a:rPr lang="en-US" sz="3600" dirty="0">
                <a:solidFill>
                  <a:schemeClr val="bg1"/>
                </a:solidFill>
                <a:latin typeface="Neutra Text Expert-Bold"/>
                <a:ea typeface="Apex New Medium" pitchFamily="50" charset="0"/>
                <a:cs typeface="Neutra Text Expert-Bold"/>
              </a:rPr>
              <a:t/>
            </a:r>
            <a:br>
              <a:rPr lang="en-US" sz="3600" dirty="0">
                <a:solidFill>
                  <a:schemeClr val="bg1"/>
                </a:solidFill>
                <a:latin typeface="Neutra Text Expert-Bold"/>
                <a:ea typeface="Apex New Medium" pitchFamily="50" charset="0"/>
                <a:cs typeface="Neutra Text Expert-Bold"/>
              </a:rPr>
            </a:br>
            <a:endParaRPr lang="en-US" sz="1800" b="1" dirty="0" smtClean="0">
              <a:solidFill>
                <a:schemeClr val="bg1"/>
              </a:solidFill>
              <a:latin typeface="Neutra Text Expert-Bold"/>
              <a:ea typeface="Apex New Medium"/>
              <a:cs typeface="Neutra Text Expert-Bold"/>
            </a:endParaRPr>
          </a:p>
        </p:txBody>
      </p:sp>
      <p:pic>
        <p:nvPicPr>
          <p:cNvPr id="4" name="Picture 2" descr="C:\Users\lschewene\Desktop\AECI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762" y="1981200"/>
            <a:ext cx="3049723" cy="11232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1887" y="5217400"/>
            <a:ext cx="2605431" cy="582856"/>
          </a:xfrm>
          <a:prstGeom prst="rect">
            <a:avLst/>
          </a:prstGeom>
        </p:spPr>
      </p:pic>
      <p:pic>
        <p:nvPicPr>
          <p:cNvPr id="7" name="Picture 2" descr="C:\Users\lschewene\Desktop\AECC Corp Logo w Ta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981200"/>
            <a:ext cx="3469862"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rmco-eci.com/themes/ermco/images/ermco-logo.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1887" y="3204035"/>
            <a:ext cx="76200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ermco-eci.com/assets/OpenThreePhas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599" y="3333020"/>
            <a:ext cx="2212293" cy="83740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933051" y="1676399"/>
            <a:ext cx="40190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111762" y="1295400"/>
            <a:ext cx="0" cy="380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48370" y="1676399"/>
            <a:ext cx="0" cy="304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33670" y="1676399"/>
            <a:ext cx="0" cy="304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85028" y="3974592"/>
            <a:ext cx="7247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85028" y="5468024"/>
            <a:ext cx="7247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992444" y="4397495"/>
            <a:ext cx="1" cy="261670"/>
          </a:xfrm>
          <a:prstGeom prst="line">
            <a:avLst/>
          </a:prstGeom>
        </p:spPr>
        <p:style>
          <a:lnRef idx="1">
            <a:schemeClr val="accent1"/>
          </a:lnRef>
          <a:fillRef idx="0">
            <a:schemeClr val="accent1"/>
          </a:fillRef>
          <a:effectRef idx="0">
            <a:schemeClr val="accent1"/>
          </a:effectRef>
          <a:fontRef idx="minor">
            <a:schemeClr val="tx1"/>
          </a:fontRef>
        </p:style>
      </p:cxnSp>
      <p:pic>
        <p:nvPicPr>
          <p:cNvPr id="1032" name="Picture 8" descr="http://www.ermco-eci.com/assets/_resampled/resizedimage247165-Image002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62227" y="4397495"/>
            <a:ext cx="783425" cy="52334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02011" y="5867400"/>
            <a:ext cx="254083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Connector 25"/>
          <p:cNvCxnSpPr/>
          <p:nvPr/>
        </p:nvCxnSpPr>
        <p:spPr>
          <a:xfrm>
            <a:off x="5992444" y="4659165"/>
            <a:ext cx="3214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785028" y="3048000"/>
            <a:ext cx="0" cy="2420024"/>
          </a:xfrm>
          <a:prstGeom prst="line">
            <a:avLst/>
          </a:prstGeom>
        </p:spPr>
        <p:style>
          <a:lnRef idx="1">
            <a:schemeClr val="accent1"/>
          </a:lnRef>
          <a:fillRef idx="0">
            <a:schemeClr val="accent1"/>
          </a:fillRef>
          <a:effectRef idx="0">
            <a:schemeClr val="accent1"/>
          </a:effectRef>
          <a:fontRef idx="minor">
            <a:schemeClr val="tx1"/>
          </a:fontRef>
        </p:style>
      </p:cxnSp>
      <p:pic>
        <p:nvPicPr>
          <p:cNvPr id="1034" name="Picture 10" descr="http://www.aecisales.com/images/hdr/hdr_img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54796" y="2233034"/>
            <a:ext cx="1760253" cy="738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2439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1" y="6068614"/>
            <a:ext cx="2532966" cy="755526"/>
          </a:xfrm>
          <a:prstGeom prst="rect">
            <a:avLst/>
          </a:prstGeom>
        </p:spPr>
      </p:pic>
      <p:sp>
        <p:nvSpPr>
          <p:cNvPr id="9" name="Title 1"/>
          <p:cNvSpPr txBox="1">
            <a:spLocks/>
          </p:cNvSpPr>
          <p:nvPr/>
        </p:nvSpPr>
        <p:spPr bwMode="auto">
          <a:xfrm>
            <a:off x="304800" y="1524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dirty="0" smtClean="0">
                <a:solidFill>
                  <a:schemeClr val="bg1"/>
                </a:solidFill>
                <a:latin typeface="Neutra Text Expert-Bold"/>
                <a:ea typeface="Apex New Medium" pitchFamily="50" charset="0"/>
                <a:cs typeface="Neutra Text Expert-Bold"/>
              </a:rPr>
              <a:t>1 MW Project Time Line</a:t>
            </a:r>
            <a:r>
              <a:rPr lang="en-US" sz="3600" dirty="0">
                <a:solidFill>
                  <a:schemeClr val="bg1"/>
                </a:solidFill>
                <a:latin typeface="Neutra Text Expert-Bold"/>
                <a:ea typeface="Apex New Medium" pitchFamily="50" charset="0"/>
                <a:cs typeface="Neutra Text Expert-Bold"/>
              </a:rPr>
              <a:t/>
            </a:r>
            <a:br>
              <a:rPr lang="en-US" sz="3600" dirty="0">
                <a:solidFill>
                  <a:schemeClr val="bg1"/>
                </a:solidFill>
                <a:latin typeface="Neutra Text Expert-Bold"/>
                <a:ea typeface="Apex New Medium" pitchFamily="50" charset="0"/>
                <a:cs typeface="Neutra Text Expert-Bold"/>
              </a:rPr>
            </a:br>
            <a:endParaRPr lang="en-US" sz="1800" b="1" dirty="0" smtClean="0">
              <a:solidFill>
                <a:schemeClr val="bg1"/>
              </a:solidFill>
              <a:latin typeface="Neutra Text Expert-Bold"/>
              <a:ea typeface="Apex New Medium"/>
              <a:cs typeface="Neutra Text Expert-Bold"/>
            </a:endParaRPr>
          </a:p>
        </p:txBody>
      </p:sp>
      <p:sp>
        <p:nvSpPr>
          <p:cNvPr id="3" name="TextBox 2"/>
          <p:cNvSpPr txBox="1"/>
          <p:nvPr/>
        </p:nvSpPr>
        <p:spPr>
          <a:xfrm>
            <a:off x="457200" y="1828800"/>
            <a:ext cx="2819400" cy="369332"/>
          </a:xfrm>
          <a:prstGeom prst="rect">
            <a:avLst/>
          </a:prstGeom>
          <a:noFill/>
        </p:spPr>
        <p:txBody>
          <a:bodyPr wrap="square" rtlCol="0">
            <a:spAutoFit/>
          </a:bodyPr>
          <a:lstStyle/>
          <a:p>
            <a:r>
              <a:rPr lang="en-US" dirty="0" smtClean="0"/>
              <a:t>Provide preliminary quote</a:t>
            </a:r>
            <a:endParaRPr lang="en-US" dirty="0"/>
          </a:p>
        </p:txBody>
      </p:sp>
      <p:sp>
        <p:nvSpPr>
          <p:cNvPr id="7" name="TextBox 6"/>
          <p:cNvSpPr txBox="1"/>
          <p:nvPr/>
        </p:nvSpPr>
        <p:spPr>
          <a:xfrm>
            <a:off x="990600" y="2350532"/>
            <a:ext cx="3124200" cy="369332"/>
          </a:xfrm>
          <a:prstGeom prst="rect">
            <a:avLst/>
          </a:prstGeom>
          <a:noFill/>
        </p:spPr>
        <p:txBody>
          <a:bodyPr wrap="square" rtlCol="0">
            <a:spAutoFit/>
          </a:bodyPr>
          <a:lstStyle/>
          <a:p>
            <a:r>
              <a:rPr lang="en-US" dirty="0" smtClean="0"/>
              <a:t>Site Review/Customize System</a:t>
            </a:r>
            <a:endParaRPr lang="en-US" dirty="0"/>
          </a:p>
        </p:txBody>
      </p:sp>
      <p:sp>
        <p:nvSpPr>
          <p:cNvPr id="10" name="TextBox 9"/>
          <p:cNvSpPr txBox="1"/>
          <p:nvPr/>
        </p:nvSpPr>
        <p:spPr>
          <a:xfrm>
            <a:off x="1447800" y="2872264"/>
            <a:ext cx="3124200" cy="369332"/>
          </a:xfrm>
          <a:prstGeom prst="rect">
            <a:avLst/>
          </a:prstGeom>
          <a:noFill/>
        </p:spPr>
        <p:txBody>
          <a:bodyPr wrap="square" rtlCol="0">
            <a:spAutoFit/>
          </a:bodyPr>
          <a:lstStyle/>
          <a:p>
            <a:r>
              <a:rPr lang="en-US" dirty="0" smtClean="0"/>
              <a:t>Order Solar System</a:t>
            </a:r>
            <a:endParaRPr lang="en-US" dirty="0"/>
          </a:p>
        </p:txBody>
      </p:sp>
      <p:sp>
        <p:nvSpPr>
          <p:cNvPr id="11" name="TextBox 10"/>
          <p:cNvSpPr txBox="1"/>
          <p:nvPr/>
        </p:nvSpPr>
        <p:spPr>
          <a:xfrm>
            <a:off x="1714500" y="3393996"/>
            <a:ext cx="3124200" cy="369332"/>
          </a:xfrm>
          <a:prstGeom prst="rect">
            <a:avLst/>
          </a:prstGeom>
          <a:noFill/>
        </p:spPr>
        <p:txBody>
          <a:bodyPr wrap="square" rtlCol="0">
            <a:spAutoFit/>
          </a:bodyPr>
          <a:lstStyle/>
          <a:p>
            <a:r>
              <a:rPr lang="en-US" dirty="0" smtClean="0"/>
              <a:t>Site preparation</a:t>
            </a:r>
          </a:p>
        </p:txBody>
      </p:sp>
      <p:sp>
        <p:nvSpPr>
          <p:cNvPr id="12" name="TextBox 11"/>
          <p:cNvSpPr txBox="1"/>
          <p:nvPr/>
        </p:nvSpPr>
        <p:spPr>
          <a:xfrm>
            <a:off x="2362200" y="3785808"/>
            <a:ext cx="3124200" cy="369332"/>
          </a:xfrm>
          <a:prstGeom prst="rect">
            <a:avLst/>
          </a:prstGeom>
          <a:noFill/>
        </p:spPr>
        <p:txBody>
          <a:bodyPr wrap="square" rtlCol="0">
            <a:spAutoFit/>
          </a:bodyPr>
          <a:lstStyle/>
          <a:p>
            <a:r>
              <a:rPr lang="en-US" dirty="0" smtClean="0"/>
              <a:t>Solar System Delivered</a:t>
            </a:r>
          </a:p>
        </p:txBody>
      </p:sp>
      <p:sp>
        <p:nvSpPr>
          <p:cNvPr id="13" name="TextBox 12"/>
          <p:cNvSpPr txBox="1"/>
          <p:nvPr/>
        </p:nvSpPr>
        <p:spPr>
          <a:xfrm>
            <a:off x="3544824" y="4286300"/>
            <a:ext cx="3505200" cy="369332"/>
          </a:xfrm>
          <a:prstGeom prst="rect">
            <a:avLst/>
          </a:prstGeom>
          <a:noFill/>
        </p:spPr>
        <p:txBody>
          <a:bodyPr wrap="square" rtlCol="0">
            <a:spAutoFit/>
          </a:bodyPr>
          <a:lstStyle/>
          <a:p>
            <a:r>
              <a:rPr lang="en-US" dirty="0" smtClean="0"/>
              <a:t>Solar System Assembly Complete</a:t>
            </a:r>
          </a:p>
        </p:txBody>
      </p:sp>
      <p:sp>
        <p:nvSpPr>
          <p:cNvPr id="14" name="TextBox 13"/>
          <p:cNvSpPr txBox="1"/>
          <p:nvPr/>
        </p:nvSpPr>
        <p:spPr>
          <a:xfrm>
            <a:off x="4553712" y="4655632"/>
            <a:ext cx="3505200" cy="369332"/>
          </a:xfrm>
          <a:prstGeom prst="rect">
            <a:avLst/>
          </a:prstGeom>
          <a:noFill/>
        </p:spPr>
        <p:txBody>
          <a:bodyPr wrap="square" rtlCol="0">
            <a:spAutoFit/>
          </a:bodyPr>
          <a:lstStyle/>
          <a:p>
            <a:r>
              <a:rPr lang="en-US" dirty="0" smtClean="0"/>
              <a:t>Final approval/interconnection</a:t>
            </a:r>
          </a:p>
        </p:txBody>
      </p:sp>
      <p:sp>
        <p:nvSpPr>
          <p:cNvPr id="15" name="TextBox 14"/>
          <p:cNvSpPr txBox="1"/>
          <p:nvPr/>
        </p:nvSpPr>
        <p:spPr>
          <a:xfrm>
            <a:off x="4799076" y="5024963"/>
            <a:ext cx="4038600" cy="646331"/>
          </a:xfrm>
          <a:prstGeom prst="rect">
            <a:avLst/>
          </a:prstGeom>
          <a:noFill/>
        </p:spPr>
        <p:txBody>
          <a:bodyPr wrap="square" rtlCol="0">
            <a:spAutoFit/>
          </a:bodyPr>
          <a:lstStyle/>
          <a:p>
            <a:r>
              <a:rPr lang="en-US" dirty="0" smtClean="0"/>
              <a:t>Take out interim financing with Long Term financing</a:t>
            </a:r>
          </a:p>
        </p:txBody>
      </p:sp>
      <p:cxnSp>
        <p:nvCxnSpPr>
          <p:cNvPr id="5" name="Straight Connector 4"/>
          <p:cNvCxnSpPr/>
          <p:nvPr/>
        </p:nvCxnSpPr>
        <p:spPr>
          <a:xfrm flipV="1">
            <a:off x="533400" y="5867400"/>
            <a:ext cx="8001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 idx="1"/>
          </p:cNvCxnSpPr>
          <p:nvPr/>
        </p:nvCxnSpPr>
        <p:spPr>
          <a:xfrm>
            <a:off x="457200" y="2013466"/>
            <a:ext cx="76200" cy="39301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7" idx="1"/>
          </p:cNvCxnSpPr>
          <p:nvPr/>
        </p:nvCxnSpPr>
        <p:spPr>
          <a:xfrm>
            <a:off x="990600" y="2535198"/>
            <a:ext cx="0" cy="3370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1"/>
          </p:cNvCxnSpPr>
          <p:nvPr/>
        </p:nvCxnSpPr>
        <p:spPr>
          <a:xfrm>
            <a:off x="1447800" y="3056930"/>
            <a:ext cx="0" cy="2886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66900" y="3578662"/>
            <a:ext cx="0" cy="2326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2" idx="1"/>
          </p:cNvCxnSpPr>
          <p:nvPr/>
        </p:nvCxnSpPr>
        <p:spPr>
          <a:xfrm>
            <a:off x="2362200" y="3970474"/>
            <a:ext cx="0" cy="1973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1"/>
          </p:cNvCxnSpPr>
          <p:nvPr/>
        </p:nvCxnSpPr>
        <p:spPr>
          <a:xfrm>
            <a:off x="3544824" y="4470966"/>
            <a:ext cx="0" cy="14345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4" idx="1"/>
          </p:cNvCxnSpPr>
          <p:nvPr/>
        </p:nvCxnSpPr>
        <p:spPr>
          <a:xfrm>
            <a:off x="4553712" y="4840298"/>
            <a:ext cx="0" cy="1065202"/>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085594" y="5943600"/>
            <a:ext cx="533400" cy="369332"/>
          </a:xfrm>
          <a:prstGeom prst="rect">
            <a:avLst/>
          </a:prstGeom>
          <a:noFill/>
        </p:spPr>
        <p:txBody>
          <a:bodyPr wrap="square" rtlCol="0">
            <a:spAutoFit/>
          </a:bodyPr>
          <a:lstStyle/>
          <a:p>
            <a:r>
              <a:rPr lang="en-US" dirty="0" smtClean="0"/>
              <a:t>150</a:t>
            </a:r>
            <a:endParaRPr lang="en-US" dirty="0"/>
          </a:p>
        </p:txBody>
      </p:sp>
      <p:sp>
        <p:nvSpPr>
          <p:cNvPr id="31" name="TextBox 30"/>
          <p:cNvSpPr txBox="1"/>
          <p:nvPr/>
        </p:nvSpPr>
        <p:spPr>
          <a:xfrm>
            <a:off x="838200" y="5943600"/>
            <a:ext cx="533400" cy="369332"/>
          </a:xfrm>
          <a:prstGeom prst="rect">
            <a:avLst/>
          </a:prstGeom>
          <a:noFill/>
        </p:spPr>
        <p:txBody>
          <a:bodyPr wrap="square" rtlCol="0">
            <a:spAutoFit/>
          </a:bodyPr>
          <a:lstStyle/>
          <a:p>
            <a:r>
              <a:rPr lang="en-US" dirty="0" smtClean="0"/>
              <a:t>30</a:t>
            </a:r>
            <a:endParaRPr lang="en-US" dirty="0"/>
          </a:p>
        </p:txBody>
      </p:sp>
      <p:sp>
        <p:nvSpPr>
          <p:cNvPr id="32" name="TextBox 31"/>
          <p:cNvSpPr txBox="1"/>
          <p:nvPr/>
        </p:nvSpPr>
        <p:spPr>
          <a:xfrm>
            <a:off x="1226820" y="5943600"/>
            <a:ext cx="533400" cy="369332"/>
          </a:xfrm>
          <a:prstGeom prst="rect">
            <a:avLst/>
          </a:prstGeom>
          <a:noFill/>
        </p:spPr>
        <p:txBody>
          <a:bodyPr wrap="square" rtlCol="0">
            <a:spAutoFit/>
          </a:bodyPr>
          <a:lstStyle/>
          <a:p>
            <a:r>
              <a:rPr lang="en-US" dirty="0" smtClean="0"/>
              <a:t>60</a:t>
            </a:r>
            <a:endParaRPr lang="en-US" dirty="0"/>
          </a:p>
        </p:txBody>
      </p:sp>
      <p:sp>
        <p:nvSpPr>
          <p:cNvPr id="33" name="TextBox 32"/>
          <p:cNvSpPr txBox="1"/>
          <p:nvPr/>
        </p:nvSpPr>
        <p:spPr>
          <a:xfrm>
            <a:off x="454152" y="5943600"/>
            <a:ext cx="304800" cy="369332"/>
          </a:xfrm>
          <a:prstGeom prst="rect">
            <a:avLst/>
          </a:prstGeom>
          <a:noFill/>
        </p:spPr>
        <p:txBody>
          <a:bodyPr wrap="square" rtlCol="0">
            <a:spAutoFit/>
          </a:bodyPr>
          <a:lstStyle/>
          <a:p>
            <a:r>
              <a:rPr lang="en-US" dirty="0" smtClean="0"/>
              <a:t>1</a:t>
            </a:r>
            <a:endParaRPr lang="en-US" dirty="0"/>
          </a:p>
        </p:txBody>
      </p:sp>
      <p:sp>
        <p:nvSpPr>
          <p:cNvPr id="34" name="TextBox 33"/>
          <p:cNvSpPr txBox="1"/>
          <p:nvPr/>
        </p:nvSpPr>
        <p:spPr>
          <a:xfrm>
            <a:off x="3297936" y="5928406"/>
            <a:ext cx="533400" cy="369332"/>
          </a:xfrm>
          <a:prstGeom prst="rect">
            <a:avLst/>
          </a:prstGeom>
          <a:noFill/>
        </p:spPr>
        <p:txBody>
          <a:bodyPr wrap="square" rtlCol="0">
            <a:spAutoFit/>
          </a:bodyPr>
          <a:lstStyle/>
          <a:p>
            <a:r>
              <a:rPr lang="en-US" dirty="0" smtClean="0"/>
              <a:t>250</a:t>
            </a:r>
            <a:endParaRPr lang="en-US" dirty="0"/>
          </a:p>
        </p:txBody>
      </p:sp>
      <p:sp>
        <p:nvSpPr>
          <p:cNvPr id="35" name="TextBox 34"/>
          <p:cNvSpPr txBox="1"/>
          <p:nvPr/>
        </p:nvSpPr>
        <p:spPr>
          <a:xfrm>
            <a:off x="4287012" y="5943600"/>
            <a:ext cx="533400" cy="369332"/>
          </a:xfrm>
          <a:prstGeom prst="rect">
            <a:avLst/>
          </a:prstGeom>
          <a:noFill/>
        </p:spPr>
        <p:txBody>
          <a:bodyPr wrap="square" rtlCol="0">
            <a:spAutoFit/>
          </a:bodyPr>
          <a:lstStyle/>
          <a:p>
            <a:r>
              <a:rPr lang="en-US" dirty="0" smtClean="0"/>
              <a:t>260</a:t>
            </a:r>
            <a:endParaRPr lang="en-US" dirty="0"/>
          </a:p>
        </p:txBody>
      </p:sp>
      <p:cxnSp>
        <p:nvCxnSpPr>
          <p:cNvPr id="36" name="Straight Connector 35"/>
          <p:cNvCxnSpPr/>
          <p:nvPr/>
        </p:nvCxnSpPr>
        <p:spPr>
          <a:xfrm>
            <a:off x="454152" y="6217156"/>
            <a:ext cx="4344924" cy="8431"/>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51482" y="6261711"/>
            <a:ext cx="1537716" cy="369332"/>
          </a:xfrm>
          <a:prstGeom prst="rect">
            <a:avLst/>
          </a:prstGeom>
          <a:noFill/>
        </p:spPr>
        <p:txBody>
          <a:bodyPr wrap="square" rtlCol="0">
            <a:spAutoFit/>
          </a:bodyPr>
          <a:lstStyle/>
          <a:p>
            <a:r>
              <a:rPr lang="en-US" dirty="0" smtClean="0"/>
              <a:t>Days</a:t>
            </a:r>
            <a:endParaRPr lang="en-US" dirty="0"/>
          </a:p>
        </p:txBody>
      </p:sp>
      <p:pic>
        <p:nvPicPr>
          <p:cNvPr id="30" name="Picture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8024" y="1411836"/>
            <a:ext cx="3931928" cy="2373972"/>
          </a:xfrm>
          <a:prstGeom prst="rect">
            <a:avLst/>
          </a:prstGeom>
        </p:spPr>
      </p:pic>
    </p:spTree>
    <p:extLst>
      <p:ext uri="{BB962C8B-B14F-4D97-AF65-F5344CB8AC3E}">
        <p14:creationId xmlns:p14="http://schemas.microsoft.com/office/powerpoint/2010/main" val="356355276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1" y="6068614"/>
            <a:ext cx="2532966" cy="755527"/>
          </a:xfrm>
          <a:prstGeom prst="rect">
            <a:avLst/>
          </a:prstGeom>
        </p:spPr>
      </p:pic>
      <p:sp>
        <p:nvSpPr>
          <p:cNvPr id="9" name="Title 1"/>
          <p:cNvSpPr txBox="1">
            <a:spLocks/>
          </p:cNvSpPr>
          <p:nvPr/>
        </p:nvSpPr>
        <p:spPr bwMode="auto">
          <a:xfrm>
            <a:off x="329184" y="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dirty="0" smtClean="0">
                <a:solidFill>
                  <a:schemeClr val="bg1"/>
                </a:solidFill>
                <a:latin typeface="Neutra Text Expert-Bold"/>
                <a:ea typeface="Apex New Medium" pitchFamily="50" charset="0"/>
                <a:cs typeface="Neutra Text Expert-Bold"/>
              </a:rPr>
              <a:t>Solar Performance</a:t>
            </a:r>
            <a:endParaRPr lang="en-US" sz="1800" b="1" dirty="0" smtClean="0">
              <a:solidFill>
                <a:schemeClr val="bg1"/>
              </a:solidFill>
              <a:latin typeface="Neutra Text Expert-Bold"/>
              <a:ea typeface="Apex New Medium"/>
              <a:cs typeface="Neutra Text Expert-Bold"/>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87581"/>
            <a:ext cx="9086167" cy="4812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94390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1" y="6068614"/>
            <a:ext cx="2532966" cy="755527"/>
          </a:xfrm>
          <a:prstGeom prst="rect">
            <a:avLst/>
          </a:prstGeom>
        </p:spPr>
      </p:pic>
      <p:sp>
        <p:nvSpPr>
          <p:cNvPr id="9" name="Title 1"/>
          <p:cNvSpPr txBox="1">
            <a:spLocks/>
          </p:cNvSpPr>
          <p:nvPr/>
        </p:nvSpPr>
        <p:spPr bwMode="auto">
          <a:xfrm>
            <a:off x="329184" y="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dirty="0" smtClean="0">
                <a:solidFill>
                  <a:schemeClr val="bg1"/>
                </a:solidFill>
                <a:latin typeface="Neutra Text Expert-Bold"/>
                <a:ea typeface="Apex New Medium" pitchFamily="50" charset="0"/>
                <a:cs typeface="Neutra Text Expert-Bold"/>
              </a:rPr>
              <a:t>Solar Performance</a:t>
            </a:r>
            <a:endParaRPr lang="en-US" sz="1800" b="1" dirty="0" smtClean="0">
              <a:solidFill>
                <a:schemeClr val="bg1"/>
              </a:solidFill>
              <a:latin typeface="Neutra Text Expert-Bold"/>
              <a:ea typeface="Apex New Medium"/>
              <a:cs typeface="Neutra Text Expert-Bold"/>
            </a:endParaRPr>
          </a:p>
        </p:txBody>
      </p:sp>
      <p:pic>
        <p:nvPicPr>
          <p:cNvPr id="6" name="Picture 5"/>
          <p:cNvPicPr/>
          <p:nvPr/>
        </p:nvPicPr>
        <p:blipFill>
          <a:blip r:embed="rId3"/>
          <a:stretch>
            <a:fillRect/>
          </a:stretch>
        </p:blipFill>
        <p:spPr>
          <a:xfrm>
            <a:off x="0" y="1143000"/>
            <a:ext cx="9144000" cy="4925614"/>
          </a:xfrm>
          <a:prstGeom prst="rect">
            <a:avLst/>
          </a:prstGeom>
        </p:spPr>
      </p:pic>
    </p:spTree>
    <p:extLst>
      <p:ext uri="{BB962C8B-B14F-4D97-AF65-F5344CB8AC3E}">
        <p14:creationId xmlns:p14="http://schemas.microsoft.com/office/powerpoint/2010/main" val="156982951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1" y="6068614"/>
            <a:ext cx="2532966" cy="755527"/>
          </a:xfrm>
          <a:prstGeom prst="rect">
            <a:avLst/>
          </a:prstGeom>
        </p:spPr>
      </p:pic>
      <p:sp>
        <p:nvSpPr>
          <p:cNvPr id="9" name="Title 1"/>
          <p:cNvSpPr txBox="1">
            <a:spLocks/>
          </p:cNvSpPr>
          <p:nvPr/>
        </p:nvSpPr>
        <p:spPr bwMode="auto">
          <a:xfrm>
            <a:off x="329184" y="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dirty="0" smtClean="0">
                <a:solidFill>
                  <a:schemeClr val="bg1"/>
                </a:solidFill>
                <a:latin typeface="Neutra Text Expert-Bold"/>
                <a:ea typeface="Apex New Medium" pitchFamily="50" charset="0"/>
                <a:cs typeface="Neutra Text Expert-Bold"/>
              </a:rPr>
              <a:t>Solar Performance</a:t>
            </a:r>
            <a:endParaRPr lang="en-US" sz="1800" b="1" dirty="0" smtClean="0">
              <a:solidFill>
                <a:schemeClr val="bg1"/>
              </a:solidFill>
              <a:latin typeface="Neutra Text Expert-Bold"/>
              <a:ea typeface="Apex New Medium"/>
              <a:cs typeface="Neutra Text Expert-Bold"/>
            </a:endParaRPr>
          </a:p>
        </p:txBody>
      </p:sp>
      <p:pic>
        <p:nvPicPr>
          <p:cNvPr id="5" name="Picture 4"/>
          <p:cNvPicPr/>
          <p:nvPr/>
        </p:nvPicPr>
        <p:blipFill>
          <a:blip r:embed="rId3"/>
          <a:stretch>
            <a:fillRect/>
          </a:stretch>
        </p:blipFill>
        <p:spPr>
          <a:xfrm>
            <a:off x="0" y="1225469"/>
            <a:ext cx="9086167" cy="4843145"/>
          </a:xfrm>
          <a:prstGeom prst="rect">
            <a:avLst/>
          </a:prstGeom>
        </p:spPr>
      </p:pic>
    </p:spTree>
    <p:extLst>
      <p:ext uri="{BB962C8B-B14F-4D97-AF65-F5344CB8AC3E}">
        <p14:creationId xmlns:p14="http://schemas.microsoft.com/office/powerpoint/2010/main" val="381021133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1" y="6068614"/>
            <a:ext cx="2532966" cy="755527"/>
          </a:xfrm>
          <a:prstGeom prst="rect">
            <a:avLst/>
          </a:prstGeom>
        </p:spPr>
      </p:pic>
      <p:sp>
        <p:nvSpPr>
          <p:cNvPr id="9" name="Title 1"/>
          <p:cNvSpPr txBox="1">
            <a:spLocks/>
          </p:cNvSpPr>
          <p:nvPr/>
        </p:nvSpPr>
        <p:spPr bwMode="auto">
          <a:xfrm>
            <a:off x="329184" y="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dirty="0" smtClean="0">
                <a:solidFill>
                  <a:schemeClr val="bg1"/>
                </a:solidFill>
                <a:latin typeface="Neutra Text Expert-Bold"/>
                <a:ea typeface="Apex New Medium" pitchFamily="50" charset="0"/>
                <a:cs typeface="Neutra Text Expert-Bold"/>
              </a:rPr>
              <a:t>Solar Performance</a:t>
            </a:r>
            <a:endParaRPr lang="en-US" sz="1800" b="1" dirty="0" smtClean="0">
              <a:solidFill>
                <a:schemeClr val="bg1"/>
              </a:solidFill>
              <a:latin typeface="Neutra Text Expert-Bold"/>
              <a:ea typeface="Apex New Medium"/>
              <a:cs typeface="Neutra Text Expert-Bold"/>
            </a:endParaRPr>
          </a:p>
        </p:txBody>
      </p:sp>
      <p:pic>
        <p:nvPicPr>
          <p:cNvPr id="6" name="Picture 5"/>
          <p:cNvPicPr/>
          <p:nvPr/>
        </p:nvPicPr>
        <p:blipFill>
          <a:blip r:embed="rId3"/>
          <a:stretch>
            <a:fillRect/>
          </a:stretch>
        </p:blipFill>
        <p:spPr>
          <a:xfrm>
            <a:off x="0" y="1229914"/>
            <a:ext cx="9144000" cy="4838700"/>
          </a:xfrm>
          <a:prstGeom prst="rect">
            <a:avLst/>
          </a:prstGeom>
        </p:spPr>
      </p:pic>
    </p:spTree>
    <p:extLst>
      <p:ext uri="{BB962C8B-B14F-4D97-AF65-F5344CB8AC3E}">
        <p14:creationId xmlns:p14="http://schemas.microsoft.com/office/powerpoint/2010/main" val="104040633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1" y="6068614"/>
            <a:ext cx="2532966" cy="755526"/>
          </a:xfrm>
          <a:prstGeom prst="rect">
            <a:avLst/>
          </a:prstGeom>
        </p:spPr>
      </p:pic>
      <p:sp>
        <p:nvSpPr>
          <p:cNvPr id="9" name="Title 1"/>
          <p:cNvSpPr txBox="1">
            <a:spLocks/>
          </p:cNvSpPr>
          <p:nvPr/>
        </p:nvSpPr>
        <p:spPr bwMode="auto">
          <a:xfrm>
            <a:off x="304800" y="1524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dirty="0" smtClean="0">
                <a:solidFill>
                  <a:schemeClr val="bg1"/>
                </a:solidFill>
                <a:latin typeface="Neutra Text Expert-Bold"/>
                <a:ea typeface="Apex New Medium" pitchFamily="50" charset="0"/>
                <a:cs typeface="Neutra Text Expert-Bold"/>
              </a:rPr>
              <a:t>Live Data</a:t>
            </a:r>
            <a:r>
              <a:rPr lang="en-US" sz="3600" dirty="0">
                <a:solidFill>
                  <a:schemeClr val="bg1"/>
                </a:solidFill>
                <a:latin typeface="Neutra Text Expert-Bold"/>
                <a:ea typeface="Apex New Medium" pitchFamily="50" charset="0"/>
                <a:cs typeface="Neutra Text Expert-Bold"/>
              </a:rPr>
              <a:t/>
            </a:r>
            <a:br>
              <a:rPr lang="en-US" sz="3600" dirty="0">
                <a:solidFill>
                  <a:schemeClr val="bg1"/>
                </a:solidFill>
                <a:latin typeface="Neutra Text Expert-Bold"/>
                <a:ea typeface="Apex New Medium" pitchFamily="50" charset="0"/>
                <a:cs typeface="Neutra Text Expert-Bold"/>
              </a:rPr>
            </a:br>
            <a:endParaRPr lang="en-US" sz="1800" b="1" dirty="0" smtClean="0">
              <a:solidFill>
                <a:schemeClr val="bg1"/>
              </a:solidFill>
              <a:latin typeface="Neutra Text Expert-Bold"/>
              <a:ea typeface="Apex New Medium"/>
              <a:cs typeface="Neutra Text Expert-Bold"/>
            </a:endParaRPr>
          </a:p>
        </p:txBody>
      </p:sp>
      <p:sp>
        <p:nvSpPr>
          <p:cNvPr id="5" name="TextBox 4"/>
          <p:cNvSpPr txBox="1"/>
          <p:nvPr/>
        </p:nvSpPr>
        <p:spPr>
          <a:xfrm>
            <a:off x="449580" y="1295400"/>
            <a:ext cx="7961376" cy="523220"/>
          </a:xfrm>
          <a:prstGeom prst="rect">
            <a:avLst/>
          </a:prstGeom>
          <a:noFill/>
        </p:spPr>
        <p:txBody>
          <a:bodyPr wrap="square" rtlCol="0">
            <a:spAutoFit/>
          </a:bodyPr>
          <a:lstStyle/>
          <a:p>
            <a:r>
              <a:rPr lang="en-US" sz="2800" dirty="0">
                <a:solidFill>
                  <a:srgbClr val="007A37"/>
                </a:solidFill>
                <a:latin typeface="Times New Roman" panose="02020603050405020304" pitchFamily="18" charset="0"/>
                <a:ea typeface="Apex New Medium" pitchFamily="50" charset="0"/>
                <a:cs typeface="Times New Roman" panose="02020603050405020304" pitchFamily="18" charset="0"/>
                <a:hlinkClick r:id="rId3"/>
              </a:rPr>
              <a:t>http://10.3.150.5/</a:t>
            </a:r>
            <a:endPar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endParaRPr>
          </a:p>
        </p:txBody>
      </p:sp>
    </p:spTree>
    <p:extLst>
      <p:ext uri="{BB962C8B-B14F-4D97-AF65-F5344CB8AC3E}">
        <p14:creationId xmlns:p14="http://schemas.microsoft.com/office/powerpoint/2010/main" val="39966632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1" y="6068614"/>
            <a:ext cx="2532966" cy="755526"/>
          </a:xfrm>
          <a:prstGeom prst="rect">
            <a:avLst/>
          </a:prstGeom>
        </p:spPr>
      </p:pic>
      <p:sp>
        <p:nvSpPr>
          <p:cNvPr id="9" name="Title 1"/>
          <p:cNvSpPr txBox="1">
            <a:spLocks/>
          </p:cNvSpPr>
          <p:nvPr/>
        </p:nvSpPr>
        <p:spPr bwMode="auto">
          <a:xfrm>
            <a:off x="304800" y="1524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dirty="0" smtClean="0">
                <a:solidFill>
                  <a:schemeClr val="bg1"/>
                </a:solidFill>
                <a:latin typeface="Neutra Text Expert-Bold"/>
                <a:ea typeface="Apex New Medium" pitchFamily="50" charset="0"/>
                <a:cs typeface="Neutra Text Expert-Bold"/>
              </a:rPr>
              <a:t>Questions?</a:t>
            </a:r>
            <a:r>
              <a:rPr lang="en-US" sz="3600" dirty="0">
                <a:solidFill>
                  <a:schemeClr val="bg1"/>
                </a:solidFill>
                <a:latin typeface="Neutra Text Expert-Bold"/>
                <a:ea typeface="Apex New Medium" pitchFamily="50" charset="0"/>
                <a:cs typeface="Neutra Text Expert-Bold"/>
              </a:rPr>
              <a:t/>
            </a:r>
            <a:br>
              <a:rPr lang="en-US" sz="3600" dirty="0">
                <a:solidFill>
                  <a:schemeClr val="bg1"/>
                </a:solidFill>
                <a:latin typeface="Neutra Text Expert-Bold"/>
                <a:ea typeface="Apex New Medium" pitchFamily="50" charset="0"/>
                <a:cs typeface="Neutra Text Expert-Bold"/>
              </a:rPr>
            </a:br>
            <a:endParaRPr lang="en-US" sz="1800" b="1" dirty="0" smtClean="0">
              <a:solidFill>
                <a:schemeClr val="bg1"/>
              </a:solidFill>
              <a:latin typeface="Neutra Text Expert-Bold"/>
              <a:ea typeface="Apex New Medium"/>
              <a:cs typeface="Neutra Text Expert-Bold"/>
            </a:endParaRPr>
          </a:p>
        </p:txBody>
      </p:sp>
      <p:sp>
        <p:nvSpPr>
          <p:cNvPr id="5" name="TextBox 4"/>
          <p:cNvSpPr txBox="1"/>
          <p:nvPr/>
        </p:nvSpPr>
        <p:spPr>
          <a:xfrm>
            <a:off x="449580" y="1295400"/>
            <a:ext cx="7961376" cy="2246769"/>
          </a:xfrm>
          <a:prstGeom prst="rect">
            <a:avLst/>
          </a:prstGeom>
          <a:noFill/>
        </p:spPr>
        <p:txBody>
          <a:bodyPr wrap="square" rtlCol="0">
            <a:spAutoFit/>
          </a:bodyPr>
          <a:lstStyle/>
          <a:p>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Jason Fontaine</a:t>
            </a:r>
          </a:p>
          <a:p>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Director of Engineering</a:t>
            </a:r>
          </a:p>
          <a:p>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Today’s Power, Inc.</a:t>
            </a:r>
          </a:p>
          <a:p>
            <a:endParaRPr lang="en-US" sz="2800" dirty="0">
              <a:solidFill>
                <a:srgbClr val="007A37"/>
              </a:solidFill>
              <a:latin typeface="Times New Roman" panose="02020603050405020304" pitchFamily="18" charset="0"/>
              <a:ea typeface="Apex New Medium" pitchFamily="50" charset="0"/>
              <a:cs typeface="Times New Roman" panose="02020603050405020304" pitchFamily="18" charset="0"/>
            </a:endParaRPr>
          </a:p>
          <a:p>
            <a:r>
              <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rPr>
              <a:t>Jason.Fontaine@aeci.com</a:t>
            </a:r>
            <a:endParaRPr lang="en-US" sz="2800" dirty="0" smtClean="0">
              <a:solidFill>
                <a:srgbClr val="007A37"/>
              </a:solidFill>
              <a:latin typeface="Times New Roman" panose="02020603050405020304" pitchFamily="18" charset="0"/>
              <a:ea typeface="Apex New Medium" pitchFamily="50" charset="0"/>
              <a:cs typeface="Times New Roman" panose="02020603050405020304" pitchFamily="18" charset="0"/>
            </a:endParaRPr>
          </a:p>
        </p:txBody>
      </p:sp>
    </p:spTree>
    <p:extLst>
      <p:ext uri="{BB962C8B-B14F-4D97-AF65-F5344CB8AC3E}">
        <p14:creationId xmlns:p14="http://schemas.microsoft.com/office/powerpoint/2010/main" val="23210566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1" y="6068614"/>
            <a:ext cx="2532966" cy="755526"/>
          </a:xfrm>
          <a:prstGeom prst="rect">
            <a:avLst/>
          </a:prstGeom>
        </p:spPr>
      </p:pic>
      <p:sp>
        <p:nvSpPr>
          <p:cNvPr id="9" name="Title 1"/>
          <p:cNvSpPr txBox="1">
            <a:spLocks/>
          </p:cNvSpPr>
          <p:nvPr/>
        </p:nvSpPr>
        <p:spPr bwMode="auto">
          <a:xfrm>
            <a:off x="304800" y="1524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dirty="0" smtClean="0">
                <a:solidFill>
                  <a:schemeClr val="bg1"/>
                </a:solidFill>
                <a:latin typeface="Neutra Text Expert-Bold"/>
                <a:ea typeface="Apex New Medium" pitchFamily="50" charset="0"/>
                <a:cs typeface="Neutra Text Expert-Bold"/>
              </a:rPr>
              <a:t>Strategic Initiatives</a:t>
            </a:r>
            <a:r>
              <a:rPr lang="en-US" sz="3600" dirty="0">
                <a:solidFill>
                  <a:schemeClr val="bg1"/>
                </a:solidFill>
                <a:latin typeface="Neutra Text Expert-Bold"/>
                <a:ea typeface="Apex New Medium" pitchFamily="50" charset="0"/>
                <a:cs typeface="Neutra Text Expert-Bold"/>
              </a:rPr>
              <a:t/>
            </a:r>
            <a:br>
              <a:rPr lang="en-US" sz="3600" dirty="0">
                <a:solidFill>
                  <a:schemeClr val="bg1"/>
                </a:solidFill>
                <a:latin typeface="Neutra Text Expert-Bold"/>
                <a:ea typeface="Apex New Medium" pitchFamily="50" charset="0"/>
                <a:cs typeface="Neutra Text Expert-Bold"/>
              </a:rPr>
            </a:br>
            <a:endParaRPr lang="en-US" sz="1800" b="1" dirty="0" smtClean="0">
              <a:solidFill>
                <a:schemeClr val="bg1"/>
              </a:solidFill>
              <a:latin typeface="Neutra Text Expert-Bold"/>
              <a:ea typeface="Apex New Medium"/>
              <a:cs typeface="Neutra Text Expert-Bold"/>
            </a:endParaRPr>
          </a:p>
        </p:txBody>
      </p:sp>
      <p:sp>
        <p:nvSpPr>
          <p:cNvPr id="10" name="Subtitle 2"/>
          <p:cNvSpPr txBox="1">
            <a:spLocks/>
          </p:cNvSpPr>
          <p:nvPr/>
        </p:nvSpPr>
        <p:spPr bwMode="auto">
          <a:xfrm>
            <a:off x="545275" y="2717800"/>
            <a:ext cx="81534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smtClean="0">
                <a:ln>
                  <a:noFill/>
                </a:ln>
                <a:solidFill>
                  <a:srgbClr val="007A37"/>
                </a:solidFill>
                <a:effectLst/>
                <a:uLnTx/>
                <a:uFillTx/>
                <a:latin typeface="Times New Roman" panose="02020603050405020304" pitchFamily="18" charset="0"/>
                <a:ea typeface="Apex New Light" pitchFamily="50" charset="0"/>
                <a:cs typeface="Times New Roman" panose="02020603050405020304" pitchFamily="18" charset="0"/>
              </a:rPr>
              <a:t>Goal:  Provide “behind the meter/off-grid” products and services currently threatening the “business as usual” utility service</a:t>
            </a:r>
            <a:r>
              <a:rPr kumimoji="0" lang="en-US" sz="3200" b="0" i="0" u="none" strike="noStrike" kern="1200" cap="none" spc="0" normalizeH="0" noProof="0" dirty="0" smtClean="0">
                <a:ln>
                  <a:noFill/>
                </a:ln>
                <a:solidFill>
                  <a:srgbClr val="007A37"/>
                </a:solidFill>
                <a:effectLst/>
                <a:uLnTx/>
                <a:uFillTx/>
                <a:latin typeface="Times New Roman" panose="02020603050405020304" pitchFamily="18" charset="0"/>
                <a:ea typeface="Apex New Light" pitchFamily="50" charset="0"/>
                <a:cs typeface="Times New Roman" panose="02020603050405020304" pitchFamily="18" charset="0"/>
              </a:rPr>
              <a:t> we provide.</a:t>
            </a:r>
            <a:endParaRPr kumimoji="0" lang="en-US" sz="3200" b="0" i="0" u="none" strike="noStrike" kern="1200" cap="none" spc="0" normalizeH="0" baseline="0" noProof="0" dirty="0" smtClean="0">
              <a:ln>
                <a:noFill/>
              </a:ln>
              <a:solidFill>
                <a:srgbClr val="007A37"/>
              </a:solidFill>
              <a:effectLst/>
              <a:uLnTx/>
              <a:uFillTx/>
              <a:latin typeface="Times New Roman" panose="02020603050405020304" pitchFamily="18" charset="0"/>
              <a:ea typeface="Apex New Light" pitchFamily="50" charset="0"/>
              <a:cs typeface="Times New Roman" panose="02020603050405020304" pitchFamily="18" charset="0"/>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8300" y="4470400"/>
            <a:ext cx="5638800" cy="1451371"/>
          </a:xfrm>
          <a:prstGeom prst="rect">
            <a:avLst/>
          </a:prstGeom>
        </p:spPr>
      </p:pic>
    </p:spTree>
    <p:extLst>
      <p:ext uri="{BB962C8B-B14F-4D97-AF65-F5344CB8AC3E}">
        <p14:creationId xmlns:p14="http://schemas.microsoft.com/office/powerpoint/2010/main" val="34536885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25"/>
            <a:ext cx="8229600" cy="1143000"/>
          </a:xfrm>
        </p:spPr>
        <p:txBody>
          <a:bodyPr/>
          <a:lstStyle/>
          <a:p>
            <a:r>
              <a:rPr lang="en-US" dirty="0" smtClean="0"/>
              <a:t>Solar Generation</a:t>
            </a:r>
            <a:endParaRPr lang="en-US" dirty="0"/>
          </a:p>
        </p:txBody>
      </p:sp>
      <p:sp>
        <p:nvSpPr>
          <p:cNvPr id="3" name="Content Placeholder 2"/>
          <p:cNvSpPr>
            <a:spLocks noGrp="1"/>
          </p:cNvSpPr>
          <p:nvPr>
            <p:ph idx="1"/>
          </p:nvPr>
        </p:nvSpPr>
        <p:spPr>
          <a:xfrm>
            <a:off x="533400" y="1193801"/>
            <a:ext cx="8229600" cy="1219199"/>
          </a:xfrm>
        </p:spPr>
        <p:txBody>
          <a:bodyPr/>
          <a:lstStyle/>
          <a:p>
            <a:r>
              <a:rPr lang="en-US" dirty="0" smtClean="0"/>
              <a:t>Exclusive Distribution Agreement (6 states)</a:t>
            </a:r>
            <a:endParaRPr lang="en-US" dirty="0"/>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828800"/>
            <a:ext cx="6403975" cy="467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5601" y="6328830"/>
            <a:ext cx="1660565" cy="495309"/>
          </a:xfrm>
          <a:prstGeom prst="rect">
            <a:avLst/>
          </a:prstGeom>
        </p:spPr>
      </p:pic>
    </p:spTree>
    <p:extLst>
      <p:ext uri="{BB962C8B-B14F-4D97-AF65-F5344CB8AC3E}">
        <p14:creationId xmlns:p14="http://schemas.microsoft.com/office/powerpoint/2010/main" val="301915778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1" y="6068614"/>
            <a:ext cx="2532966" cy="755527"/>
          </a:xfrm>
          <a:prstGeom prst="rect">
            <a:avLst/>
          </a:prstGeom>
        </p:spPr>
      </p:pic>
      <p:sp>
        <p:nvSpPr>
          <p:cNvPr id="9" name="Title 1"/>
          <p:cNvSpPr txBox="1">
            <a:spLocks/>
          </p:cNvSpPr>
          <p:nvPr/>
        </p:nvSpPr>
        <p:spPr bwMode="auto">
          <a:xfrm>
            <a:off x="304800" y="158496"/>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dirty="0" smtClean="0">
                <a:solidFill>
                  <a:schemeClr val="bg1"/>
                </a:solidFill>
                <a:latin typeface="Neutra Text Expert-Bold"/>
                <a:ea typeface="Apex New Medium" pitchFamily="50" charset="0"/>
                <a:cs typeface="Neutra Text Expert-Bold"/>
              </a:rPr>
              <a:t>TPI Utility Division</a:t>
            </a:r>
            <a:r>
              <a:rPr lang="en-US" sz="3600" dirty="0">
                <a:solidFill>
                  <a:schemeClr val="bg1"/>
                </a:solidFill>
                <a:latin typeface="Neutra Text Expert-Bold"/>
                <a:ea typeface="Apex New Medium" pitchFamily="50" charset="0"/>
                <a:cs typeface="Neutra Text Expert-Bold"/>
              </a:rPr>
              <a:t/>
            </a:r>
            <a:br>
              <a:rPr lang="en-US" sz="3600" dirty="0">
                <a:solidFill>
                  <a:schemeClr val="bg1"/>
                </a:solidFill>
                <a:latin typeface="Neutra Text Expert-Bold"/>
                <a:ea typeface="Apex New Medium" pitchFamily="50" charset="0"/>
                <a:cs typeface="Neutra Text Expert-Bold"/>
              </a:rPr>
            </a:br>
            <a:endParaRPr lang="en-US" sz="1800" b="1" dirty="0" smtClean="0">
              <a:solidFill>
                <a:schemeClr val="bg1"/>
              </a:solidFill>
              <a:latin typeface="Neutra Text Expert-Bold"/>
              <a:ea typeface="Apex New Medium"/>
              <a:cs typeface="Neutra Text Expert-Bold"/>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8" y="1229453"/>
            <a:ext cx="9222278" cy="5572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25192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4000500" cy="328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57399"/>
            <a:ext cx="3429000" cy="337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1" y="6068614"/>
            <a:ext cx="2532966" cy="755526"/>
          </a:xfrm>
          <a:prstGeom prst="rect">
            <a:avLst/>
          </a:prstGeom>
        </p:spPr>
      </p:pic>
      <p:sp>
        <p:nvSpPr>
          <p:cNvPr id="9" name="Title 1"/>
          <p:cNvSpPr txBox="1">
            <a:spLocks/>
          </p:cNvSpPr>
          <p:nvPr/>
        </p:nvSpPr>
        <p:spPr bwMode="auto">
          <a:xfrm>
            <a:off x="304800" y="1524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dirty="0" smtClean="0">
                <a:solidFill>
                  <a:schemeClr val="bg1"/>
                </a:solidFill>
                <a:latin typeface="Neutra Text Expert-Bold"/>
                <a:ea typeface="Apex New Medium" pitchFamily="50" charset="0"/>
                <a:cs typeface="Neutra Text Expert-Bold"/>
              </a:rPr>
              <a:t>Types of Installations</a:t>
            </a:r>
            <a:r>
              <a:rPr lang="en-US" sz="3600" dirty="0">
                <a:solidFill>
                  <a:schemeClr val="bg1"/>
                </a:solidFill>
                <a:latin typeface="Neutra Text Expert-Bold"/>
                <a:ea typeface="Apex New Medium" pitchFamily="50" charset="0"/>
                <a:cs typeface="Neutra Text Expert-Bold"/>
              </a:rPr>
              <a:t/>
            </a:r>
            <a:br>
              <a:rPr lang="en-US" sz="3600" dirty="0">
                <a:solidFill>
                  <a:schemeClr val="bg1"/>
                </a:solidFill>
                <a:latin typeface="Neutra Text Expert-Bold"/>
                <a:ea typeface="Apex New Medium" pitchFamily="50" charset="0"/>
                <a:cs typeface="Neutra Text Expert-Bold"/>
              </a:rPr>
            </a:br>
            <a:endParaRPr lang="en-US" sz="1800" b="1" dirty="0" smtClean="0">
              <a:solidFill>
                <a:schemeClr val="bg1"/>
              </a:solidFill>
              <a:latin typeface="Neutra Text Expert-Bold"/>
              <a:ea typeface="Apex New Medium"/>
              <a:cs typeface="Neutra Text Expert-Bold"/>
            </a:endParaRPr>
          </a:p>
        </p:txBody>
      </p:sp>
      <p:sp>
        <p:nvSpPr>
          <p:cNvPr id="3" name="TextBox 2"/>
          <p:cNvSpPr txBox="1"/>
          <p:nvPr/>
        </p:nvSpPr>
        <p:spPr>
          <a:xfrm>
            <a:off x="609600" y="1676400"/>
            <a:ext cx="2362200" cy="369332"/>
          </a:xfrm>
          <a:prstGeom prst="rect">
            <a:avLst/>
          </a:prstGeom>
          <a:noFill/>
        </p:spPr>
        <p:txBody>
          <a:bodyPr wrap="square" rtlCol="0">
            <a:spAutoFit/>
          </a:bodyPr>
          <a:lstStyle/>
          <a:p>
            <a:r>
              <a:rPr lang="en-US" dirty="0" smtClean="0"/>
              <a:t>RAIS XT-26 Reflect</a:t>
            </a:r>
            <a:endParaRPr lang="en-US" dirty="0"/>
          </a:p>
        </p:txBody>
      </p:sp>
      <p:sp>
        <p:nvSpPr>
          <p:cNvPr id="11" name="TextBox 10"/>
          <p:cNvSpPr txBox="1"/>
          <p:nvPr/>
        </p:nvSpPr>
        <p:spPr>
          <a:xfrm>
            <a:off x="5453062" y="1644134"/>
            <a:ext cx="2362200" cy="369332"/>
          </a:xfrm>
          <a:prstGeom prst="rect">
            <a:avLst/>
          </a:prstGeom>
          <a:noFill/>
        </p:spPr>
        <p:txBody>
          <a:bodyPr wrap="square" rtlCol="0">
            <a:spAutoFit/>
          </a:bodyPr>
          <a:lstStyle/>
          <a:p>
            <a:r>
              <a:rPr lang="en-US" dirty="0" smtClean="0"/>
              <a:t>Duo System</a:t>
            </a:r>
            <a:endParaRPr lang="en-US" dirty="0"/>
          </a:p>
        </p:txBody>
      </p:sp>
    </p:spTree>
    <p:extLst>
      <p:ext uri="{BB962C8B-B14F-4D97-AF65-F5344CB8AC3E}">
        <p14:creationId xmlns:p14="http://schemas.microsoft.com/office/powerpoint/2010/main" val="420214773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1" y="6068614"/>
            <a:ext cx="2532966" cy="755526"/>
          </a:xfrm>
          <a:prstGeom prst="rect">
            <a:avLst/>
          </a:prstGeom>
        </p:spPr>
      </p:pic>
      <p:sp>
        <p:nvSpPr>
          <p:cNvPr id="9" name="Title 1"/>
          <p:cNvSpPr txBox="1">
            <a:spLocks/>
          </p:cNvSpPr>
          <p:nvPr/>
        </p:nvSpPr>
        <p:spPr bwMode="auto">
          <a:xfrm>
            <a:off x="304800" y="1524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dirty="0" smtClean="0">
                <a:solidFill>
                  <a:schemeClr val="bg1"/>
                </a:solidFill>
                <a:latin typeface="Neutra Text Expert-Bold"/>
                <a:ea typeface="Apex New Medium" pitchFamily="50" charset="0"/>
                <a:cs typeface="Neutra Text Expert-Bold"/>
              </a:rPr>
              <a:t>Mounting Options</a:t>
            </a:r>
            <a:r>
              <a:rPr lang="en-US" sz="3600" dirty="0">
                <a:solidFill>
                  <a:schemeClr val="bg1"/>
                </a:solidFill>
                <a:latin typeface="Neutra Text Expert-Bold"/>
                <a:ea typeface="Apex New Medium" pitchFamily="50" charset="0"/>
                <a:cs typeface="Neutra Text Expert-Bold"/>
              </a:rPr>
              <a:t/>
            </a:r>
            <a:br>
              <a:rPr lang="en-US" sz="3600" dirty="0">
                <a:solidFill>
                  <a:schemeClr val="bg1"/>
                </a:solidFill>
                <a:latin typeface="Neutra Text Expert-Bold"/>
                <a:ea typeface="Apex New Medium" pitchFamily="50" charset="0"/>
                <a:cs typeface="Neutra Text Expert-Bold"/>
              </a:rPr>
            </a:br>
            <a:endParaRPr lang="en-US" sz="1800" b="1" dirty="0" smtClean="0">
              <a:solidFill>
                <a:schemeClr val="bg1"/>
              </a:solidFill>
              <a:latin typeface="Neutra Text Expert-Bold"/>
              <a:ea typeface="Apex New Medium"/>
              <a:cs typeface="Neutra Text Expert-Bold"/>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844" b="4178"/>
          <a:stretch/>
        </p:blipFill>
        <p:spPr bwMode="auto">
          <a:xfrm>
            <a:off x="-50800" y="1292352"/>
            <a:ext cx="9194800" cy="47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3197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tenK</a:t>
            </a:r>
            <a:r>
              <a:rPr lang="en-US" dirty="0" smtClean="0"/>
              <a:t> Ground Mount Capabilities</a:t>
            </a:r>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086" y="4199431"/>
            <a:ext cx="3621537" cy="2046633"/>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086" y="1155367"/>
            <a:ext cx="4233959" cy="1450199"/>
          </a:xfrm>
          <a:prstGeom prst="rect">
            <a:avLst/>
          </a:prstGeom>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l="-577"/>
          <a:stretch/>
        </p:blipFill>
        <p:spPr>
          <a:xfrm>
            <a:off x="331862" y="2868386"/>
            <a:ext cx="3725966" cy="1076771"/>
          </a:xfrm>
          <a:prstGeom prst="rect">
            <a:avLst/>
          </a:prstGeom>
        </p:spPr>
      </p:pic>
      <p:pic>
        <p:nvPicPr>
          <p:cNvPr id="11" name="Content Placeholder 4"/>
          <p:cNvPicPr/>
          <p:nvPr/>
        </p:nvPicPr>
        <p:blipFill rotWithShape="1">
          <a:blip r:embed="rId6" cstate="email">
            <a:extLst>
              <a:ext uri="{28A0092B-C50C-407E-A947-70E740481C1C}">
                <a14:useLocalDpi xmlns:a14="http://schemas.microsoft.com/office/drawing/2010/main"/>
              </a:ext>
            </a:extLst>
          </a:blip>
          <a:srcRect/>
          <a:stretch/>
        </p:blipFill>
        <p:spPr bwMode="auto">
          <a:xfrm>
            <a:off x="4821724" y="2380320"/>
            <a:ext cx="1411127" cy="2220275"/>
          </a:xfrm>
          <a:prstGeom prst="rect">
            <a:avLst/>
          </a:prstGeom>
          <a:ln>
            <a:noFill/>
          </a:ln>
          <a:extLst>
            <a:ext uri="{53640926-AAD7-44D8-BBD7-CCE9431645EC}">
              <a14:shadowObscured xmlns:a14="http://schemas.microsoft.com/office/drawing/2010/main"/>
            </a:ext>
          </a:extLst>
        </p:spPr>
      </p:pic>
      <p:pic>
        <p:nvPicPr>
          <p:cNvPr id="12" name="Picture 1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18073" y="2718237"/>
            <a:ext cx="2144994" cy="1795324"/>
          </a:xfrm>
          <a:prstGeom prst="rect">
            <a:avLst/>
          </a:prstGeom>
          <a:noFill/>
          <a:ln>
            <a:noFill/>
          </a:ln>
        </p:spPr>
      </p:pic>
      <p:pic>
        <p:nvPicPr>
          <p:cNvPr id="13" name="Picture 12"/>
          <p:cNvPicPr/>
          <p:nvPr/>
        </p:nvPicPr>
        <p:blipFill>
          <a:blip r:embed="rId8" cstate="email">
            <a:extLst>
              <a:ext uri="{28A0092B-C50C-407E-A947-70E740481C1C}">
                <a14:useLocalDpi xmlns:a14="http://schemas.microsoft.com/office/drawing/2010/main"/>
              </a:ext>
            </a:extLst>
          </a:blip>
          <a:srcRect/>
          <a:stretch>
            <a:fillRect/>
          </a:stretch>
        </p:blipFill>
        <p:spPr bwMode="auto">
          <a:xfrm>
            <a:off x="6497531" y="1203338"/>
            <a:ext cx="2417869" cy="1405531"/>
          </a:xfrm>
          <a:prstGeom prst="rect">
            <a:avLst/>
          </a:prstGeom>
          <a:noFill/>
          <a:ln>
            <a:noFill/>
          </a:ln>
          <a:extLst/>
        </p:spPr>
      </p:pic>
      <p:pic>
        <p:nvPicPr>
          <p:cNvPr id="14" name="Picture 13"/>
          <p:cNvPicPr/>
          <p:nvPr/>
        </p:nvPicPr>
        <p:blipFill>
          <a:blip r:embed="rId9" cstate="email">
            <a:extLst>
              <a:ext uri="{28A0092B-C50C-407E-A947-70E740481C1C}">
                <a14:useLocalDpi xmlns:a14="http://schemas.microsoft.com/office/drawing/2010/main"/>
              </a:ext>
            </a:extLst>
          </a:blip>
          <a:stretch>
            <a:fillRect/>
          </a:stretch>
        </p:blipFill>
        <p:spPr>
          <a:xfrm>
            <a:off x="5015700" y="1314908"/>
            <a:ext cx="926729" cy="1182389"/>
          </a:xfrm>
          <a:prstGeom prst="rect">
            <a:avLst/>
          </a:prstGeom>
        </p:spPr>
      </p:pic>
      <p:pic>
        <p:nvPicPr>
          <p:cNvPr id="15" name="Picture 14"/>
          <p:cNvPicPr/>
          <p:nvPr/>
        </p:nvPicPr>
        <p:blipFill>
          <a:blip r:embed="rId10" cstate="email">
            <a:extLst>
              <a:ext uri="{28A0092B-C50C-407E-A947-70E740481C1C}">
                <a14:useLocalDpi xmlns:a14="http://schemas.microsoft.com/office/drawing/2010/main"/>
              </a:ext>
            </a:extLst>
          </a:blip>
          <a:stretch>
            <a:fillRect/>
          </a:stretch>
        </p:blipFill>
        <p:spPr>
          <a:xfrm>
            <a:off x="6751770" y="4668947"/>
            <a:ext cx="2062159" cy="1611301"/>
          </a:xfrm>
          <a:prstGeom prst="rect">
            <a:avLst/>
          </a:prstGeom>
        </p:spPr>
      </p:pic>
      <p:pic>
        <p:nvPicPr>
          <p:cNvPr id="16" name="Picture 15"/>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377904" y="4946102"/>
            <a:ext cx="564525" cy="924860"/>
          </a:xfrm>
          <a:prstGeom prst="rect">
            <a:avLst/>
          </a:prstGeom>
        </p:spPr>
      </p:pic>
      <p:sp>
        <p:nvSpPr>
          <p:cNvPr id="17" name="TextBox 16"/>
          <p:cNvSpPr txBox="1"/>
          <p:nvPr/>
        </p:nvSpPr>
        <p:spPr>
          <a:xfrm>
            <a:off x="1113740" y="2531189"/>
            <a:ext cx="2656176" cy="338554"/>
          </a:xfrm>
          <a:prstGeom prst="rect">
            <a:avLst/>
          </a:prstGeom>
          <a:noFill/>
        </p:spPr>
        <p:txBody>
          <a:bodyPr wrap="none" rtlCol="0">
            <a:spAutoFit/>
          </a:bodyPr>
          <a:lstStyle/>
          <a:p>
            <a:r>
              <a:rPr lang="en-US" sz="1600" b="1" u="sng" dirty="0" smtClean="0"/>
              <a:t>Driven Pile XTD (1000 </a:t>
            </a:r>
            <a:r>
              <a:rPr lang="en-US" sz="1600" b="1" u="sng" dirty="0" err="1" smtClean="0"/>
              <a:t>kWDC</a:t>
            </a:r>
            <a:r>
              <a:rPr lang="en-US" sz="1600" b="1" u="sng" dirty="0" smtClean="0"/>
              <a:t>)</a:t>
            </a:r>
            <a:endParaRPr lang="en-US" sz="1600" b="1" u="sng" dirty="0"/>
          </a:p>
        </p:txBody>
      </p:sp>
      <p:sp>
        <p:nvSpPr>
          <p:cNvPr id="18" name="TextBox 17"/>
          <p:cNvSpPr txBox="1"/>
          <p:nvPr/>
        </p:nvSpPr>
        <p:spPr>
          <a:xfrm>
            <a:off x="1150950" y="3886450"/>
            <a:ext cx="2636043" cy="338554"/>
          </a:xfrm>
          <a:prstGeom prst="rect">
            <a:avLst/>
          </a:prstGeom>
          <a:noFill/>
        </p:spPr>
        <p:txBody>
          <a:bodyPr wrap="none" rtlCol="0">
            <a:spAutoFit/>
          </a:bodyPr>
          <a:lstStyle/>
          <a:p>
            <a:r>
              <a:rPr lang="en-US" sz="1600" b="1" u="sng" dirty="0" smtClean="0"/>
              <a:t>Helical Pile XT28 (120 </a:t>
            </a:r>
            <a:r>
              <a:rPr lang="en-US" sz="1600" b="1" u="sng" dirty="0" err="1" smtClean="0"/>
              <a:t>kWDC</a:t>
            </a:r>
            <a:r>
              <a:rPr lang="en-US" sz="1600" b="1" u="sng" dirty="0" smtClean="0"/>
              <a:t>)</a:t>
            </a:r>
            <a:endParaRPr lang="en-US" sz="1600" b="1" u="sng" dirty="0"/>
          </a:p>
        </p:txBody>
      </p:sp>
      <p:sp>
        <p:nvSpPr>
          <p:cNvPr id="19" name="TextBox 18"/>
          <p:cNvSpPr txBox="1"/>
          <p:nvPr/>
        </p:nvSpPr>
        <p:spPr>
          <a:xfrm>
            <a:off x="1113740" y="6187076"/>
            <a:ext cx="2488182" cy="338554"/>
          </a:xfrm>
          <a:prstGeom prst="rect">
            <a:avLst/>
          </a:prstGeom>
          <a:noFill/>
        </p:spPr>
        <p:txBody>
          <a:bodyPr wrap="none" rtlCol="0">
            <a:spAutoFit/>
          </a:bodyPr>
          <a:lstStyle/>
          <a:p>
            <a:r>
              <a:rPr lang="en-US" sz="1600" b="1" u="sng" dirty="0" smtClean="0"/>
              <a:t>Ballasted XT26 (100 </a:t>
            </a:r>
            <a:r>
              <a:rPr lang="en-US" sz="1600" b="1" u="sng" dirty="0" err="1" smtClean="0"/>
              <a:t>kWDC</a:t>
            </a:r>
            <a:r>
              <a:rPr lang="en-US" sz="1600" b="1" u="sng" dirty="0" smtClean="0"/>
              <a:t>)</a:t>
            </a:r>
            <a:endParaRPr lang="en-US" sz="1600" b="1" u="sng" dirty="0"/>
          </a:p>
        </p:txBody>
      </p:sp>
      <p:cxnSp>
        <p:nvCxnSpPr>
          <p:cNvPr id="21" name="Straight Arrow Connector 20"/>
          <p:cNvCxnSpPr/>
          <p:nvPr/>
        </p:nvCxnSpPr>
        <p:spPr>
          <a:xfrm>
            <a:off x="4631821" y="1974079"/>
            <a:ext cx="18990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362633" y="3406771"/>
            <a:ext cx="18990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382097" y="5397138"/>
            <a:ext cx="18990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Rectangle 23">
            <a:hlinkClick r:id="" action="ppaction://noaction"/>
          </p:cNvPr>
          <p:cNvSpPr/>
          <p:nvPr/>
        </p:nvSpPr>
        <p:spPr>
          <a:xfrm>
            <a:off x="8785596" y="6490047"/>
            <a:ext cx="371103" cy="254000"/>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Medium"/>
            </a:endParaRPr>
          </a:p>
        </p:txBody>
      </p:sp>
      <p:sp>
        <p:nvSpPr>
          <p:cNvPr id="25" name="Slide Number Placeholder 3"/>
          <p:cNvSpPr txBox="1">
            <a:spLocks/>
          </p:cNvSpPr>
          <p:nvPr/>
        </p:nvSpPr>
        <p:spPr>
          <a:xfrm>
            <a:off x="8772897" y="6490047"/>
            <a:ext cx="575379" cy="50164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4C9510F-CD9D-D944-B852-EA6FDF195BA7}" type="slidenum">
              <a:rPr lang="en-US" sz="1200" smtClean="0">
                <a:latin typeface="Avenir Medium"/>
                <a:cs typeface="Avenir Medium"/>
              </a:rPr>
              <a:pPr/>
              <a:t>8</a:t>
            </a:fld>
            <a:endParaRPr lang="en-US" sz="1200" dirty="0">
              <a:latin typeface="Avenir Medium"/>
              <a:cs typeface="Avenir Medium"/>
            </a:endParaRPr>
          </a:p>
        </p:txBody>
      </p:sp>
      <p:sp>
        <p:nvSpPr>
          <p:cNvPr id="26" name="Rectangle 25">
            <a:hlinkClick r:id="" action="ppaction://noaction"/>
          </p:cNvPr>
          <p:cNvSpPr/>
          <p:nvPr/>
        </p:nvSpPr>
        <p:spPr>
          <a:xfrm>
            <a:off x="8785596" y="6490047"/>
            <a:ext cx="371103" cy="254000"/>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Medium"/>
            </a:endParaRPr>
          </a:p>
        </p:txBody>
      </p:sp>
      <p:sp>
        <p:nvSpPr>
          <p:cNvPr id="27" name="Slide Number Placeholder 3"/>
          <p:cNvSpPr txBox="1">
            <a:spLocks/>
          </p:cNvSpPr>
          <p:nvPr/>
        </p:nvSpPr>
        <p:spPr>
          <a:xfrm>
            <a:off x="8772897" y="6490047"/>
            <a:ext cx="575379" cy="50164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4C9510F-CD9D-D944-B852-EA6FDF195BA7}" type="slidenum">
              <a:rPr lang="en-US" sz="1200" smtClean="0">
                <a:latin typeface="Avenir Medium"/>
                <a:cs typeface="Avenir Medium"/>
              </a:rPr>
              <a:pPr/>
              <a:t>8</a:t>
            </a:fld>
            <a:endParaRPr lang="en-US" sz="1200" dirty="0">
              <a:latin typeface="Avenir Medium"/>
              <a:cs typeface="Avenir Medium"/>
            </a:endParaRPr>
          </a:p>
        </p:txBody>
      </p:sp>
    </p:spTree>
    <p:extLst>
      <p:ext uri="{BB962C8B-B14F-4D97-AF65-F5344CB8AC3E}">
        <p14:creationId xmlns:p14="http://schemas.microsoft.com/office/powerpoint/2010/main" val="319826455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1" y="6068614"/>
            <a:ext cx="2532966" cy="755526"/>
          </a:xfrm>
          <a:prstGeom prst="rect">
            <a:avLst/>
          </a:prstGeom>
        </p:spPr>
      </p:pic>
      <p:sp>
        <p:nvSpPr>
          <p:cNvPr id="9" name="Title 1"/>
          <p:cNvSpPr txBox="1">
            <a:spLocks/>
          </p:cNvSpPr>
          <p:nvPr/>
        </p:nvSpPr>
        <p:spPr bwMode="auto">
          <a:xfrm>
            <a:off x="304800" y="1524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dirty="0" smtClean="0">
                <a:solidFill>
                  <a:schemeClr val="bg1"/>
                </a:solidFill>
                <a:latin typeface="Neutra Text Expert-Bold"/>
                <a:ea typeface="Apex New Medium" pitchFamily="50" charset="0"/>
                <a:cs typeface="Neutra Text Expert-Bold"/>
              </a:rPr>
              <a:t>Module </a:t>
            </a:r>
            <a:r>
              <a:rPr lang="en-US" sz="3600" dirty="0" smtClean="0">
                <a:solidFill>
                  <a:schemeClr val="bg1"/>
                </a:solidFill>
                <a:latin typeface="Neutra Text Expert-Bold"/>
                <a:ea typeface="Apex New Medium" pitchFamily="50" charset="0"/>
                <a:cs typeface="Neutra Text Expert-Bold"/>
              </a:rPr>
              <a:t>Design</a:t>
            </a:r>
            <a:r>
              <a:rPr lang="en-US" sz="3600" dirty="0">
                <a:solidFill>
                  <a:schemeClr val="bg1"/>
                </a:solidFill>
                <a:latin typeface="Neutra Text Expert-Bold"/>
                <a:ea typeface="Apex New Medium" pitchFamily="50" charset="0"/>
                <a:cs typeface="Neutra Text Expert-Bold"/>
              </a:rPr>
              <a:t/>
            </a:r>
            <a:br>
              <a:rPr lang="en-US" sz="3600" dirty="0">
                <a:solidFill>
                  <a:schemeClr val="bg1"/>
                </a:solidFill>
                <a:latin typeface="Neutra Text Expert-Bold"/>
                <a:ea typeface="Apex New Medium" pitchFamily="50" charset="0"/>
                <a:cs typeface="Neutra Text Expert-Bold"/>
              </a:rPr>
            </a:br>
            <a:endParaRPr lang="en-US" sz="1800" b="1" dirty="0" smtClean="0">
              <a:solidFill>
                <a:schemeClr val="bg1"/>
              </a:solidFill>
              <a:latin typeface="Neutra Text Expert-Bold"/>
              <a:ea typeface="Apex New Medium"/>
              <a:cs typeface="Neutra Text Expert-Bold"/>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28800"/>
            <a:ext cx="7086600" cy="3727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91999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2025</TotalTime>
  <Words>361</Words>
  <Application>Microsoft Office PowerPoint</Application>
  <PresentationFormat>On-screen Show (4:3)</PresentationFormat>
  <Paragraphs>120</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Solar Generation</vt:lpstr>
      <vt:lpstr>PowerPoint Presentation</vt:lpstr>
      <vt:lpstr>PowerPoint Presentation</vt:lpstr>
      <vt:lpstr>PowerPoint Presentation</vt:lpstr>
      <vt:lpstr>tenK Ground Mount Capabilities</vt:lpstr>
      <vt:lpstr>PowerPoint Presentation</vt:lpstr>
      <vt:lpstr>PowerPoint Presentation</vt:lpstr>
      <vt:lpstr>PowerPoint Presentation</vt:lpstr>
      <vt:lpstr>PowerPoint Presentation</vt:lpstr>
      <vt:lpstr>tenK RAIS® Low-Voltage, Parallel 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AECC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Roedel</dc:creator>
  <cp:lastModifiedBy>Jason Fontaine</cp:lastModifiedBy>
  <cp:revision>89</cp:revision>
  <cp:lastPrinted>2015-03-18T14:36:53Z</cp:lastPrinted>
  <dcterms:created xsi:type="dcterms:W3CDTF">2015-01-08T15:31:50Z</dcterms:created>
  <dcterms:modified xsi:type="dcterms:W3CDTF">2015-09-30T12:43:53Z</dcterms:modified>
</cp:coreProperties>
</file>