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6" r:id="rId3"/>
    <p:sldId id="279" r:id="rId4"/>
    <p:sldId id="257" r:id="rId5"/>
    <p:sldId id="259" r:id="rId6"/>
    <p:sldId id="263" r:id="rId7"/>
    <p:sldId id="280" r:id="rId8"/>
    <p:sldId id="281" r:id="rId9"/>
    <p:sldId id="282" r:id="rId10"/>
    <p:sldId id="271" r:id="rId11"/>
    <p:sldId id="258" r:id="rId12"/>
    <p:sldId id="260" r:id="rId13"/>
    <p:sldId id="286" r:id="rId14"/>
    <p:sldId id="287" r:id="rId15"/>
    <p:sldId id="262" r:id="rId16"/>
    <p:sldId id="264" r:id="rId17"/>
    <p:sldId id="267" r:id="rId18"/>
    <p:sldId id="268" r:id="rId19"/>
    <p:sldId id="269" r:id="rId20"/>
    <p:sldId id="266" r:id="rId21"/>
    <p:sldId id="265" r:id="rId22"/>
    <p:sldId id="270" r:id="rId23"/>
    <p:sldId id="272" r:id="rId24"/>
    <p:sldId id="273" r:id="rId25"/>
    <p:sldId id="274" r:id="rId26"/>
    <p:sldId id="275" r:id="rId27"/>
    <p:sldId id="285" r:id="rId28"/>
    <p:sldId id="284" r:id="rId29"/>
    <p:sldId id="277" r:id="rId30"/>
    <p:sldId id="278"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47" autoAdjust="0"/>
    <p:restoredTop sz="77790" autoAdjust="0"/>
  </p:normalViewPr>
  <p:slideViewPr>
    <p:cSldViewPr>
      <p:cViewPr varScale="1">
        <p:scale>
          <a:sx n="65" d="100"/>
          <a:sy n="65" d="100"/>
        </p:scale>
        <p:origin x="8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1AB9F9-17C6-4BD8-8B07-A306DD8A59FD}" type="datetimeFigureOut">
              <a:rPr lang="en-US" smtClean="0"/>
              <a:t>9/27/2016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66FBD-BDD8-472F-9773-50848E2190AF}" type="slidenum">
              <a:rPr lang="en-US" smtClean="0"/>
              <a:t>‹#›</a:t>
            </a:fld>
            <a:endParaRPr lang="en-US"/>
          </a:p>
        </p:txBody>
      </p:sp>
    </p:spTree>
    <p:extLst>
      <p:ext uri="{BB962C8B-B14F-4D97-AF65-F5344CB8AC3E}">
        <p14:creationId xmlns:p14="http://schemas.microsoft.com/office/powerpoint/2010/main" val="909371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is a subject that I am passionate about, and can</a:t>
            </a:r>
            <a:r>
              <a:rPr lang="en-US" baseline="0" dirty="0"/>
              <a:t> talk about for hours. So I want to </a:t>
            </a:r>
            <a:r>
              <a:rPr lang="en-US" baseline="0"/>
              <a:t>thank OPCA </a:t>
            </a:r>
            <a:r>
              <a:rPr lang="en-US" baseline="0" dirty="0"/>
              <a:t>for giving me the opportunity to entertain you for the next 3 and ½ hours!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1</a:t>
            </a:fld>
            <a:endParaRPr lang="en-US"/>
          </a:p>
        </p:txBody>
      </p:sp>
    </p:spTree>
    <p:extLst>
      <p:ext uri="{BB962C8B-B14F-4D97-AF65-F5344CB8AC3E}">
        <p14:creationId xmlns:p14="http://schemas.microsoft.com/office/powerpoint/2010/main" val="114628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where we are going, its good to understand where we have been.  I</a:t>
            </a:r>
            <a:r>
              <a:rPr lang="en-US" baseline="0" dirty="0"/>
              <a:t> only have data specific to KAMO, but these numbers are probably fairly representative in the industry.</a:t>
            </a:r>
          </a:p>
          <a:p>
            <a:endParaRPr lang="en-US" baseline="0" dirty="0"/>
          </a:p>
          <a:p>
            <a:r>
              <a:rPr lang="en-US" baseline="0" dirty="0"/>
              <a:t>The growth between 1990-2000 can be attributed to expanding our SCADA system to EVERY substation we own.</a:t>
            </a:r>
          </a:p>
          <a:p>
            <a:endParaRPr lang="en-US" baseline="0" dirty="0"/>
          </a:p>
          <a:p>
            <a:r>
              <a:rPr lang="en-US" baseline="0" dirty="0"/>
              <a:t>The growth between 2000-2016 can be attributed to our member systems adding their substation devices (recloser controls) to the system.</a:t>
            </a:r>
          </a:p>
          <a:p>
            <a:endParaRPr lang="en-US" dirty="0"/>
          </a:p>
          <a:p>
            <a:r>
              <a:rPr lang="en-US" dirty="0"/>
              <a:t>The</a:t>
            </a:r>
            <a:r>
              <a:rPr lang="en-US" baseline="0" dirty="0"/>
              <a:t> growth shown through 2020 will be from ADMS – which we will discuss shortly</a:t>
            </a:r>
          </a:p>
          <a:p>
            <a:endParaRPr lang="en-US" baseline="0" dirty="0"/>
          </a:p>
          <a:p>
            <a:r>
              <a:rPr lang="en-US" baseline="0" dirty="0"/>
              <a:t>The growth shown from 2025 and beyond can be attributed to what </a:t>
            </a:r>
            <a:r>
              <a:rPr lang="en-US" baseline="0" dirty="0" err="1"/>
              <a:t>IoT</a:t>
            </a:r>
            <a:r>
              <a:rPr lang="en-US" baseline="0" dirty="0"/>
              <a:t> brings to the table.</a:t>
            </a:r>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11</a:t>
            </a:fld>
            <a:endParaRPr lang="en-US"/>
          </a:p>
        </p:txBody>
      </p:sp>
    </p:spTree>
    <p:extLst>
      <p:ext uri="{BB962C8B-B14F-4D97-AF65-F5344CB8AC3E}">
        <p14:creationId xmlns:p14="http://schemas.microsoft.com/office/powerpoint/2010/main" val="4052051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HP (When</a:t>
            </a:r>
            <a:r>
              <a:rPr lang="en-US" baseline="0" dirty="0"/>
              <a:t> HP just did test and scientific systems) </a:t>
            </a:r>
            <a:r>
              <a:rPr lang="en-US" dirty="0"/>
              <a:t>and Digital mini</a:t>
            </a:r>
            <a:r>
              <a:rPr lang="en-US" baseline="0" dirty="0"/>
              <a:t> computers.  </a:t>
            </a:r>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12</a:t>
            </a:fld>
            <a:endParaRPr lang="en-US"/>
          </a:p>
        </p:txBody>
      </p:sp>
    </p:spTree>
    <p:extLst>
      <p:ext uri="{BB962C8B-B14F-4D97-AF65-F5344CB8AC3E}">
        <p14:creationId xmlns:p14="http://schemas.microsoft.com/office/powerpoint/2010/main" val="2743319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This system required a highly advanced simulation</a:t>
            </a:r>
            <a:r>
              <a:rPr lang="en-US" baseline="0" dirty="0"/>
              <a:t> device to troubleshoot it. It looked a lot like this…</a:t>
            </a:r>
          </a:p>
          <a:p>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13</a:t>
            </a:fld>
            <a:endParaRPr lang="en-US"/>
          </a:p>
        </p:txBody>
      </p:sp>
    </p:spTree>
    <p:extLst>
      <p:ext uri="{BB962C8B-B14F-4D97-AF65-F5344CB8AC3E}">
        <p14:creationId xmlns:p14="http://schemas.microsoft.com/office/powerpoint/2010/main" val="2522800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Data’ is the technology the Google, Bing and others</a:t>
            </a:r>
            <a:r>
              <a:rPr lang="en-US" baseline="0" dirty="0"/>
              <a:t> utilize.  It gives us the ability to store many orders of magnitude more data than we store today and access it very quickly for analysis. It does this by using tens to thousands of processors working together.</a:t>
            </a:r>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15</a:t>
            </a:fld>
            <a:endParaRPr lang="en-US"/>
          </a:p>
        </p:txBody>
      </p:sp>
    </p:spTree>
    <p:extLst>
      <p:ext uri="{BB962C8B-B14F-4D97-AF65-F5344CB8AC3E}">
        <p14:creationId xmlns:p14="http://schemas.microsoft.com/office/powerpoint/2010/main" val="2292925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AGC adjusts</a:t>
            </a:r>
            <a:r>
              <a:rPr lang="en-US" baseline="0" dirty="0"/>
              <a:t> generation output every 4 seconds to match the load</a:t>
            </a:r>
            <a:endParaRPr lang="en-US" dirty="0"/>
          </a:p>
          <a:p>
            <a:r>
              <a:rPr lang="en-US" dirty="0"/>
              <a:t>Economic</a:t>
            </a:r>
            <a:r>
              <a:rPr lang="en-US" baseline="0" dirty="0"/>
              <a:t> Dispatch – selecting the next MW of generation based on which plant would be the most economical</a:t>
            </a:r>
          </a:p>
          <a:p>
            <a:r>
              <a:rPr lang="en-US" baseline="0" dirty="0"/>
              <a:t>Optimal Power Flow – ED + controls reactive power (cap banks)  and considers transmission losses</a:t>
            </a:r>
          </a:p>
          <a:p>
            <a:endParaRPr lang="en-US" baseline="0" dirty="0"/>
          </a:p>
          <a:p>
            <a:r>
              <a:rPr lang="en-US" baseline="0" dirty="0"/>
              <a:t>Transmission – topology and state estimation run as single phase because the phases are balanced</a:t>
            </a:r>
          </a:p>
          <a:p>
            <a:r>
              <a:rPr lang="en-US" baseline="0" dirty="0"/>
              <a:t>Distribution – runs topology and SE as three individual phases</a:t>
            </a:r>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16</a:t>
            </a:fld>
            <a:endParaRPr lang="en-US"/>
          </a:p>
        </p:txBody>
      </p:sp>
    </p:spTree>
    <p:extLst>
      <p:ext uri="{BB962C8B-B14F-4D97-AF65-F5344CB8AC3E}">
        <p14:creationId xmlns:p14="http://schemas.microsoft.com/office/powerpoint/2010/main" val="5801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a:t>
            </a:r>
            <a:r>
              <a:rPr lang="en-US" baseline="0" dirty="0"/>
              <a:t> color of the line, bus or transformer indicates the voltage.</a:t>
            </a:r>
          </a:p>
          <a:p>
            <a:endParaRPr lang="en-US" baseline="0" dirty="0"/>
          </a:p>
          <a:p>
            <a:r>
              <a:rPr lang="en-US" baseline="0" dirty="0"/>
              <a:t>Flashing Green would indicate a dead line, bus, transformer or load. Courtesy of topology processing. Every 5 seconds, the system analyzes the state of thousands of high voltage devices from a few hundred substations and other locations to provide the operator with a high level view of the transmission system.</a:t>
            </a:r>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19</a:t>
            </a:fld>
            <a:endParaRPr lang="en-US"/>
          </a:p>
        </p:txBody>
      </p:sp>
    </p:spTree>
    <p:extLst>
      <p:ext uri="{BB962C8B-B14F-4D97-AF65-F5344CB8AC3E}">
        <p14:creationId xmlns:p14="http://schemas.microsoft.com/office/powerpoint/2010/main" val="3388618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ADMS is where most of the advances and growth are today.  ADMS brings all the technology developed</a:t>
            </a:r>
            <a:r>
              <a:rPr lang="en-US" baseline="0" dirty="0"/>
              <a:t> for the transmission system to distribution systems. Since most power systems have many more miles of distribution than transmission, and it has to be modeled as a 3 phase system, it is much bigger and more complex.</a:t>
            </a:r>
          </a:p>
          <a:p>
            <a:endParaRPr lang="en-US" baseline="0" dirty="0"/>
          </a:p>
          <a:p>
            <a:r>
              <a:rPr lang="en-US" baseline="0" dirty="0"/>
              <a:t>On the plus side, where as most SCADA transmission models are probably built relatively manually, most distribution systems are being imported from other systems: GIS and distribution engineering systems.</a:t>
            </a:r>
          </a:p>
          <a:p>
            <a:endParaRPr lang="en-US" baseline="0" dirty="0"/>
          </a:p>
          <a:p>
            <a:r>
              <a:rPr lang="en-US" baseline="0" dirty="0"/>
              <a:t>All the bubbles shown are either distribution software applications, or systems that feed into or feed from the ADMS </a:t>
            </a:r>
            <a:r>
              <a:rPr lang="en-US" baseline="0" dirty="0" err="1"/>
              <a:t>systme</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20</a:t>
            </a:fld>
            <a:endParaRPr lang="en-US"/>
          </a:p>
        </p:txBody>
      </p:sp>
    </p:spTree>
    <p:extLst>
      <p:ext uri="{BB962C8B-B14F-4D97-AF65-F5344CB8AC3E}">
        <p14:creationId xmlns:p14="http://schemas.microsoft.com/office/powerpoint/2010/main" val="1416163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in my opinion the most important applications.</a:t>
            </a:r>
          </a:p>
          <a:p>
            <a:endParaRPr lang="en-US" baseline="0" dirty="0"/>
          </a:p>
          <a:p>
            <a:r>
              <a:rPr lang="en-US" baseline="0" dirty="0"/>
              <a:t>FLISR – Identifies the likely location of faults and indicates them to the operator. It can (if facilities exist and its permitted) develop a restoration plan and execute it automatically. So this one is about reliability.</a:t>
            </a:r>
          </a:p>
          <a:p>
            <a:endParaRPr lang="en-US" baseline="0" dirty="0"/>
          </a:p>
          <a:p>
            <a:r>
              <a:rPr lang="en-US" baseline="0" dirty="0"/>
              <a:t>Volt-</a:t>
            </a:r>
            <a:r>
              <a:rPr lang="en-US" baseline="0" dirty="0" err="1"/>
              <a:t>Var</a:t>
            </a:r>
            <a:r>
              <a:rPr lang="en-US" baseline="0" dirty="0"/>
              <a:t> Optimization. This one is all about economics. 3 phase power is complex.  Air conditioners and other motor loads cause undesired reactance on the line – which causes losses. Utilities install capacitor banks to offset the reactance. But too much capacitance is also wasteful. And past practice has been to turn on a cap bank in May and turn it off in September.  Volt-</a:t>
            </a:r>
            <a:r>
              <a:rPr lang="en-US" baseline="0" dirty="0" err="1"/>
              <a:t>Var</a:t>
            </a:r>
            <a:r>
              <a:rPr lang="en-US" baseline="0" dirty="0"/>
              <a:t> optimization can regulate capacitance to the exact amount needed.</a:t>
            </a:r>
          </a:p>
          <a:p>
            <a:endParaRPr lang="en-US" baseline="0" dirty="0"/>
          </a:p>
          <a:p>
            <a:r>
              <a:rPr lang="en-US" baseline="0" dirty="0"/>
              <a:t>Outage Management: not only tracking outages, but also getting the maximum number of customers back on in the shortest period of time.</a:t>
            </a:r>
          </a:p>
          <a:p>
            <a:endParaRPr lang="en-US" baseline="0" dirty="0"/>
          </a:p>
          <a:p>
            <a:r>
              <a:rPr lang="en-US" baseline="0" dirty="0"/>
              <a:t>Short Term Load Forecast – as we start to extend the “smart grid” past the meter and into the home, its important that we try to predict (with some level of accuracy) what tomorrows load will be. That way we can make decisions regarding demand side management or voltage conservation.  STLF looks at historical load and weather data, combines it with weather forecasts and uses statistical methods to forecast load.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21</a:t>
            </a:fld>
            <a:endParaRPr lang="en-US"/>
          </a:p>
        </p:txBody>
      </p:sp>
    </p:spTree>
    <p:extLst>
      <p:ext uri="{BB962C8B-B14F-4D97-AF65-F5344CB8AC3E}">
        <p14:creationId xmlns:p14="http://schemas.microsoft.com/office/powerpoint/2010/main" val="4074980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network</a:t>
            </a:r>
            <a:r>
              <a:rPr lang="en-US" baseline="0" dirty="0"/>
              <a:t> operating model is the inventory of physical and electrical assets – and all their characteristics. Things like conductor material and size, switches, reclosers, cap banks, regulators, fuses, </a:t>
            </a:r>
            <a:r>
              <a:rPr lang="en-US" baseline="0" dirty="0" err="1"/>
              <a:t>etc</a:t>
            </a:r>
            <a:r>
              <a:rPr lang="en-US" baseline="0" dirty="0"/>
              <a:t>: all the raw inputs into the system.</a:t>
            </a:r>
          </a:p>
          <a:p>
            <a:endParaRPr lang="en-US" baseline="0" dirty="0"/>
          </a:p>
          <a:p>
            <a:r>
              <a:rPr lang="en-US" baseline="0" dirty="0"/>
              <a:t>The topology processor takes all that data (and some real and assumed inputs) and develops a connectivity model of the power network – every 5 seconds.</a:t>
            </a:r>
          </a:p>
          <a:p>
            <a:endParaRPr lang="en-US" baseline="0" dirty="0"/>
          </a:p>
          <a:p>
            <a:r>
              <a:rPr lang="en-US" baseline="0" dirty="0"/>
              <a:t>From that the state estimator can estimate voltages and phase angles at every point in the system!</a:t>
            </a:r>
          </a:p>
          <a:p>
            <a:endParaRPr lang="en-US" baseline="0" dirty="0"/>
          </a:p>
          <a:p>
            <a:r>
              <a:rPr lang="en-US" baseline="0" dirty="0"/>
              <a:t>Power Flow model can estimate power flow at every state in the system.</a:t>
            </a:r>
          </a:p>
          <a:p>
            <a:endParaRPr lang="en-US" baseline="0" dirty="0"/>
          </a:p>
          <a:p>
            <a:r>
              <a:rPr lang="en-US" baseline="0" dirty="0"/>
              <a:t>Great! So what can we do with all this information?  (We can start to develop user interfaces like this)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22</a:t>
            </a:fld>
            <a:endParaRPr lang="en-US"/>
          </a:p>
        </p:txBody>
      </p:sp>
    </p:spTree>
    <p:extLst>
      <p:ext uri="{BB962C8B-B14F-4D97-AF65-F5344CB8AC3E}">
        <p14:creationId xmlns:p14="http://schemas.microsoft.com/office/powerpoint/2010/main" val="2327937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a:t>
            </a:r>
            <a:r>
              <a:rPr lang="en-US" baseline="0" dirty="0"/>
              <a:t> color of the line, bus or transformer indicates different feeders from the substation</a:t>
            </a:r>
          </a:p>
          <a:p>
            <a:endParaRPr lang="en-US" baseline="0" dirty="0"/>
          </a:p>
          <a:p>
            <a:r>
              <a:rPr lang="en-US" baseline="0" dirty="0"/>
              <a:t>Flashing Green would indicate a dead line, bus, transformer or load. Courtesy of topology processing. Every 5 seconds, the system analyzes the state of thousands of high voltage devices from a few hundred substations and other locations to provide the operator with a high level view of the transmission system.</a:t>
            </a:r>
            <a:endParaRPr lang="en-US" dirty="0"/>
          </a:p>
          <a:p>
            <a:endParaRPr lang="en-US" dirty="0"/>
          </a:p>
          <a:p>
            <a:r>
              <a:rPr lang="en-US" dirty="0"/>
              <a:t>Bright</a:t>
            </a:r>
            <a:r>
              <a:rPr lang="en-US" baseline="0" dirty="0"/>
              <a:t> circles indicate the potential location of a fault condition.  This can save the lineman many hours trying to locate a system fault – thus getting power restored faster. We have this running on one of our member systems data now, and getting very good reports.</a:t>
            </a:r>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23</a:t>
            </a:fld>
            <a:endParaRPr lang="en-US"/>
          </a:p>
        </p:txBody>
      </p:sp>
    </p:spTree>
    <p:extLst>
      <p:ext uri="{BB962C8B-B14F-4D97-AF65-F5344CB8AC3E}">
        <p14:creationId xmlns:p14="http://schemas.microsoft.com/office/powerpoint/2010/main" val="342604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When we started</a:t>
            </a:r>
            <a:r>
              <a:rPr lang="en-US" baseline="0" dirty="0"/>
              <a:t> building our fiber optic network in 2000, I would joke that I didn’t have a clue what Smart Grid was, but when our member cooperatives figured it out, we would have the bandwidth for it.</a:t>
            </a:r>
          </a:p>
          <a:p>
            <a:endParaRPr lang="en-US" baseline="0" dirty="0"/>
          </a:p>
          <a:p>
            <a:r>
              <a:rPr lang="en-US" baseline="0" dirty="0"/>
              <a:t>Here we are over 15 years later. I am still not sure what smart grid is, but when our member cooperatives figure it out, KAMO has the SCADA system for </a:t>
            </a:r>
            <a:r>
              <a:rPr lang="en-US" baseline="0" dirty="0" err="1"/>
              <a:t>i</a:t>
            </a:r>
            <a:r>
              <a:rPr lang="en-US" baseline="0" dirty="0"/>
              <a:t>.</a:t>
            </a:r>
          </a:p>
          <a:p>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2</a:t>
            </a:fld>
            <a:endParaRPr lang="en-US"/>
          </a:p>
        </p:txBody>
      </p:sp>
    </p:spTree>
    <p:extLst>
      <p:ext uri="{BB962C8B-B14F-4D97-AF65-F5344CB8AC3E}">
        <p14:creationId xmlns:p14="http://schemas.microsoft.com/office/powerpoint/2010/main" val="1546701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Overlayed</a:t>
            </a:r>
            <a:r>
              <a:rPr lang="en-US" dirty="0"/>
              <a:t> with a property</a:t>
            </a:r>
            <a:r>
              <a:rPr lang="en-US" baseline="0" dirty="0"/>
              <a:t> boundary map.</a:t>
            </a:r>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24</a:t>
            </a:fld>
            <a:endParaRPr lang="en-US"/>
          </a:p>
        </p:txBody>
      </p:sp>
    </p:spTree>
    <p:extLst>
      <p:ext uri="{BB962C8B-B14F-4D97-AF65-F5344CB8AC3E}">
        <p14:creationId xmlns:p14="http://schemas.microsoft.com/office/powerpoint/2010/main" val="2292705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 is a geographic display with a weather</a:t>
            </a:r>
            <a:r>
              <a:rPr lang="en-US" baseline="0" dirty="0"/>
              <a:t> radar overlay.</a:t>
            </a:r>
            <a:endParaRPr lang="en-US" dirty="0"/>
          </a:p>
          <a:p>
            <a:endParaRPr lang="en-US" dirty="0"/>
          </a:p>
          <a:p>
            <a:r>
              <a:rPr lang="en-US" dirty="0"/>
              <a:t>KAMO is already doing AVL overlays. System also supports lightning strikes, </a:t>
            </a:r>
            <a:r>
              <a:rPr lang="en-US" dirty="0" err="1"/>
              <a:t>etc</a:t>
            </a:r>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25</a:t>
            </a:fld>
            <a:endParaRPr lang="en-US"/>
          </a:p>
        </p:txBody>
      </p:sp>
    </p:spTree>
    <p:extLst>
      <p:ext uri="{BB962C8B-B14F-4D97-AF65-F5344CB8AC3E}">
        <p14:creationId xmlns:p14="http://schemas.microsoft.com/office/powerpoint/2010/main" val="1996040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 is a 3-D perspective</a:t>
            </a:r>
          </a:p>
        </p:txBody>
      </p:sp>
      <p:sp>
        <p:nvSpPr>
          <p:cNvPr id="4" name="Slide Number Placeholder 3"/>
          <p:cNvSpPr>
            <a:spLocks noGrp="1"/>
          </p:cNvSpPr>
          <p:nvPr>
            <p:ph type="sldNum" sz="quarter" idx="10"/>
          </p:nvPr>
        </p:nvSpPr>
        <p:spPr/>
        <p:txBody>
          <a:bodyPr/>
          <a:lstStyle/>
          <a:p>
            <a:fld id="{67766FBD-BDD8-472F-9773-50848E2190AF}" type="slidenum">
              <a:rPr lang="en-US" smtClean="0"/>
              <a:t>26</a:t>
            </a:fld>
            <a:endParaRPr lang="en-US"/>
          </a:p>
        </p:txBody>
      </p:sp>
    </p:spTree>
    <p:extLst>
      <p:ext uri="{BB962C8B-B14F-4D97-AF65-F5344CB8AC3E}">
        <p14:creationId xmlns:p14="http://schemas.microsoft.com/office/powerpoint/2010/main" val="1222590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3 phase</a:t>
            </a:r>
            <a:r>
              <a:rPr lang="en-US" baseline="0" dirty="0"/>
              <a:t> feeders. Each feeder is a different color. These colors will change dynamically as the distribution network is reconfigured.</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7766FBD-BDD8-472F-9773-50848E2190AF}" type="slidenum">
              <a:rPr lang="en-US" smtClean="0"/>
              <a:t>27</a:t>
            </a:fld>
            <a:endParaRPr lang="en-US"/>
          </a:p>
        </p:txBody>
      </p:sp>
    </p:spTree>
    <p:extLst>
      <p:ext uri="{BB962C8B-B14F-4D97-AF65-F5344CB8AC3E}">
        <p14:creationId xmlns:p14="http://schemas.microsoft.com/office/powerpoint/2010/main" val="3037958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 we have aerial imagery</a:t>
            </a:r>
          </a:p>
          <a:p>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28</a:t>
            </a:fld>
            <a:endParaRPr lang="en-US"/>
          </a:p>
        </p:txBody>
      </p:sp>
    </p:spTree>
    <p:extLst>
      <p:ext uri="{BB962C8B-B14F-4D97-AF65-F5344CB8AC3E}">
        <p14:creationId xmlns:p14="http://schemas.microsoft.com/office/powerpoint/2010/main" val="2038172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IoT</a:t>
            </a:r>
            <a:r>
              <a:rPr lang="en-US" baseline="0" dirty="0"/>
              <a:t> is here today and will grow at a rapid rate.  LED bulbs lend themselves to embedded electronics.  In previous LM attempts we would turn off water heaters for 3 or 4 hours which customers objected to – but maybe there are worthwhile gains in simply adjusting the temperature by 10 degrees. Or maybe we anticipate a high demand period – and we actually increase the temp by 10 degrees just ahead of the peak demand.  What changes will products like the Tesla battery cause?</a:t>
            </a:r>
            <a:endParaRPr lang="en-US" dirty="0"/>
          </a:p>
          <a:p>
            <a:endParaRPr lang="en-US" dirty="0"/>
          </a:p>
          <a:p>
            <a:r>
              <a:rPr lang="en-US" dirty="0"/>
              <a:t>IT/OT Convergence”: Using the same platforms, people and processes</a:t>
            </a:r>
            <a:r>
              <a:rPr lang="en-US" baseline="0" dirty="0"/>
              <a:t> to manage both, and better integration. Extremely dependent on organization cultures.  Seeing some convergence on the hardware side, and steadily increasing interoperation.  Whether we can converge people and processes remains to be seen. Lots of conflicting agendas</a:t>
            </a:r>
            <a:endParaRPr lang="en-US" dirty="0"/>
          </a:p>
          <a:p>
            <a:endParaRPr lang="en-US" dirty="0"/>
          </a:p>
          <a:p>
            <a:r>
              <a:rPr lang="en-US" dirty="0"/>
              <a:t>SCADA in</a:t>
            </a:r>
            <a:r>
              <a:rPr lang="en-US" baseline="0" dirty="0"/>
              <a:t> the cloud? Will we as an industry be comfortable with having our master station remote from communications network (whether public or private) rather than embedded in it.</a:t>
            </a:r>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29</a:t>
            </a:fld>
            <a:endParaRPr lang="en-US"/>
          </a:p>
        </p:txBody>
      </p:sp>
    </p:spTree>
    <p:extLst>
      <p:ext uri="{BB962C8B-B14F-4D97-AF65-F5344CB8AC3E}">
        <p14:creationId xmlns:p14="http://schemas.microsoft.com/office/powerpoint/2010/main" val="2907686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nothing to do with SCADA.</a:t>
            </a:r>
            <a:r>
              <a:rPr lang="en-US" baseline="0" dirty="0"/>
              <a:t> Or does it? I hope to semi-retire to this area someday. And this is where our SCADA vendor is having this years User Forum.  But mostly I just put it up here because its more interesting than the rest of my presentation.</a:t>
            </a:r>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30</a:t>
            </a:fld>
            <a:endParaRPr lang="en-US"/>
          </a:p>
        </p:txBody>
      </p:sp>
    </p:spTree>
    <p:extLst>
      <p:ext uri="{BB962C8B-B14F-4D97-AF65-F5344CB8AC3E}">
        <p14:creationId xmlns:p14="http://schemas.microsoft.com/office/powerpoint/2010/main" val="1803224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ASE Test Set users?</a:t>
            </a:r>
          </a:p>
        </p:txBody>
      </p:sp>
      <p:sp>
        <p:nvSpPr>
          <p:cNvPr id="4" name="Slide Number Placeholder 3"/>
          <p:cNvSpPr>
            <a:spLocks noGrp="1"/>
          </p:cNvSpPr>
          <p:nvPr>
            <p:ph type="sldNum" sz="quarter" idx="10"/>
          </p:nvPr>
        </p:nvSpPr>
        <p:spPr/>
        <p:txBody>
          <a:bodyPr/>
          <a:lstStyle/>
          <a:p>
            <a:fld id="{67766FBD-BDD8-472F-9773-50848E2190AF}" type="slidenum">
              <a:rPr lang="en-US" smtClean="0"/>
              <a:t>31</a:t>
            </a:fld>
            <a:endParaRPr lang="en-US"/>
          </a:p>
        </p:txBody>
      </p:sp>
    </p:spTree>
    <p:extLst>
      <p:ext uri="{BB962C8B-B14F-4D97-AF65-F5344CB8AC3E}">
        <p14:creationId xmlns:p14="http://schemas.microsoft.com/office/powerpoint/2010/main" val="409793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Cooperatives were doing both AMR and load</a:t>
            </a:r>
            <a:r>
              <a:rPr lang="en-US" baseline="0" dirty="0"/>
              <a:t> management in the early 1980s.  LM was largely abandoned, but AMR (and later AMI) has been done continuously since that time.</a:t>
            </a:r>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3</a:t>
            </a:fld>
            <a:endParaRPr lang="en-US"/>
          </a:p>
        </p:txBody>
      </p:sp>
    </p:spTree>
    <p:extLst>
      <p:ext uri="{BB962C8B-B14F-4D97-AF65-F5344CB8AC3E}">
        <p14:creationId xmlns:p14="http://schemas.microsoft.com/office/powerpoint/2010/main" val="4097294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electric</a:t>
            </a:r>
            <a:r>
              <a:rPr lang="en-US" baseline="0" dirty="0"/>
              <a:t> utility is different. Each has different systems and methods. The industry never had the </a:t>
            </a:r>
            <a:r>
              <a:rPr lang="en-US" baseline="0" dirty="0" err="1"/>
              <a:t>equivelent</a:t>
            </a:r>
            <a:r>
              <a:rPr lang="en-US" baseline="0" dirty="0"/>
              <a:t> of </a:t>
            </a:r>
            <a:r>
              <a:rPr lang="en-US" baseline="0" dirty="0" err="1"/>
              <a:t>Telecordia</a:t>
            </a:r>
            <a:r>
              <a:rPr lang="en-US" baseline="0" dirty="0"/>
              <a:t>/</a:t>
            </a:r>
            <a:r>
              <a:rPr lang="en-US" baseline="0" dirty="0" err="1"/>
              <a:t>Bellcore</a:t>
            </a:r>
            <a:r>
              <a:rPr lang="en-US" baseline="0" dirty="0"/>
              <a:t> to shape its systems in the early days. We have IEEE, but it focuses on research and standards, but never developed products or frameworks such as OSS.  </a:t>
            </a:r>
          </a:p>
          <a:p>
            <a:endParaRPr lang="en-US" baseline="0" dirty="0"/>
          </a:p>
          <a:p>
            <a:r>
              <a:rPr lang="en-US" baseline="0" dirty="0"/>
              <a:t>I tell you that to explain that my perspective, coming from a lifelong transmission cooperative career, could be very different than the perspective you would get from OGE or Stillwater Electric Utility or a distribution cooperative. On the other hand, KAMO and OGE currently have the same SCADA vendor.</a:t>
            </a:r>
            <a:endParaRPr lang="en-US" dirty="0"/>
          </a:p>
          <a:p>
            <a:endParaRPr lang="en-US" dirty="0"/>
          </a:p>
          <a:p>
            <a:r>
              <a:rPr lang="en-US" dirty="0"/>
              <a:t>I have spent my entire career</a:t>
            </a:r>
            <a:r>
              <a:rPr lang="en-US" baseline="0" dirty="0"/>
              <a:t> working on telecommunications, SCADA systems and IT for a utility. I have been lucky enough to for an organization that is fairly progressive when it comes to technology deployment. KAMO has always had strong support in our board room for technology deployment from our 17 member distribution cooperatives, and in return we have made this technology available to our distribution cooperatives whenever we could. This has been especially true with our telecommunications and SCADA systems.  Our member systems have had SCADA workstations connected to KAMO’s master station since 1990.</a:t>
            </a:r>
          </a:p>
          <a:p>
            <a:endParaRPr lang="en-US" baseline="0" dirty="0"/>
          </a:p>
          <a:p>
            <a:r>
              <a:rPr lang="en-US" baseline="0" dirty="0"/>
              <a:t>Our two way radio system has evolved from 12 or 14 separate small simple systems to system composed of over 30 (soon to be nearly 50) base station sites, all networked like a cellular phone system so that someone near OKC can easily talk to someone near Kansas City, often with just handheld radios. Most importantly, during a mutual aid situation, trucks from one of our members can show up at another members service area and instantly have communications.</a:t>
            </a:r>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4</a:t>
            </a:fld>
            <a:endParaRPr lang="en-US"/>
          </a:p>
        </p:txBody>
      </p:sp>
    </p:spTree>
    <p:extLst>
      <p:ext uri="{BB962C8B-B14F-4D97-AF65-F5344CB8AC3E}">
        <p14:creationId xmlns:p14="http://schemas.microsoft.com/office/powerpoint/2010/main" val="988956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electric</a:t>
            </a:r>
            <a:r>
              <a:rPr lang="en-US" baseline="0" dirty="0"/>
              <a:t> utility industry can be divided into 3 functional segments.</a:t>
            </a:r>
          </a:p>
          <a:p>
            <a:endParaRPr lang="en-US" baseline="0" dirty="0"/>
          </a:p>
          <a:p>
            <a:r>
              <a:rPr lang="en-US" baseline="0" dirty="0"/>
              <a:t>Many traditional investor owned “public service utilities” such as OGE and PSO perform all 3 functions.</a:t>
            </a:r>
          </a:p>
          <a:p>
            <a:endParaRPr lang="en-US" baseline="0" dirty="0"/>
          </a:p>
          <a:p>
            <a:r>
              <a:rPr lang="en-US" baseline="0" dirty="0"/>
              <a:t>Small municipal utilities and small cooperatives perform distribution only.</a:t>
            </a:r>
          </a:p>
          <a:p>
            <a:endParaRPr lang="en-US" baseline="0" dirty="0"/>
          </a:p>
          <a:p>
            <a:r>
              <a:rPr lang="en-US" baseline="0" dirty="0"/>
              <a:t>Large municipal utilities may own generation and distribution, with limited (intra-city) transmission.</a:t>
            </a:r>
          </a:p>
          <a:p>
            <a:endParaRPr lang="en-US" baseline="0" dirty="0"/>
          </a:p>
          <a:p>
            <a:r>
              <a:rPr lang="en-US" baseline="0" dirty="0"/>
              <a:t>Coop “families” fit the 2-tier model where a G&amp;T cooperative such as WFEC provides the generation and transmission.</a:t>
            </a:r>
          </a:p>
          <a:p>
            <a:endParaRPr lang="en-US" baseline="0" dirty="0"/>
          </a:p>
          <a:p>
            <a:r>
              <a:rPr lang="en-US" baseline="0" dirty="0"/>
              <a:t>However unique to the entire state of MO, NE Oklahoma and a small area of Iowa, the AECI family operates at all 3 tiers. 51 distribution cooperatives own and are served by 6 transmission cooperatives which own and purchase power from 1 generation cooperative.</a:t>
            </a:r>
          </a:p>
          <a:p>
            <a:endParaRPr lang="en-US" baseline="0" dirty="0"/>
          </a:p>
          <a:p>
            <a:r>
              <a:rPr lang="en-US" baseline="0" dirty="0"/>
              <a:t>The US electric system has been called the “largest most complicated machine in the world”. If you consider that every generator and every motor/compressor connected to the entire grid must be operating perfectly synchronized, you start to understand that statement.</a:t>
            </a:r>
          </a:p>
        </p:txBody>
      </p:sp>
      <p:sp>
        <p:nvSpPr>
          <p:cNvPr id="4" name="Slide Number Placeholder 3"/>
          <p:cNvSpPr>
            <a:spLocks noGrp="1"/>
          </p:cNvSpPr>
          <p:nvPr>
            <p:ph type="sldNum" sz="quarter" idx="10"/>
          </p:nvPr>
        </p:nvSpPr>
        <p:spPr/>
        <p:txBody>
          <a:bodyPr/>
          <a:lstStyle/>
          <a:p>
            <a:fld id="{67766FBD-BDD8-472F-9773-50848E2190AF}" type="slidenum">
              <a:rPr lang="en-US" smtClean="0"/>
              <a:t>5</a:t>
            </a:fld>
            <a:endParaRPr lang="en-US"/>
          </a:p>
        </p:txBody>
      </p:sp>
    </p:spTree>
    <p:extLst>
      <p:ext uri="{BB962C8B-B14F-4D97-AF65-F5344CB8AC3E}">
        <p14:creationId xmlns:p14="http://schemas.microsoft.com/office/powerpoint/2010/main" val="1003323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Hardwired</a:t>
            </a:r>
            <a:r>
              <a:rPr lang="en-US" baseline="0" dirty="0"/>
              <a:t> “discrete points” were state of the art until the 1990s when IEDs  (intelligent electronic devices NOT improvised explosive device) came on the scene.</a:t>
            </a:r>
          </a:p>
          <a:p>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7</a:t>
            </a:fld>
            <a:endParaRPr lang="en-US"/>
          </a:p>
        </p:txBody>
      </p:sp>
    </p:spTree>
    <p:extLst>
      <p:ext uri="{BB962C8B-B14F-4D97-AF65-F5344CB8AC3E}">
        <p14:creationId xmlns:p14="http://schemas.microsoft.com/office/powerpoint/2010/main" val="3123570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IEDs combined lots</a:t>
            </a:r>
            <a:r>
              <a:rPr lang="en-US" baseline="0" dirty="0"/>
              <a:t> of software functionality to give us many points from one device with much less hardwiring in the field.</a:t>
            </a:r>
          </a:p>
          <a:p>
            <a:endParaRPr lang="en-US" baseline="0" dirty="0"/>
          </a:p>
          <a:p>
            <a:r>
              <a:rPr lang="en-US" baseline="0" dirty="0"/>
              <a:t>For example, in the old days, you could install 3 separate transducers for power, voltage and current. This required as many as 12 pairs of wire to the RTU – one pair for each point. Now a transducer like this can give us all these points (and many more AC characteristics) using a single connection to a data concentrator like the one in the upper left.</a:t>
            </a:r>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8</a:t>
            </a:fld>
            <a:endParaRPr lang="en-US"/>
          </a:p>
        </p:txBody>
      </p:sp>
    </p:spTree>
    <p:extLst>
      <p:ext uri="{BB962C8B-B14F-4D97-AF65-F5344CB8AC3E}">
        <p14:creationId xmlns:p14="http://schemas.microsoft.com/office/powerpoint/2010/main" val="2298004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a:t>
            </a:r>
            <a:r>
              <a:rPr lang="en-US" baseline="0" dirty="0"/>
              <a:t> word “relay” can have a very different meaning in the utility world than in the telephone world.  Protective “relays” monitor our power lines and take action (or perhaps block an action) in the event of a fault. On the left is an example of one from the 1970s (many of which are still in service today).  This really was a relay in that it had a coil or coils that were energized by instrumentation transformers on the power line and could sense fault conditions.</a:t>
            </a:r>
          </a:p>
          <a:p>
            <a:endParaRPr lang="en-US" baseline="0" dirty="0"/>
          </a:p>
          <a:p>
            <a:r>
              <a:rPr lang="en-US" baseline="0" dirty="0"/>
              <a:t>In the 1990s, this started to evolve to microprocessor based designs that use digital measurement techniques rather than electro magnetic methods. And along the way can provide several hundred SCADA points performing the functions of 6-12 devices from the previous generation.</a:t>
            </a:r>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9</a:t>
            </a:fld>
            <a:endParaRPr lang="en-US"/>
          </a:p>
        </p:txBody>
      </p:sp>
    </p:spTree>
    <p:extLst>
      <p:ext uri="{BB962C8B-B14F-4D97-AF65-F5344CB8AC3E}">
        <p14:creationId xmlns:p14="http://schemas.microsoft.com/office/powerpoint/2010/main" val="2082421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There were</a:t>
            </a:r>
            <a:r>
              <a:rPr lang="en-US" baseline="0" dirty="0"/>
              <a:t> logic based SCADA RTUs for a few years prior to invention of the microprocessor, but the microprocessors put SCADA within the reach of every utility.  </a:t>
            </a:r>
          </a:p>
          <a:p>
            <a:endParaRPr lang="en-US" baseline="0" dirty="0"/>
          </a:p>
          <a:p>
            <a:r>
              <a:rPr lang="en-US" baseline="0" dirty="0"/>
              <a:t>Supervisory Control was mostly focused on binary (on/off) points</a:t>
            </a:r>
          </a:p>
          <a:p>
            <a:endParaRPr lang="en-US" baseline="0" dirty="0"/>
          </a:p>
          <a:p>
            <a:r>
              <a:rPr lang="en-US" baseline="0" dirty="0"/>
              <a:t>Telemetering was focused on analog data (MW, Volts, </a:t>
            </a:r>
            <a:r>
              <a:rPr lang="en-US" baseline="0" dirty="0" err="1"/>
              <a:t>etc</a:t>
            </a:r>
            <a:r>
              <a:rPr lang="en-US" baseline="0" dirty="0"/>
              <a:t>)</a:t>
            </a:r>
          </a:p>
          <a:p>
            <a:endParaRPr lang="en-US" baseline="0" dirty="0"/>
          </a:p>
          <a:p>
            <a:r>
              <a:rPr lang="en-US" baseline="0" dirty="0"/>
              <a:t>SCADA combined the two functions into a single system. </a:t>
            </a:r>
            <a:endParaRPr lang="en-US" dirty="0"/>
          </a:p>
        </p:txBody>
      </p:sp>
      <p:sp>
        <p:nvSpPr>
          <p:cNvPr id="4" name="Slide Number Placeholder 3"/>
          <p:cNvSpPr>
            <a:spLocks noGrp="1"/>
          </p:cNvSpPr>
          <p:nvPr>
            <p:ph type="sldNum" sz="quarter" idx="10"/>
          </p:nvPr>
        </p:nvSpPr>
        <p:spPr/>
        <p:txBody>
          <a:bodyPr/>
          <a:lstStyle/>
          <a:p>
            <a:fld id="{67766FBD-BDD8-472F-9773-50848E2190AF}" type="slidenum">
              <a:rPr lang="en-US" smtClean="0"/>
              <a:t>10</a:t>
            </a:fld>
            <a:endParaRPr lang="en-US"/>
          </a:p>
        </p:txBody>
      </p:sp>
    </p:spTree>
    <p:extLst>
      <p:ext uri="{BB962C8B-B14F-4D97-AF65-F5344CB8AC3E}">
        <p14:creationId xmlns:p14="http://schemas.microsoft.com/office/powerpoint/2010/main" val="2542997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9515E72-14AC-4F96-B9DB-C9AF41EF75AC}"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E58A8-61B1-4CC5-A5ED-498E299AF5FD}" type="slidenum">
              <a:rPr lang="en-US" smtClean="0"/>
              <a:t>‹#›</a:t>
            </a:fld>
            <a:endParaRPr lang="en-US"/>
          </a:p>
        </p:txBody>
      </p:sp>
    </p:spTree>
    <p:extLst>
      <p:ext uri="{BB962C8B-B14F-4D97-AF65-F5344CB8AC3E}">
        <p14:creationId xmlns:p14="http://schemas.microsoft.com/office/powerpoint/2010/main" val="51811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515E72-14AC-4F96-B9DB-C9AF41EF75AC}"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E58A8-61B1-4CC5-A5ED-498E299AF5FD}" type="slidenum">
              <a:rPr lang="en-US" smtClean="0"/>
              <a:t>‹#›</a:t>
            </a:fld>
            <a:endParaRPr lang="en-US"/>
          </a:p>
        </p:txBody>
      </p:sp>
    </p:spTree>
    <p:extLst>
      <p:ext uri="{BB962C8B-B14F-4D97-AF65-F5344CB8AC3E}">
        <p14:creationId xmlns:p14="http://schemas.microsoft.com/office/powerpoint/2010/main" val="10059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515E72-14AC-4F96-B9DB-C9AF41EF75AC}"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E58A8-61B1-4CC5-A5ED-498E299AF5FD}" type="slidenum">
              <a:rPr lang="en-US" smtClean="0"/>
              <a:t>‹#›</a:t>
            </a:fld>
            <a:endParaRPr lang="en-US"/>
          </a:p>
        </p:txBody>
      </p:sp>
    </p:spTree>
    <p:extLst>
      <p:ext uri="{BB962C8B-B14F-4D97-AF65-F5344CB8AC3E}">
        <p14:creationId xmlns:p14="http://schemas.microsoft.com/office/powerpoint/2010/main" val="19924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515E72-14AC-4F96-B9DB-C9AF41EF75AC}"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E58A8-61B1-4CC5-A5ED-498E299AF5FD}" type="slidenum">
              <a:rPr lang="en-US" smtClean="0"/>
              <a:t>‹#›</a:t>
            </a:fld>
            <a:endParaRPr lang="en-US"/>
          </a:p>
        </p:txBody>
      </p:sp>
    </p:spTree>
    <p:extLst>
      <p:ext uri="{BB962C8B-B14F-4D97-AF65-F5344CB8AC3E}">
        <p14:creationId xmlns:p14="http://schemas.microsoft.com/office/powerpoint/2010/main" val="125315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515E72-14AC-4F96-B9DB-C9AF41EF75AC}"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E58A8-61B1-4CC5-A5ED-498E299AF5FD}" type="slidenum">
              <a:rPr lang="en-US" smtClean="0"/>
              <a:t>‹#›</a:t>
            </a:fld>
            <a:endParaRPr lang="en-US"/>
          </a:p>
        </p:txBody>
      </p:sp>
    </p:spTree>
    <p:extLst>
      <p:ext uri="{BB962C8B-B14F-4D97-AF65-F5344CB8AC3E}">
        <p14:creationId xmlns:p14="http://schemas.microsoft.com/office/powerpoint/2010/main" val="238875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515E72-14AC-4F96-B9DB-C9AF41EF75AC}"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E58A8-61B1-4CC5-A5ED-498E299AF5FD}" type="slidenum">
              <a:rPr lang="en-US" smtClean="0"/>
              <a:t>‹#›</a:t>
            </a:fld>
            <a:endParaRPr lang="en-US"/>
          </a:p>
        </p:txBody>
      </p:sp>
    </p:spTree>
    <p:extLst>
      <p:ext uri="{BB962C8B-B14F-4D97-AF65-F5344CB8AC3E}">
        <p14:creationId xmlns:p14="http://schemas.microsoft.com/office/powerpoint/2010/main" val="185258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515E72-14AC-4F96-B9DB-C9AF41EF75AC}" type="datetimeFigureOut">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CE58A8-61B1-4CC5-A5ED-498E299AF5FD}" type="slidenum">
              <a:rPr lang="en-US" smtClean="0"/>
              <a:t>‹#›</a:t>
            </a:fld>
            <a:endParaRPr lang="en-US"/>
          </a:p>
        </p:txBody>
      </p:sp>
    </p:spTree>
    <p:extLst>
      <p:ext uri="{BB962C8B-B14F-4D97-AF65-F5344CB8AC3E}">
        <p14:creationId xmlns:p14="http://schemas.microsoft.com/office/powerpoint/2010/main" val="4174203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515E72-14AC-4F96-B9DB-C9AF41EF75AC}"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CE58A8-61B1-4CC5-A5ED-498E299AF5FD}" type="slidenum">
              <a:rPr lang="en-US" smtClean="0"/>
              <a:t>‹#›</a:t>
            </a:fld>
            <a:endParaRPr lang="en-US"/>
          </a:p>
        </p:txBody>
      </p:sp>
    </p:spTree>
    <p:extLst>
      <p:ext uri="{BB962C8B-B14F-4D97-AF65-F5344CB8AC3E}">
        <p14:creationId xmlns:p14="http://schemas.microsoft.com/office/powerpoint/2010/main" val="64309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15E72-14AC-4F96-B9DB-C9AF41EF75AC}" type="datetimeFigureOut">
              <a:rPr lang="en-US" smtClean="0"/>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CE58A8-61B1-4CC5-A5ED-498E299AF5FD}" type="slidenum">
              <a:rPr lang="en-US" smtClean="0"/>
              <a:t>‹#›</a:t>
            </a:fld>
            <a:endParaRPr lang="en-US"/>
          </a:p>
        </p:txBody>
      </p:sp>
    </p:spTree>
    <p:extLst>
      <p:ext uri="{BB962C8B-B14F-4D97-AF65-F5344CB8AC3E}">
        <p14:creationId xmlns:p14="http://schemas.microsoft.com/office/powerpoint/2010/main" val="74232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515E72-14AC-4F96-B9DB-C9AF41EF75AC}"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E58A8-61B1-4CC5-A5ED-498E299AF5FD}" type="slidenum">
              <a:rPr lang="en-US" smtClean="0"/>
              <a:t>‹#›</a:t>
            </a:fld>
            <a:endParaRPr lang="en-US"/>
          </a:p>
        </p:txBody>
      </p:sp>
    </p:spTree>
    <p:extLst>
      <p:ext uri="{BB962C8B-B14F-4D97-AF65-F5344CB8AC3E}">
        <p14:creationId xmlns:p14="http://schemas.microsoft.com/office/powerpoint/2010/main" val="140939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515E72-14AC-4F96-B9DB-C9AF41EF75AC}"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E58A8-61B1-4CC5-A5ED-498E299AF5FD}" type="slidenum">
              <a:rPr lang="en-US" smtClean="0"/>
              <a:t>‹#›</a:t>
            </a:fld>
            <a:endParaRPr lang="en-US"/>
          </a:p>
        </p:txBody>
      </p:sp>
    </p:spTree>
    <p:extLst>
      <p:ext uri="{BB962C8B-B14F-4D97-AF65-F5344CB8AC3E}">
        <p14:creationId xmlns:p14="http://schemas.microsoft.com/office/powerpoint/2010/main" val="3993466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15E72-14AC-4F96-B9DB-C9AF41EF75AC}" type="datetimeFigureOut">
              <a:rPr lang="en-US" smtClean="0"/>
              <a:t>9/27/2016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E58A8-61B1-4CC5-A5ED-498E299AF5FD}" type="slidenum">
              <a:rPr lang="en-US" smtClean="0"/>
              <a:t>‹#›</a:t>
            </a:fld>
            <a:endParaRPr lang="en-US"/>
          </a:p>
        </p:txBody>
      </p:sp>
    </p:spTree>
    <p:extLst>
      <p:ext uri="{BB962C8B-B14F-4D97-AF65-F5344CB8AC3E}">
        <p14:creationId xmlns:p14="http://schemas.microsoft.com/office/powerpoint/2010/main" val="371415797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Tim.McCracken@KAMOPower.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676400"/>
          </a:xfrm>
        </p:spPr>
        <p:txBody>
          <a:bodyPr>
            <a:normAutofit/>
          </a:bodyPr>
          <a:lstStyle/>
          <a:p>
            <a:r>
              <a:rPr lang="en-US" sz="8000" dirty="0"/>
              <a:t>SCADA</a:t>
            </a:r>
          </a:p>
        </p:txBody>
      </p:sp>
      <p:sp>
        <p:nvSpPr>
          <p:cNvPr id="3" name="Subtitle 2"/>
          <p:cNvSpPr>
            <a:spLocks noGrp="1"/>
          </p:cNvSpPr>
          <p:nvPr>
            <p:ph type="subTitle" idx="1"/>
          </p:nvPr>
        </p:nvSpPr>
        <p:spPr>
          <a:xfrm>
            <a:off x="1371600" y="3124200"/>
            <a:ext cx="6400800" cy="2286000"/>
          </a:xfrm>
        </p:spPr>
        <p:txBody>
          <a:bodyPr>
            <a:noAutofit/>
          </a:bodyPr>
          <a:lstStyle/>
          <a:p>
            <a:r>
              <a:rPr lang="en-US" sz="4400" dirty="0"/>
              <a:t>Current Status of SCADA Systems including </a:t>
            </a:r>
          </a:p>
          <a:p>
            <a:r>
              <a:rPr lang="en-US" sz="4400" dirty="0"/>
              <a:t>Next Generation</a:t>
            </a:r>
          </a:p>
        </p:txBody>
      </p:sp>
    </p:spTree>
    <p:extLst>
      <p:ext uri="{BB962C8B-B14F-4D97-AF65-F5344CB8AC3E}">
        <p14:creationId xmlns:p14="http://schemas.microsoft.com/office/powerpoint/2010/main" val="457699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Acronyms &amp; Definitions</a:t>
            </a:r>
          </a:p>
        </p:txBody>
      </p:sp>
      <p:sp>
        <p:nvSpPr>
          <p:cNvPr id="3" name="Content Placeholder 2"/>
          <p:cNvSpPr>
            <a:spLocks noGrp="1"/>
          </p:cNvSpPr>
          <p:nvPr>
            <p:ph idx="1"/>
          </p:nvPr>
        </p:nvSpPr>
        <p:spPr/>
        <p:txBody>
          <a:bodyPr/>
          <a:lstStyle/>
          <a:p>
            <a:r>
              <a:rPr lang="en-US" dirty="0"/>
              <a:t>SCADA Predecessors: </a:t>
            </a:r>
            <a:r>
              <a:rPr lang="en-US" sz="4000" b="1" dirty="0">
                <a:solidFill>
                  <a:srgbClr val="FF0000"/>
                </a:solidFill>
              </a:rPr>
              <a:t>S</a:t>
            </a:r>
            <a:r>
              <a:rPr lang="en-US" dirty="0"/>
              <a:t>upervisory </a:t>
            </a:r>
            <a:r>
              <a:rPr lang="en-US" sz="4000" b="1" dirty="0">
                <a:solidFill>
                  <a:srgbClr val="FF0000"/>
                </a:solidFill>
              </a:rPr>
              <a:t>C</a:t>
            </a:r>
            <a:r>
              <a:rPr lang="en-US" dirty="0"/>
              <a:t>ontrol and telemetering.  (Completely separate systems)</a:t>
            </a:r>
          </a:p>
          <a:p>
            <a:endParaRPr lang="en-US" dirty="0"/>
          </a:p>
          <a:p>
            <a:r>
              <a:rPr lang="en-US" dirty="0"/>
              <a:t>Telemetry ≈ Data Acquisition</a:t>
            </a:r>
          </a:p>
          <a:p>
            <a:endParaRPr lang="en-US" dirty="0"/>
          </a:p>
          <a:p>
            <a:r>
              <a:rPr lang="en-US" sz="4000" b="1" dirty="0">
                <a:solidFill>
                  <a:srgbClr val="FF0000"/>
                </a:solidFill>
              </a:rPr>
              <a:t>S</a:t>
            </a:r>
            <a:r>
              <a:rPr lang="en-US" dirty="0"/>
              <a:t>upervisory </a:t>
            </a:r>
            <a:r>
              <a:rPr lang="en-US" sz="4000" b="1" dirty="0">
                <a:solidFill>
                  <a:srgbClr val="FF0000"/>
                </a:solidFill>
              </a:rPr>
              <a:t>C</a:t>
            </a:r>
            <a:r>
              <a:rPr lang="en-US" dirty="0"/>
              <a:t>ontrol </a:t>
            </a:r>
            <a:r>
              <a:rPr lang="en-US" sz="4000" b="1" dirty="0">
                <a:solidFill>
                  <a:srgbClr val="FF0000"/>
                </a:solidFill>
              </a:rPr>
              <a:t>A</a:t>
            </a:r>
            <a:r>
              <a:rPr lang="en-US" dirty="0"/>
              <a:t>nd </a:t>
            </a:r>
            <a:r>
              <a:rPr lang="en-US" sz="4000" b="1" dirty="0">
                <a:solidFill>
                  <a:srgbClr val="FF0000"/>
                </a:solidFill>
              </a:rPr>
              <a:t>D</a:t>
            </a:r>
            <a:r>
              <a:rPr lang="en-US" dirty="0"/>
              <a:t>ata </a:t>
            </a:r>
            <a:r>
              <a:rPr lang="en-US" sz="4000" b="1" dirty="0">
                <a:solidFill>
                  <a:srgbClr val="FF0000"/>
                </a:solidFill>
              </a:rPr>
              <a:t>A</a:t>
            </a:r>
            <a:r>
              <a:rPr lang="en-US" dirty="0"/>
              <a:t>cquisition</a:t>
            </a:r>
          </a:p>
        </p:txBody>
      </p:sp>
    </p:spTree>
    <p:extLst>
      <p:ext uri="{BB962C8B-B14F-4D97-AF65-F5344CB8AC3E}">
        <p14:creationId xmlns:p14="http://schemas.microsoft.com/office/powerpoint/2010/main" val="3860706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Evolution of KAMOs SCADA &amp; T-Com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907118"/>
              </p:ext>
            </p:extLst>
          </p:nvPr>
        </p:nvGraphicFramePr>
        <p:xfrm>
          <a:off x="457200" y="1600200"/>
          <a:ext cx="8229600" cy="40589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endParaRPr lang="en-US" dirty="0"/>
                    </a:p>
                  </a:txBody>
                  <a:tcPr/>
                </a:tc>
                <a:tc>
                  <a:txBody>
                    <a:bodyPr/>
                    <a:lstStyle/>
                    <a:p>
                      <a:r>
                        <a:rPr lang="en-US" dirty="0"/>
                        <a:t>Telecom</a:t>
                      </a:r>
                    </a:p>
                  </a:txBody>
                  <a:tcPr/>
                </a:tc>
                <a:tc>
                  <a:txBody>
                    <a:bodyPr/>
                    <a:lstStyle/>
                    <a:p>
                      <a:r>
                        <a:rPr lang="en-US" dirty="0"/>
                        <a:t>SCADA</a:t>
                      </a:r>
                    </a:p>
                    <a:p>
                      <a:r>
                        <a:rPr lang="en-US" dirty="0"/>
                        <a:t>Substations</a:t>
                      </a:r>
                    </a:p>
                  </a:txBody>
                  <a:tcPr/>
                </a:tc>
                <a:tc>
                  <a:txBody>
                    <a:bodyPr/>
                    <a:lstStyle/>
                    <a:p>
                      <a:r>
                        <a:rPr lang="en-US" dirty="0"/>
                        <a:t>SCADA</a:t>
                      </a:r>
                    </a:p>
                    <a:p>
                      <a:r>
                        <a:rPr lang="en-US" dirty="0"/>
                        <a:t>Data Points</a:t>
                      </a:r>
                    </a:p>
                  </a:txBody>
                  <a:tcPr/>
                </a:tc>
                <a:tc>
                  <a:txBody>
                    <a:bodyPr/>
                    <a:lstStyle/>
                    <a:p>
                      <a:r>
                        <a:rPr lang="en-US" dirty="0"/>
                        <a:t>Down Line</a:t>
                      </a:r>
                    </a:p>
                  </a:txBody>
                  <a:tcPr/>
                </a:tc>
                <a:tc>
                  <a:txBody>
                    <a:bodyPr/>
                    <a:lstStyle/>
                    <a:p>
                      <a:r>
                        <a:rPr lang="en-US" dirty="0" err="1"/>
                        <a:t>IoT</a:t>
                      </a:r>
                      <a:r>
                        <a:rPr lang="en-US" baseline="0" dirty="0"/>
                        <a:t> </a:t>
                      </a:r>
                      <a:endParaRPr lang="en-US" dirty="0"/>
                    </a:p>
                  </a:txBody>
                  <a:tcPr/>
                </a:tc>
                <a:extLst>
                  <a:ext uri="{0D108BD9-81ED-4DB2-BD59-A6C34878D82A}">
                    <a16:rowId xmlns:a16="http://schemas.microsoft.com/office/drawing/2014/main" val="10000"/>
                  </a:ext>
                </a:extLst>
              </a:tr>
              <a:tr h="370840">
                <a:tc>
                  <a:txBody>
                    <a:bodyPr/>
                    <a:lstStyle/>
                    <a:p>
                      <a:r>
                        <a:rPr lang="en-US" dirty="0"/>
                        <a:t>&lt;1985</a:t>
                      </a:r>
                    </a:p>
                  </a:txBody>
                  <a:tcPr/>
                </a:tc>
                <a:tc>
                  <a:txBody>
                    <a:bodyPr/>
                    <a:lstStyle/>
                    <a:p>
                      <a:r>
                        <a:rPr lang="en-US" dirty="0"/>
                        <a:t>Analog MW,</a:t>
                      </a:r>
                    </a:p>
                    <a:p>
                      <a:r>
                        <a:rPr lang="en-US" dirty="0"/>
                        <a:t>PLC</a:t>
                      </a:r>
                    </a:p>
                  </a:txBody>
                  <a:tcPr/>
                </a:tc>
                <a:tc>
                  <a:txBody>
                    <a:bodyPr/>
                    <a:lstStyle/>
                    <a:p>
                      <a:r>
                        <a:rPr lang="en-US" dirty="0"/>
                        <a:t>20</a:t>
                      </a:r>
                    </a:p>
                  </a:txBody>
                  <a:tcPr/>
                </a:tc>
                <a:tc>
                  <a:txBody>
                    <a:bodyPr/>
                    <a:lstStyle/>
                    <a:p>
                      <a:r>
                        <a:rPr lang="en-US" dirty="0"/>
                        <a:t>200</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1990</a:t>
                      </a:r>
                    </a:p>
                  </a:txBody>
                  <a:tcPr/>
                </a:tc>
                <a:tc>
                  <a:txBody>
                    <a:bodyPr/>
                    <a:lstStyle/>
                    <a:p>
                      <a:r>
                        <a:rPr lang="en-US" dirty="0"/>
                        <a:t>Digital MW</a:t>
                      </a:r>
                    </a:p>
                    <a:p>
                      <a:r>
                        <a:rPr lang="en-US" dirty="0"/>
                        <a:t>T1/T3,</a:t>
                      </a:r>
                      <a:r>
                        <a:rPr lang="en-US" baseline="0" dirty="0"/>
                        <a:t> MAS</a:t>
                      </a:r>
                      <a:endParaRPr lang="en-US" dirty="0"/>
                    </a:p>
                  </a:txBody>
                  <a:tcPr/>
                </a:tc>
                <a:tc>
                  <a:txBody>
                    <a:bodyPr/>
                    <a:lstStyle/>
                    <a:p>
                      <a:r>
                        <a:rPr lang="en-US" dirty="0"/>
                        <a:t>30</a:t>
                      </a:r>
                    </a:p>
                    <a:p>
                      <a:r>
                        <a:rPr lang="en-US" dirty="0"/>
                        <a:t>(200)</a:t>
                      </a:r>
                    </a:p>
                  </a:txBody>
                  <a:tcPr/>
                </a:tc>
                <a:tc>
                  <a:txBody>
                    <a:bodyPr/>
                    <a:lstStyle/>
                    <a:p>
                      <a:r>
                        <a:rPr lang="en-US" dirty="0"/>
                        <a:t>2,000</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2000</a:t>
                      </a:r>
                    </a:p>
                  </a:txBody>
                  <a:tcPr/>
                </a:tc>
                <a:tc>
                  <a:txBody>
                    <a:bodyPr/>
                    <a:lstStyle/>
                    <a:p>
                      <a:r>
                        <a:rPr lang="en-US" dirty="0"/>
                        <a:t>SONET FO</a:t>
                      </a:r>
                      <a:r>
                        <a:rPr lang="en-US" baseline="0" dirty="0"/>
                        <a:t> </a:t>
                      </a:r>
                    </a:p>
                    <a:p>
                      <a:r>
                        <a:rPr lang="en-US" baseline="0" dirty="0"/>
                        <a:t>&amp; MW</a:t>
                      </a:r>
                      <a:endParaRPr lang="en-US" dirty="0"/>
                    </a:p>
                  </a:txBody>
                  <a:tcPr/>
                </a:tc>
                <a:tc>
                  <a:txBody>
                    <a:bodyPr/>
                    <a:lstStyle/>
                    <a:p>
                      <a:r>
                        <a:rPr lang="en-US" baseline="0" dirty="0"/>
                        <a:t>275</a:t>
                      </a:r>
                      <a:endParaRPr lang="en-US" dirty="0"/>
                    </a:p>
                  </a:txBody>
                  <a:tcPr/>
                </a:tc>
                <a:tc>
                  <a:txBody>
                    <a:bodyPr/>
                    <a:lstStyle/>
                    <a:p>
                      <a:r>
                        <a:rPr lang="en-US" dirty="0"/>
                        <a:t>20,000</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2016</a:t>
                      </a:r>
                    </a:p>
                  </a:txBody>
                  <a:tcPr/>
                </a:tc>
                <a:tc>
                  <a:txBody>
                    <a:bodyPr/>
                    <a:lstStyle/>
                    <a:p>
                      <a:r>
                        <a:rPr lang="en-US" dirty="0"/>
                        <a:t>MPLS FO</a:t>
                      </a:r>
                      <a:endParaRPr lang="en-US" baseline="0" dirty="0"/>
                    </a:p>
                    <a:p>
                      <a:r>
                        <a:rPr lang="en-US" sz="1400" baseline="0" dirty="0"/>
                        <a:t>Ethernet MW</a:t>
                      </a:r>
                      <a:endParaRPr lang="en-US" sz="1400" dirty="0"/>
                    </a:p>
                  </a:txBody>
                  <a:tcPr/>
                </a:tc>
                <a:tc>
                  <a:txBody>
                    <a:bodyPr/>
                    <a:lstStyle/>
                    <a:p>
                      <a:r>
                        <a:rPr lang="en-US" dirty="0"/>
                        <a:t>300</a:t>
                      </a:r>
                    </a:p>
                  </a:txBody>
                  <a:tcPr/>
                </a:tc>
                <a:tc>
                  <a:txBody>
                    <a:bodyPr/>
                    <a:lstStyle/>
                    <a:p>
                      <a:r>
                        <a:rPr lang="en-US" dirty="0"/>
                        <a:t>200,000</a:t>
                      </a:r>
                    </a:p>
                  </a:txBody>
                  <a:tcPr/>
                </a:tc>
                <a:tc>
                  <a:txBody>
                    <a:bodyPr/>
                    <a:lstStyle/>
                    <a:p>
                      <a:r>
                        <a:rPr lang="en-US" dirty="0"/>
                        <a:t>60</a:t>
                      </a:r>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2020</a:t>
                      </a:r>
                    </a:p>
                  </a:txBody>
                  <a:tcPr/>
                </a:tc>
                <a:tc>
                  <a:txBody>
                    <a:bodyPr/>
                    <a:lstStyle/>
                    <a:p>
                      <a:r>
                        <a:rPr lang="en-US" dirty="0"/>
                        <a:t>MPLS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Ethernet MW</a:t>
                      </a:r>
                      <a:endParaRPr lang="en-US" sz="1200" dirty="0"/>
                    </a:p>
                  </a:txBody>
                  <a:tcPr/>
                </a:tc>
                <a:tc>
                  <a:txBody>
                    <a:bodyPr/>
                    <a:lstStyle/>
                    <a:p>
                      <a:r>
                        <a:rPr lang="en-US" dirty="0"/>
                        <a:t>325</a:t>
                      </a:r>
                    </a:p>
                  </a:txBody>
                  <a:tcPr/>
                </a:tc>
                <a:tc>
                  <a:txBody>
                    <a:bodyPr/>
                    <a:lstStyle/>
                    <a:p>
                      <a:r>
                        <a:rPr lang="en-US" dirty="0"/>
                        <a:t>2,000,000</a:t>
                      </a:r>
                    </a:p>
                  </a:txBody>
                  <a:tcPr/>
                </a:tc>
                <a:tc>
                  <a:txBody>
                    <a:bodyPr/>
                    <a:lstStyle/>
                    <a:p>
                      <a:r>
                        <a:rPr lang="en-US" dirty="0"/>
                        <a:t>600</a:t>
                      </a:r>
                    </a:p>
                  </a:txBody>
                  <a:tcPr/>
                </a:tc>
                <a:tc>
                  <a:txBody>
                    <a:bodyPr/>
                    <a:lstStyle/>
                    <a:p>
                      <a:r>
                        <a:rPr lang="en-US" dirty="0"/>
                        <a:t>100</a:t>
                      </a:r>
                    </a:p>
                  </a:txBody>
                  <a:tcPr/>
                </a:tc>
                <a:extLst>
                  <a:ext uri="{0D108BD9-81ED-4DB2-BD59-A6C34878D82A}">
                    <a16:rowId xmlns:a16="http://schemas.microsoft.com/office/drawing/2014/main" val="10005"/>
                  </a:ext>
                </a:extLst>
              </a:tr>
              <a:tr h="370840">
                <a:tc>
                  <a:txBody>
                    <a:bodyPr/>
                    <a:lstStyle/>
                    <a:p>
                      <a:r>
                        <a:rPr lang="en-US" dirty="0"/>
                        <a:t>&gt;2025</a:t>
                      </a:r>
                    </a:p>
                  </a:txBody>
                  <a:tcPr/>
                </a:tc>
                <a:tc>
                  <a:txBody>
                    <a:bodyPr/>
                    <a:lstStyle/>
                    <a:p>
                      <a:r>
                        <a:rPr lang="en-US" dirty="0"/>
                        <a:t>MPLS</a:t>
                      </a:r>
                    </a:p>
                  </a:txBody>
                  <a:tcPr/>
                </a:tc>
                <a:tc>
                  <a:txBody>
                    <a:bodyPr/>
                    <a:lstStyle/>
                    <a:p>
                      <a:r>
                        <a:rPr lang="en-US" dirty="0"/>
                        <a:t>350</a:t>
                      </a:r>
                    </a:p>
                  </a:txBody>
                  <a:tcPr/>
                </a:tc>
                <a:tc>
                  <a:txBody>
                    <a:bodyPr/>
                    <a:lstStyle/>
                    <a:p>
                      <a:r>
                        <a:rPr lang="en-US" dirty="0"/>
                        <a:t>20,000,000</a:t>
                      </a:r>
                    </a:p>
                  </a:txBody>
                  <a:tcPr/>
                </a:tc>
                <a:tc>
                  <a:txBody>
                    <a:bodyPr/>
                    <a:lstStyle/>
                    <a:p>
                      <a:r>
                        <a:rPr lang="en-US" dirty="0"/>
                        <a:t>1200</a:t>
                      </a:r>
                    </a:p>
                  </a:txBody>
                  <a:tcPr/>
                </a:tc>
                <a:tc>
                  <a:txBody>
                    <a:bodyPr/>
                    <a:lstStyle/>
                    <a:p>
                      <a:r>
                        <a:rPr lang="en-US" dirty="0"/>
                        <a:t>2500-?</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53651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SCADA Platform Evolution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3860454"/>
              </p:ext>
            </p:extLst>
          </p:nvPr>
        </p:nvGraphicFramePr>
        <p:xfrm>
          <a:off x="457200" y="1600200"/>
          <a:ext cx="8229601" cy="4028440"/>
        </p:xfrm>
        <a:graphic>
          <a:graphicData uri="http://schemas.openxmlformats.org/drawingml/2006/table">
            <a:tbl>
              <a:tblPr firstRow="1" bandRow="1">
                <a:tableStyleId>{5C22544A-7EE6-4342-B048-85BDC9FD1C3A}</a:tableStyleId>
              </a:tblPr>
              <a:tblGrid>
                <a:gridCol w="1077173">
                  <a:extLst>
                    <a:ext uri="{9D8B030D-6E8A-4147-A177-3AD203B41FA5}">
                      <a16:colId xmlns:a16="http://schemas.microsoft.com/office/drawing/2014/main" val="20000"/>
                    </a:ext>
                  </a:extLst>
                </a:gridCol>
                <a:gridCol w="3576214">
                  <a:extLst>
                    <a:ext uri="{9D8B030D-6E8A-4147-A177-3AD203B41FA5}">
                      <a16:colId xmlns:a16="http://schemas.microsoft.com/office/drawing/2014/main" val="20001"/>
                    </a:ext>
                  </a:extLst>
                </a:gridCol>
                <a:gridCol w="3576214">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Control</a:t>
                      </a:r>
                      <a:r>
                        <a:rPr lang="en-US" baseline="0" dirty="0"/>
                        <a:t> Center</a:t>
                      </a:r>
                      <a:endParaRPr lang="en-US" dirty="0"/>
                    </a:p>
                  </a:txBody>
                  <a:tcPr/>
                </a:tc>
                <a:tc>
                  <a:txBody>
                    <a:bodyPr/>
                    <a:lstStyle/>
                    <a:p>
                      <a:r>
                        <a:rPr lang="en-US" dirty="0"/>
                        <a:t>Substation</a:t>
                      </a:r>
                    </a:p>
                  </a:txBody>
                  <a:tcPr/>
                </a:tc>
                <a:extLst>
                  <a:ext uri="{0D108BD9-81ED-4DB2-BD59-A6C34878D82A}">
                    <a16:rowId xmlns:a16="http://schemas.microsoft.com/office/drawing/2014/main" val="10000"/>
                  </a:ext>
                </a:extLst>
              </a:tr>
              <a:tr h="370840">
                <a:tc>
                  <a:txBody>
                    <a:bodyPr/>
                    <a:lstStyle/>
                    <a:p>
                      <a:r>
                        <a:rPr lang="en-US" dirty="0"/>
                        <a:t>&lt; 1970</a:t>
                      </a:r>
                    </a:p>
                  </a:txBody>
                  <a:tcPr/>
                </a:tc>
                <a:tc>
                  <a:txBody>
                    <a:bodyPr/>
                    <a:lstStyle/>
                    <a:p>
                      <a:r>
                        <a:rPr lang="en-US" dirty="0"/>
                        <a:t>Supervisory masters. Analog telemetering.</a:t>
                      </a:r>
                      <a:r>
                        <a:rPr lang="en-US" baseline="0" dirty="0"/>
                        <a:t> (separate hardware)</a:t>
                      </a:r>
                      <a:endParaRPr lang="en-US" dirty="0"/>
                    </a:p>
                  </a:txBody>
                  <a:tcPr/>
                </a:tc>
                <a:tc>
                  <a:txBody>
                    <a:bodyPr/>
                    <a:lstStyle/>
                    <a:p>
                      <a:r>
                        <a:rPr lang="en-US" dirty="0"/>
                        <a:t>Supervisory remotes. Analog telemetering.</a:t>
                      </a:r>
                      <a:r>
                        <a:rPr lang="en-US" baseline="0" dirty="0"/>
                        <a:t> (separate hardware)</a:t>
                      </a:r>
                      <a:endParaRPr lang="en-US" dirty="0"/>
                    </a:p>
                  </a:txBody>
                  <a:tcPr/>
                </a:tc>
                <a:extLst>
                  <a:ext uri="{0D108BD9-81ED-4DB2-BD59-A6C34878D82A}">
                    <a16:rowId xmlns:a16="http://schemas.microsoft.com/office/drawing/2014/main" val="10001"/>
                  </a:ext>
                </a:extLst>
              </a:tr>
              <a:tr h="370840">
                <a:tc>
                  <a:txBody>
                    <a:bodyPr/>
                    <a:lstStyle/>
                    <a:p>
                      <a:r>
                        <a:rPr lang="en-US" dirty="0"/>
                        <a:t>1970s</a:t>
                      </a:r>
                    </a:p>
                  </a:txBody>
                  <a:tcPr/>
                </a:tc>
                <a:tc>
                  <a:txBody>
                    <a:bodyPr/>
                    <a:lstStyle/>
                    <a:p>
                      <a:r>
                        <a:rPr lang="en-US" dirty="0"/>
                        <a:t>Commercial mainframe based master</a:t>
                      </a:r>
                      <a:r>
                        <a:rPr lang="en-US" baseline="0" dirty="0"/>
                        <a:t> stations, home grown systems.</a:t>
                      </a:r>
                      <a:endParaRPr lang="en-US" dirty="0"/>
                    </a:p>
                  </a:txBody>
                  <a:tcPr/>
                </a:tc>
                <a:tc>
                  <a:txBody>
                    <a:bodyPr/>
                    <a:lstStyle/>
                    <a:p>
                      <a:r>
                        <a:rPr lang="en-US" dirty="0"/>
                        <a:t>Relay logic</a:t>
                      </a:r>
                      <a:r>
                        <a:rPr lang="en-US" baseline="0" dirty="0"/>
                        <a:t> RTUs evolving into d</a:t>
                      </a:r>
                      <a:r>
                        <a:rPr lang="en-US" dirty="0"/>
                        <a:t>iscrete logic RTUs. No microprocessors!</a:t>
                      </a:r>
                    </a:p>
                  </a:txBody>
                  <a:tcPr/>
                </a:tc>
                <a:extLst>
                  <a:ext uri="{0D108BD9-81ED-4DB2-BD59-A6C34878D82A}">
                    <a16:rowId xmlns:a16="http://schemas.microsoft.com/office/drawing/2014/main" val="10002"/>
                  </a:ext>
                </a:extLst>
              </a:tr>
              <a:tr h="370840">
                <a:tc>
                  <a:txBody>
                    <a:bodyPr/>
                    <a:lstStyle/>
                    <a:p>
                      <a:r>
                        <a:rPr lang="en-US" dirty="0"/>
                        <a:t>1980s</a:t>
                      </a:r>
                    </a:p>
                  </a:txBody>
                  <a:tcPr/>
                </a:tc>
                <a:tc>
                  <a:txBody>
                    <a:bodyPr/>
                    <a:lstStyle/>
                    <a:p>
                      <a:r>
                        <a:rPr lang="en-US" dirty="0"/>
                        <a:t>Mini-computers used for larger SCADA systems, proprietary microprocessors for small SCADA systems. Lots of proprietary hardware.  </a:t>
                      </a:r>
                    </a:p>
                  </a:txBody>
                  <a:tcPr/>
                </a:tc>
                <a:tc>
                  <a:txBody>
                    <a:bodyPr/>
                    <a:lstStyle/>
                    <a:p>
                      <a:r>
                        <a:rPr lang="en-US" dirty="0"/>
                        <a:t>The first microprocessor</a:t>
                      </a:r>
                      <a:r>
                        <a:rPr lang="en-US" baseline="0" dirty="0"/>
                        <a:t> based RTU available around 1980. </a:t>
                      </a:r>
                      <a:r>
                        <a:rPr lang="en-US" dirty="0"/>
                        <a:t>1200 BPS</a:t>
                      </a:r>
                      <a:r>
                        <a:rPr lang="en-US" baseline="0" dirty="0"/>
                        <a:t> 202T modems and dedicated RTUs with hardwired discrete points. Proprietary protocols.</a:t>
                      </a:r>
                      <a:endParaRPr lang="en-US" dirty="0"/>
                    </a:p>
                  </a:txBody>
                  <a:tcPr/>
                </a:tc>
                <a:extLst>
                  <a:ext uri="{0D108BD9-81ED-4DB2-BD59-A6C34878D82A}">
                    <a16:rowId xmlns:a16="http://schemas.microsoft.com/office/drawing/2014/main" val="10003"/>
                  </a:ext>
                </a:extLst>
              </a:tr>
              <a:tr h="370840">
                <a:tc>
                  <a:txBody>
                    <a:bodyPr/>
                    <a:lstStyle/>
                    <a:p>
                      <a:r>
                        <a:rPr lang="en-US" dirty="0"/>
                        <a:t>1990s</a:t>
                      </a:r>
                    </a:p>
                  </a:txBody>
                  <a:tcPr/>
                </a:tc>
                <a:tc>
                  <a:txBody>
                    <a:bodyPr/>
                    <a:lstStyle/>
                    <a:p>
                      <a:r>
                        <a:rPr lang="en-US" dirty="0"/>
                        <a:t>Continued</a:t>
                      </a:r>
                      <a:r>
                        <a:rPr lang="en-US" baseline="0" dirty="0"/>
                        <a:t> use of mini-computers proprietary hardware running </a:t>
                      </a:r>
                      <a:r>
                        <a:rPr lang="en-US" baseline="0" dirty="0" err="1"/>
                        <a:t>xNIX</a:t>
                      </a:r>
                      <a:r>
                        <a:rPr lang="en-US" baseline="0" dirty="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IEDs are starting to appear to supplement RTUs.</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0849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9" y="-8313"/>
            <a:ext cx="9156469" cy="6866313"/>
          </a:xfrm>
          <a:prstGeom prst="rect">
            <a:avLst/>
          </a:prstGeom>
        </p:spPr>
      </p:pic>
    </p:spTree>
    <p:extLst>
      <p:ext uri="{BB962C8B-B14F-4D97-AF65-F5344CB8AC3E}">
        <p14:creationId xmlns:p14="http://schemas.microsoft.com/office/powerpoint/2010/main" val="384121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191"/>
            <a:ext cx="7924800" cy="6856809"/>
          </a:xfrm>
          <a:prstGeom prst="rect">
            <a:avLst/>
          </a:prstGeom>
        </p:spPr>
      </p:pic>
    </p:spTree>
    <p:extLst>
      <p:ext uri="{BB962C8B-B14F-4D97-AF65-F5344CB8AC3E}">
        <p14:creationId xmlns:p14="http://schemas.microsoft.com/office/powerpoint/2010/main" val="178756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SCADA Platform Evolution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1519907"/>
              </p:ext>
            </p:extLst>
          </p:nvPr>
        </p:nvGraphicFramePr>
        <p:xfrm>
          <a:off x="457200" y="1600200"/>
          <a:ext cx="8229601" cy="4485640"/>
        </p:xfrm>
        <a:graphic>
          <a:graphicData uri="http://schemas.openxmlformats.org/drawingml/2006/table">
            <a:tbl>
              <a:tblPr firstRow="1" bandRow="1">
                <a:tableStyleId>{5C22544A-7EE6-4342-B048-85BDC9FD1C3A}</a:tableStyleId>
              </a:tblPr>
              <a:tblGrid>
                <a:gridCol w="1077173">
                  <a:extLst>
                    <a:ext uri="{9D8B030D-6E8A-4147-A177-3AD203B41FA5}">
                      <a16:colId xmlns:a16="http://schemas.microsoft.com/office/drawing/2014/main" val="20000"/>
                    </a:ext>
                  </a:extLst>
                </a:gridCol>
                <a:gridCol w="3576214">
                  <a:extLst>
                    <a:ext uri="{9D8B030D-6E8A-4147-A177-3AD203B41FA5}">
                      <a16:colId xmlns:a16="http://schemas.microsoft.com/office/drawing/2014/main" val="20001"/>
                    </a:ext>
                  </a:extLst>
                </a:gridCol>
                <a:gridCol w="3576214">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Control Center</a:t>
                      </a:r>
                    </a:p>
                  </a:txBody>
                  <a:tcPr/>
                </a:tc>
                <a:tc>
                  <a:txBody>
                    <a:bodyPr/>
                    <a:lstStyle/>
                    <a:p>
                      <a:r>
                        <a:rPr lang="en-US" dirty="0"/>
                        <a:t>Substations, Downline, Load?</a:t>
                      </a:r>
                    </a:p>
                  </a:txBody>
                  <a:tcPr/>
                </a:tc>
                <a:extLst>
                  <a:ext uri="{0D108BD9-81ED-4DB2-BD59-A6C34878D82A}">
                    <a16:rowId xmlns:a16="http://schemas.microsoft.com/office/drawing/2014/main" val="10000"/>
                  </a:ext>
                </a:extLst>
              </a:tr>
              <a:tr h="370840">
                <a:tc>
                  <a:txBody>
                    <a:bodyPr/>
                    <a:lstStyle/>
                    <a:p>
                      <a:r>
                        <a:rPr lang="en-US" dirty="0"/>
                        <a:t>2000s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Mini-computer death spiral.</a:t>
                      </a:r>
                      <a:r>
                        <a:rPr lang="en-US" baseline="0" dirty="0"/>
                        <a:t> PC based systems using </a:t>
                      </a:r>
                      <a:r>
                        <a:rPr lang="en-US" baseline="0" dirty="0" err="1"/>
                        <a:t>xNIX</a:t>
                      </a:r>
                      <a:r>
                        <a:rPr lang="en-US" baseline="0" dirty="0"/>
                        <a:t> and to a lessor extent Windows are becoming the norm.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Proprietary hardware (and the protocols that required them) are disappearing. Increasing use of IEDs.</a:t>
                      </a:r>
                      <a:endParaRPr lang="en-US" dirty="0"/>
                    </a:p>
                  </a:txBody>
                  <a:tcPr/>
                </a:tc>
                <a:extLst>
                  <a:ext uri="{0D108BD9-81ED-4DB2-BD59-A6C34878D82A}">
                    <a16:rowId xmlns:a16="http://schemas.microsoft.com/office/drawing/2014/main" val="10001"/>
                  </a:ext>
                </a:extLst>
              </a:tr>
              <a:tr h="370840">
                <a:tc>
                  <a:txBody>
                    <a:bodyPr/>
                    <a:lstStyle/>
                    <a:p>
                      <a:r>
                        <a:rPr lang="en-US" dirty="0"/>
                        <a:t>2010s</a:t>
                      </a:r>
                    </a:p>
                  </a:txBody>
                  <a:tcPr/>
                </a:tc>
                <a:tc>
                  <a:txBody>
                    <a:bodyPr/>
                    <a:lstStyle/>
                    <a:p>
                      <a:r>
                        <a:rPr lang="en-US" dirty="0"/>
                        <a:t>Distributed</a:t>
                      </a:r>
                      <a:r>
                        <a:rPr lang="en-US" baseline="0" dirty="0"/>
                        <a:t> systems using Windows Server and Windows workstation technology becomes the dominant platform.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Communications processors / data concentrators are rapidly replacing RTUs in the substation</a:t>
                      </a:r>
                      <a:endParaRPr lang="en-US" dirty="0"/>
                    </a:p>
                  </a:txBody>
                  <a:tcPr/>
                </a:tc>
                <a:extLst>
                  <a:ext uri="{0D108BD9-81ED-4DB2-BD59-A6C34878D82A}">
                    <a16:rowId xmlns:a16="http://schemas.microsoft.com/office/drawing/2014/main" val="10002"/>
                  </a:ext>
                </a:extLst>
              </a:tr>
              <a:tr h="370840">
                <a:tc>
                  <a:txBody>
                    <a:bodyPr/>
                    <a:lstStyle/>
                    <a:p>
                      <a:r>
                        <a:rPr lang="en-US" dirty="0"/>
                        <a:t>2020s</a:t>
                      </a:r>
                    </a:p>
                  </a:txBody>
                  <a:tcPr/>
                </a:tc>
                <a:tc>
                  <a:txBody>
                    <a:bodyPr/>
                    <a:lstStyle/>
                    <a:p>
                      <a:r>
                        <a:rPr lang="en-US" dirty="0"/>
                        <a:t>‘Big Data’ private clouds usin</a:t>
                      </a:r>
                      <a:r>
                        <a:rPr lang="en-US" baseline="0" dirty="0"/>
                        <a:t>g hundreds of commodity based processors.</a:t>
                      </a:r>
                    </a:p>
                    <a:p>
                      <a:r>
                        <a:rPr lang="en-US" baseline="0" dirty="0"/>
                        <a:t>Public cloud?</a:t>
                      </a:r>
                      <a:endParaRPr lang="en-US" dirty="0"/>
                    </a:p>
                  </a:txBody>
                  <a:tcPr/>
                </a:tc>
                <a:tc>
                  <a:txBody>
                    <a:bodyPr/>
                    <a:lstStyle/>
                    <a:p>
                      <a:r>
                        <a:rPr lang="en-US" dirty="0"/>
                        <a:t>Legacy</a:t>
                      </a:r>
                      <a:r>
                        <a:rPr lang="en-US" baseline="0" dirty="0"/>
                        <a:t> RTU designs will be mostly gone – replaced entirely by lower cost distributed IEDs and small specialized remote terminals. </a:t>
                      </a:r>
                    </a:p>
                    <a:p>
                      <a:r>
                        <a:rPr lang="en-US" baseline="0" dirty="0" err="1"/>
                        <a:t>Comm</a:t>
                      </a:r>
                      <a:r>
                        <a:rPr lang="en-US" baseline="0" dirty="0"/>
                        <a:t> processors and data concentrators?</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70228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SCADA Applications Evolution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7230023"/>
              </p:ext>
            </p:extLst>
          </p:nvPr>
        </p:nvGraphicFramePr>
        <p:xfrm>
          <a:off x="457200" y="1600200"/>
          <a:ext cx="8229600" cy="38557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r>
                        <a:rPr lang="en-US" dirty="0"/>
                        <a:t>Basic SCADA</a:t>
                      </a:r>
                    </a:p>
                  </a:txBody>
                  <a:tcPr/>
                </a:tc>
                <a:tc>
                  <a:txBody>
                    <a:bodyPr/>
                    <a:lstStyle/>
                    <a:p>
                      <a:r>
                        <a:rPr lang="en-US" dirty="0"/>
                        <a:t>Turn</a:t>
                      </a:r>
                      <a:r>
                        <a:rPr lang="en-US" baseline="0" dirty="0"/>
                        <a:t> things on and off, monitor analog values</a:t>
                      </a:r>
                      <a:endParaRPr lang="en-US" dirty="0"/>
                    </a:p>
                  </a:txBody>
                  <a:tcPr/>
                </a:tc>
                <a:extLst>
                  <a:ext uri="{0D108BD9-81ED-4DB2-BD59-A6C34878D82A}">
                    <a16:rowId xmlns:a16="http://schemas.microsoft.com/office/drawing/2014/main" val="10001"/>
                  </a:ext>
                </a:extLst>
              </a:tr>
              <a:tr h="370840">
                <a:tc>
                  <a:txBody>
                    <a:bodyPr/>
                    <a:lstStyle/>
                    <a:p>
                      <a:r>
                        <a:rPr lang="en-US" dirty="0"/>
                        <a:t>SCADA + AGC</a:t>
                      </a:r>
                    </a:p>
                  </a:txBody>
                  <a:tcPr/>
                </a:tc>
                <a:tc>
                  <a:txBody>
                    <a:bodyPr/>
                    <a:lstStyle/>
                    <a:p>
                      <a:r>
                        <a:rPr lang="en-US" dirty="0"/>
                        <a:t>Automatic Generation Control</a:t>
                      </a:r>
                      <a:r>
                        <a:rPr lang="en-US" baseline="0" dirty="0"/>
                        <a:t> - the first closed loop control. Economic dispatch, optimal power flow </a:t>
                      </a:r>
                      <a:endParaRPr lang="en-US" dirty="0"/>
                    </a:p>
                  </a:txBody>
                  <a:tcPr/>
                </a:tc>
                <a:extLst>
                  <a:ext uri="{0D108BD9-81ED-4DB2-BD59-A6C34878D82A}">
                    <a16:rowId xmlns:a16="http://schemas.microsoft.com/office/drawing/2014/main" val="10002"/>
                  </a:ext>
                </a:extLst>
              </a:tr>
              <a:tr h="370840">
                <a:tc>
                  <a:txBody>
                    <a:bodyPr/>
                    <a:lstStyle/>
                    <a:p>
                      <a:r>
                        <a:rPr lang="en-US" dirty="0"/>
                        <a:t>SCADA </a:t>
                      </a:r>
                      <a:r>
                        <a:rPr lang="en-US" baseline="0" dirty="0"/>
                        <a:t> + AGC + NMS</a:t>
                      </a:r>
                      <a:endParaRPr lang="en-US" dirty="0"/>
                    </a:p>
                  </a:txBody>
                  <a:tcPr/>
                </a:tc>
                <a:tc>
                  <a:txBody>
                    <a:bodyPr/>
                    <a:lstStyle/>
                    <a:p>
                      <a:r>
                        <a:rPr lang="en-US" dirty="0"/>
                        <a:t>Network Management System. Focused on transmission network</a:t>
                      </a:r>
                      <a:r>
                        <a:rPr lang="en-US" baseline="0" dirty="0"/>
                        <a:t> reliability. Heavy dependence on network topology and state estimation. Limited applications to distribution network. An “all-in-one” or single system approach.</a:t>
                      </a:r>
                      <a:endParaRPr lang="en-US" dirty="0"/>
                    </a:p>
                  </a:txBody>
                  <a:tcPr/>
                </a:tc>
                <a:extLst>
                  <a:ext uri="{0D108BD9-81ED-4DB2-BD59-A6C34878D82A}">
                    <a16:rowId xmlns:a16="http://schemas.microsoft.com/office/drawing/2014/main" val="10003"/>
                  </a:ext>
                </a:extLst>
              </a:tr>
              <a:tr h="370840">
                <a:tc>
                  <a:txBody>
                    <a:bodyPr/>
                    <a:lstStyle/>
                    <a:p>
                      <a:r>
                        <a:rPr lang="en-US" dirty="0"/>
                        <a:t>DMS</a:t>
                      </a:r>
                    </a:p>
                    <a:p>
                      <a:r>
                        <a:rPr lang="en-US" dirty="0"/>
                        <a:t>TMS</a:t>
                      </a:r>
                    </a:p>
                    <a:p>
                      <a:r>
                        <a:rPr lang="en-US" dirty="0"/>
                        <a:t>GMS</a:t>
                      </a:r>
                    </a:p>
                  </a:txBody>
                  <a:tcPr/>
                </a:tc>
                <a:tc>
                  <a:txBody>
                    <a:bodyPr/>
                    <a:lstStyle/>
                    <a:p>
                      <a:r>
                        <a:rPr lang="en-US" dirty="0"/>
                        <a:t>Distribution Management</a:t>
                      </a:r>
                      <a:r>
                        <a:rPr lang="en-US" baseline="0" dirty="0"/>
                        <a:t> System</a:t>
                      </a:r>
                    </a:p>
                    <a:p>
                      <a:r>
                        <a:rPr lang="en-US" baseline="0" dirty="0"/>
                        <a:t>Transmission Management System</a:t>
                      </a:r>
                    </a:p>
                    <a:p>
                      <a:r>
                        <a:rPr lang="en-US" baseline="0" dirty="0"/>
                        <a:t>Generation Management System</a:t>
                      </a:r>
                      <a:endParaRPr lang="en-US" dirty="0"/>
                    </a:p>
                  </a:txBody>
                  <a:tcPr/>
                </a:tc>
                <a:extLst>
                  <a:ext uri="{0D108BD9-81ED-4DB2-BD59-A6C34878D82A}">
                    <a16:rowId xmlns:a16="http://schemas.microsoft.com/office/drawing/2014/main" val="10004"/>
                  </a:ext>
                </a:extLst>
              </a:tr>
              <a:tr h="370840">
                <a:tc>
                  <a:txBody>
                    <a:bodyPr/>
                    <a:lstStyle/>
                    <a:p>
                      <a:r>
                        <a:rPr lang="en-US" dirty="0"/>
                        <a:t>ADMS</a:t>
                      </a:r>
                    </a:p>
                  </a:txBody>
                  <a:tcPr/>
                </a:tc>
                <a:tc>
                  <a:txBody>
                    <a:bodyPr/>
                    <a:lstStyle/>
                    <a:p>
                      <a:r>
                        <a:rPr lang="en-US" dirty="0"/>
                        <a:t>Advanced Distribution Management System</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41771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Situational Awareness </a:t>
            </a:r>
            <a:br>
              <a:rPr lang="en-US" dirty="0"/>
            </a:br>
            <a:r>
              <a:rPr lang="en-US" sz="2700" dirty="0"/>
              <a:t>(The “old” way)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00200"/>
            <a:ext cx="8229599" cy="4525963"/>
          </a:xfrm>
        </p:spPr>
      </p:pic>
    </p:spTree>
    <p:extLst>
      <p:ext uri="{BB962C8B-B14F-4D97-AF65-F5344CB8AC3E}">
        <p14:creationId xmlns:p14="http://schemas.microsoft.com/office/powerpoint/2010/main" val="2744510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Situational Awareness </a:t>
            </a:r>
            <a:br>
              <a:rPr lang="en-US" dirty="0"/>
            </a:br>
            <a:r>
              <a:rPr lang="en-US" sz="2700" dirty="0"/>
              <a:t>(The “new” way)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600200"/>
            <a:ext cx="8382000" cy="4525963"/>
          </a:xfrm>
        </p:spPr>
      </p:pic>
    </p:spTree>
    <p:extLst>
      <p:ext uri="{BB962C8B-B14F-4D97-AF65-F5344CB8AC3E}">
        <p14:creationId xmlns:p14="http://schemas.microsoft.com/office/powerpoint/2010/main" val="2055998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Situational Awareness </a:t>
            </a:r>
            <a:br>
              <a:rPr lang="en-US" dirty="0"/>
            </a:br>
            <a:r>
              <a:rPr lang="en-US" sz="2700" dirty="0"/>
              <a:t>(The “new” way)</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600200"/>
            <a:ext cx="8229599" cy="4525963"/>
          </a:xfrm>
        </p:spPr>
      </p:pic>
    </p:spTree>
    <p:extLst>
      <p:ext uri="{BB962C8B-B14F-4D97-AF65-F5344CB8AC3E}">
        <p14:creationId xmlns:p14="http://schemas.microsoft.com/office/powerpoint/2010/main" val="3409667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“Smart Grid”</a:t>
            </a:r>
          </a:p>
        </p:txBody>
      </p:sp>
      <p:sp>
        <p:nvSpPr>
          <p:cNvPr id="3" name="Content Placeholder 2"/>
          <p:cNvSpPr>
            <a:spLocks noGrp="1"/>
          </p:cNvSpPr>
          <p:nvPr>
            <p:ph idx="1"/>
          </p:nvPr>
        </p:nvSpPr>
        <p:spPr/>
        <p:txBody>
          <a:bodyPr/>
          <a:lstStyle/>
          <a:p>
            <a:pPr marL="514350" indent="-514350">
              <a:buFont typeface="+mj-lt"/>
              <a:buAutoNum type="alphaUcPeriod"/>
            </a:pPr>
            <a:r>
              <a:rPr lang="en-US" dirty="0"/>
              <a:t>U.S. Government Policy</a:t>
            </a:r>
          </a:p>
          <a:p>
            <a:pPr marL="514350" indent="-514350">
              <a:buFont typeface="+mj-lt"/>
              <a:buAutoNum type="alphaUcPeriod"/>
            </a:pPr>
            <a:r>
              <a:rPr lang="en-US" dirty="0"/>
              <a:t>Free money from the government</a:t>
            </a:r>
          </a:p>
          <a:p>
            <a:pPr marL="514350" indent="-514350">
              <a:buFont typeface="+mj-lt"/>
              <a:buAutoNum type="alphaUcPeriod"/>
            </a:pPr>
            <a:r>
              <a:rPr lang="en-US" dirty="0"/>
              <a:t>A scheme created by vendor marketing departments to sell hardware, software, and especially consulting services.</a:t>
            </a:r>
          </a:p>
          <a:p>
            <a:pPr marL="514350" indent="-514350">
              <a:buFont typeface="+mj-lt"/>
              <a:buAutoNum type="alphaUcPeriod"/>
            </a:pPr>
            <a:r>
              <a:rPr lang="en-US" dirty="0"/>
              <a:t>All of the above</a:t>
            </a:r>
          </a:p>
        </p:txBody>
      </p:sp>
    </p:spTree>
    <p:extLst>
      <p:ext uri="{BB962C8B-B14F-4D97-AF65-F5344CB8AC3E}">
        <p14:creationId xmlns:p14="http://schemas.microsoft.com/office/powerpoint/2010/main" val="1858991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Advanced</a:t>
            </a:r>
            <a:br>
              <a:rPr lang="en-US" dirty="0"/>
            </a:br>
            <a:r>
              <a:rPr lang="en-US" dirty="0"/>
              <a:t>Distribution Management System</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1248" y="1600200"/>
            <a:ext cx="4481503" cy="4525963"/>
          </a:xfrm>
        </p:spPr>
      </p:pic>
    </p:spTree>
    <p:extLst>
      <p:ext uri="{BB962C8B-B14F-4D97-AF65-F5344CB8AC3E}">
        <p14:creationId xmlns:p14="http://schemas.microsoft.com/office/powerpoint/2010/main" val="3145742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Advanced </a:t>
            </a:r>
            <a:br>
              <a:rPr lang="en-US" dirty="0"/>
            </a:br>
            <a:r>
              <a:rPr lang="en-US" dirty="0"/>
              <a:t>Distribution Management System</a:t>
            </a:r>
          </a:p>
        </p:txBody>
      </p:sp>
      <p:sp>
        <p:nvSpPr>
          <p:cNvPr id="3" name="Content Placeholder 2"/>
          <p:cNvSpPr>
            <a:spLocks noGrp="1"/>
          </p:cNvSpPr>
          <p:nvPr>
            <p:ph idx="1"/>
          </p:nvPr>
        </p:nvSpPr>
        <p:spPr/>
        <p:txBody>
          <a:bodyPr/>
          <a:lstStyle/>
          <a:p>
            <a:r>
              <a:rPr lang="en-US" dirty="0"/>
              <a:t>The Operator &amp; Engineer Perspective:</a:t>
            </a:r>
          </a:p>
          <a:p>
            <a:pPr lvl="1"/>
            <a:r>
              <a:rPr lang="en-US" dirty="0"/>
              <a:t>FLISR – fault location, system isolation &amp; restoration</a:t>
            </a:r>
          </a:p>
          <a:p>
            <a:pPr lvl="1"/>
            <a:r>
              <a:rPr lang="en-US" dirty="0"/>
              <a:t>Volt-VAR Optimization</a:t>
            </a:r>
          </a:p>
          <a:p>
            <a:pPr lvl="1"/>
            <a:r>
              <a:rPr lang="en-US" dirty="0"/>
              <a:t>Distribution Power Flow</a:t>
            </a:r>
          </a:p>
          <a:p>
            <a:pPr lvl="1"/>
            <a:r>
              <a:rPr lang="en-US" dirty="0"/>
              <a:t>Outage Management</a:t>
            </a:r>
          </a:p>
          <a:p>
            <a:pPr lvl="1"/>
            <a:r>
              <a:rPr lang="en-US" dirty="0"/>
              <a:t>Short Term Load Forecast</a:t>
            </a:r>
          </a:p>
          <a:p>
            <a:endParaRPr lang="en-US" dirty="0"/>
          </a:p>
          <a:p>
            <a:endParaRPr lang="en-US" dirty="0"/>
          </a:p>
        </p:txBody>
      </p:sp>
    </p:spTree>
    <p:extLst>
      <p:ext uri="{BB962C8B-B14F-4D97-AF65-F5344CB8AC3E}">
        <p14:creationId xmlns:p14="http://schemas.microsoft.com/office/powerpoint/2010/main" val="2072053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Software Perspective</a:t>
            </a:r>
          </a:p>
        </p:txBody>
      </p:sp>
      <p:sp>
        <p:nvSpPr>
          <p:cNvPr id="3" name="Text Placeholder 2"/>
          <p:cNvSpPr>
            <a:spLocks noGrp="1"/>
          </p:cNvSpPr>
          <p:nvPr>
            <p:ph type="body" idx="1"/>
          </p:nvPr>
        </p:nvSpPr>
        <p:spPr/>
        <p:txBody>
          <a:bodyPr/>
          <a:lstStyle/>
          <a:p>
            <a:r>
              <a:rPr lang="en-US" dirty="0"/>
              <a:t>Base Software:</a:t>
            </a:r>
          </a:p>
        </p:txBody>
      </p:sp>
      <p:sp>
        <p:nvSpPr>
          <p:cNvPr id="4" name="Content Placeholder 3"/>
          <p:cNvSpPr>
            <a:spLocks noGrp="1"/>
          </p:cNvSpPr>
          <p:nvPr>
            <p:ph sz="half" idx="2"/>
          </p:nvPr>
        </p:nvSpPr>
        <p:spPr>
          <a:xfrm>
            <a:off x="457200" y="2174875"/>
            <a:ext cx="4040188" cy="1863725"/>
          </a:xfrm>
        </p:spPr>
        <p:txBody>
          <a:bodyPr/>
          <a:lstStyle/>
          <a:p>
            <a:r>
              <a:rPr lang="en-US" dirty="0"/>
              <a:t>Network Operating Model</a:t>
            </a:r>
          </a:p>
          <a:p>
            <a:r>
              <a:rPr lang="en-US" dirty="0"/>
              <a:t>Topology Processor</a:t>
            </a:r>
          </a:p>
          <a:p>
            <a:r>
              <a:rPr lang="en-US" dirty="0"/>
              <a:t>State Estimator</a:t>
            </a:r>
          </a:p>
          <a:p>
            <a:r>
              <a:rPr lang="en-US" dirty="0"/>
              <a:t>Power Flow</a:t>
            </a:r>
          </a:p>
          <a:p>
            <a:endParaRPr lang="en-US" dirty="0"/>
          </a:p>
        </p:txBody>
      </p:sp>
      <p:sp>
        <p:nvSpPr>
          <p:cNvPr id="5" name="Text Placeholder 4"/>
          <p:cNvSpPr>
            <a:spLocks noGrp="1"/>
          </p:cNvSpPr>
          <p:nvPr>
            <p:ph type="body" sz="quarter" idx="3"/>
          </p:nvPr>
        </p:nvSpPr>
        <p:spPr/>
        <p:txBody>
          <a:bodyPr/>
          <a:lstStyle/>
          <a:p>
            <a:r>
              <a:rPr lang="en-US" dirty="0"/>
              <a:t>Integrates with:</a:t>
            </a:r>
          </a:p>
        </p:txBody>
      </p:sp>
      <p:sp>
        <p:nvSpPr>
          <p:cNvPr id="6" name="Content Placeholder 5"/>
          <p:cNvSpPr>
            <a:spLocks noGrp="1"/>
          </p:cNvSpPr>
          <p:nvPr>
            <p:ph sz="quarter" idx="4"/>
          </p:nvPr>
        </p:nvSpPr>
        <p:spPr/>
        <p:txBody>
          <a:bodyPr/>
          <a:lstStyle/>
          <a:p>
            <a:r>
              <a:rPr lang="en-US" dirty="0"/>
              <a:t>Geographic Information System (GIS)</a:t>
            </a:r>
          </a:p>
          <a:p>
            <a:r>
              <a:rPr lang="en-US" dirty="0"/>
              <a:t>Customer Information System (CIS)</a:t>
            </a:r>
          </a:p>
          <a:p>
            <a:r>
              <a:rPr lang="en-US" dirty="0"/>
              <a:t>Automated Meter Infrastructure</a:t>
            </a:r>
          </a:p>
          <a:p>
            <a:r>
              <a:rPr lang="en-US" dirty="0"/>
              <a:t>Interactive Voice Response</a:t>
            </a:r>
          </a:p>
          <a:p>
            <a:endParaRPr lang="en-US" dirty="0"/>
          </a:p>
        </p:txBody>
      </p:sp>
      <p:sp>
        <p:nvSpPr>
          <p:cNvPr id="7" name="Text Placeholder 2"/>
          <p:cNvSpPr txBox="1">
            <a:spLocks/>
          </p:cNvSpPr>
          <p:nvPr/>
        </p:nvSpPr>
        <p:spPr>
          <a:xfrm>
            <a:off x="609600" y="3897313"/>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a:t>Optional Software:</a:t>
            </a:r>
          </a:p>
        </p:txBody>
      </p:sp>
      <p:sp>
        <p:nvSpPr>
          <p:cNvPr id="8" name="Content Placeholder 3"/>
          <p:cNvSpPr txBox="1">
            <a:spLocks/>
          </p:cNvSpPr>
          <p:nvPr/>
        </p:nvSpPr>
        <p:spPr>
          <a:xfrm>
            <a:off x="609600" y="4537075"/>
            <a:ext cx="4040188" cy="186372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dirty="0"/>
              <a:t>Load Management &amp; DRMS</a:t>
            </a:r>
          </a:p>
          <a:p>
            <a:r>
              <a:rPr lang="en-US" dirty="0"/>
              <a:t>Load Shed</a:t>
            </a:r>
          </a:p>
          <a:p>
            <a:r>
              <a:rPr lang="en-US" dirty="0"/>
              <a:t>Optimal Feeder Reconfiguration</a:t>
            </a:r>
          </a:p>
          <a:p>
            <a:r>
              <a:rPr lang="en-US" dirty="0"/>
              <a:t>Short Circuit Analysis</a:t>
            </a:r>
          </a:p>
          <a:p>
            <a:endParaRPr lang="en-US" dirty="0"/>
          </a:p>
        </p:txBody>
      </p:sp>
    </p:spTree>
    <p:extLst>
      <p:ext uri="{BB962C8B-B14F-4D97-AF65-F5344CB8AC3E}">
        <p14:creationId xmlns:p14="http://schemas.microsoft.com/office/powerpoint/2010/main" val="3406770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223331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1126591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12352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876648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0431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782"/>
            <a:ext cx="9144000" cy="6806436"/>
          </a:xfrm>
          <a:prstGeom prst="rect">
            <a:avLst/>
          </a:prstGeom>
        </p:spPr>
      </p:pic>
    </p:spTree>
    <p:extLst>
      <p:ext uri="{BB962C8B-B14F-4D97-AF65-F5344CB8AC3E}">
        <p14:creationId xmlns:p14="http://schemas.microsoft.com/office/powerpoint/2010/main" val="1464491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&amp; Buzz Phrases</a:t>
            </a:r>
          </a:p>
        </p:txBody>
      </p:sp>
      <p:sp>
        <p:nvSpPr>
          <p:cNvPr id="3" name="Content Placeholder 2"/>
          <p:cNvSpPr>
            <a:spLocks noGrp="1"/>
          </p:cNvSpPr>
          <p:nvPr>
            <p:ph idx="1"/>
          </p:nvPr>
        </p:nvSpPr>
        <p:spPr/>
        <p:txBody>
          <a:bodyPr>
            <a:normAutofit lnSpcReduction="10000"/>
          </a:bodyPr>
          <a:lstStyle/>
          <a:p>
            <a:r>
              <a:rPr lang="en-US" dirty="0"/>
              <a:t>Internet of Things (</a:t>
            </a:r>
            <a:r>
              <a:rPr lang="en-US" dirty="0" err="1"/>
              <a:t>IoT</a:t>
            </a:r>
            <a:r>
              <a:rPr lang="en-US" dirty="0"/>
              <a:t>)</a:t>
            </a:r>
          </a:p>
          <a:p>
            <a:pPr lvl="1"/>
            <a:r>
              <a:rPr lang="en-US" dirty="0"/>
              <a:t>Already here with thermostats connected to and controlled by the utility.</a:t>
            </a:r>
          </a:p>
          <a:p>
            <a:pPr lvl="1"/>
            <a:r>
              <a:rPr lang="en-US" dirty="0"/>
              <a:t>Expanded to water heaters, laundry appliances, cooking appliances? Lighting controls or even light bulbs?</a:t>
            </a:r>
          </a:p>
          <a:p>
            <a:r>
              <a:rPr lang="en-US" dirty="0"/>
              <a:t>IT/OT Convergence</a:t>
            </a:r>
          </a:p>
          <a:p>
            <a:endParaRPr lang="en-US" dirty="0"/>
          </a:p>
          <a:p>
            <a:r>
              <a:rPr lang="en-US" dirty="0"/>
              <a:t>SCADA in the Cloud</a:t>
            </a:r>
          </a:p>
        </p:txBody>
      </p:sp>
    </p:spTree>
    <p:extLst>
      <p:ext uri="{BB962C8B-B14F-4D97-AF65-F5344CB8AC3E}">
        <p14:creationId xmlns:p14="http://schemas.microsoft.com/office/powerpoint/2010/main" val="235522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the roots of Smart Grid?</a:t>
            </a:r>
          </a:p>
        </p:txBody>
      </p:sp>
      <p:sp>
        <p:nvSpPr>
          <p:cNvPr id="3" name="Content Placeholder 2"/>
          <p:cNvSpPr>
            <a:spLocks noGrp="1"/>
          </p:cNvSpPr>
          <p:nvPr>
            <p:ph idx="1"/>
          </p:nvPr>
        </p:nvSpPr>
        <p:spPr/>
        <p:txBody>
          <a:bodyPr/>
          <a:lstStyle/>
          <a:p>
            <a:pPr marL="514350" indent="-514350">
              <a:buFont typeface="+mj-lt"/>
              <a:buAutoNum type="alphaUcPeriod"/>
            </a:pPr>
            <a:r>
              <a:rPr lang="en-US" dirty="0"/>
              <a:t>Al Gore invented Smart Grid at the same time he invented the Internet.</a:t>
            </a:r>
          </a:p>
          <a:p>
            <a:pPr marL="514350" indent="-514350">
              <a:buFont typeface="+mj-lt"/>
              <a:buAutoNum type="alphaUcPeriod"/>
            </a:pPr>
            <a:r>
              <a:rPr lang="en-US" dirty="0"/>
              <a:t>George Bush signing the Energy Independence and Security Act of 2007</a:t>
            </a:r>
          </a:p>
          <a:p>
            <a:pPr marL="514350" indent="-514350">
              <a:buFont typeface="+mj-lt"/>
              <a:buAutoNum type="alphaUcPeriod"/>
            </a:pPr>
            <a:r>
              <a:rPr lang="en-US" dirty="0"/>
              <a:t>Agent 86 (Maxwell Smart) coined the term in 1965</a:t>
            </a:r>
          </a:p>
          <a:p>
            <a:pPr marL="514350" indent="-514350">
              <a:buFont typeface="+mj-lt"/>
              <a:buAutoNum type="alphaUcPeriod"/>
            </a:pPr>
            <a:r>
              <a:rPr lang="en-US" dirty="0"/>
              <a:t>AMR (automatic meter reading) and load management systems installed in the 1980s</a:t>
            </a:r>
          </a:p>
          <a:p>
            <a:endParaRPr lang="en-US" dirty="0"/>
          </a:p>
          <a:p>
            <a:endParaRPr lang="en-US" dirty="0"/>
          </a:p>
        </p:txBody>
      </p:sp>
    </p:spTree>
    <p:extLst>
      <p:ext uri="{BB962C8B-B14F-4D97-AF65-F5344CB8AC3E}">
        <p14:creationId xmlns:p14="http://schemas.microsoft.com/office/powerpoint/2010/main" val="50729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9923"/>
            <a:ext cx="9144000" cy="5158154"/>
          </a:xfrm>
          <a:prstGeom prst="rect">
            <a:avLst/>
          </a:prstGeom>
        </p:spPr>
      </p:pic>
    </p:spTree>
    <p:extLst>
      <p:ext uri="{BB962C8B-B14F-4D97-AF65-F5344CB8AC3E}">
        <p14:creationId xmlns:p14="http://schemas.microsoft.com/office/powerpoint/2010/main" val="149026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 McCracken</a:t>
            </a:r>
          </a:p>
        </p:txBody>
      </p:sp>
      <p:sp>
        <p:nvSpPr>
          <p:cNvPr id="3" name="Content Placeholder 2"/>
          <p:cNvSpPr>
            <a:spLocks noGrp="1"/>
          </p:cNvSpPr>
          <p:nvPr>
            <p:ph idx="1"/>
          </p:nvPr>
        </p:nvSpPr>
        <p:spPr/>
        <p:txBody>
          <a:bodyPr/>
          <a:lstStyle/>
          <a:p>
            <a:r>
              <a:rPr lang="en-US" dirty="0">
                <a:hlinkClick r:id="rId3"/>
              </a:rPr>
              <a:t>Tim.McCracken@KAMOPower.com</a:t>
            </a:r>
            <a:endParaRPr lang="en-US" dirty="0"/>
          </a:p>
          <a:p>
            <a:r>
              <a:rPr lang="en-US" dirty="0"/>
              <a:t>(918) 256-1869</a:t>
            </a:r>
          </a:p>
        </p:txBody>
      </p:sp>
    </p:spTree>
    <p:extLst>
      <p:ext uri="{BB962C8B-B14F-4D97-AF65-F5344CB8AC3E}">
        <p14:creationId xmlns:p14="http://schemas.microsoft.com/office/powerpoint/2010/main" val="486303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Perspective</a:t>
            </a:r>
          </a:p>
        </p:txBody>
      </p:sp>
      <p:sp>
        <p:nvSpPr>
          <p:cNvPr id="3" name="Content Placeholder 2"/>
          <p:cNvSpPr>
            <a:spLocks noGrp="1"/>
          </p:cNvSpPr>
          <p:nvPr>
            <p:ph idx="1"/>
          </p:nvPr>
        </p:nvSpPr>
        <p:spPr/>
        <p:txBody>
          <a:bodyPr>
            <a:normAutofit lnSpcReduction="10000"/>
          </a:bodyPr>
          <a:lstStyle/>
          <a:p>
            <a:r>
              <a:rPr lang="en-US" dirty="0"/>
              <a:t>Went to work at KAMO in 1980 as a telecommunications technician working on analog MW, simple two way radios, PLC &amp; </a:t>
            </a:r>
            <a:r>
              <a:rPr lang="en-US" u="sng" dirty="0"/>
              <a:t>supervisory control and telemetry</a:t>
            </a:r>
            <a:r>
              <a:rPr lang="en-US" dirty="0"/>
              <a:t>.</a:t>
            </a:r>
          </a:p>
          <a:p>
            <a:r>
              <a:rPr lang="en-US" dirty="0"/>
              <a:t>Analog MW evolved into digital MW then to SONET fiber optics and now MPLS.</a:t>
            </a:r>
          </a:p>
          <a:p>
            <a:r>
              <a:rPr lang="en-US" dirty="0"/>
              <a:t>In the beginning, utilities built their own communication systems to support SCADA and it’s predecessors.</a:t>
            </a:r>
          </a:p>
        </p:txBody>
      </p:sp>
    </p:spTree>
    <p:extLst>
      <p:ext uri="{BB962C8B-B14F-4D97-AF65-F5344CB8AC3E}">
        <p14:creationId xmlns:p14="http://schemas.microsoft.com/office/powerpoint/2010/main" val="789969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Electric Utility Industry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4442202"/>
              </p:ext>
            </p:extLst>
          </p:nvPr>
        </p:nvGraphicFramePr>
        <p:xfrm>
          <a:off x="457200" y="1600200"/>
          <a:ext cx="8229600" cy="43891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70840">
                <a:tc>
                  <a:txBody>
                    <a:bodyPr/>
                    <a:lstStyle/>
                    <a:p>
                      <a:pPr algn="ctr"/>
                      <a:r>
                        <a:rPr lang="en-US" sz="3600" dirty="0"/>
                        <a:t>Distribution</a:t>
                      </a:r>
                      <a:r>
                        <a:rPr lang="en-US" dirty="0"/>
                        <a:t> </a:t>
                      </a:r>
                    </a:p>
                    <a:p>
                      <a:endParaRPr lang="en-US" dirty="0"/>
                    </a:p>
                    <a:p>
                      <a:r>
                        <a:rPr lang="en-US" dirty="0"/>
                        <a:t>25</a:t>
                      </a:r>
                      <a:r>
                        <a:rPr lang="en-US" baseline="0" dirty="0"/>
                        <a:t> KV and below.  Aerial and Underground. 3 phase and single phase facilities. Joint Use</a:t>
                      </a:r>
                      <a:endParaRPr lang="en-US" dirty="0"/>
                    </a:p>
                  </a:txBody>
                  <a:tcPr/>
                </a:tc>
                <a:extLst>
                  <a:ext uri="{0D108BD9-81ED-4DB2-BD59-A6C34878D82A}">
                    <a16:rowId xmlns:a16="http://schemas.microsoft.com/office/drawing/2014/main" val="10000"/>
                  </a:ext>
                </a:extLst>
              </a:tr>
              <a:tr h="370840">
                <a:tc>
                  <a:txBody>
                    <a:bodyPr/>
                    <a:lstStyle/>
                    <a:p>
                      <a:pPr algn="ctr"/>
                      <a:r>
                        <a:rPr lang="en-US" sz="3600" b="1" dirty="0"/>
                        <a:t>Transmission</a:t>
                      </a:r>
                    </a:p>
                    <a:p>
                      <a:endParaRPr lang="en-US" dirty="0"/>
                    </a:p>
                    <a:p>
                      <a:r>
                        <a:rPr lang="en-US" dirty="0"/>
                        <a:t>69KV –</a:t>
                      </a:r>
                      <a:r>
                        <a:rPr lang="en-US" baseline="0" dirty="0"/>
                        <a:t> 500 KV and higher. Predominantly aerial. 3 phase (or more!) AC or DC. 3 AC Transmission Grids in the USA with DC interconnections between them</a:t>
                      </a:r>
                      <a:endParaRPr lang="en-US" dirty="0"/>
                    </a:p>
                  </a:txBody>
                  <a:tcPr/>
                </a:tc>
                <a:extLst>
                  <a:ext uri="{0D108BD9-81ED-4DB2-BD59-A6C34878D82A}">
                    <a16:rowId xmlns:a16="http://schemas.microsoft.com/office/drawing/2014/main" val="10001"/>
                  </a:ext>
                </a:extLst>
              </a:tr>
              <a:tr h="370840">
                <a:tc>
                  <a:txBody>
                    <a:bodyPr/>
                    <a:lstStyle/>
                    <a:p>
                      <a:pPr algn="ctr"/>
                      <a:r>
                        <a:rPr lang="en-US" sz="3600" b="1" dirty="0"/>
                        <a:t>Generation</a:t>
                      </a:r>
                    </a:p>
                    <a:p>
                      <a:endParaRPr lang="en-US" dirty="0"/>
                    </a:p>
                    <a:p>
                      <a:r>
                        <a:rPr lang="en-US" dirty="0"/>
                        <a:t>Hydro</a:t>
                      </a:r>
                      <a:r>
                        <a:rPr lang="en-US" baseline="0" dirty="0"/>
                        <a:t> carbon (coal and fuel oil), nuclear, hydro, wind and solar, bio mass, ???</a:t>
                      </a:r>
                    </a:p>
                    <a:p>
                      <a:r>
                        <a:rPr lang="en-US" baseline="0" dirty="0"/>
                        <a:t>Central station and distributed. Storage.</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3302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Acronyms and Definitions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5329038"/>
              </p:ext>
            </p:extLst>
          </p:nvPr>
        </p:nvGraphicFramePr>
        <p:xfrm>
          <a:off x="457200" y="1600200"/>
          <a:ext cx="7848600" cy="464820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50292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r>
                        <a:rPr lang="en-US" dirty="0"/>
                        <a:t>RTU</a:t>
                      </a:r>
                    </a:p>
                  </a:txBody>
                  <a:tcPr/>
                </a:tc>
                <a:tc>
                  <a:txBody>
                    <a:bodyPr/>
                    <a:lstStyle/>
                    <a:p>
                      <a:r>
                        <a:rPr lang="en-US" dirty="0"/>
                        <a:t>Remote</a:t>
                      </a:r>
                      <a:r>
                        <a:rPr lang="en-US" baseline="0" dirty="0"/>
                        <a:t> Terminal</a:t>
                      </a:r>
                    </a:p>
                    <a:p>
                      <a:r>
                        <a:rPr lang="en-US" baseline="0" dirty="0"/>
                        <a:t>Unit</a:t>
                      </a:r>
                      <a:endParaRPr lang="en-US" dirty="0"/>
                    </a:p>
                  </a:txBody>
                  <a:tcPr/>
                </a:tc>
                <a:tc>
                  <a:txBody>
                    <a:bodyPr/>
                    <a:lstStyle/>
                    <a:p>
                      <a:r>
                        <a:rPr lang="en-US" dirty="0"/>
                        <a:t>‘Discrete’ </a:t>
                      </a:r>
                      <a:r>
                        <a:rPr lang="en-US" baseline="0" dirty="0"/>
                        <a:t> hardwired points. Lots of cabling for control points, binary inputs, counters.  Lots of adjunct interface devices to make it work.</a:t>
                      </a:r>
                      <a:endParaRPr lang="en-US" dirty="0"/>
                    </a:p>
                  </a:txBody>
                  <a:tcPr/>
                </a:tc>
                <a:extLst>
                  <a:ext uri="{0D108BD9-81ED-4DB2-BD59-A6C34878D82A}">
                    <a16:rowId xmlns:a16="http://schemas.microsoft.com/office/drawing/2014/main" val="10001"/>
                  </a:ext>
                </a:extLst>
              </a:tr>
              <a:tr h="370840">
                <a:tc>
                  <a:txBody>
                    <a:bodyPr/>
                    <a:lstStyle/>
                    <a:p>
                      <a:r>
                        <a:rPr lang="en-US" dirty="0"/>
                        <a:t>IED</a:t>
                      </a:r>
                    </a:p>
                  </a:txBody>
                  <a:tcPr/>
                </a:tc>
                <a:tc>
                  <a:txBody>
                    <a:bodyPr/>
                    <a:lstStyle/>
                    <a:p>
                      <a:r>
                        <a:rPr lang="en-US" dirty="0"/>
                        <a:t>Intelligent Electronic</a:t>
                      </a:r>
                    </a:p>
                    <a:p>
                      <a:r>
                        <a:rPr lang="en-US" dirty="0"/>
                        <a:t>Device</a:t>
                      </a:r>
                    </a:p>
                  </a:txBody>
                  <a:tcPr/>
                </a:tc>
                <a:tc>
                  <a:txBody>
                    <a:bodyPr/>
                    <a:lstStyle/>
                    <a:p>
                      <a:r>
                        <a:rPr lang="en-US" dirty="0"/>
                        <a:t>Standalone</a:t>
                      </a:r>
                      <a:r>
                        <a:rPr lang="en-US" baseline="0" dirty="0"/>
                        <a:t> microprocessor device that replaces the adjunct interface devices and provides tens or hundreds of points. Sometimes replaces the RTU as well.</a:t>
                      </a:r>
                      <a:endParaRPr lang="en-US" dirty="0"/>
                    </a:p>
                  </a:txBody>
                  <a:tcPr/>
                </a:tc>
                <a:extLst>
                  <a:ext uri="{0D108BD9-81ED-4DB2-BD59-A6C34878D82A}">
                    <a16:rowId xmlns:a16="http://schemas.microsoft.com/office/drawing/2014/main" val="10002"/>
                  </a:ext>
                </a:extLst>
              </a:tr>
              <a:tr h="1259840">
                <a:tc>
                  <a:txBody>
                    <a:bodyPr/>
                    <a:lstStyle/>
                    <a:p>
                      <a:endParaRPr lang="en-US" dirty="0"/>
                    </a:p>
                  </a:txBody>
                  <a:tcPr/>
                </a:tc>
                <a:tc>
                  <a:txBody>
                    <a:bodyPr/>
                    <a:lstStyle/>
                    <a:p>
                      <a:r>
                        <a:rPr lang="en-US" dirty="0" err="1"/>
                        <a:t>Comm</a:t>
                      </a:r>
                      <a:r>
                        <a:rPr lang="en-US" dirty="0"/>
                        <a:t> Processors,</a:t>
                      </a:r>
                      <a:r>
                        <a:rPr lang="en-US" baseline="0" dirty="0"/>
                        <a:t> Data concentrators, etc.</a:t>
                      </a:r>
                      <a:endParaRPr lang="en-US" dirty="0"/>
                    </a:p>
                  </a:txBody>
                  <a:tcPr/>
                </a:tc>
                <a:tc>
                  <a:txBody>
                    <a:bodyPr/>
                    <a:lstStyle/>
                    <a:p>
                      <a:r>
                        <a:rPr lang="en-US" dirty="0"/>
                        <a:t>A</a:t>
                      </a:r>
                      <a:r>
                        <a:rPr lang="en-US" baseline="0" dirty="0"/>
                        <a:t> processor (usually but not always in the substation) that aggregates data from IEDs and RTUs and provides a single source for one or multiple utility master stations.</a:t>
                      </a:r>
                      <a:endParaRPr lang="en-US" dirty="0"/>
                    </a:p>
                  </a:txBody>
                  <a:tcPr/>
                </a:tc>
                <a:extLst>
                  <a:ext uri="{0D108BD9-81ED-4DB2-BD59-A6C34878D82A}">
                    <a16:rowId xmlns:a16="http://schemas.microsoft.com/office/drawing/2014/main" val="10003"/>
                  </a:ext>
                </a:extLst>
              </a:tr>
              <a:tr h="370840">
                <a:tc>
                  <a:txBody>
                    <a:bodyPr/>
                    <a:lstStyle/>
                    <a:p>
                      <a:endParaRPr lang="en-US" dirty="0"/>
                    </a:p>
                  </a:txBody>
                  <a:tcPr/>
                </a:tc>
                <a:tc>
                  <a:txBody>
                    <a:bodyPr/>
                    <a:lstStyle/>
                    <a:p>
                      <a:r>
                        <a:rPr lang="en-US" dirty="0"/>
                        <a:t>“Relay”</a:t>
                      </a:r>
                    </a:p>
                  </a:txBody>
                  <a:tcPr/>
                </a:tc>
                <a:tc>
                  <a:txBody>
                    <a:bodyPr/>
                    <a:lstStyle/>
                    <a:p>
                      <a:r>
                        <a:rPr lang="en-US" dirty="0"/>
                        <a:t>Protective Relay</a:t>
                      </a:r>
                      <a:r>
                        <a:rPr lang="en-US" baseline="0" dirty="0"/>
                        <a:t> – the device that processes instrumentation from a power line and detects problems and takes action to isolate the problem.</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9131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Terminal Unit (RTU)</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1245003"/>
            <a:ext cx="2971800" cy="5374153"/>
          </a:xfrm>
        </p:spPr>
      </p:pic>
    </p:spTree>
    <p:extLst>
      <p:ext uri="{BB962C8B-B14F-4D97-AF65-F5344CB8AC3E}">
        <p14:creationId xmlns:p14="http://schemas.microsoft.com/office/powerpoint/2010/main" val="366969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Intelligent Electronic Device</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600200"/>
            <a:ext cx="3237718" cy="2317525"/>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3100" y="4419600"/>
            <a:ext cx="4724400" cy="193270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5300" y="1752600"/>
            <a:ext cx="4038600" cy="1652155"/>
          </a:xfrm>
          <a:prstGeom prst="rect">
            <a:avLst/>
          </a:prstGeom>
        </p:spPr>
      </p:pic>
    </p:spTree>
    <p:extLst>
      <p:ext uri="{BB962C8B-B14F-4D97-AF65-F5344CB8AC3E}">
        <p14:creationId xmlns:p14="http://schemas.microsoft.com/office/powerpoint/2010/main" val="1861800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Protective Relay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219200"/>
            <a:ext cx="2466975" cy="184785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276600"/>
            <a:ext cx="2438400" cy="3429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799" y="1526540"/>
            <a:ext cx="5638613" cy="4036060"/>
          </a:xfrm>
          <a:prstGeom prst="rect">
            <a:avLst/>
          </a:prstGeom>
        </p:spPr>
      </p:pic>
    </p:spTree>
    <p:extLst>
      <p:ext uri="{BB962C8B-B14F-4D97-AF65-F5344CB8AC3E}">
        <p14:creationId xmlns:p14="http://schemas.microsoft.com/office/powerpoint/2010/main" val="257842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TotalTime>
  <Words>3150</Words>
  <Application>Microsoft Office PowerPoint</Application>
  <PresentationFormat>On-screen Show (4:3)</PresentationFormat>
  <Paragraphs>323</Paragraphs>
  <Slides>31</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SCADA</vt:lpstr>
      <vt:lpstr>What is “Smart Grid”</vt:lpstr>
      <vt:lpstr>What are the roots of Smart Grid?</vt:lpstr>
      <vt:lpstr>My Perspective</vt:lpstr>
      <vt:lpstr>Electric Utility Industry</vt:lpstr>
      <vt:lpstr>Acronyms and Definitions</vt:lpstr>
      <vt:lpstr>Remote Terminal Unit (RTU)</vt:lpstr>
      <vt:lpstr>Intelligent Electronic Device</vt:lpstr>
      <vt:lpstr>Protective Relay</vt:lpstr>
      <vt:lpstr>Acronyms &amp; Definitions</vt:lpstr>
      <vt:lpstr>Evolution of KAMOs SCADA &amp; T-Com</vt:lpstr>
      <vt:lpstr>SCADA Platform Evolution</vt:lpstr>
      <vt:lpstr>PowerPoint Presentation</vt:lpstr>
      <vt:lpstr>PowerPoint Presentation</vt:lpstr>
      <vt:lpstr>SCADA Platform Evolution</vt:lpstr>
      <vt:lpstr>SCADA Applications Evolution</vt:lpstr>
      <vt:lpstr>Situational Awareness  (The “old” way)</vt:lpstr>
      <vt:lpstr>Situational Awareness  (The “new” way)</vt:lpstr>
      <vt:lpstr>Situational Awareness  (The “new” way)</vt:lpstr>
      <vt:lpstr>Advanced Distribution Management System</vt:lpstr>
      <vt:lpstr>Advanced  Distribution Management System</vt:lpstr>
      <vt:lpstr>The Software Perspective</vt:lpstr>
      <vt:lpstr>PowerPoint Presentation</vt:lpstr>
      <vt:lpstr>PowerPoint Presentation</vt:lpstr>
      <vt:lpstr>PowerPoint Presentation</vt:lpstr>
      <vt:lpstr>PowerPoint Presentation</vt:lpstr>
      <vt:lpstr>PowerPoint Presentation</vt:lpstr>
      <vt:lpstr>PowerPoint Presentation</vt:lpstr>
      <vt:lpstr>Trends &amp; Buzz Phrases</vt:lpstr>
      <vt:lpstr>PowerPoint Presentation</vt:lpstr>
      <vt:lpstr>Tim McCracken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SCADA</dc:title>
  <dc:creator>Tim McCracken</dc:creator>
  <cp:lastModifiedBy>Tim McCracken</cp:lastModifiedBy>
  <cp:revision>49</cp:revision>
  <dcterms:created xsi:type="dcterms:W3CDTF">2016-09-22T12:43:50Z</dcterms:created>
  <dcterms:modified xsi:type="dcterms:W3CDTF">2016-09-28T02:46:14Z</dcterms:modified>
</cp:coreProperties>
</file>