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6" r:id="rId12"/>
    <p:sldId id="257" r:id="rId13"/>
    <p:sldId id="269" r:id="rId14"/>
    <p:sldId id="271" r:id="rId15"/>
    <p:sldId id="272" r:id="rId16"/>
    <p:sldId id="273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5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21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37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52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52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261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98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89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19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4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9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03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421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361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9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7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104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8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4CBCD1E-0084-4FC8-BF0F-D9BB79B679AF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CACAA64-B81A-4EC7-8C24-D4824D36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6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0990" y="1598212"/>
            <a:ext cx="101776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IPv6 Migration</a:t>
            </a:r>
          </a:p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and Benefits to using IPv6 Addresses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981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75291" y="135172"/>
            <a:ext cx="4721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IPv6 Overview</a:t>
            </a:r>
            <a:endParaRPr lang="en-US" sz="6000" dirty="0"/>
          </a:p>
        </p:txBody>
      </p:sp>
      <p:sp>
        <p:nvSpPr>
          <p:cNvPr id="10" name="TextBox 9"/>
          <p:cNvSpPr txBox="1"/>
          <p:nvPr/>
        </p:nvSpPr>
        <p:spPr>
          <a:xfrm>
            <a:off x="3005592" y="1150835"/>
            <a:ext cx="4823756" cy="8848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2606:F606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:0000:0000:0000:0000:0000:0001</a:t>
            </a:r>
          </a:p>
          <a:p>
            <a:r>
              <a:rPr lang="en-US" sz="1520" dirty="0" smtClean="0">
                <a:latin typeface="Arial" panose="020B0604020202020204" pitchFamily="34" charset="0"/>
                <a:cs typeface="Arial" panose="020B0604020202020204" pitchFamily="34" charset="0"/>
              </a:rPr>
              <a:t>XXXX:XXXX:XXXX:XXXX:XXXX:XXXX:XXXX:XXXX</a:t>
            </a:r>
          </a:p>
          <a:p>
            <a:r>
              <a:rPr lang="en-US" dirty="0" smtClean="0"/>
              <a:t>                      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229889" y="1704387"/>
            <a:ext cx="86081" cy="3098201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382722" y="1704387"/>
            <a:ext cx="68644" cy="32572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27295" y="1711014"/>
            <a:ext cx="76471" cy="3441431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655965" y="1711014"/>
            <a:ext cx="76706" cy="3656116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808365" y="1713419"/>
            <a:ext cx="59725" cy="3876348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952866" y="1717639"/>
            <a:ext cx="64122" cy="4118618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087347" y="1717640"/>
            <a:ext cx="54430" cy="435715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217471" y="1720014"/>
            <a:ext cx="57113" cy="45694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383215" y="1704387"/>
            <a:ext cx="41172" cy="4370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521611" y="1711172"/>
            <a:ext cx="40507" cy="41250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642830" y="1717639"/>
            <a:ext cx="43826" cy="38721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781978" y="1724539"/>
            <a:ext cx="59325" cy="36425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963590" y="1719786"/>
            <a:ext cx="27504" cy="343265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093404" y="1711014"/>
            <a:ext cx="39758" cy="3250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217938" y="1704387"/>
            <a:ext cx="37086" cy="30186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363655" y="1717640"/>
            <a:ext cx="32818" cy="27697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531958" y="1711014"/>
            <a:ext cx="6684" cy="25508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674127" y="1717639"/>
            <a:ext cx="39139" cy="22940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815576" y="1711014"/>
            <a:ext cx="25876" cy="198782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958034" y="1711014"/>
            <a:ext cx="38490" cy="17095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118386" y="1717640"/>
            <a:ext cx="17307" cy="14549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257555" y="1717640"/>
            <a:ext cx="15903" cy="12125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395320" y="1717639"/>
            <a:ext cx="7952" cy="8873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536511" y="1717640"/>
            <a:ext cx="15903" cy="6361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439384" y="2248874"/>
            <a:ext cx="486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128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7265506" y="2493178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124</a:t>
            </a:r>
            <a:endParaRPr lang="en-US" dirty="0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4081638" y="1704386"/>
            <a:ext cx="70112" cy="2915322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160781" y="2816170"/>
            <a:ext cx="521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120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7028027" y="3075912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116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888540" y="3332147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112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720073" y="3600768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108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609587" y="3904341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104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6422225" y="4146116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296329" y="438770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96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144853" y="4603665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92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6007854" y="4884355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88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882449" y="5087731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84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5728557" y="5308923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5571462" y="5495858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76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441307" y="5741830"/>
            <a:ext cx="398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72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5283384" y="601979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68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5075864" y="622489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4863306" y="5965179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4735292" y="574183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56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4607496" y="5495146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52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4460597" y="5304508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48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4312890" y="5041353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44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4171165" y="4848565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4042494" y="4718399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3899500" y="4514781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32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4256" y="2635254"/>
            <a:ext cx="168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This is your ISP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008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37683" y="1669774"/>
            <a:ext cx="76370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/>
              <a:t>IPv6 Migration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61919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8982516">
            <a:off x="1527790" y="1282999"/>
            <a:ext cx="26930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latin typeface="Arial Black" panose="020B0A04020102020204" pitchFamily="34" charset="0"/>
              </a:rPr>
              <a:t>Static</a:t>
            </a:r>
            <a:endParaRPr lang="en-US" sz="60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2097433">
            <a:off x="6769048" y="1434073"/>
            <a:ext cx="28083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latin typeface="Arial Rounded MT Bold" panose="020F0704030504030204" pitchFamily="34" charset="0"/>
              </a:rPr>
              <a:t>SLAAC</a:t>
            </a:r>
            <a:endParaRPr lang="en-US" sz="6000" dirty="0">
              <a:latin typeface="Arial Rounded MT Bold" panose="020F07040305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74312" y="2886323"/>
            <a:ext cx="56165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atin typeface="Calibri" panose="020F0502020204030204" pitchFamily="34" charset="0"/>
              </a:rPr>
              <a:t>Stateless DHCPv6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70497" y="3901986"/>
            <a:ext cx="56076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err="1"/>
              <a:t>Stateful</a:t>
            </a:r>
            <a:r>
              <a:rPr lang="en-US" sz="6000" dirty="0"/>
              <a:t> DCHPv6</a:t>
            </a:r>
            <a:r>
              <a:rPr lang="en-US" dirty="0"/>
              <a:t> </a:t>
            </a:r>
          </a:p>
        </p:txBody>
      </p:sp>
      <p:sp>
        <p:nvSpPr>
          <p:cNvPr id="9" name="TextBox 8"/>
          <p:cNvSpPr txBox="1"/>
          <p:nvPr/>
        </p:nvSpPr>
        <p:spPr>
          <a:xfrm rot="2705458">
            <a:off x="3419060" y="1948070"/>
            <a:ext cx="9733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anose="020F0502020204030204" pitchFamily="34" charset="0"/>
              </a:rPr>
              <a:t>6to4</a:t>
            </a:r>
            <a:endParaRPr lang="en-US" sz="3200" dirty="0"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8753182">
            <a:off x="6369782" y="2148489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6in4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1507" y="1009815"/>
            <a:ext cx="22781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PPPoE</a:t>
            </a:r>
            <a:r>
              <a:rPr lang="en-US" sz="2800" dirty="0" smtClean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 (6to4)</a:t>
            </a:r>
            <a:endParaRPr lang="en-US" sz="2800" dirty="0"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65280" y="898196"/>
            <a:ext cx="9460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dobe Caslon Pro" panose="0205050205050A020403" pitchFamily="18" charset="0"/>
              </a:rPr>
              <a:t>TSP</a:t>
            </a:r>
            <a:endParaRPr lang="en-US" sz="3200" dirty="0">
              <a:latin typeface="Adobe Caslon Pro" panose="0205050205050A020403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2638052">
            <a:off x="3737835" y="5187166"/>
            <a:ext cx="16482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 Rounded MT Bold" panose="020F0704030504030204" pitchFamily="34" charset="0"/>
              </a:rPr>
              <a:t>DS-Lite</a:t>
            </a:r>
            <a:endParaRPr lang="en-US" sz="3200" dirty="0">
              <a:latin typeface="Arial Rounded MT Bold" panose="020F07040305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342825" y="3080011"/>
            <a:ext cx="1023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Bodoni MT Black" panose="02070A03080606020203" pitchFamily="18" charset="0"/>
              </a:rPr>
              <a:t>6rd</a:t>
            </a:r>
            <a:endParaRPr lang="en-US" sz="3600" dirty="0">
              <a:latin typeface="Bodoni MT Black" panose="02070A030806060202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19801874">
            <a:off x="6241774" y="5462395"/>
            <a:ext cx="2466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PPPoE</a:t>
            </a:r>
            <a:r>
              <a:rPr lang="en-US" sz="3600" dirty="0" smtClean="0"/>
              <a:t> (6rd)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94267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21781" y="166977"/>
            <a:ext cx="2980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IPv6 Migration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229415" y="1256306"/>
            <a:ext cx="67991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to pick a standard that will last as long as possible </a:t>
            </a:r>
          </a:p>
          <a:p>
            <a:r>
              <a:rPr lang="en-US" dirty="0"/>
              <a:t>	</a:t>
            </a:r>
            <a:r>
              <a:rPr lang="en-US" dirty="0" smtClean="0"/>
              <a:t>	that allows you to eventually phase out IPv4 space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72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21781" y="166977"/>
            <a:ext cx="2980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IPv6 Migration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229415" y="1256306"/>
            <a:ext cx="679910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to pick a standard that will last as long as possible </a:t>
            </a:r>
          </a:p>
          <a:p>
            <a:r>
              <a:rPr lang="en-US" dirty="0"/>
              <a:t>	</a:t>
            </a:r>
            <a:r>
              <a:rPr lang="en-US" dirty="0" smtClean="0"/>
              <a:t>	that allows you to eventually phase out IPv4 space</a:t>
            </a:r>
          </a:p>
          <a:p>
            <a:endParaRPr lang="en-US" dirty="0" smtClean="0"/>
          </a:p>
          <a:p>
            <a:r>
              <a:rPr lang="en-US" dirty="0" smtClean="0"/>
              <a:t>We chose IPv4 and IPv6 Dual Stack with IA_NA and Prefix Delegation</a:t>
            </a:r>
          </a:p>
          <a:p>
            <a:r>
              <a:rPr lang="en-US" dirty="0"/>
              <a:t>	</a:t>
            </a:r>
            <a:r>
              <a:rPr lang="en-US" dirty="0" smtClean="0"/>
              <a:t>	using DHCPv6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8063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21781" y="166977"/>
            <a:ext cx="2980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IPv6 Migration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229415" y="1256306"/>
            <a:ext cx="831670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to pick a standard that will last as long as possible </a:t>
            </a:r>
          </a:p>
          <a:p>
            <a:r>
              <a:rPr lang="en-US" dirty="0"/>
              <a:t>	</a:t>
            </a:r>
            <a:r>
              <a:rPr lang="en-US" dirty="0" smtClean="0"/>
              <a:t>	that allows you to eventually phase out IPv4 space</a:t>
            </a:r>
          </a:p>
          <a:p>
            <a:endParaRPr lang="en-US" dirty="0" smtClean="0"/>
          </a:p>
          <a:p>
            <a:r>
              <a:rPr lang="en-US" dirty="0" smtClean="0"/>
              <a:t>We chose IPv4 and IPv6 Dual Stack with IA_NA and Prefix Delegation</a:t>
            </a:r>
          </a:p>
          <a:p>
            <a:r>
              <a:rPr lang="en-US" dirty="0"/>
              <a:t>	</a:t>
            </a:r>
            <a:r>
              <a:rPr lang="en-US" dirty="0" smtClean="0"/>
              <a:t>	using DHCPv6</a:t>
            </a:r>
          </a:p>
          <a:p>
            <a:endParaRPr lang="en-US" dirty="0"/>
          </a:p>
          <a:p>
            <a:r>
              <a:rPr lang="en-US" dirty="0" smtClean="0"/>
              <a:t>With DHCPv6 we can assign DNS attributes as well as any other options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Also gives us more visibility into who gets what IP addresses and strengthens security</a:t>
            </a:r>
          </a:p>
        </p:txBody>
      </p:sp>
    </p:spTree>
    <p:extLst>
      <p:ext uri="{BB962C8B-B14F-4D97-AF65-F5344CB8AC3E}">
        <p14:creationId xmlns:p14="http://schemas.microsoft.com/office/powerpoint/2010/main" val="3381943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21781" y="166977"/>
            <a:ext cx="2980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IPv6 Migration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229415" y="1256306"/>
            <a:ext cx="833080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to pick a standard that will last as long as possible </a:t>
            </a:r>
          </a:p>
          <a:p>
            <a:r>
              <a:rPr lang="en-US" dirty="0"/>
              <a:t>	</a:t>
            </a:r>
            <a:r>
              <a:rPr lang="en-US" dirty="0" smtClean="0"/>
              <a:t>	that allows you to eventually phase out IPv4 space</a:t>
            </a:r>
          </a:p>
          <a:p>
            <a:endParaRPr lang="en-US" dirty="0" smtClean="0"/>
          </a:p>
          <a:p>
            <a:r>
              <a:rPr lang="en-US" dirty="0" smtClean="0"/>
              <a:t>We chose IPv4 and IPv6 Dual Stack with IA_NA and Prefix Delegation</a:t>
            </a:r>
          </a:p>
          <a:p>
            <a:r>
              <a:rPr lang="en-US" dirty="0"/>
              <a:t>	</a:t>
            </a:r>
            <a:r>
              <a:rPr lang="en-US" dirty="0" smtClean="0"/>
              <a:t>	using DHCPv6</a:t>
            </a:r>
          </a:p>
          <a:p>
            <a:endParaRPr lang="en-US" dirty="0"/>
          </a:p>
          <a:p>
            <a:r>
              <a:rPr lang="en-US" dirty="0" smtClean="0"/>
              <a:t>With DHCPv6 we can assign DNS attributes as well as any other options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Also gives us more visibility into who gets what IP addresses and strengthens security</a:t>
            </a:r>
          </a:p>
          <a:p>
            <a:endParaRPr lang="en-US" dirty="0"/>
          </a:p>
          <a:p>
            <a:r>
              <a:rPr lang="en-US" dirty="0" smtClean="0"/>
              <a:t>                We hand out /48’s to our customers because of our size, that allows us a max of</a:t>
            </a:r>
          </a:p>
          <a:p>
            <a:r>
              <a:rPr lang="en-US" dirty="0"/>
              <a:t> </a:t>
            </a:r>
            <a:r>
              <a:rPr lang="en-US" dirty="0" smtClean="0"/>
              <a:t> 	   	65,536 customers all receiving a /48 prefix</a:t>
            </a:r>
          </a:p>
        </p:txBody>
      </p:sp>
    </p:spTree>
    <p:extLst>
      <p:ext uri="{BB962C8B-B14F-4D97-AF65-F5344CB8AC3E}">
        <p14:creationId xmlns:p14="http://schemas.microsoft.com/office/powerpoint/2010/main" val="602024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21781" y="166977"/>
            <a:ext cx="2980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IPv6 Migration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129099" y="1264257"/>
            <a:ext cx="980807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DHCPv6 Dual Stack it allows your company to hand out IPv4 and IPv6 simultaneously</a:t>
            </a:r>
          </a:p>
          <a:p>
            <a:r>
              <a:rPr lang="en-US" dirty="0"/>
              <a:t>	</a:t>
            </a:r>
            <a:r>
              <a:rPr lang="en-US" dirty="0" smtClean="0"/>
              <a:t>This allows you to turn off IPv4 once the customer stops using it</a:t>
            </a:r>
          </a:p>
          <a:p>
            <a:endParaRPr lang="en-US" dirty="0"/>
          </a:p>
          <a:p>
            <a:r>
              <a:rPr lang="en-US" dirty="0" smtClean="0"/>
              <a:t>This eases the transition period as long as you have available IPv4 address space</a:t>
            </a:r>
          </a:p>
          <a:p>
            <a:endParaRPr lang="en-US" dirty="0"/>
          </a:p>
          <a:p>
            <a:r>
              <a:rPr lang="en-US" dirty="0" smtClean="0"/>
              <a:t> Once the core of your network is setup the fun begins on finding out what equipment is IPv6 </a:t>
            </a:r>
          </a:p>
          <a:p>
            <a:r>
              <a:rPr lang="en-US" dirty="0"/>
              <a:t>	</a:t>
            </a:r>
            <a:r>
              <a:rPr lang="en-US" dirty="0" smtClean="0"/>
              <a:t>ready and what equipment is not. </a:t>
            </a:r>
          </a:p>
          <a:p>
            <a:endParaRPr lang="en-US" dirty="0"/>
          </a:p>
          <a:p>
            <a:r>
              <a:rPr lang="en-US" dirty="0" smtClean="0"/>
              <a:t>       Only expect a small percentage of your customers to actually use IPv6 initially due to the fact that</a:t>
            </a:r>
          </a:p>
          <a:p>
            <a:r>
              <a:rPr lang="en-US" dirty="0"/>
              <a:t>	</a:t>
            </a:r>
            <a:r>
              <a:rPr lang="en-US" dirty="0" smtClean="0"/>
              <a:t>even newer routers are IPv6 capable/compliant the feature is usually not turned on</a:t>
            </a:r>
          </a:p>
          <a:p>
            <a:r>
              <a:rPr lang="en-US" dirty="0"/>
              <a:t>	</a:t>
            </a:r>
            <a:r>
              <a:rPr lang="en-US" dirty="0" smtClean="0"/>
              <a:t>	by default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509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21781" y="166977"/>
            <a:ext cx="5349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IPv6 Benefits and Concerns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2679589" y="1573301"/>
            <a:ext cx="7801110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Benefits:</a:t>
            </a:r>
          </a:p>
          <a:p>
            <a:endParaRPr lang="en-US" dirty="0" smtClean="0"/>
          </a:p>
          <a:p>
            <a:r>
              <a:rPr lang="en-US" dirty="0" smtClean="0"/>
              <a:t>Faster speeds due to better routing and direct data flow</a:t>
            </a:r>
          </a:p>
          <a:p>
            <a:r>
              <a:rPr lang="en-US" dirty="0" smtClean="0"/>
              <a:t>Increased number of addresses allow the </a:t>
            </a:r>
            <a:r>
              <a:rPr lang="en-US" dirty="0" err="1" smtClean="0"/>
              <a:t>IoT</a:t>
            </a:r>
            <a:r>
              <a:rPr lang="en-US" dirty="0" smtClean="0"/>
              <a:t> (Internet of Things) to grow quicker</a:t>
            </a:r>
          </a:p>
          <a:p>
            <a:r>
              <a:rPr lang="en-US" dirty="0" smtClean="0"/>
              <a:t>Better security (</a:t>
            </a:r>
            <a:r>
              <a:rPr lang="en-US" dirty="0" err="1" smtClean="0"/>
              <a:t>IPSec</a:t>
            </a:r>
            <a:r>
              <a:rPr lang="en-US" dirty="0" smtClean="0"/>
              <a:t>) vs. IPv4</a:t>
            </a:r>
          </a:p>
          <a:p>
            <a:r>
              <a:rPr lang="en-US" dirty="0" smtClean="0"/>
              <a:t>No IP-level checksum that reduces bandwidth usage</a:t>
            </a:r>
          </a:p>
          <a:p>
            <a:r>
              <a:rPr lang="en-US" dirty="0" smtClean="0"/>
              <a:t>Easier for the end user to setup networks and keep track of IP Addresses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066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21781" y="166977"/>
            <a:ext cx="5349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IPv6 Benefits and Concerns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570135" y="1677725"/>
            <a:ext cx="3887603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Concerns:</a:t>
            </a:r>
          </a:p>
          <a:p>
            <a:endParaRPr lang="en-US" dirty="0"/>
          </a:p>
          <a:p>
            <a:r>
              <a:rPr lang="en-US" dirty="0" smtClean="0"/>
              <a:t>Cost $$$, Not only equipment but time</a:t>
            </a:r>
          </a:p>
          <a:p>
            <a:r>
              <a:rPr lang="en-US" dirty="0" smtClean="0"/>
              <a:t>Employee and Customer training</a:t>
            </a:r>
          </a:p>
          <a:p>
            <a:r>
              <a:rPr lang="en-US" dirty="0" smtClean="0"/>
              <a:t>Cleaning of current IPv4 inventory</a:t>
            </a:r>
          </a:p>
          <a:p>
            <a:r>
              <a:rPr lang="en-US" dirty="0" smtClean="0"/>
              <a:t>Dealing with legacy equipment</a:t>
            </a:r>
          </a:p>
          <a:p>
            <a:r>
              <a:rPr lang="en-US" dirty="0" smtClean="0"/>
              <a:t>Security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5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75291" y="135172"/>
            <a:ext cx="4721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IPv6 Overview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892410" y="1367624"/>
            <a:ext cx="145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is IPv6?</a:t>
            </a:r>
          </a:p>
        </p:txBody>
      </p:sp>
    </p:spTree>
    <p:extLst>
      <p:ext uri="{BB962C8B-B14F-4D97-AF65-F5344CB8AC3E}">
        <p14:creationId xmlns:p14="http://schemas.microsoft.com/office/powerpoint/2010/main" val="1079968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75291" y="135172"/>
            <a:ext cx="4721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IPv6 Overview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892410" y="1367624"/>
            <a:ext cx="54359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is IPv6?</a:t>
            </a:r>
          </a:p>
          <a:p>
            <a:r>
              <a:rPr lang="en-US" dirty="0" smtClean="0"/>
              <a:t>340 Trillion </a:t>
            </a:r>
            <a:r>
              <a:rPr lang="en-US" dirty="0" err="1" smtClean="0"/>
              <a:t>Trillion</a:t>
            </a:r>
            <a:r>
              <a:rPr lang="en-US" dirty="0" smtClean="0"/>
              <a:t> unique IP Addresses (</a:t>
            </a:r>
            <a:r>
              <a:rPr lang="en-US" dirty="0"/>
              <a:t>340 </a:t>
            </a:r>
            <a:r>
              <a:rPr lang="en-US" dirty="0" smtClean="0"/>
              <a:t>undecillion)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84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75291" y="135172"/>
            <a:ext cx="4721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IPv6 Overview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892410" y="1367624"/>
            <a:ext cx="67999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is IPv6?</a:t>
            </a:r>
          </a:p>
          <a:p>
            <a:r>
              <a:rPr lang="en-US" dirty="0" smtClean="0"/>
              <a:t>340 Trillion </a:t>
            </a:r>
            <a:r>
              <a:rPr lang="en-US" dirty="0" err="1" smtClean="0"/>
              <a:t>Trillion</a:t>
            </a:r>
            <a:r>
              <a:rPr lang="en-US" dirty="0" smtClean="0"/>
              <a:t> unique IP Addresses (340 undecillion)</a:t>
            </a:r>
          </a:p>
          <a:p>
            <a:pPr lvl="0"/>
            <a:r>
              <a:rPr lang="en-US" dirty="0" smtClean="0"/>
              <a:t>128 bit in hexadecimal format (Ex.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</a:rPr>
              <a:t>2001:db8:ffff:1:201:02ff:fe03:0405)</a:t>
            </a:r>
            <a:r>
              <a: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283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75291" y="135172"/>
            <a:ext cx="4721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IPv6 Overview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892410" y="1367624"/>
            <a:ext cx="677268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is IPv6?</a:t>
            </a:r>
          </a:p>
          <a:p>
            <a:r>
              <a:rPr lang="en-US" dirty="0" smtClean="0"/>
              <a:t>340 Trillion </a:t>
            </a:r>
            <a:r>
              <a:rPr lang="en-US" dirty="0" err="1" smtClean="0"/>
              <a:t>Trillion</a:t>
            </a:r>
            <a:r>
              <a:rPr lang="en-US" dirty="0" smtClean="0"/>
              <a:t> unique IP Addresses (340 undecillion)</a:t>
            </a:r>
          </a:p>
          <a:p>
            <a:pPr lvl="0"/>
            <a:r>
              <a:rPr lang="en-US" dirty="0" smtClean="0"/>
              <a:t>128 bit in hexadecimal format (Ex.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effectLst/>
              </a:rPr>
              <a:t>2001:db8:ffff:1:201:02ff:fe03:0405)</a:t>
            </a:r>
          </a:p>
          <a:p>
            <a:pPr lvl="0"/>
            <a:r>
              <a:rPr lang="en-US" altLang="en-US" dirty="0" smtClean="0">
                <a:solidFill>
                  <a:schemeClr val="tx1"/>
                </a:solidFill>
              </a:rPr>
              <a:t>No NAT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141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75291" y="135172"/>
            <a:ext cx="4721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IPv6 Overview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959714" y="1150835"/>
            <a:ext cx="36199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Steps to acquire IPv6 address space!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401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75291" y="135172"/>
            <a:ext cx="4721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IPv6 Overview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959714" y="1150835"/>
            <a:ext cx="48352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Steps to acquire IPv6 address space!</a:t>
            </a:r>
          </a:p>
          <a:p>
            <a:endParaRPr lang="en-US" dirty="0" smtClean="0"/>
          </a:p>
          <a:p>
            <a:r>
              <a:rPr lang="en-US" dirty="0" smtClean="0"/>
              <a:t>Contact ARIN and request IPv6 addresses</a:t>
            </a:r>
          </a:p>
          <a:p>
            <a:r>
              <a:rPr lang="en-US" dirty="0"/>
              <a:t>	</a:t>
            </a:r>
            <a:r>
              <a:rPr lang="en-US" dirty="0" smtClean="0"/>
              <a:t>Usually takes no longer than 1~2 weeks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1750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75291" y="135172"/>
            <a:ext cx="4721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IPv6 Overview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959714" y="1150835"/>
            <a:ext cx="730777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Steps to acquire IPv6 address space!</a:t>
            </a:r>
          </a:p>
          <a:p>
            <a:endParaRPr lang="en-US" dirty="0" smtClean="0"/>
          </a:p>
          <a:p>
            <a:r>
              <a:rPr lang="en-US" dirty="0" smtClean="0"/>
              <a:t>Contact ARIN and request IPv6 addresses</a:t>
            </a:r>
          </a:p>
          <a:p>
            <a:r>
              <a:rPr lang="en-US" dirty="0"/>
              <a:t>	</a:t>
            </a:r>
            <a:r>
              <a:rPr lang="en-US" dirty="0" smtClean="0"/>
              <a:t>Usually takes no longer than 1~2 weeks</a:t>
            </a:r>
          </a:p>
          <a:p>
            <a:endParaRPr lang="en-US" dirty="0" smtClean="0"/>
          </a:p>
          <a:p>
            <a:r>
              <a:rPr lang="en-US" dirty="0" smtClean="0"/>
              <a:t>ARIN will assign your ISP a /32 subnet</a:t>
            </a:r>
          </a:p>
          <a:p>
            <a:r>
              <a:rPr lang="en-US" dirty="0"/>
              <a:t>	</a:t>
            </a:r>
            <a:r>
              <a:rPr lang="en-US" dirty="0" smtClean="0"/>
              <a:t>That is </a:t>
            </a:r>
            <a:r>
              <a:rPr lang="en-US" b="1" dirty="0" smtClean="0"/>
              <a:t>79,228,162,514,264,337,593,543,950,336</a:t>
            </a:r>
            <a:r>
              <a:rPr lang="en-US" dirty="0" smtClean="0"/>
              <a:t> IPv6 addresses</a:t>
            </a:r>
          </a:p>
          <a:p>
            <a:r>
              <a:rPr lang="en-US" dirty="0"/>
              <a:t>	</a:t>
            </a:r>
            <a:r>
              <a:rPr lang="en-US" dirty="0" smtClean="0"/>
              <a:t>or </a:t>
            </a:r>
            <a:r>
              <a:rPr lang="en-US" b="1" dirty="0" smtClean="0"/>
              <a:t>65,536 /48’s</a:t>
            </a:r>
            <a:r>
              <a:rPr lang="en-US" dirty="0" smtClean="0"/>
              <a:t> (256 /</a:t>
            </a:r>
            <a:r>
              <a:rPr lang="en-US" dirty="0" smtClean="0"/>
              <a:t>56’s)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or </a:t>
            </a:r>
            <a:r>
              <a:rPr lang="en-US" b="1" dirty="0" smtClean="0"/>
              <a:t>16,777,216 /56’s </a:t>
            </a:r>
            <a:r>
              <a:rPr lang="en-US" dirty="0" smtClean="0"/>
              <a:t>(256 /64’s)</a:t>
            </a:r>
          </a:p>
          <a:p>
            <a:r>
              <a:rPr lang="en-US" dirty="0"/>
              <a:t>	</a:t>
            </a:r>
            <a:r>
              <a:rPr lang="en-US" dirty="0" smtClean="0"/>
              <a:t>or </a:t>
            </a:r>
            <a:r>
              <a:rPr lang="en-US" b="1" dirty="0" smtClean="0"/>
              <a:t>4,294,967,296 /64’s </a:t>
            </a:r>
            <a:r>
              <a:rPr lang="en-US" dirty="0" smtClean="0"/>
              <a:t>(Exact number of IPv4 addresses)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9119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441" y="5528907"/>
            <a:ext cx="2600077" cy="1220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14" y="6139197"/>
            <a:ext cx="265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Josh Harp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Sr. Network Engineer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75291" y="135172"/>
            <a:ext cx="4721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IPv6 Overview</a:t>
            </a:r>
            <a:endParaRPr lang="en-US" sz="6000" dirty="0"/>
          </a:p>
        </p:txBody>
      </p:sp>
      <p:sp>
        <p:nvSpPr>
          <p:cNvPr id="10" name="TextBox 9"/>
          <p:cNvSpPr txBox="1"/>
          <p:nvPr/>
        </p:nvSpPr>
        <p:spPr>
          <a:xfrm>
            <a:off x="3005592" y="1150835"/>
            <a:ext cx="4823756" cy="8848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2606:F606:0000:0000:0000:0000:0000:0001</a:t>
            </a:r>
          </a:p>
          <a:p>
            <a:r>
              <a:rPr lang="en-US" sz="1520" dirty="0" smtClean="0">
                <a:latin typeface="Arial" panose="020B0604020202020204" pitchFamily="34" charset="0"/>
                <a:cs typeface="Arial" panose="020B0604020202020204" pitchFamily="34" charset="0"/>
              </a:rPr>
              <a:t>XXXX:XXXX:XXXX:XXXX:XXXX:XXXX:XXXX:XXXX</a:t>
            </a:r>
          </a:p>
          <a:p>
            <a:r>
              <a:rPr lang="en-US" dirty="0" smtClean="0"/>
              <a:t>                      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229889" y="1704387"/>
            <a:ext cx="86081" cy="3098201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382722" y="1704387"/>
            <a:ext cx="68644" cy="325722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527295" y="1711014"/>
            <a:ext cx="76471" cy="3441431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655965" y="1711014"/>
            <a:ext cx="76706" cy="3656116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808365" y="1713419"/>
            <a:ext cx="59725" cy="3876348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952866" y="1717639"/>
            <a:ext cx="64122" cy="4118618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087347" y="1717640"/>
            <a:ext cx="54430" cy="4357157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217471" y="1720014"/>
            <a:ext cx="57113" cy="45694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383215" y="1704387"/>
            <a:ext cx="41172" cy="43704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521611" y="1711172"/>
            <a:ext cx="40507" cy="41250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642830" y="1717639"/>
            <a:ext cx="43826" cy="38721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781978" y="1724539"/>
            <a:ext cx="59325" cy="36425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963590" y="1719786"/>
            <a:ext cx="27504" cy="343265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093404" y="1711014"/>
            <a:ext cx="39758" cy="3250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217938" y="1704387"/>
            <a:ext cx="37086" cy="30186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363655" y="1717640"/>
            <a:ext cx="32818" cy="27697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531958" y="1711014"/>
            <a:ext cx="6684" cy="25508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674127" y="1717639"/>
            <a:ext cx="39139" cy="22940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815576" y="1711014"/>
            <a:ext cx="25876" cy="198782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958034" y="1711014"/>
            <a:ext cx="38490" cy="17095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118386" y="1717640"/>
            <a:ext cx="17307" cy="14549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257555" y="1717640"/>
            <a:ext cx="15903" cy="12125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395320" y="1717639"/>
            <a:ext cx="7952" cy="8873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536511" y="1717640"/>
            <a:ext cx="15903" cy="6361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439384" y="2248874"/>
            <a:ext cx="486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128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7265506" y="2493178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124</a:t>
            </a:r>
            <a:endParaRPr lang="en-US" dirty="0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4081638" y="1704386"/>
            <a:ext cx="70112" cy="2915322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7160781" y="2816170"/>
            <a:ext cx="521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120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7028027" y="3075912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116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888540" y="3332147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112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720073" y="3600768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108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609587" y="3904341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104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6422225" y="4146116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296329" y="438770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96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144853" y="4603665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92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6007854" y="4884355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88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882449" y="5087731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84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5728557" y="5308923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5571462" y="5495858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76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441307" y="5741830"/>
            <a:ext cx="398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72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5283384" y="601979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68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5075864" y="6224893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4863306" y="5965179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4735292" y="574183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56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4607496" y="5495146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52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4460597" y="5304508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48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4312890" y="5041353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44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4171165" y="4848565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4042494" y="4718399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3899500" y="4514781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8949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10130</TotalTime>
  <Words>487</Words>
  <Application>Microsoft Office PowerPoint</Application>
  <PresentationFormat>Widescreen</PresentationFormat>
  <Paragraphs>212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Adobe Heiti Std R</vt:lpstr>
      <vt:lpstr>Adobe Caslon Pro</vt:lpstr>
      <vt:lpstr>Arial</vt:lpstr>
      <vt:lpstr>Arial Black</vt:lpstr>
      <vt:lpstr>Arial Rounded MT Bold</vt:lpstr>
      <vt:lpstr>Bodoni MT Black</vt:lpstr>
      <vt:lpstr>Calibri</vt:lpstr>
      <vt:lpstr>Corbel</vt:lpstr>
      <vt:lpstr>Times New Roman</vt:lpstr>
      <vt:lpstr>Parallax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catv2</dc:creator>
  <cp:lastModifiedBy>catv2</cp:lastModifiedBy>
  <cp:revision>23</cp:revision>
  <dcterms:created xsi:type="dcterms:W3CDTF">2016-04-11T01:43:43Z</dcterms:created>
  <dcterms:modified xsi:type="dcterms:W3CDTF">2016-04-21T14:11:11Z</dcterms:modified>
</cp:coreProperties>
</file>