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4"/>
  </p:notesMasterIdLst>
  <p:handoutMasterIdLst>
    <p:handoutMasterId r:id="rId45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73" r:id="rId15"/>
    <p:sldId id="265" r:id="rId16"/>
    <p:sldId id="266" r:id="rId17"/>
    <p:sldId id="267" r:id="rId18"/>
    <p:sldId id="271" r:id="rId19"/>
    <p:sldId id="268" r:id="rId20"/>
    <p:sldId id="269" r:id="rId21"/>
    <p:sldId id="270" r:id="rId22"/>
    <p:sldId id="274" r:id="rId23"/>
    <p:sldId id="276" r:id="rId24"/>
    <p:sldId id="277" r:id="rId25"/>
    <p:sldId id="275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9" r:id="rId37"/>
    <p:sldId id="288" r:id="rId38"/>
    <p:sldId id="290" r:id="rId39"/>
    <p:sldId id="291" r:id="rId40"/>
    <p:sldId id="292" r:id="rId41"/>
    <p:sldId id="294" r:id="rId42"/>
    <p:sldId id="29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135"/>
    <a:srgbClr val="006600"/>
    <a:srgbClr val="007A37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6" autoAdjust="0"/>
    <p:restoredTop sz="95980" autoAdjust="0"/>
  </p:normalViewPr>
  <p:slideViewPr>
    <p:cSldViewPr>
      <p:cViewPr varScale="1">
        <p:scale>
          <a:sx n="114" d="100"/>
          <a:sy n="114" d="100"/>
        </p:scale>
        <p:origin x="150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320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C3AD2E-5087-44F1-B431-F8FFDB0CAD19}" type="doc">
      <dgm:prSet loTypeId="urn:microsoft.com/office/officeart/2005/8/layout/gear1" loCatId="process" qsTypeId="urn:microsoft.com/office/officeart/2005/8/quickstyle/simple5" qsCatId="simple" csTypeId="urn:microsoft.com/office/officeart/2005/8/colors/accent1_1" csCatId="accent1" phldr="1"/>
      <dgm:spPr/>
    </dgm:pt>
    <dgm:pt modelId="{22CCBB25-DED3-4830-B330-939A5AC4D2E2}">
      <dgm:prSet phldrT="[Text]" custT="1"/>
      <dgm:spPr/>
      <dgm:t>
        <a:bodyPr/>
        <a:lstStyle/>
        <a:p>
          <a:r>
            <a:rPr lang="en-US" sz="1200" dirty="0"/>
            <a:t>Load Management</a:t>
          </a:r>
        </a:p>
      </dgm:t>
    </dgm:pt>
    <dgm:pt modelId="{8600EFB5-841F-45C8-9550-01A1E63F38CD}" type="parTrans" cxnId="{FB9C7B6B-6DFC-4A80-B84E-3C396D774443}">
      <dgm:prSet/>
      <dgm:spPr/>
      <dgm:t>
        <a:bodyPr/>
        <a:lstStyle/>
        <a:p>
          <a:endParaRPr lang="en-US"/>
        </a:p>
      </dgm:t>
    </dgm:pt>
    <dgm:pt modelId="{EC57DB9F-661A-4326-8A12-2D147EC7D9E0}" type="sibTrans" cxnId="{FB9C7B6B-6DFC-4A80-B84E-3C396D774443}">
      <dgm:prSet/>
      <dgm:spPr/>
      <dgm:t>
        <a:bodyPr/>
        <a:lstStyle/>
        <a:p>
          <a:endParaRPr lang="en-US"/>
        </a:p>
      </dgm:t>
    </dgm:pt>
    <dgm:pt modelId="{DB2363DB-894E-4AD3-8593-07B16A2BB3BA}">
      <dgm:prSet phldrT="[Text]" custT="1"/>
      <dgm:spPr/>
      <dgm:t>
        <a:bodyPr/>
        <a:lstStyle/>
        <a:p>
          <a:r>
            <a:rPr lang="en-US" sz="1400" dirty="0"/>
            <a:t>Voltage Loss Management</a:t>
          </a:r>
        </a:p>
      </dgm:t>
    </dgm:pt>
    <dgm:pt modelId="{29C5D6FB-356F-4227-B616-D562AA0F7732}" type="parTrans" cxnId="{430B5A54-B161-4DEA-B001-600D4DAB4119}">
      <dgm:prSet/>
      <dgm:spPr/>
      <dgm:t>
        <a:bodyPr/>
        <a:lstStyle/>
        <a:p>
          <a:endParaRPr lang="en-US"/>
        </a:p>
      </dgm:t>
    </dgm:pt>
    <dgm:pt modelId="{4536810F-8377-4FFA-BED7-C6581EE43216}" type="sibTrans" cxnId="{430B5A54-B161-4DEA-B001-600D4DAB4119}">
      <dgm:prSet/>
      <dgm:spPr/>
      <dgm:t>
        <a:bodyPr/>
        <a:lstStyle/>
        <a:p>
          <a:endParaRPr lang="en-US"/>
        </a:p>
      </dgm:t>
    </dgm:pt>
    <dgm:pt modelId="{06320865-F79E-4116-A7BA-45CB8BC626C5}">
      <dgm:prSet phldrT="[Text]" custT="1"/>
      <dgm:spPr/>
      <dgm:t>
        <a:bodyPr/>
        <a:lstStyle/>
        <a:p>
          <a:r>
            <a:rPr lang="en-US" sz="1800" dirty="0"/>
            <a:t>Fault Management</a:t>
          </a:r>
        </a:p>
      </dgm:t>
    </dgm:pt>
    <dgm:pt modelId="{2E1FFC57-3ED1-4BA5-9803-70F7E8123637}" type="sibTrans" cxnId="{2AA728E7-6E2F-4BA2-8796-A9CC12581050}">
      <dgm:prSet/>
      <dgm:spPr/>
      <dgm:t>
        <a:bodyPr/>
        <a:lstStyle/>
        <a:p>
          <a:endParaRPr lang="en-US"/>
        </a:p>
      </dgm:t>
    </dgm:pt>
    <dgm:pt modelId="{E92B85FF-BDE5-400A-B11B-41EB770E5FCF}" type="parTrans" cxnId="{2AA728E7-6E2F-4BA2-8796-A9CC12581050}">
      <dgm:prSet/>
      <dgm:spPr/>
      <dgm:t>
        <a:bodyPr/>
        <a:lstStyle/>
        <a:p>
          <a:endParaRPr lang="en-US"/>
        </a:p>
      </dgm:t>
    </dgm:pt>
    <dgm:pt modelId="{17347D5E-18A0-4096-ADB1-C383F0756802}">
      <dgm:prSet phldrT="[Text]" custT="1"/>
      <dgm:spPr/>
      <dgm:t>
        <a:bodyPr/>
        <a:lstStyle/>
        <a:p>
          <a:endParaRPr lang="en-US" sz="1800" dirty="0"/>
        </a:p>
      </dgm:t>
    </dgm:pt>
    <dgm:pt modelId="{27B7722F-B5A2-430C-9E38-8E5E94AF8777}" type="parTrans" cxnId="{D6A89D43-CB8A-41E0-A1AD-B5025836B782}">
      <dgm:prSet/>
      <dgm:spPr/>
      <dgm:t>
        <a:bodyPr/>
        <a:lstStyle/>
        <a:p>
          <a:endParaRPr lang="en-US"/>
        </a:p>
      </dgm:t>
    </dgm:pt>
    <dgm:pt modelId="{97D50429-94F6-45DA-884C-CBEF91C2B8AC}" type="sibTrans" cxnId="{D6A89D43-CB8A-41E0-A1AD-B5025836B782}">
      <dgm:prSet/>
      <dgm:spPr/>
      <dgm:t>
        <a:bodyPr/>
        <a:lstStyle/>
        <a:p>
          <a:endParaRPr lang="en-US"/>
        </a:p>
      </dgm:t>
    </dgm:pt>
    <dgm:pt modelId="{B08D967A-40AB-4CD8-86F9-3CF549B26AEB}" type="pres">
      <dgm:prSet presAssocID="{29C3AD2E-5087-44F1-B431-F8FFDB0CAD1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BCE00B7-805C-4B91-80DE-6D3FC06324FE}" type="pres">
      <dgm:prSet presAssocID="{06320865-F79E-4116-A7BA-45CB8BC626C5}" presName="gear1" presStyleLbl="node1" presStyleIdx="0" presStyleCnt="3">
        <dgm:presLayoutVars>
          <dgm:chMax val="1"/>
          <dgm:bulletEnabled val="1"/>
        </dgm:presLayoutVars>
      </dgm:prSet>
      <dgm:spPr/>
    </dgm:pt>
    <dgm:pt modelId="{8BB24049-F317-40CC-8162-A1DEAB6FE7A9}" type="pres">
      <dgm:prSet presAssocID="{06320865-F79E-4116-A7BA-45CB8BC626C5}" presName="gear1srcNode" presStyleLbl="node1" presStyleIdx="0" presStyleCnt="3"/>
      <dgm:spPr/>
    </dgm:pt>
    <dgm:pt modelId="{F06EE629-F6DB-47E2-B622-0FC48CD20AF9}" type="pres">
      <dgm:prSet presAssocID="{06320865-F79E-4116-A7BA-45CB8BC626C5}" presName="gear1dstNode" presStyleLbl="node1" presStyleIdx="0" presStyleCnt="3"/>
      <dgm:spPr/>
    </dgm:pt>
    <dgm:pt modelId="{6C9804CE-921D-409D-AB23-9B3532A9108E}" type="pres">
      <dgm:prSet presAssocID="{22CCBB25-DED3-4830-B330-939A5AC4D2E2}" presName="gear2" presStyleLbl="node1" presStyleIdx="1" presStyleCnt="3">
        <dgm:presLayoutVars>
          <dgm:chMax val="1"/>
          <dgm:bulletEnabled val="1"/>
        </dgm:presLayoutVars>
      </dgm:prSet>
      <dgm:spPr/>
    </dgm:pt>
    <dgm:pt modelId="{CC9EE145-42ED-48D9-8C52-7140DD3011D9}" type="pres">
      <dgm:prSet presAssocID="{22CCBB25-DED3-4830-B330-939A5AC4D2E2}" presName="gear2srcNode" presStyleLbl="node1" presStyleIdx="1" presStyleCnt="3"/>
      <dgm:spPr/>
    </dgm:pt>
    <dgm:pt modelId="{0D7B1166-E390-4A68-8CF6-5AFB3DB39ED4}" type="pres">
      <dgm:prSet presAssocID="{22CCBB25-DED3-4830-B330-939A5AC4D2E2}" presName="gear2dstNode" presStyleLbl="node1" presStyleIdx="1" presStyleCnt="3"/>
      <dgm:spPr/>
    </dgm:pt>
    <dgm:pt modelId="{34699143-24A3-46E4-B76E-C3975F3D4C4F}" type="pres">
      <dgm:prSet presAssocID="{DB2363DB-894E-4AD3-8593-07B16A2BB3BA}" presName="gear3" presStyleLbl="node1" presStyleIdx="2" presStyleCnt="3" custAng="21515629"/>
      <dgm:spPr/>
    </dgm:pt>
    <dgm:pt modelId="{59021D5C-ABCA-4F4D-96C5-EC3002F8C15B}" type="pres">
      <dgm:prSet presAssocID="{DB2363DB-894E-4AD3-8593-07B16A2BB3BA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4545F364-433D-469A-9283-973AA9450807}" type="pres">
      <dgm:prSet presAssocID="{DB2363DB-894E-4AD3-8593-07B16A2BB3BA}" presName="gear3srcNode" presStyleLbl="node1" presStyleIdx="2" presStyleCnt="3"/>
      <dgm:spPr/>
    </dgm:pt>
    <dgm:pt modelId="{F362762D-81F9-4EE3-8467-0B86CA29C0C4}" type="pres">
      <dgm:prSet presAssocID="{DB2363DB-894E-4AD3-8593-07B16A2BB3BA}" presName="gear3dstNode" presStyleLbl="node1" presStyleIdx="2" presStyleCnt="3"/>
      <dgm:spPr/>
    </dgm:pt>
    <dgm:pt modelId="{7E372659-FA13-4912-84C7-31370A198B1C}" type="pres">
      <dgm:prSet presAssocID="{2E1FFC57-3ED1-4BA5-9803-70F7E8123637}" presName="connector1" presStyleLbl="sibTrans2D1" presStyleIdx="0" presStyleCnt="3"/>
      <dgm:spPr/>
    </dgm:pt>
    <dgm:pt modelId="{CB35653D-9347-458F-8133-8E819274B2E1}" type="pres">
      <dgm:prSet presAssocID="{EC57DB9F-661A-4326-8A12-2D147EC7D9E0}" presName="connector2" presStyleLbl="sibTrans2D1" presStyleIdx="1" presStyleCnt="3"/>
      <dgm:spPr/>
    </dgm:pt>
    <dgm:pt modelId="{7E9B9330-09F1-49DD-89C4-1C29425C86AF}" type="pres">
      <dgm:prSet presAssocID="{4536810F-8377-4FFA-BED7-C6581EE43216}" presName="connector3" presStyleLbl="sibTrans2D1" presStyleIdx="2" presStyleCnt="3"/>
      <dgm:spPr/>
    </dgm:pt>
  </dgm:ptLst>
  <dgm:cxnLst>
    <dgm:cxn modelId="{6BA8E50E-9918-4788-9EF7-1892DA431477}" type="presOf" srcId="{2E1FFC57-3ED1-4BA5-9803-70F7E8123637}" destId="{7E372659-FA13-4912-84C7-31370A198B1C}" srcOrd="0" destOrd="0" presId="urn:microsoft.com/office/officeart/2005/8/layout/gear1"/>
    <dgm:cxn modelId="{5CB66D1A-3963-49E9-9732-B3429A952C02}" type="presOf" srcId="{06320865-F79E-4116-A7BA-45CB8BC626C5}" destId="{F06EE629-F6DB-47E2-B622-0FC48CD20AF9}" srcOrd="2" destOrd="0" presId="urn:microsoft.com/office/officeart/2005/8/layout/gear1"/>
    <dgm:cxn modelId="{6E418422-FF8E-4AED-B040-580137EAE4B8}" type="presOf" srcId="{22CCBB25-DED3-4830-B330-939A5AC4D2E2}" destId="{0D7B1166-E390-4A68-8CF6-5AFB3DB39ED4}" srcOrd="2" destOrd="0" presId="urn:microsoft.com/office/officeart/2005/8/layout/gear1"/>
    <dgm:cxn modelId="{3A69CF26-96F5-48CB-8741-04F079DE221A}" type="presOf" srcId="{06320865-F79E-4116-A7BA-45CB8BC626C5}" destId="{8BB24049-F317-40CC-8162-A1DEAB6FE7A9}" srcOrd="1" destOrd="0" presId="urn:microsoft.com/office/officeart/2005/8/layout/gear1"/>
    <dgm:cxn modelId="{0DEDB92B-9629-4C50-B564-17271408ACC1}" type="presOf" srcId="{22CCBB25-DED3-4830-B330-939A5AC4D2E2}" destId="{CC9EE145-42ED-48D9-8C52-7140DD3011D9}" srcOrd="1" destOrd="0" presId="urn:microsoft.com/office/officeart/2005/8/layout/gear1"/>
    <dgm:cxn modelId="{977B5F5B-94F0-41F0-B2BF-F1B2B1755D41}" type="presOf" srcId="{29C3AD2E-5087-44F1-B431-F8FFDB0CAD19}" destId="{B08D967A-40AB-4CD8-86F9-3CF549B26AEB}" srcOrd="0" destOrd="0" presId="urn:microsoft.com/office/officeart/2005/8/layout/gear1"/>
    <dgm:cxn modelId="{28F06A5B-4701-47F1-8E84-F30DC1066E1D}" type="presOf" srcId="{DB2363DB-894E-4AD3-8593-07B16A2BB3BA}" destId="{34699143-24A3-46E4-B76E-C3975F3D4C4F}" srcOrd="0" destOrd="0" presId="urn:microsoft.com/office/officeart/2005/8/layout/gear1"/>
    <dgm:cxn modelId="{D6A89D43-CB8A-41E0-A1AD-B5025836B782}" srcId="{29C3AD2E-5087-44F1-B431-F8FFDB0CAD19}" destId="{17347D5E-18A0-4096-ADB1-C383F0756802}" srcOrd="3" destOrd="0" parTransId="{27B7722F-B5A2-430C-9E38-8E5E94AF8777}" sibTransId="{97D50429-94F6-45DA-884C-CBEF91C2B8AC}"/>
    <dgm:cxn modelId="{95CCA343-EA00-480B-AA91-AC535BCDB07A}" type="presOf" srcId="{DB2363DB-894E-4AD3-8593-07B16A2BB3BA}" destId="{4545F364-433D-469A-9283-973AA9450807}" srcOrd="2" destOrd="0" presId="urn:microsoft.com/office/officeart/2005/8/layout/gear1"/>
    <dgm:cxn modelId="{144A7044-E9B1-49E1-93D2-F78BCB2DA480}" type="presOf" srcId="{06320865-F79E-4116-A7BA-45CB8BC626C5}" destId="{3BCE00B7-805C-4B91-80DE-6D3FC06324FE}" srcOrd="0" destOrd="0" presId="urn:microsoft.com/office/officeart/2005/8/layout/gear1"/>
    <dgm:cxn modelId="{FB9C7B6B-6DFC-4A80-B84E-3C396D774443}" srcId="{29C3AD2E-5087-44F1-B431-F8FFDB0CAD19}" destId="{22CCBB25-DED3-4830-B330-939A5AC4D2E2}" srcOrd="1" destOrd="0" parTransId="{8600EFB5-841F-45C8-9550-01A1E63F38CD}" sibTransId="{EC57DB9F-661A-4326-8A12-2D147EC7D9E0}"/>
    <dgm:cxn modelId="{8B25B74E-0B3E-4A26-91F8-EE48111D41DD}" type="presOf" srcId="{22CCBB25-DED3-4830-B330-939A5AC4D2E2}" destId="{6C9804CE-921D-409D-AB23-9B3532A9108E}" srcOrd="0" destOrd="0" presId="urn:microsoft.com/office/officeart/2005/8/layout/gear1"/>
    <dgm:cxn modelId="{430B5A54-B161-4DEA-B001-600D4DAB4119}" srcId="{29C3AD2E-5087-44F1-B431-F8FFDB0CAD19}" destId="{DB2363DB-894E-4AD3-8593-07B16A2BB3BA}" srcOrd="2" destOrd="0" parTransId="{29C5D6FB-356F-4227-B616-D562AA0F7732}" sibTransId="{4536810F-8377-4FFA-BED7-C6581EE43216}"/>
    <dgm:cxn modelId="{ACF419B3-B37F-4C64-82C6-9FD862C11DD7}" type="presOf" srcId="{EC57DB9F-661A-4326-8A12-2D147EC7D9E0}" destId="{CB35653D-9347-458F-8133-8E819274B2E1}" srcOrd="0" destOrd="0" presId="urn:microsoft.com/office/officeart/2005/8/layout/gear1"/>
    <dgm:cxn modelId="{F29DD3BA-9077-45EF-A8F6-37A60E2046A8}" type="presOf" srcId="{DB2363DB-894E-4AD3-8593-07B16A2BB3BA}" destId="{59021D5C-ABCA-4F4D-96C5-EC3002F8C15B}" srcOrd="1" destOrd="0" presId="urn:microsoft.com/office/officeart/2005/8/layout/gear1"/>
    <dgm:cxn modelId="{2AA728E7-6E2F-4BA2-8796-A9CC12581050}" srcId="{29C3AD2E-5087-44F1-B431-F8FFDB0CAD19}" destId="{06320865-F79E-4116-A7BA-45CB8BC626C5}" srcOrd="0" destOrd="0" parTransId="{E92B85FF-BDE5-400A-B11B-41EB770E5FCF}" sibTransId="{2E1FFC57-3ED1-4BA5-9803-70F7E8123637}"/>
    <dgm:cxn modelId="{B2B043EE-AD41-4E90-B75E-F5D024D2747E}" type="presOf" srcId="{4536810F-8377-4FFA-BED7-C6581EE43216}" destId="{7E9B9330-09F1-49DD-89C4-1C29425C86AF}" srcOrd="0" destOrd="0" presId="urn:microsoft.com/office/officeart/2005/8/layout/gear1"/>
    <dgm:cxn modelId="{64408DEE-285F-4390-B986-76DB12A1D857}" type="presOf" srcId="{DB2363DB-894E-4AD3-8593-07B16A2BB3BA}" destId="{F362762D-81F9-4EE3-8467-0B86CA29C0C4}" srcOrd="3" destOrd="0" presId="urn:microsoft.com/office/officeart/2005/8/layout/gear1"/>
    <dgm:cxn modelId="{AE81E097-C170-4EF5-ACA6-887A79C724B6}" type="presParOf" srcId="{B08D967A-40AB-4CD8-86F9-3CF549B26AEB}" destId="{3BCE00B7-805C-4B91-80DE-6D3FC06324FE}" srcOrd="0" destOrd="0" presId="urn:microsoft.com/office/officeart/2005/8/layout/gear1"/>
    <dgm:cxn modelId="{D59C9615-7CEF-4042-9C32-C19EB1FC6BE6}" type="presParOf" srcId="{B08D967A-40AB-4CD8-86F9-3CF549B26AEB}" destId="{8BB24049-F317-40CC-8162-A1DEAB6FE7A9}" srcOrd="1" destOrd="0" presId="urn:microsoft.com/office/officeart/2005/8/layout/gear1"/>
    <dgm:cxn modelId="{6E313A44-527E-4F63-B374-20B0D30F5716}" type="presParOf" srcId="{B08D967A-40AB-4CD8-86F9-3CF549B26AEB}" destId="{F06EE629-F6DB-47E2-B622-0FC48CD20AF9}" srcOrd="2" destOrd="0" presId="urn:microsoft.com/office/officeart/2005/8/layout/gear1"/>
    <dgm:cxn modelId="{E1E70728-EF72-4DEE-A276-DFCF3ECA4050}" type="presParOf" srcId="{B08D967A-40AB-4CD8-86F9-3CF549B26AEB}" destId="{6C9804CE-921D-409D-AB23-9B3532A9108E}" srcOrd="3" destOrd="0" presId="urn:microsoft.com/office/officeart/2005/8/layout/gear1"/>
    <dgm:cxn modelId="{3B7577CF-E39F-4DB3-A336-B5E0D4529A41}" type="presParOf" srcId="{B08D967A-40AB-4CD8-86F9-3CF549B26AEB}" destId="{CC9EE145-42ED-48D9-8C52-7140DD3011D9}" srcOrd="4" destOrd="0" presId="urn:microsoft.com/office/officeart/2005/8/layout/gear1"/>
    <dgm:cxn modelId="{00312D65-A1D4-4BE0-B109-1E54A138A44D}" type="presParOf" srcId="{B08D967A-40AB-4CD8-86F9-3CF549B26AEB}" destId="{0D7B1166-E390-4A68-8CF6-5AFB3DB39ED4}" srcOrd="5" destOrd="0" presId="urn:microsoft.com/office/officeart/2005/8/layout/gear1"/>
    <dgm:cxn modelId="{E7E3EE62-C6CC-4EC8-B9B2-0883DFB0837F}" type="presParOf" srcId="{B08D967A-40AB-4CD8-86F9-3CF549B26AEB}" destId="{34699143-24A3-46E4-B76E-C3975F3D4C4F}" srcOrd="6" destOrd="0" presId="urn:microsoft.com/office/officeart/2005/8/layout/gear1"/>
    <dgm:cxn modelId="{1EAF8C99-74F1-4B34-9155-2706D9C3732B}" type="presParOf" srcId="{B08D967A-40AB-4CD8-86F9-3CF549B26AEB}" destId="{59021D5C-ABCA-4F4D-96C5-EC3002F8C15B}" srcOrd="7" destOrd="0" presId="urn:microsoft.com/office/officeart/2005/8/layout/gear1"/>
    <dgm:cxn modelId="{787055A9-5A5C-4F34-AC35-CF0FCB5022F0}" type="presParOf" srcId="{B08D967A-40AB-4CD8-86F9-3CF549B26AEB}" destId="{4545F364-433D-469A-9283-973AA9450807}" srcOrd="8" destOrd="0" presId="urn:microsoft.com/office/officeart/2005/8/layout/gear1"/>
    <dgm:cxn modelId="{94FBB012-E512-4835-8669-5388BE0B03B9}" type="presParOf" srcId="{B08D967A-40AB-4CD8-86F9-3CF549B26AEB}" destId="{F362762D-81F9-4EE3-8467-0B86CA29C0C4}" srcOrd="9" destOrd="0" presId="urn:microsoft.com/office/officeart/2005/8/layout/gear1"/>
    <dgm:cxn modelId="{2D7EF7A0-E536-4234-900B-1773A269353A}" type="presParOf" srcId="{B08D967A-40AB-4CD8-86F9-3CF549B26AEB}" destId="{7E372659-FA13-4912-84C7-31370A198B1C}" srcOrd="10" destOrd="0" presId="urn:microsoft.com/office/officeart/2005/8/layout/gear1"/>
    <dgm:cxn modelId="{ADD0C093-D54C-46BF-8127-08B76E3468F0}" type="presParOf" srcId="{B08D967A-40AB-4CD8-86F9-3CF549B26AEB}" destId="{CB35653D-9347-458F-8133-8E819274B2E1}" srcOrd="11" destOrd="0" presId="urn:microsoft.com/office/officeart/2005/8/layout/gear1"/>
    <dgm:cxn modelId="{163485AC-960D-409C-B682-F80F0049AF3C}" type="presParOf" srcId="{B08D967A-40AB-4CD8-86F9-3CF549B26AEB}" destId="{7E9B9330-09F1-49DD-89C4-1C29425C86A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E00B7-805C-4B91-80DE-6D3FC06324FE}">
      <dsp:nvSpPr>
        <dsp:cNvPr id="0" name=""/>
        <dsp:cNvSpPr/>
      </dsp:nvSpPr>
      <dsp:spPr>
        <a:xfrm>
          <a:off x="3867149" y="2228849"/>
          <a:ext cx="2724150" cy="2724150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Fault Management</a:t>
          </a:r>
        </a:p>
      </dsp:txBody>
      <dsp:txXfrm>
        <a:off x="4414824" y="2866968"/>
        <a:ext cx="1628800" cy="1400269"/>
      </dsp:txXfrm>
    </dsp:sp>
    <dsp:sp modelId="{6C9804CE-921D-409D-AB23-9B3532A9108E}">
      <dsp:nvSpPr>
        <dsp:cNvPr id="0" name=""/>
        <dsp:cNvSpPr/>
      </dsp:nvSpPr>
      <dsp:spPr>
        <a:xfrm>
          <a:off x="2282189" y="1584959"/>
          <a:ext cx="1981200" cy="1981200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Load Management</a:t>
          </a:r>
        </a:p>
      </dsp:txBody>
      <dsp:txXfrm>
        <a:off x="2780962" y="2086747"/>
        <a:ext cx="983654" cy="977624"/>
      </dsp:txXfrm>
    </dsp:sp>
    <dsp:sp modelId="{34699143-24A3-46E4-B76E-C3975F3D4C4F}">
      <dsp:nvSpPr>
        <dsp:cNvPr id="0" name=""/>
        <dsp:cNvSpPr/>
      </dsp:nvSpPr>
      <dsp:spPr>
        <a:xfrm rot="20615629">
          <a:off x="3391864" y="218134"/>
          <a:ext cx="1941171" cy="1941171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Voltage Loss Management</a:t>
          </a:r>
        </a:p>
      </dsp:txBody>
      <dsp:txXfrm rot="900000">
        <a:off x="3817619" y="643889"/>
        <a:ext cx="1089660" cy="1089660"/>
      </dsp:txXfrm>
    </dsp:sp>
    <dsp:sp modelId="{7E372659-FA13-4912-84C7-31370A198B1C}">
      <dsp:nvSpPr>
        <dsp:cNvPr id="0" name=""/>
        <dsp:cNvSpPr/>
      </dsp:nvSpPr>
      <dsp:spPr>
        <a:xfrm>
          <a:off x="3666098" y="1812976"/>
          <a:ext cx="3486912" cy="3486912"/>
        </a:xfrm>
        <a:prstGeom prst="circularArrow">
          <a:avLst>
            <a:gd name="adj1" fmla="val 4688"/>
            <a:gd name="adj2" fmla="val 299029"/>
            <a:gd name="adj3" fmla="val 2531722"/>
            <a:gd name="adj4" fmla="val 15828163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35653D-9347-458F-8133-8E819274B2E1}">
      <dsp:nvSpPr>
        <dsp:cNvPr id="0" name=""/>
        <dsp:cNvSpPr/>
      </dsp:nvSpPr>
      <dsp:spPr>
        <a:xfrm>
          <a:off x="1931323" y="1143339"/>
          <a:ext cx="2533459" cy="253345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9B9330-09F1-49DD-89C4-1C29425C86AF}">
      <dsp:nvSpPr>
        <dsp:cNvPr id="0" name=""/>
        <dsp:cNvSpPr/>
      </dsp:nvSpPr>
      <dsp:spPr>
        <a:xfrm>
          <a:off x="2942851" y="-210311"/>
          <a:ext cx="2731579" cy="273157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E80FC-AAD2-4FB6-AABA-7F2B6266ADA3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9703F-1161-4330-A0CE-1ECA4A3E4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5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C18E-D60D-4C51-8097-515BF7CFCDA7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A1724-EB43-49A2-B74A-FFE4C32E8B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9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3744969"/>
            <a:ext cx="9144002" cy="1219200"/>
            <a:chOff x="-2" y="0"/>
            <a:chExt cx="9144002" cy="12192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0"/>
              <a:ext cx="9144000" cy="1219200"/>
            </a:xfrm>
            <a:prstGeom prst="rect">
              <a:avLst/>
            </a:prstGeom>
            <a:gradFill flip="none" rotWithShape="1">
              <a:gsLst>
                <a:gs pos="0">
                  <a:srgbClr val="007A37">
                    <a:shade val="30000"/>
                    <a:satMod val="115000"/>
                  </a:srgbClr>
                </a:gs>
                <a:gs pos="50000">
                  <a:srgbClr val="007A37">
                    <a:shade val="67500"/>
                    <a:satMod val="115000"/>
                  </a:srgbClr>
                </a:gs>
                <a:gs pos="100000">
                  <a:srgbClr val="007A37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-2" y="0"/>
              <a:ext cx="9144000" cy="304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Rectangle 23"/>
          <p:cNvSpPr/>
          <p:nvPr userDrawn="1"/>
        </p:nvSpPr>
        <p:spPr>
          <a:xfrm>
            <a:off x="0" y="4953000"/>
            <a:ext cx="9143998" cy="533400"/>
          </a:xfrm>
          <a:prstGeom prst="rect">
            <a:avLst/>
          </a:prstGeom>
          <a:solidFill>
            <a:srgbClr val="008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7" y="4876800"/>
            <a:ext cx="6400800" cy="609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7" y="4049769"/>
            <a:ext cx="7772400" cy="7528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8621" y="548640"/>
            <a:ext cx="2506751" cy="2506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548640"/>
            <a:ext cx="2506751" cy="2506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842" y="548640"/>
            <a:ext cx="2506751" cy="25067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1849" y="5666885"/>
            <a:ext cx="2760294" cy="108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6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227C-637F-49ED-B525-7972C73B2B33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D779-B106-4D95-B9A8-A2F9E51B6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23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227C-637F-49ED-B525-7972C73B2B33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D779-B106-4D95-B9A8-A2F9E51B6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1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227C-637F-49ED-B525-7972C73B2B33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D779-B106-4D95-B9A8-A2F9E51B6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74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0325"/>
            <a:ext cx="4040188" cy="6927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70088"/>
            <a:ext cx="4040188" cy="4278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30325"/>
            <a:ext cx="4041775" cy="6927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70088"/>
            <a:ext cx="4041775" cy="4278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227C-637F-49ED-B525-7972C73B2B33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D779-B106-4D95-B9A8-A2F9E51B6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7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227C-637F-49ED-B525-7972C73B2B33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D779-B106-4D95-B9A8-A2F9E51B6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9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227C-637F-49ED-B525-7972C73B2B33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FD779-B106-4D95-B9A8-A2F9E51B6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97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E227C-637F-49ED-B525-7972C73B2B33}" type="datetimeFigureOut">
              <a:rPr lang="en-US" smtClean="0"/>
              <a:t>10/9/2017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FD779-B106-4D95-B9A8-A2F9E51B60C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rgbClr val="007A37">
                  <a:shade val="30000"/>
                  <a:satMod val="115000"/>
                </a:srgbClr>
              </a:gs>
              <a:gs pos="50000">
                <a:srgbClr val="007A37">
                  <a:shade val="67500"/>
                  <a:satMod val="115000"/>
                </a:srgbClr>
              </a:gs>
              <a:gs pos="100000">
                <a:srgbClr val="007A37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2" y="0"/>
            <a:ext cx="9144000" cy="304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4450" y="5866901"/>
            <a:ext cx="2451100" cy="91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9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8.jpg"/><Relationship Id="rId7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7.png"/><Relationship Id="rId4" Type="http://schemas.openxmlformats.org/officeDocument/2006/relationships/image" Target="../media/image9.jpg"/><Relationship Id="rId9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2.png"/><Relationship Id="rId3" Type="http://schemas.openxmlformats.org/officeDocument/2006/relationships/image" Target="../media/image8.jpg"/><Relationship Id="rId7" Type="http://schemas.openxmlformats.org/officeDocument/2006/relationships/image" Target="../media/image15.jpg"/><Relationship Id="rId12" Type="http://schemas.openxmlformats.org/officeDocument/2006/relationships/image" Target="../media/image2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20.jpg"/><Relationship Id="rId5" Type="http://schemas.openxmlformats.org/officeDocument/2006/relationships/image" Target="../media/image10.jpg"/><Relationship Id="rId10" Type="http://schemas.openxmlformats.org/officeDocument/2006/relationships/image" Target="../media/image19.jpg"/><Relationship Id="rId4" Type="http://schemas.openxmlformats.org/officeDocument/2006/relationships/image" Target="../media/image9.jpg"/><Relationship Id="rId9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2.png"/><Relationship Id="rId3" Type="http://schemas.openxmlformats.org/officeDocument/2006/relationships/image" Target="../media/image8.jpg"/><Relationship Id="rId7" Type="http://schemas.openxmlformats.org/officeDocument/2006/relationships/image" Target="../media/image15.jpg"/><Relationship Id="rId12" Type="http://schemas.openxmlformats.org/officeDocument/2006/relationships/image" Target="../media/image2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20.jpg"/><Relationship Id="rId5" Type="http://schemas.openxmlformats.org/officeDocument/2006/relationships/image" Target="../media/image10.jpg"/><Relationship Id="rId10" Type="http://schemas.openxmlformats.org/officeDocument/2006/relationships/image" Target="../media/image19.jpg"/><Relationship Id="rId4" Type="http://schemas.openxmlformats.org/officeDocument/2006/relationships/image" Target="../media/image9.jpg"/><Relationship Id="rId9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8.jpg"/><Relationship Id="rId7" Type="http://schemas.openxmlformats.org/officeDocument/2006/relationships/image" Target="../media/image15.jpg"/><Relationship Id="rId12" Type="http://schemas.openxmlformats.org/officeDocument/2006/relationships/image" Target="../media/image2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21.jpg"/><Relationship Id="rId4" Type="http://schemas.openxmlformats.org/officeDocument/2006/relationships/image" Target="../media/image9.jpg"/><Relationship Id="rId9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8.jpg"/><Relationship Id="rId7" Type="http://schemas.openxmlformats.org/officeDocument/2006/relationships/image" Target="../media/image1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12.png"/><Relationship Id="rId5" Type="http://schemas.openxmlformats.org/officeDocument/2006/relationships/image" Target="../media/image10.jpg"/><Relationship Id="rId10" Type="http://schemas.openxmlformats.org/officeDocument/2006/relationships/image" Target="../media/image22.png"/><Relationship Id="rId4" Type="http://schemas.openxmlformats.org/officeDocument/2006/relationships/image" Target="../media/image9.jpg"/><Relationship Id="rId9" Type="http://schemas.openxmlformats.org/officeDocument/2006/relationships/image" Target="../media/image1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http://www.cooperpowereas.com/images/YukonIVVC-a.jpg" TargetMode="Externa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Jason.Fontaine@aeci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597" y="4876801"/>
            <a:ext cx="6400800" cy="533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Jason Fontaine, P.E.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797" y="4114800"/>
            <a:ext cx="7772400" cy="687785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Distribution Automation</a:t>
            </a:r>
          </a:p>
        </p:txBody>
      </p:sp>
    </p:spTree>
    <p:extLst>
      <p:ext uri="{BB962C8B-B14F-4D97-AF65-F5344CB8AC3E}">
        <p14:creationId xmlns:p14="http://schemas.microsoft.com/office/powerpoint/2010/main" val="56653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1A86-24D6-4C5E-98DD-6B2E4BD98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Source Transfer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EAF33-3B27-48FA-8487-B871F82AA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48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58628-C55B-4BF0-872C-C8686DE2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Source Transfer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38D51-C2E4-41ED-940B-BB5252533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Two Sources, One Load</a:t>
            </a:r>
          </a:p>
          <a:p>
            <a:r>
              <a:rPr lang="en-US" dirty="0"/>
              <a:t>Overhead or Underground</a:t>
            </a:r>
          </a:p>
          <a:p>
            <a:r>
              <a:rPr lang="en-US" dirty="0"/>
              <a:t>Usually a Critical Load, i.e. Hospital, Industrial Customer, Wal Mart</a:t>
            </a:r>
          </a:p>
          <a:p>
            <a:r>
              <a:rPr lang="en-US" dirty="0"/>
              <a:t>Can Be from Same Substation</a:t>
            </a:r>
          </a:p>
          <a:p>
            <a:pPr lvl="1"/>
            <a:r>
              <a:rPr lang="en-US" dirty="0"/>
              <a:t>Better if Different Substations</a:t>
            </a:r>
          </a:p>
          <a:p>
            <a:r>
              <a:rPr lang="en-US" dirty="0"/>
              <a:t>Fast Transfer During Loss of Source Voltage</a:t>
            </a:r>
          </a:p>
          <a:p>
            <a:pPr lvl="1"/>
            <a:r>
              <a:rPr lang="en-US" dirty="0"/>
              <a:t>Single or Three Phase</a:t>
            </a:r>
          </a:p>
          <a:p>
            <a:r>
              <a:rPr lang="en-US" dirty="0"/>
              <a:t>Second Source Can Be Generator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94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E31D0-61E0-40BA-9EC2-F0DEAB1EB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Source Transfer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48FBE8A-AA93-4032-8B9A-D25FC084C6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090" y="1295400"/>
            <a:ext cx="5309819" cy="4953000"/>
          </a:xfrm>
          <a:prstGeom prst="rect">
            <a:avLst/>
          </a:prstGeom>
          <a:noFill/>
          <a:ln w="15875">
            <a:solidFill>
              <a:srgbClr val="8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51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5C70F-4B55-4202-8A5A-17A362411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Source Transfer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1469D-8AC5-468B-881C-7A34A409F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Two Reclosers, Two Controls</a:t>
            </a:r>
          </a:p>
          <a:p>
            <a:r>
              <a:rPr lang="en-US" dirty="0"/>
              <a:t>Controls are in </a:t>
            </a:r>
            <a:r>
              <a:rPr lang="en-US" u="sng" dirty="0"/>
              <a:t>Reasonable</a:t>
            </a:r>
            <a:r>
              <a:rPr lang="en-US" dirty="0"/>
              <a:t> Proximity</a:t>
            </a:r>
          </a:p>
          <a:p>
            <a:pPr lvl="1"/>
            <a:r>
              <a:rPr lang="en-US" dirty="0"/>
              <a:t>Connected via Copper, Fiber or Radio</a:t>
            </a:r>
          </a:p>
          <a:p>
            <a:r>
              <a:rPr lang="en-US" dirty="0"/>
              <a:t>Reclosers Monitor Each Phase Voltage on Source Sides</a:t>
            </a:r>
          </a:p>
          <a:p>
            <a:r>
              <a:rPr lang="en-US" dirty="0"/>
              <a:t>Constant Communication</a:t>
            </a:r>
          </a:p>
        </p:txBody>
      </p:sp>
    </p:spTree>
    <p:extLst>
      <p:ext uri="{BB962C8B-B14F-4D97-AF65-F5344CB8AC3E}">
        <p14:creationId xmlns:p14="http://schemas.microsoft.com/office/powerpoint/2010/main" val="61797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6722-43F7-499C-B7AD-CF61B222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Time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CF87C10-938B-4706-A6AE-46919DF279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8877">
            <a:off x="913446" y="1295400"/>
            <a:ext cx="731710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61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4CC69-084E-4568-983E-23CB6B5A5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Triggers AST?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C943A-5F24-4AFE-8234-2DFD904E2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Undervoltage</a:t>
            </a:r>
            <a:r>
              <a:rPr lang="en-US" dirty="0"/>
              <a:t> Condition</a:t>
            </a:r>
          </a:p>
          <a:p>
            <a:pPr lvl="1"/>
            <a:r>
              <a:rPr lang="en-US" dirty="0"/>
              <a:t>User Defined Threshold for One or More Phases</a:t>
            </a:r>
          </a:p>
          <a:p>
            <a:r>
              <a:rPr lang="en-US" dirty="0"/>
              <a:t>Overvoltage Condition</a:t>
            </a:r>
          </a:p>
          <a:p>
            <a:pPr lvl="1"/>
            <a:r>
              <a:rPr lang="en-US" dirty="0"/>
              <a:t>User Defined Threshold for One or More Phases</a:t>
            </a:r>
          </a:p>
          <a:p>
            <a:r>
              <a:rPr lang="en-US" dirty="0"/>
              <a:t>Voltage Unbalance</a:t>
            </a:r>
          </a:p>
          <a:p>
            <a:pPr lvl="1"/>
            <a:r>
              <a:rPr lang="en-US" altLang="en-US" dirty="0"/>
              <a:t>Ratio of negative sequence to positive sequence voltage goes above a user-defined threshold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8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22092-39BC-44D6-9B34-66657F2E0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0A4D2-9C39-458B-9D70-2AD76FE13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Manual Restoration</a:t>
            </a:r>
          </a:p>
          <a:p>
            <a:r>
              <a:rPr lang="en-US" dirty="0"/>
              <a:t>Automatic Restoration</a:t>
            </a:r>
          </a:p>
          <a:p>
            <a:pPr lvl="1"/>
            <a:r>
              <a:rPr lang="en-US" dirty="0"/>
              <a:t>Manual Initiation</a:t>
            </a:r>
          </a:p>
          <a:p>
            <a:pPr lvl="1"/>
            <a:r>
              <a:rPr lang="en-US" dirty="0"/>
              <a:t>Automatic Restoration</a:t>
            </a:r>
          </a:p>
          <a:p>
            <a:r>
              <a:rPr lang="en-US" dirty="0"/>
              <a:t>Sync Check</a:t>
            </a:r>
          </a:p>
          <a:p>
            <a:pPr lvl="1"/>
            <a:r>
              <a:rPr lang="en-US" dirty="0"/>
              <a:t>Voltage Magnitude and Angle</a:t>
            </a:r>
          </a:p>
          <a:p>
            <a:pPr lvl="1"/>
            <a:r>
              <a:rPr lang="en-US" dirty="0"/>
              <a:t>MBB</a:t>
            </a:r>
          </a:p>
        </p:txBody>
      </p:sp>
    </p:spTree>
    <p:extLst>
      <p:ext uri="{BB962C8B-B14F-4D97-AF65-F5344CB8AC3E}">
        <p14:creationId xmlns:p14="http://schemas.microsoft.com/office/powerpoint/2010/main" val="144858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6E48E-E3D4-45E9-9811-D9C080B8F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1D53E-6ACA-44E2-943E-0A858D1C4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Swap Preferred</a:t>
            </a:r>
          </a:p>
          <a:p>
            <a:r>
              <a:rPr lang="en-US" dirty="0"/>
              <a:t>Overcurrent Protection</a:t>
            </a:r>
          </a:p>
        </p:txBody>
      </p:sp>
    </p:spTree>
    <p:extLst>
      <p:ext uri="{BB962C8B-B14F-4D97-AF65-F5344CB8AC3E}">
        <p14:creationId xmlns:p14="http://schemas.microsoft.com/office/powerpoint/2010/main" val="38987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662E-6F8A-4842-99F6-B5C2D4BC6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Than Two 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C8DF8-BB68-4590-85EF-AD044EAEA0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7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8A9C5-BD21-4E73-8094-665D4355C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Yukon Feeder Automation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8D6EE-BEEB-4B19-BB3B-2444DBCF1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Improves reliability</a:t>
            </a:r>
          </a:p>
          <a:p>
            <a:r>
              <a:rPr lang="en-US" dirty="0"/>
              <a:t>Turns sustained outages into momentary outages</a:t>
            </a:r>
          </a:p>
          <a:p>
            <a:r>
              <a:rPr lang="en-US" dirty="0"/>
              <a:t>Drives down SAIDI and SAIFI </a:t>
            </a:r>
          </a:p>
          <a:p>
            <a:pPr lvl="1"/>
            <a:r>
              <a:rPr lang="en-US" sz="2000" dirty="0"/>
              <a:t>Common measures of system reliability</a:t>
            </a:r>
            <a:endParaRPr lang="en-US" dirty="0"/>
          </a:p>
          <a:p>
            <a:r>
              <a:rPr lang="en-US" dirty="0"/>
              <a:t>YFA is a FLISR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3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this Guy?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 Navy – Advanced Electronics (Submarine)</a:t>
            </a:r>
          </a:p>
          <a:p>
            <a:r>
              <a:rPr lang="en-US" dirty="0"/>
              <a:t>University of Illinois – BSEE</a:t>
            </a:r>
          </a:p>
          <a:p>
            <a:r>
              <a:rPr lang="en-US" dirty="0"/>
              <a:t>Arkansas Valley Electric Cooperative – Manager of Engineering</a:t>
            </a:r>
          </a:p>
          <a:p>
            <a:r>
              <a:rPr lang="en-US" dirty="0"/>
              <a:t>Cooper Power Systems – Sales Engineer</a:t>
            </a:r>
          </a:p>
          <a:p>
            <a:r>
              <a:rPr lang="en-US" dirty="0"/>
              <a:t>Arkansas Electric Cooperatives – Technical Products Specialist</a:t>
            </a:r>
          </a:p>
        </p:txBody>
      </p:sp>
    </p:spTree>
    <p:extLst>
      <p:ext uri="{BB962C8B-B14F-4D97-AF65-F5344CB8AC3E}">
        <p14:creationId xmlns:p14="http://schemas.microsoft.com/office/powerpoint/2010/main" val="264223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35570-CEDC-4F66-8F45-C41B7708F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FLISR?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2284C-144D-458B-86E1-AD4DA800337E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4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 </a:t>
            </a:r>
            <a:r>
              <a:rPr lang="en-US" sz="48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ault</a:t>
            </a:r>
            <a:r>
              <a:rPr lang="en-US" sz="4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 </a:t>
            </a:r>
            <a:r>
              <a:rPr lang="en-US" sz="48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ocation</a:t>
            </a:r>
            <a:endParaRPr lang="en-US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r>
              <a:rPr lang="en-US" sz="4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  solation</a:t>
            </a:r>
          </a:p>
          <a:p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 </a:t>
            </a:r>
            <a:r>
              <a:rPr lang="en-US" sz="48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ervice</a:t>
            </a:r>
            <a:endParaRPr lang="en-US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r>
              <a:rPr lang="en-US" sz="4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 </a:t>
            </a:r>
            <a:r>
              <a:rPr lang="en-US" sz="48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estoration</a:t>
            </a:r>
            <a:endParaRPr lang="en-US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033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539DA-EC8D-4686-B194-03BCB9868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FLISR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52DCA-1F85-458E-AC62-956DD8632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229217-FBC5-45D4-B09B-54218B1F8839}"/>
              </a:ext>
            </a:extLst>
          </p:cNvPr>
          <p:cNvSpPr/>
          <p:nvPr/>
        </p:nvSpPr>
        <p:spPr bwMode="auto">
          <a:xfrm>
            <a:off x="6242033" y="3472102"/>
            <a:ext cx="871330" cy="1046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E5B422-ABE0-489B-B5B9-C6B513B5B5E0}"/>
              </a:ext>
            </a:extLst>
          </p:cNvPr>
          <p:cNvSpPr/>
          <p:nvPr/>
        </p:nvSpPr>
        <p:spPr bwMode="auto">
          <a:xfrm>
            <a:off x="4825203" y="3483324"/>
            <a:ext cx="871330" cy="1046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B2B9CB4-82D2-44BF-A9A2-29AF5042B5F7}"/>
              </a:ext>
            </a:extLst>
          </p:cNvPr>
          <p:cNvSpPr/>
          <p:nvPr/>
        </p:nvSpPr>
        <p:spPr bwMode="auto">
          <a:xfrm>
            <a:off x="503956" y="3232979"/>
            <a:ext cx="636104" cy="62815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5F7AA8-0683-4033-AA29-633274CA48B7}"/>
              </a:ext>
            </a:extLst>
          </p:cNvPr>
          <p:cNvSpPr/>
          <p:nvPr/>
        </p:nvSpPr>
        <p:spPr bwMode="auto">
          <a:xfrm>
            <a:off x="988986" y="3501335"/>
            <a:ext cx="457200" cy="9144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2215BB-1745-4491-8CE5-2AD95876BFAE}"/>
              </a:ext>
            </a:extLst>
          </p:cNvPr>
          <p:cNvSpPr/>
          <p:nvPr/>
        </p:nvSpPr>
        <p:spPr bwMode="auto">
          <a:xfrm>
            <a:off x="1438235" y="3341976"/>
            <a:ext cx="457200" cy="41015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691C18-EC2E-47F6-BD84-E76325CA36F7}"/>
              </a:ext>
            </a:extLst>
          </p:cNvPr>
          <p:cNvSpPr/>
          <p:nvPr/>
        </p:nvSpPr>
        <p:spPr bwMode="auto">
          <a:xfrm>
            <a:off x="1903386" y="3501335"/>
            <a:ext cx="871330" cy="1046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048FF883-91C7-47E3-AEDE-9BEBB9F96F1B}"/>
              </a:ext>
            </a:extLst>
          </p:cNvPr>
          <p:cNvSpPr txBox="1"/>
          <p:nvPr/>
        </p:nvSpPr>
        <p:spPr>
          <a:xfrm>
            <a:off x="464199" y="3405939"/>
            <a:ext cx="715617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EAC5193F-6FCC-4634-AFE0-3C7DFEDA0F15}"/>
              </a:ext>
            </a:extLst>
          </p:cNvPr>
          <p:cNvSpPr txBox="1"/>
          <p:nvPr/>
        </p:nvSpPr>
        <p:spPr>
          <a:xfrm>
            <a:off x="1309026" y="3703094"/>
            <a:ext cx="822177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Breaker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AE592829-AB75-4248-8841-AB3E47F876B0}"/>
              </a:ext>
            </a:extLst>
          </p:cNvPr>
          <p:cNvSpPr txBox="1"/>
          <p:nvPr/>
        </p:nvSpPr>
        <p:spPr>
          <a:xfrm>
            <a:off x="2615953" y="3732746"/>
            <a:ext cx="87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Switch 1</a:t>
            </a: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EBB218B7-2025-4BAD-B9E4-DB7A31DDAD76}"/>
              </a:ext>
            </a:extLst>
          </p:cNvPr>
          <p:cNvSpPr txBox="1"/>
          <p:nvPr/>
        </p:nvSpPr>
        <p:spPr>
          <a:xfrm>
            <a:off x="1778778" y="5277972"/>
            <a:ext cx="948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Zone 1</a:t>
            </a:r>
          </a:p>
          <a:p>
            <a:pPr algn="ctr"/>
            <a:r>
              <a:rPr lang="en-US" sz="1200" dirty="0"/>
              <a:t>Customer</a:t>
            </a:r>
          </a:p>
        </p:txBody>
      </p:sp>
      <p:sp>
        <p:nvSpPr>
          <p:cNvPr id="14" name="TextBox 25">
            <a:extLst>
              <a:ext uri="{FF2B5EF4-FFF2-40B4-BE49-F238E27FC236}">
                <a16:creationId xmlns:a16="http://schemas.microsoft.com/office/drawing/2014/main" id="{08625A1E-EBAC-4E24-A415-92B77BB9846D}"/>
              </a:ext>
            </a:extLst>
          </p:cNvPr>
          <p:cNvSpPr txBox="1"/>
          <p:nvPr/>
        </p:nvSpPr>
        <p:spPr>
          <a:xfrm>
            <a:off x="3276072" y="5277202"/>
            <a:ext cx="1008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Zone 2</a:t>
            </a:r>
          </a:p>
          <a:p>
            <a:pPr algn="ctr"/>
            <a:r>
              <a:rPr lang="en-US" sz="1200" dirty="0"/>
              <a:t>Customer</a:t>
            </a:r>
          </a:p>
        </p:txBody>
      </p:sp>
      <p:sp>
        <p:nvSpPr>
          <p:cNvPr id="15" name="TextBox 26">
            <a:extLst>
              <a:ext uri="{FF2B5EF4-FFF2-40B4-BE49-F238E27FC236}">
                <a16:creationId xmlns:a16="http://schemas.microsoft.com/office/drawing/2014/main" id="{B36CF88C-EBBC-457D-AF36-261F6A4C7224}"/>
              </a:ext>
            </a:extLst>
          </p:cNvPr>
          <p:cNvSpPr txBox="1"/>
          <p:nvPr/>
        </p:nvSpPr>
        <p:spPr>
          <a:xfrm>
            <a:off x="4790739" y="5302534"/>
            <a:ext cx="105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Zone 3</a:t>
            </a:r>
          </a:p>
          <a:p>
            <a:pPr algn="ctr"/>
            <a:r>
              <a:rPr lang="en-US" sz="1200" dirty="0"/>
              <a:t>Customer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7BD013-9465-4D72-B6F4-E5CB7BF37AFC}"/>
              </a:ext>
            </a:extLst>
          </p:cNvPr>
          <p:cNvSpPr/>
          <p:nvPr/>
        </p:nvSpPr>
        <p:spPr bwMode="auto">
          <a:xfrm>
            <a:off x="7116126" y="3317791"/>
            <a:ext cx="457200" cy="41015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28">
            <a:extLst>
              <a:ext uri="{FF2B5EF4-FFF2-40B4-BE49-F238E27FC236}">
                <a16:creationId xmlns:a16="http://schemas.microsoft.com/office/drawing/2014/main" id="{81CA1FDC-5601-48FC-AD8A-ECE982D625EF}"/>
              </a:ext>
            </a:extLst>
          </p:cNvPr>
          <p:cNvSpPr txBox="1"/>
          <p:nvPr/>
        </p:nvSpPr>
        <p:spPr>
          <a:xfrm>
            <a:off x="6820320" y="3778810"/>
            <a:ext cx="1116946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N.O. Device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34B360-ADF8-4865-95CA-C91B7EFD68F2}"/>
              </a:ext>
            </a:extLst>
          </p:cNvPr>
          <p:cNvSpPr/>
          <p:nvPr/>
        </p:nvSpPr>
        <p:spPr bwMode="auto">
          <a:xfrm>
            <a:off x="7579870" y="3483768"/>
            <a:ext cx="457200" cy="9144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1DE6A79-FB0E-42BE-A9BE-E6ED1221C2D0}"/>
              </a:ext>
            </a:extLst>
          </p:cNvPr>
          <p:cNvSpPr/>
          <p:nvPr/>
        </p:nvSpPr>
        <p:spPr bwMode="auto">
          <a:xfrm>
            <a:off x="7994416" y="3204993"/>
            <a:ext cx="636104" cy="62815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31">
            <a:extLst>
              <a:ext uri="{FF2B5EF4-FFF2-40B4-BE49-F238E27FC236}">
                <a16:creationId xmlns:a16="http://schemas.microsoft.com/office/drawing/2014/main" id="{F65ABCCE-B857-4D9A-B289-15312BF47281}"/>
              </a:ext>
            </a:extLst>
          </p:cNvPr>
          <p:cNvSpPr txBox="1"/>
          <p:nvPr/>
        </p:nvSpPr>
        <p:spPr>
          <a:xfrm>
            <a:off x="7964184" y="3377953"/>
            <a:ext cx="715617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ADCE9F8-CCD9-444A-BCE6-EB4637622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82" y="4142012"/>
            <a:ext cx="1057012" cy="10570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7F2807-0A1E-4550-B72D-1660CE6AE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32" y="4142012"/>
            <a:ext cx="1057012" cy="10570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154CF0C-E8C1-4ED8-8119-F0934EB4D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03" y="4178875"/>
            <a:ext cx="1057012" cy="105701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143AFB4-BD31-44BB-B09E-29C211E402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739" y="1121829"/>
            <a:ext cx="955112" cy="9551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37C6E76-4714-464B-8C49-F015EAE73E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318" y="1121829"/>
            <a:ext cx="955112" cy="95511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9AC5687-A5D6-43C1-907D-6E407F21D9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53" y="1093802"/>
            <a:ext cx="955112" cy="95511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68BA369-EAA3-45E9-86B8-4A2CBCB27052}"/>
              </a:ext>
            </a:extLst>
          </p:cNvPr>
          <p:cNvSpPr/>
          <p:nvPr/>
        </p:nvSpPr>
        <p:spPr bwMode="auto">
          <a:xfrm>
            <a:off x="3377036" y="3494717"/>
            <a:ext cx="871330" cy="1046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48">
            <a:extLst>
              <a:ext uri="{FF2B5EF4-FFF2-40B4-BE49-F238E27FC236}">
                <a16:creationId xmlns:a16="http://schemas.microsoft.com/office/drawing/2014/main" id="{C265914F-FCBA-484B-A22E-4668E4B53640}"/>
              </a:ext>
            </a:extLst>
          </p:cNvPr>
          <p:cNvSpPr txBox="1"/>
          <p:nvPr/>
        </p:nvSpPr>
        <p:spPr>
          <a:xfrm>
            <a:off x="4081090" y="3749943"/>
            <a:ext cx="87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Switch 2</a:t>
            </a:r>
          </a:p>
        </p:txBody>
      </p:sp>
      <p:sp>
        <p:nvSpPr>
          <p:cNvPr id="29" name="TextBox 49">
            <a:extLst>
              <a:ext uri="{FF2B5EF4-FFF2-40B4-BE49-F238E27FC236}">
                <a16:creationId xmlns:a16="http://schemas.microsoft.com/office/drawing/2014/main" id="{7140BEDF-26CB-4FFC-96FD-A7D59604B8CF}"/>
              </a:ext>
            </a:extLst>
          </p:cNvPr>
          <p:cNvSpPr txBox="1"/>
          <p:nvPr/>
        </p:nvSpPr>
        <p:spPr>
          <a:xfrm>
            <a:off x="5516298" y="3768993"/>
            <a:ext cx="87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Switch 3</a:t>
            </a:r>
          </a:p>
        </p:txBody>
      </p:sp>
      <p:sp>
        <p:nvSpPr>
          <p:cNvPr id="30" name="TextBox 50">
            <a:extLst>
              <a:ext uri="{FF2B5EF4-FFF2-40B4-BE49-F238E27FC236}">
                <a16:creationId xmlns:a16="http://schemas.microsoft.com/office/drawing/2014/main" id="{1C7A639E-19DD-4F63-8564-56545468A718}"/>
              </a:ext>
            </a:extLst>
          </p:cNvPr>
          <p:cNvSpPr txBox="1"/>
          <p:nvPr/>
        </p:nvSpPr>
        <p:spPr>
          <a:xfrm>
            <a:off x="6186526" y="5293009"/>
            <a:ext cx="105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Zone 4</a:t>
            </a:r>
          </a:p>
          <a:p>
            <a:pPr algn="ctr"/>
            <a:r>
              <a:rPr lang="en-US" sz="1200" dirty="0"/>
              <a:t>Customer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DB2EF6D-68F1-4C83-9269-7E2809702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640" y="4178875"/>
            <a:ext cx="1057012" cy="105701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E478CF5-BD64-4379-8F0D-B4BA9290D9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441" y="1093802"/>
            <a:ext cx="955112" cy="95511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4149598-1E82-4EE3-8409-91716AF0E2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1" t="6073" r="12187"/>
          <a:stretch/>
        </p:blipFill>
        <p:spPr bwMode="auto">
          <a:xfrm>
            <a:off x="6143999" y="4180112"/>
            <a:ext cx="1109343" cy="107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93CB880-BF23-42AC-AB9F-2EFF98F772F4}"/>
              </a:ext>
            </a:extLst>
          </p:cNvPr>
          <p:cNvGrpSpPr/>
          <p:nvPr/>
        </p:nvGrpSpPr>
        <p:grpSpPr>
          <a:xfrm>
            <a:off x="2774716" y="3478121"/>
            <a:ext cx="595661" cy="121271"/>
            <a:chOff x="1901202" y="1669602"/>
            <a:chExt cx="595661" cy="12127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920A92D-901F-4A15-A3D6-D53BE93B6978}"/>
                </a:ext>
              </a:extLst>
            </p:cNvPr>
            <p:cNvGrpSpPr/>
            <p:nvPr/>
          </p:nvGrpSpPr>
          <p:grpSpPr>
            <a:xfrm>
              <a:off x="1901202" y="1670223"/>
              <a:ext cx="478734" cy="120650"/>
              <a:chOff x="2711450" y="4191000"/>
              <a:chExt cx="478734" cy="12065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D5D7263-A45F-4150-8BFE-FC56DC0063F5}"/>
                  </a:ext>
                </a:extLst>
              </p:cNvPr>
              <p:cNvCxnSpPr>
                <a:stCxn id="48" idx="6"/>
                <a:endCxn id="46" idx="2"/>
              </p:cNvCxnSpPr>
              <p:nvPr/>
            </p:nvCxnSpPr>
            <p:spPr>
              <a:xfrm flipV="1">
                <a:off x="2828377" y="4250704"/>
                <a:ext cx="361807" cy="621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A1FE7A03-F566-47B2-B0CF-A156E77C172E}"/>
                  </a:ext>
                </a:extLst>
              </p:cNvPr>
              <p:cNvSpPr/>
              <p:nvPr/>
            </p:nvSpPr>
            <p:spPr>
              <a:xfrm>
                <a:off x="2711450" y="4191000"/>
                <a:ext cx="116927" cy="1206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A6575BB-A696-4A38-8135-65646BA90B7B}"/>
                </a:ext>
              </a:extLst>
            </p:cNvPr>
            <p:cNvSpPr/>
            <p:nvPr/>
          </p:nvSpPr>
          <p:spPr>
            <a:xfrm>
              <a:off x="2379936" y="1669602"/>
              <a:ext cx="116927" cy="1206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91D385B-8E11-474E-A1FD-7CCDC61392A5}"/>
              </a:ext>
            </a:extLst>
          </p:cNvPr>
          <p:cNvGrpSpPr/>
          <p:nvPr/>
        </p:nvGrpSpPr>
        <p:grpSpPr>
          <a:xfrm>
            <a:off x="4232896" y="3471504"/>
            <a:ext cx="595661" cy="121271"/>
            <a:chOff x="1901202" y="1669602"/>
            <a:chExt cx="595661" cy="12127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EE0F5E8-353C-48D9-9E8F-C2C2ABFC8D54}"/>
                </a:ext>
              </a:extLst>
            </p:cNvPr>
            <p:cNvGrpSpPr/>
            <p:nvPr/>
          </p:nvGrpSpPr>
          <p:grpSpPr>
            <a:xfrm>
              <a:off x="1901202" y="1670223"/>
              <a:ext cx="478734" cy="120650"/>
              <a:chOff x="2711450" y="4191000"/>
              <a:chExt cx="478734" cy="120650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15C60A6-B29D-4B81-A6C2-729986DF423D}"/>
                  </a:ext>
                </a:extLst>
              </p:cNvPr>
              <p:cNvCxnSpPr>
                <a:stCxn id="44" idx="6"/>
                <a:endCxn id="42" idx="2"/>
              </p:cNvCxnSpPr>
              <p:nvPr/>
            </p:nvCxnSpPr>
            <p:spPr>
              <a:xfrm flipV="1">
                <a:off x="2828377" y="4250704"/>
                <a:ext cx="361807" cy="621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F21B160-0740-4B9A-9D12-549C34FF807C}"/>
                  </a:ext>
                </a:extLst>
              </p:cNvPr>
              <p:cNvSpPr/>
              <p:nvPr/>
            </p:nvSpPr>
            <p:spPr>
              <a:xfrm>
                <a:off x="2711450" y="4191000"/>
                <a:ext cx="116927" cy="1206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BADB6E0-E2ED-45DA-863F-525C5C9FBB7D}"/>
                </a:ext>
              </a:extLst>
            </p:cNvPr>
            <p:cNvSpPr/>
            <p:nvPr/>
          </p:nvSpPr>
          <p:spPr>
            <a:xfrm>
              <a:off x="2379936" y="1669602"/>
              <a:ext cx="116927" cy="1206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28840F5-4C4E-49D2-AB66-16E74372F0B3}"/>
              </a:ext>
            </a:extLst>
          </p:cNvPr>
          <p:cNvGrpSpPr/>
          <p:nvPr/>
        </p:nvGrpSpPr>
        <p:grpSpPr>
          <a:xfrm>
            <a:off x="5667780" y="3471504"/>
            <a:ext cx="595661" cy="121271"/>
            <a:chOff x="1901202" y="1669602"/>
            <a:chExt cx="595661" cy="121271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59CA211-A7FE-4407-8533-102CD8A59AD3}"/>
                </a:ext>
              </a:extLst>
            </p:cNvPr>
            <p:cNvGrpSpPr/>
            <p:nvPr/>
          </p:nvGrpSpPr>
          <p:grpSpPr>
            <a:xfrm>
              <a:off x="1901202" y="1670223"/>
              <a:ext cx="478734" cy="120650"/>
              <a:chOff x="2711450" y="4191000"/>
              <a:chExt cx="478734" cy="120650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914974B-C106-4C4A-A36D-C3870EDBD717}"/>
                  </a:ext>
                </a:extLst>
              </p:cNvPr>
              <p:cNvCxnSpPr>
                <a:stCxn id="40" idx="6"/>
                <a:endCxn id="38" idx="2"/>
              </p:cNvCxnSpPr>
              <p:nvPr/>
            </p:nvCxnSpPr>
            <p:spPr>
              <a:xfrm flipV="1">
                <a:off x="2828377" y="4250704"/>
                <a:ext cx="361807" cy="621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0BB26E0-150C-49A1-8319-31A46C1FDC84}"/>
                  </a:ext>
                </a:extLst>
              </p:cNvPr>
              <p:cNvSpPr/>
              <p:nvPr/>
            </p:nvSpPr>
            <p:spPr>
              <a:xfrm>
                <a:off x="2711450" y="4191000"/>
                <a:ext cx="116927" cy="1206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12CE481-85D8-4FF7-8AD1-26E1228E6771}"/>
                </a:ext>
              </a:extLst>
            </p:cNvPr>
            <p:cNvSpPr/>
            <p:nvPr/>
          </p:nvSpPr>
          <p:spPr>
            <a:xfrm>
              <a:off x="2379936" y="1669602"/>
              <a:ext cx="116927" cy="1206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84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BD7D0-B539-4167-9ACB-49FD66449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FLISR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B6C9D-CF7D-49D8-AE6D-66C022140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D9BFB8-A2DB-45B1-B45A-11D684B97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689" y="2484152"/>
            <a:ext cx="1031470" cy="1031470"/>
          </a:xfrm>
          <a:prstGeom prst="rect">
            <a:avLst/>
          </a:prstGeom>
        </p:spPr>
      </p:pic>
      <p:sp>
        <p:nvSpPr>
          <p:cNvPr id="5" name="TextBox 54">
            <a:extLst>
              <a:ext uri="{FF2B5EF4-FFF2-40B4-BE49-F238E27FC236}">
                <a16:creationId xmlns:a16="http://schemas.microsoft.com/office/drawing/2014/main" id="{EE926070-5B96-4F35-B50A-3F755A1C1F67}"/>
              </a:ext>
            </a:extLst>
          </p:cNvPr>
          <p:cNvSpPr txBox="1"/>
          <p:nvPr/>
        </p:nvSpPr>
        <p:spPr>
          <a:xfrm>
            <a:off x="3504289" y="2165994"/>
            <a:ext cx="1050773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Permanent Fault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CBA6A2-F5C1-497D-A93B-ED0B9F0378B5}"/>
              </a:ext>
            </a:extLst>
          </p:cNvPr>
          <p:cNvSpPr/>
          <p:nvPr/>
        </p:nvSpPr>
        <p:spPr bwMode="auto">
          <a:xfrm>
            <a:off x="6242033" y="3476864"/>
            <a:ext cx="871330" cy="1046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64BA35-B8E0-47EB-A52E-4BBBB5627868}"/>
              </a:ext>
            </a:extLst>
          </p:cNvPr>
          <p:cNvSpPr/>
          <p:nvPr/>
        </p:nvSpPr>
        <p:spPr bwMode="auto">
          <a:xfrm>
            <a:off x="4825203" y="3488086"/>
            <a:ext cx="871330" cy="1046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3D3EFDF-9462-4C4F-A616-1399A3882439}"/>
              </a:ext>
            </a:extLst>
          </p:cNvPr>
          <p:cNvSpPr/>
          <p:nvPr/>
        </p:nvSpPr>
        <p:spPr bwMode="auto">
          <a:xfrm>
            <a:off x="503956" y="3237741"/>
            <a:ext cx="636104" cy="62815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AE220A-2AD0-41CE-BDB2-345117A25CCE}"/>
              </a:ext>
            </a:extLst>
          </p:cNvPr>
          <p:cNvSpPr/>
          <p:nvPr/>
        </p:nvSpPr>
        <p:spPr bwMode="auto">
          <a:xfrm>
            <a:off x="988986" y="3506097"/>
            <a:ext cx="457200" cy="9144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A9B34E-C500-441F-8BCC-E15D98D84E2F}"/>
              </a:ext>
            </a:extLst>
          </p:cNvPr>
          <p:cNvSpPr/>
          <p:nvPr/>
        </p:nvSpPr>
        <p:spPr bwMode="auto">
          <a:xfrm>
            <a:off x="1438235" y="3346738"/>
            <a:ext cx="457200" cy="41015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E6CAFB-8B60-49FC-B101-B76355954F07}"/>
              </a:ext>
            </a:extLst>
          </p:cNvPr>
          <p:cNvSpPr/>
          <p:nvPr/>
        </p:nvSpPr>
        <p:spPr bwMode="auto">
          <a:xfrm>
            <a:off x="1903386" y="3506097"/>
            <a:ext cx="871330" cy="1046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056C17B7-BA02-43E5-A4BA-A4A92C8BD735}"/>
              </a:ext>
            </a:extLst>
          </p:cNvPr>
          <p:cNvSpPr txBox="1"/>
          <p:nvPr/>
        </p:nvSpPr>
        <p:spPr>
          <a:xfrm>
            <a:off x="464199" y="3410701"/>
            <a:ext cx="715617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D22699D4-164D-4B54-AD94-374C979EA1B1}"/>
              </a:ext>
            </a:extLst>
          </p:cNvPr>
          <p:cNvSpPr txBox="1"/>
          <p:nvPr/>
        </p:nvSpPr>
        <p:spPr>
          <a:xfrm>
            <a:off x="1309026" y="3707856"/>
            <a:ext cx="822177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Breaker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6B70EED8-33E8-49C1-B5A0-A90574DD836D}"/>
              </a:ext>
            </a:extLst>
          </p:cNvPr>
          <p:cNvSpPr txBox="1"/>
          <p:nvPr/>
        </p:nvSpPr>
        <p:spPr>
          <a:xfrm>
            <a:off x="2615953" y="3737508"/>
            <a:ext cx="87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Switch 1</a:t>
            </a: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0578E229-9BF6-4E8B-A4AA-40996B2F8B45}"/>
              </a:ext>
            </a:extLst>
          </p:cNvPr>
          <p:cNvSpPr txBox="1"/>
          <p:nvPr/>
        </p:nvSpPr>
        <p:spPr>
          <a:xfrm>
            <a:off x="1778778" y="5282734"/>
            <a:ext cx="948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Zone 1</a:t>
            </a:r>
          </a:p>
          <a:p>
            <a:pPr algn="ctr"/>
            <a:r>
              <a:rPr lang="en-US" sz="1200" dirty="0"/>
              <a:t>Customer</a:t>
            </a:r>
          </a:p>
        </p:txBody>
      </p:sp>
      <p:sp>
        <p:nvSpPr>
          <p:cNvPr id="16" name="TextBox 25">
            <a:extLst>
              <a:ext uri="{FF2B5EF4-FFF2-40B4-BE49-F238E27FC236}">
                <a16:creationId xmlns:a16="http://schemas.microsoft.com/office/drawing/2014/main" id="{DBBCF721-920B-4ADB-992D-A65F09D29218}"/>
              </a:ext>
            </a:extLst>
          </p:cNvPr>
          <p:cNvSpPr txBox="1"/>
          <p:nvPr/>
        </p:nvSpPr>
        <p:spPr>
          <a:xfrm>
            <a:off x="3276072" y="5281964"/>
            <a:ext cx="1008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Zone 2</a:t>
            </a:r>
          </a:p>
          <a:p>
            <a:pPr algn="ctr"/>
            <a:r>
              <a:rPr lang="en-US" sz="1200" dirty="0"/>
              <a:t>Customer</a:t>
            </a:r>
          </a:p>
        </p:txBody>
      </p:sp>
      <p:sp>
        <p:nvSpPr>
          <p:cNvPr id="17" name="TextBox 26">
            <a:extLst>
              <a:ext uri="{FF2B5EF4-FFF2-40B4-BE49-F238E27FC236}">
                <a16:creationId xmlns:a16="http://schemas.microsoft.com/office/drawing/2014/main" id="{3B8BBAC2-BE6D-4EB3-92CB-D6AB12BEDC14}"/>
              </a:ext>
            </a:extLst>
          </p:cNvPr>
          <p:cNvSpPr txBox="1"/>
          <p:nvPr/>
        </p:nvSpPr>
        <p:spPr>
          <a:xfrm>
            <a:off x="4790739" y="5307296"/>
            <a:ext cx="105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Zone 3</a:t>
            </a:r>
          </a:p>
          <a:p>
            <a:pPr algn="ctr"/>
            <a:r>
              <a:rPr lang="en-US" sz="1200" dirty="0"/>
              <a:t>Customer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A71483-D007-4E17-9419-86335ED748A2}"/>
              </a:ext>
            </a:extLst>
          </p:cNvPr>
          <p:cNvSpPr/>
          <p:nvPr/>
        </p:nvSpPr>
        <p:spPr bwMode="auto">
          <a:xfrm>
            <a:off x="7116126" y="3322553"/>
            <a:ext cx="457200" cy="41015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28">
            <a:extLst>
              <a:ext uri="{FF2B5EF4-FFF2-40B4-BE49-F238E27FC236}">
                <a16:creationId xmlns:a16="http://schemas.microsoft.com/office/drawing/2014/main" id="{CCD0664E-FD27-4822-B737-BF2561B53613}"/>
              </a:ext>
            </a:extLst>
          </p:cNvPr>
          <p:cNvSpPr txBox="1"/>
          <p:nvPr/>
        </p:nvSpPr>
        <p:spPr>
          <a:xfrm>
            <a:off x="6820320" y="3783572"/>
            <a:ext cx="1116946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N.O. Device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A6781D-1143-472B-AEA7-42B6D4C47679}"/>
              </a:ext>
            </a:extLst>
          </p:cNvPr>
          <p:cNvSpPr/>
          <p:nvPr/>
        </p:nvSpPr>
        <p:spPr bwMode="auto">
          <a:xfrm>
            <a:off x="7579870" y="3488530"/>
            <a:ext cx="457200" cy="9144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6E231BC-1DF2-49CD-9A52-375B0AB69E7E}"/>
              </a:ext>
            </a:extLst>
          </p:cNvPr>
          <p:cNvSpPr/>
          <p:nvPr/>
        </p:nvSpPr>
        <p:spPr bwMode="auto">
          <a:xfrm>
            <a:off x="7994416" y="3209755"/>
            <a:ext cx="636104" cy="62815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31">
            <a:extLst>
              <a:ext uri="{FF2B5EF4-FFF2-40B4-BE49-F238E27FC236}">
                <a16:creationId xmlns:a16="http://schemas.microsoft.com/office/drawing/2014/main" id="{36546A7F-3DD5-4CFE-82A4-9260EAFD7919}"/>
              </a:ext>
            </a:extLst>
          </p:cNvPr>
          <p:cNvSpPr txBox="1"/>
          <p:nvPr/>
        </p:nvSpPr>
        <p:spPr>
          <a:xfrm>
            <a:off x="7964184" y="3382715"/>
            <a:ext cx="715617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FFEFDF5-69DC-4ECA-B6E5-3EA2ADE71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82" y="4146774"/>
            <a:ext cx="1057012" cy="105701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73C4D81-8216-446C-A049-4613CDE61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32" y="4146774"/>
            <a:ext cx="1057012" cy="10570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B9C193-0DE8-4A2A-ADEC-CD1DF0CB6D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03" y="4183637"/>
            <a:ext cx="1057012" cy="105701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C78F898-9746-457B-9CD9-503A1AD16E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739" y="1117066"/>
            <a:ext cx="955112" cy="95511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B869930-FA4D-454C-8DA8-4C0B548B3B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318" y="1117066"/>
            <a:ext cx="955112" cy="9551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05E2283-6362-46E0-ABF9-C9797DD005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53" y="1089039"/>
            <a:ext cx="955112" cy="95511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CA781E6-59AD-4005-A44B-429CD20EAE99}"/>
              </a:ext>
            </a:extLst>
          </p:cNvPr>
          <p:cNvSpPr/>
          <p:nvPr/>
        </p:nvSpPr>
        <p:spPr bwMode="auto">
          <a:xfrm>
            <a:off x="3377036" y="3499479"/>
            <a:ext cx="871330" cy="1046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48">
            <a:extLst>
              <a:ext uri="{FF2B5EF4-FFF2-40B4-BE49-F238E27FC236}">
                <a16:creationId xmlns:a16="http://schemas.microsoft.com/office/drawing/2014/main" id="{7D92ECDD-0220-4A83-9597-AB093F95EA69}"/>
              </a:ext>
            </a:extLst>
          </p:cNvPr>
          <p:cNvSpPr txBox="1"/>
          <p:nvPr/>
        </p:nvSpPr>
        <p:spPr>
          <a:xfrm>
            <a:off x="4081090" y="3754705"/>
            <a:ext cx="87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Switch 2</a:t>
            </a:r>
          </a:p>
        </p:txBody>
      </p:sp>
      <p:sp>
        <p:nvSpPr>
          <p:cNvPr id="31" name="TextBox 49">
            <a:extLst>
              <a:ext uri="{FF2B5EF4-FFF2-40B4-BE49-F238E27FC236}">
                <a16:creationId xmlns:a16="http://schemas.microsoft.com/office/drawing/2014/main" id="{3591074C-501D-4876-8558-66466FD691F5}"/>
              </a:ext>
            </a:extLst>
          </p:cNvPr>
          <p:cNvSpPr txBox="1"/>
          <p:nvPr/>
        </p:nvSpPr>
        <p:spPr>
          <a:xfrm>
            <a:off x="5516298" y="3773755"/>
            <a:ext cx="87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Switch 3</a:t>
            </a:r>
          </a:p>
        </p:txBody>
      </p:sp>
      <p:sp>
        <p:nvSpPr>
          <p:cNvPr id="32" name="TextBox 50">
            <a:extLst>
              <a:ext uri="{FF2B5EF4-FFF2-40B4-BE49-F238E27FC236}">
                <a16:creationId xmlns:a16="http://schemas.microsoft.com/office/drawing/2014/main" id="{0231155F-7039-40F9-B2E1-B6B9A93EF44E}"/>
              </a:ext>
            </a:extLst>
          </p:cNvPr>
          <p:cNvSpPr txBox="1"/>
          <p:nvPr/>
        </p:nvSpPr>
        <p:spPr>
          <a:xfrm>
            <a:off x="6243676" y="5307296"/>
            <a:ext cx="105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Zone 4</a:t>
            </a:r>
          </a:p>
          <a:p>
            <a:pPr algn="ctr"/>
            <a:r>
              <a:rPr lang="en-US" sz="1200" dirty="0"/>
              <a:t>Customer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13624AD-A752-4D4C-B056-68142B1067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640" y="4183637"/>
            <a:ext cx="1057012" cy="105701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09334E3-B47C-4694-9508-47396540E1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441" y="1089039"/>
            <a:ext cx="955112" cy="95511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B495574-9B29-4E54-879C-4B0FCCCAB0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28" y="4192261"/>
            <a:ext cx="1051147" cy="105114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D54798D-1986-4FDF-8C2E-8405566AD1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175" y="4144856"/>
            <a:ext cx="1051147" cy="105114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0603A3C-4484-44B5-898F-97F82B80FC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59" y="4147834"/>
            <a:ext cx="1054892" cy="105489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218ED5D-9D34-447A-A597-664ED9CD2E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640" y="4192261"/>
            <a:ext cx="1051147" cy="105114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64E863C-2F74-44F4-9895-6F8D600AC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752" y="4179891"/>
            <a:ext cx="1270025" cy="1063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580F9E12-FD14-46E9-871B-90B27E01CC4D}"/>
              </a:ext>
            </a:extLst>
          </p:cNvPr>
          <p:cNvGrpSpPr/>
          <p:nvPr/>
        </p:nvGrpSpPr>
        <p:grpSpPr>
          <a:xfrm>
            <a:off x="2774716" y="3489501"/>
            <a:ext cx="595661" cy="121271"/>
            <a:chOff x="1901202" y="1669602"/>
            <a:chExt cx="595661" cy="12127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17A5F31-614D-4A8A-A626-07BE50787E3B}"/>
                </a:ext>
              </a:extLst>
            </p:cNvPr>
            <p:cNvGrpSpPr/>
            <p:nvPr/>
          </p:nvGrpSpPr>
          <p:grpSpPr>
            <a:xfrm>
              <a:off x="1901202" y="1670223"/>
              <a:ext cx="478734" cy="120650"/>
              <a:chOff x="2711450" y="4191000"/>
              <a:chExt cx="478734" cy="120650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84DFE36C-6F9A-48D8-B681-A31329DB19CE}"/>
                  </a:ext>
                </a:extLst>
              </p:cNvPr>
              <p:cNvCxnSpPr>
                <a:stCxn id="54" idx="6"/>
                <a:endCxn id="52" idx="2"/>
              </p:cNvCxnSpPr>
              <p:nvPr/>
            </p:nvCxnSpPr>
            <p:spPr>
              <a:xfrm flipV="1">
                <a:off x="2828377" y="4250704"/>
                <a:ext cx="361807" cy="621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1FAC1495-85C5-40C9-B77B-269B86215F5D}"/>
                  </a:ext>
                </a:extLst>
              </p:cNvPr>
              <p:cNvSpPr/>
              <p:nvPr/>
            </p:nvSpPr>
            <p:spPr>
              <a:xfrm>
                <a:off x="2711450" y="4191000"/>
                <a:ext cx="116927" cy="1206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8DDADDC-F32C-4AA8-8124-6B8E669C8B7C}"/>
                </a:ext>
              </a:extLst>
            </p:cNvPr>
            <p:cNvSpPr/>
            <p:nvPr/>
          </p:nvSpPr>
          <p:spPr>
            <a:xfrm>
              <a:off x="2379936" y="1669602"/>
              <a:ext cx="116927" cy="1206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FB1CE56-9B50-439F-A88F-B3C5F62EBC67}"/>
              </a:ext>
            </a:extLst>
          </p:cNvPr>
          <p:cNvGrpSpPr/>
          <p:nvPr/>
        </p:nvGrpSpPr>
        <p:grpSpPr>
          <a:xfrm>
            <a:off x="4229542" y="3469789"/>
            <a:ext cx="595661" cy="121271"/>
            <a:chOff x="1901202" y="1669602"/>
            <a:chExt cx="595661" cy="121271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22C3501-7031-4D46-AD42-41A238D83827}"/>
                </a:ext>
              </a:extLst>
            </p:cNvPr>
            <p:cNvGrpSpPr/>
            <p:nvPr/>
          </p:nvGrpSpPr>
          <p:grpSpPr>
            <a:xfrm>
              <a:off x="1901202" y="1670223"/>
              <a:ext cx="478734" cy="120650"/>
              <a:chOff x="2711450" y="4191000"/>
              <a:chExt cx="478734" cy="120650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22CA0F41-06D7-4CDC-91AB-3C3282F27CC1}"/>
                  </a:ext>
                </a:extLst>
              </p:cNvPr>
              <p:cNvCxnSpPr>
                <a:endCxn id="48" idx="2"/>
              </p:cNvCxnSpPr>
              <p:nvPr/>
            </p:nvCxnSpPr>
            <p:spPr>
              <a:xfrm flipV="1">
                <a:off x="2828377" y="4250704"/>
                <a:ext cx="361807" cy="4136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EE94F35F-7680-4C7B-ACAC-A772A526C129}"/>
                  </a:ext>
                </a:extLst>
              </p:cNvPr>
              <p:cNvSpPr/>
              <p:nvPr/>
            </p:nvSpPr>
            <p:spPr>
              <a:xfrm>
                <a:off x="2711450" y="4191000"/>
                <a:ext cx="116927" cy="1206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A31001F-4912-4DD7-9935-C6178DBFA4E8}"/>
                </a:ext>
              </a:extLst>
            </p:cNvPr>
            <p:cNvSpPr/>
            <p:nvPr/>
          </p:nvSpPr>
          <p:spPr>
            <a:xfrm>
              <a:off x="2379936" y="1669602"/>
              <a:ext cx="116927" cy="1206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E8D3878-2FD6-439F-84BE-341FC3544305}"/>
              </a:ext>
            </a:extLst>
          </p:cNvPr>
          <p:cNvGrpSpPr/>
          <p:nvPr/>
        </p:nvGrpSpPr>
        <p:grpSpPr>
          <a:xfrm>
            <a:off x="5667780" y="3460966"/>
            <a:ext cx="595661" cy="121271"/>
            <a:chOff x="1901202" y="1669602"/>
            <a:chExt cx="595661" cy="12127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3341EA7-8475-4031-B9C9-12FF7B59C63B}"/>
                </a:ext>
              </a:extLst>
            </p:cNvPr>
            <p:cNvGrpSpPr/>
            <p:nvPr/>
          </p:nvGrpSpPr>
          <p:grpSpPr>
            <a:xfrm>
              <a:off x="1901202" y="1670223"/>
              <a:ext cx="478734" cy="120650"/>
              <a:chOff x="2711450" y="4191000"/>
              <a:chExt cx="478734" cy="120650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FD9A1536-227C-49DA-BD21-232572D8DAF5}"/>
                  </a:ext>
                </a:extLst>
              </p:cNvPr>
              <p:cNvCxnSpPr>
                <a:stCxn id="46" idx="6"/>
                <a:endCxn id="44" idx="2"/>
              </p:cNvCxnSpPr>
              <p:nvPr/>
            </p:nvCxnSpPr>
            <p:spPr>
              <a:xfrm flipV="1">
                <a:off x="2828377" y="4250704"/>
                <a:ext cx="361807" cy="621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AFAAEFFE-09F2-4782-AF61-BFF28C5CA1DC}"/>
                  </a:ext>
                </a:extLst>
              </p:cNvPr>
              <p:cNvSpPr/>
              <p:nvPr/>
            </p:nvSpPr>
            <p:spPr>
              <a:xfrm>
                <a:off x="2711450" y="4191000"/>
                <a:ext cx="116927" cy="1206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D86DB32-D589-43A3-9A99-D04E4D17F5C6}"/>
                </a:ext>
              </a:extLst>
            </p:cNvPr>
            <p:cNvSpPr/>
            <p:nvPr/>
          </p:nvSpPr>
          <p:spPr>
            <a:xfrm>
              <a:off x="2379936" y="1669602"/>
              <a:ext cx="116927" cy="1206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382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B757B-C0F9-4B9A-A763-EB5CF8886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FLISR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936EF-98C6-492E-B5E4-BDD331FA7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B67C49-3169-4B9F-83D2-356AC2024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689" y="2471073"/>
            <a:ext cx="1031470" cy="1031470"/>
          </a:xfrm>
          <a:prstGeom prst="rect">
            <a:avLst/>
          </a:prstGeom>
        </p:spPr>
      </p:pic>
      <p:sp>
        <p:nvSpPr>
          <p:cNvPr id="5" name="TextBox 54">
            <a:extLst>
              <a:ext uri="{FF2B5EF4-FFF2-40B4-BE49-F238E27FC236}">
                <a16:creationId xmlns:a16="http://schemas.microsoft.com/office/drawing/2014/main" id="{226651EE-A17D-46E5-9EBE-41B88E208D05}"/>
              </a:ext>
            </a:extLst>
          </p:cNvPr>
          <p:cNvSpPr txBox="1"/>
          <p:nvPr/>
        </p:nvSpPr>
        <p:spPr>
          <a:xfrm>
            <a:off x="3504289" y="2152915"/>
            <a:ext cx="1050773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Permanent Fault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EAC191-9E30-47C0-AE88-22036EF8AF63}"/>
              </a:ext>
            </a:extLst>
          </p:cNvPr>
          <p:cNvSpPr/>
          <p:nvPr/>
        </p:nvSpPr>
        <p:spPr bwMode="auto">
          <a:xfrm>
            <a:off x="6242033" y="3463785"/>
            <a:ext cx="871330" cy="1046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8961E7-4800-4048-8CEA-763E6DC4E585}"/>
              </a:ext>
            </a:extLst>
          </p:cNvPr>
          <p:cNvSpPr/>
          <p:nvPr/>
        </p:nvSpPr>
        <p:spPr bwMode="auto">
          <a:xfrm>
            <a:off x="4825203" y="3475007"/>
            <a:ext cx="871330" cy="1046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1D4C92-59D9-4EB0-B3F5-3284809FC746}"/>
              </a:ext>
            </a:extLst>
          </p:cNvPr>
          <p:cNvSpPr/>
          <p:nvPr/>
        </p:nvSpPr>
        <p:spPr bwMode="auto">
          <a:xfrm>
            <a:off x="503956" y="3224662"/>
            <a:ext cx="636104" cy="62815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20F2EF-11A3-4C3C-9BFF-5AE09FF7F45E}"/>
              </a:ext>
            </a:extLst>
          </p:cNvPr>
          <p:cNvSpPr/>
          <p:nvPr/>
        </p:nvSpPr>
        <p:spPr bwMode="auto">
          <a:xfrm>
            <a:off x="988986" y="3493018"/>
            <a:ext cx="457200" cy="9144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B6A21C-8653-4F8A-842B-8A9DEC25BEE3}"/>
              </a:ext>
            </a:extLst>
          </p:cNvPr>
          <p:cNvSpPr/>
          <p:nvPr/>
        </p:nvSpPr>
        <p:spPr bwMode="auto">
          <a:xfrm>
            <a:off x="1438235" y="3333659"/>
            <a:ext cx="457200" cy="41015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75B9DF-7FB1-4DFF-B154-9A349BB03F8B}"/>
              </a:ext>
            </a:extLst>
          </p:cNvPr>
          <p:cNvSpPr/>
          <p:nvPr/>
        </p:nvSpPr>
        <p:spPr bwMode="auto">
          <a:xfrm>
            <a:off x="1903386" y="3493018"/>
            <a:ext cx="871330" cy="1046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7708E215-B149-409A-A49A-11191FD9EF34}"/>
              </a:ext>
            </a:extLst>
          </p:cNvPr>
          <p:cNvSpPr txBox="1"/>
          <p:nvPr/>
        </p:nvSpPr>
        <p:spPr>
          <a:xfrm>
            <a:off x="464199" y="3397622"/>
            <a:ext cx="715617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42359FAF-9287-427F-B136-3C5D9E880412}"/>
              </a:ext>
            </a:extLst>
          </p:cNvPr>
          <p:cNvSpPr txBox="1"/>
          <p:nvPr/>
        </p:nvSpPr>
        <p:spPr>
          <a:xfrm>
            <a:off x="1309026" y="3694777"/>
            <a:ext cx="822177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Breaker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5AB2DC5E-35F1-45E2-9984-2A8F1EB82CAB}"/>
              </a:ext>
            </a:extLst>
          </p:cNvPr>
          <p:cNvSpPr txBox="1"/>
          <p:nvPr/>
        </p:nvSpPr>
        <p:spPr>
          <a:xfrm>
            <a:off x="2615953" y="3724429"/>
            <a:ext cx="87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Switch 1</a:t>
            </a: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924FCCBD-2777-4C61-A627-69F708C726AA}"/>
              </a:ext>
            </a:extLst>
          </p:cNvPr>
          <p:cNvSpPr txBox="1"/>
          <p:nvPr/>
        </p:nvSpPr>
        <p:spPr>
          <a:xfrm>
            <a:off x="1778778" y="5269655"/>
            <a:ext cx="948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Zone 1</a:t>
            </a:r>
          </a:p>
          <a:p>
            <a:pPr algn="ctr"/>
            <a:r>
              <a:rPr lang="en-US" sz="1200" dirty="0"/>
              <a:t>Customer</a:t>
            </a:r>
          </a:p>
        </p:txBody>
      </p:sp>
      <p:sp>
        <p:nvSpPr>
          <p:cNvPr id="16" name="TextBox 25">
            <a:extLst>
              <a:ext uri="{FF2B5EF4-FFF2-40B4-BE49-F238E27FC236}">
                <a16:creationId xmlns:a16="http://schemas.microsoft.com/office/drawing/2014/main" id="{924E3340-E6C8-47AF-BF06-1152212C8BB6}"/>
              </a:ext>
            </a:extLst>
          </p:cNvPr>
          <p:cNvSpPr txBox="1"/>
          <p:nvPr/>
        </p:nvSpPr>
        <p:spPr>
          <a:xfrm>
            <a:off x="3276072" y="5268885"/>
            <a:ext cx="1008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Zone 2</a:t>
            </a:r>
          </a:p>
          <a:p>
            <a:pPr algn="ctr"/>
            <a:r>
              <a:rPr lang="en-US" sz="1200" dirty="0"/>
              <a:t>Customer</a:t>
            </a:r>
          </a:p>
        </p:txBody>
      </p:sp>
      <p:sp>
        <p:nvSpPr>
          <p:cNvPr id="17" name="TextBox 26">
            <a:extLst>
              <a:ext uri="{FF2B5EF4-FFF2-40B4-BE49-F238E27FC236}">
                <a16:creationId xmlns:a16="http://schemas.microsoft.com/office/drawing/2014/main" id="{39630BB3-F76F-47DB-812B-C56CC510C1B3}"/>
              </a:ext>
            </a:extLst>
          </p:cNvPr>
          <p:cNvSpPr txBox="1"/>
          <p:nvPr/>
        </p:nvSpPr>
        <p:spPr>
          <a:xfrm>
            <a:off x="4790739" y="5294217"/>
            <a:ext cx="105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Zone 3</a:t>
            </a:r>
          </a:p>
          <a:p>
            <a:pPr algn="ctr"/>
            <a:r>
              <a:rPr lang="en-US" sz="1200" dirty="0"/>
              <a:t>Customer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5753F1-A0DD-403B-9149-BF1237150368}"/>
              </a:ext>
            </a:extLst>
          </p:cNvPr>
          <p:cNvSpPr/>
          <p:nvPr/>
        </p:nvSpPr>
        <p:spPr bwMode="auto">
          <a:xfrm>
            <a:off x="7116126" y="3309474"/>
            <a:ext cx="457200" cy="41015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28">
            <a:extLst>
              <a:ext uri="{FF2B5EF4-FFF2-40B4-BE49-F238E27FC236}">
                <a16:creationId xmlns:a16="http://schemas.microsoft.com/office/drawing/2014/main" id="{91909B87-D1B8-41E5-A0F6-3C1A3DF52F47}"/>
              </a:ext>
            </a:extLst>
          </p:cNvPr>
          <p:cNvSpPr txBox="1"/>
          <p:nvPr/>
        </p:nvSpPr>
        <p:spPr>
          <a:xfrm>
            <a:off x="6820320" y="3770493"/>
            <a:ext cx="1116946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N.O. Device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B19051-330C-47F7-B9F1-C0C5748C74A6}"/>
              </a:ext>
            </a:extLst>
          </p:cNvPr>
          <p:cNvSpPr/>
          <p:nvPr/>
        </p:nvSpPr>
        <p:spPr bwMode="auto">
          <a:xfrm>
            <a:off x="7579870" y="3475451"/>
            <a:ext cx="457200" cy="9144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063B272-4138-4D30-B541-B5C2B9C03C28}"/>
              </a:ext>
            </a:extLst>
          </p:cNvPr>
          <p:cNvSpPr/>
          <p:nvPr/>
        </p:nvSpPr>
        <p:spPr bwMode="auto">
          <a:xfrm>
            <a:off x="7994416" y="3196676"/>
            <a:ext cx="636104" cy="62815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31">
            <a:extLst>
              <a:ext uri="{FF2B5EF4-FFF2-40B4-BE49-F238E27FC236}">
                <a16:creationId xmlns:a16="http://schemas.microsoft.com/office/drawing/2014/main" id="{0D892B94-8C6D-49A7-914D-E336ADF8CCE7}"/>
              </a:ext>
            </a:extLst>
          </p:cNvPr>
          <p:cNvSpPr txBox="1"/>
          <p:nvPr/>
        </p:nvSpPr>
        <p:spPr>
          <a:xfrm>
            <a:off x="7964184" y="3369636"/>
            <a:ext cx="715617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5370B01-81E7-4709-AF12-1962D2C4A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82" y="4133695"/>
            <a:ext cx="1057012" cy="105701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93D21CD-6CCE-4484-9AA7-7645A485F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32" y="4133695"/>
            <a:ext cx="1057012" cy="10570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661DCA5-0477-41D3-8070-FA1762A2A9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03" y="4170558"/>
            <a:ext cx="1057012" cy="105701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82C44FC-0C7A-47F9-A200-FA02579200F4}"/>
              </a:ext>
            </a:extLst>
          </p:cNvPr>
          <p:cNvSpPr/>
          <p:nvPr/>
        </p:nvSpPr>
        <p:spPr bwMode="auto">
          <a:xfrm>
            <a:off x="3377036" y="3486400"/>
            <a:ext cx="871330" cy="1046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48">
            <a:extLst>
              <a:ext uri="{FF2B5EF4-FFF2-40B4-BE49-F238E27FC236}">
                <a16:creationId xmlns:a16="http://schemas.microsoft.com/office/drawing/2014/main" id="{F4F5AEDD-F023-4E45-81DB-73471C021A6B}"/>
              </a:ext>
            </a:extLst>
          </p:cNvPr>
          <p:cNvSpPr txBox="1"/>
          <p:nvPr/>
        </p:nvSpPr>
        <p:spPr>
          <a:xfrm>
            <a:off x="4081090" y="3741626"/>
            <a:ext cx="87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Switch 2</a:t>
            </a:r>
          </a:p>
        </p:txBody>
      </p:sp>
      <p:sp>
        <p:nvSpPr>
          <p:cNvPr id="28" name="TextBox 49">
            <a:extLst>
              <a:ext uri="{FF2B5EF4-FFF2-40B4-BE49-F238E27FC236}">
                <a16:creationId xmlns:a16="http://schemas.microsoft.com/office/drawing/2014/main" id="{26DF7D87-24EE-4A3D-9475-941CAFDEA5E3}"/>
              </a:ext>
            </a:extLst>
          </p:cNvPr>
          <p:cNvSpPr txBox="1"/>
          <p:nvPr/>
        </p:nvSpPr>
        <p:spPr>
          <a:xfrm>
            <a:off x="5516298" y="3760676"/>
            <a:ext cx="87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Switch 3</a:t>
            </a:r>
          </a:p>
        </p:txBody>
      </p:sp>
      <p:sp>
        <p:nvSpPr>
          <p:cNvPr id="29" name="TextBox 50">
            <a:extLst>
              <a:ext uri="{FF2B5EF4-FFF2-40B4-BE49-F238E27FC236}">
                <a16:creationId xmlns:a16="http://schemas.microsoft.com/office/drawing/2014/main" id="{A82D4082-A6F2-49DB-8AE4-7593564331DF}"/>
              </a:ext>
            </a:extLst>
          </p:cNvPr>
          <p:cNvSpPr txBox="1"/>
          <p:nvPr/>
        </p:nvSpPr>
        <p:spPr>
          <a:xfrm>
            <a:off x="6243676" y="5294217"/>
            <a:ext cx="105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Zone 4</a:t>
            </a:r>
          </a:p>
          <a:p>
            <a:pPr algn="ctr"/>
            <a:r>
              <a:rPr lang="en-US" sz="1200" dirty="0"/>
              <a:t>Customer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8C26756-677C-4D00-85A6-B94683C6DC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640" y="4170558"/>
            <a:ext cx="1057012" cy="105701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4D22C41-4239-461B-8CDD-C1B2A93AF0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28" y="4179182"/>
            <a:ext cx="1051147" cy="10511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6FCF22C-8B74-4C84-8D27-3006A5A7D2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175" y="4131777"/>
            <a:ext cx="1051147" cy="10511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6AB4E4E-BCB1-45AF-AFF9-C7804CE37B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59" y="4134755"/>
            <a:ext cx="1054892" cy="105489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36B3D08-80CD-4BFB-8542-7C8115BADF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640" y="4179182"/>
            <a:ext cx="1051147" cy="105114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651EF78-DE4F-4368-93D1-02EAE28626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59" y="4158020"/>
            <a:ext cx="1051147" cy="105114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ABEC629-3C34-4FB8-A395-7A1628E457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691" y="4152745"/>
            <a:ext cx="1039528" cy="103952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E16B31-A88C-4A06-AC63-289DC49850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85" y="4144631"/>
            <a:ext cx="1054363" cy="10543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A474450-C189-432D-BF50-0F19EB1FB0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360" y="4170558"/>
            <a:ext cx="1051147" cy="105114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D2B7609-0385-48E4-8361-6B7921964E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39" y="1109783"/>
            <a:ext cx="915482" cy="91548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6921C90-587F-4BF6-9F46-8D3A29B57E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789" y="1138358"/>
            <a:ext cx="915482" cy="91548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674D55B-97FF-49EA-939F-C9E2EB1F7A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554" y="1143617"/>
            <a:ext cx="915482" cy="91548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B99A4B1-2164-409C-B372-362E0685C6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44" y="1102119"/>
            <a:ext cx="915482" cy="91548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6083D95-F28A-47FE-B3D1-27C47E536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050" y="4162315"/>
            <a:ext cx="1117458" cy="106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E934E3A3-FB45-4C94-8EB4-2090BA4C5AF2}"/>
              </a:ext>
            </a:extLst>
          </p:cNvPr>
          <p:cNvGrpSpPr/>
          <p:nvPr/>
        </p:nvGrpSpPr>
        <p:grpSpPr>
          <a:xfrm>
            <a:off x="2763226" y="3476422"/>
            <a:ext cx="595661" cy="121271"/>
            <a:chOff x="1901202" y="1669602"/>
            <a:chExt cx="595661" cy="121271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AA5C753-12CF-45B4-B13F-57D7DE3C9B3A}"/>
                </a:ext>
              </a:extLst>
            </p:cNvPr>
            <p:cNvGrpSpPr/>
            <p:nvPr/>
          </p:nvGrpSpPr>
          <p:grpSpPr>
            <a:xfrm>
              <a:off x="1901202" y="1670223"/>
              <a:ext cx="478734" cy="120650"/>
              <a:chOff x="2711450" y="4191000"/>
              <a:chExt cx="478734" cy="120650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E6225187-B2B9-4414-A589-8080F852F0E7}"/>
                  </a:ext>
                </a:extLst>
              </p:cNvPr>
              <p:cNvCxnSpPr>
                <a:stCxn id="58" idx="6"/>
                <a:endCxn id="56" idx="2"/>
              </p:cNvCxnSpPr>
              <p:nvPr/>
            </p:nvCxnSpPr>
            <p:spPr>
              <a:xfrm flipV="1">
                <a:off x="2828377" y="4250704"/>
                <a:ext cx="361807" cy="621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A64FB042-B12F-4BB1-BFD6-95CD552CCD39}"/>
                  </a:ext>
                </a:extLst>
              </p:cNvPr>
              <p:cNvSpPr/>
              <p:nvPr/>
            </p:nvSpPr>
            <p:spPr>
              <a:xfrm>
                <a:off x="2711450" y="4191000"/>
                <a:ext cx="116927" cy="1206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80BFDED-A732-44A3-9D77-B2DB613F5895}"/>
                </a:ext>
              </a:extLst>
            </p:cNvPr>
            <p:cNvSpPr/>
            <p:nvPr/>
          </p:nvSpPr>
          <p:spPr>
            <a:xfrm>
              <a:off x="2379936" y="1669602"/>
              <a:ext cx="116927" cy="1206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B963AEE-8A46-40E5-8999-68FF17010A72}"/>
              </a:ext>
            </a:extLst>
          </p:cNvPr>
          <p:cNvGrpSpPr/>
          <p:nvPr/>
        </p:nvGrpSpPr>
        <p:grpSpPr>
          <a:xfrm>
            <a:off x="4248366" y="3463187"/>
            <a:ext cx="595661" cy="121271"/>
            <a:chOff x="1901202" y="1669602"/>
            <a:chExt cx="595661" cy="12127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CD35A9F-0F69-4B7A-BB19-10784E1D8F70}"/>
                </a:ext>
              </a:extLst>
            </p:cNvPr>
            <p:cNvGrpSpPr/>
            <p:nvPr/>
          </p:nvGrpSpPr>
          <p:grpSpPr>
            <a:xfrm>
              <a:off x="1901202" y="1670223"/>
              <a:ext cx="478734" cy="120650"/>
              <a:chOff x="2711450" y="4191000"/>
              <a:chExt cx="478734" cy="120650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157A81D-B494-4149-9321-BC511ADB2E60}"/>
                  </a:ext>
                </a:extLst>
              </p:cNvPr>
              <p:cNvCxnSpPr>
                <a:stCxn id="54" idx="6"/>
                <a:endCxn id="52" idx="2"/>
              </p:cNvCxnSpPr>
              <p:nvPr/>
            </p:nvCxnSpPr>
            <p:spPr>
              <a:xfrm flipV="1">
                <a:off x="2828377" y="4250704"/>
                <a:ext cx="361807" cy="621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BD90486E-82B9-4D66-9DA6-41AC15FE856A}"/>
                  </a:ext>
                </a:extLst>
              </p:cNvPr>
              <p:cNvSpPr/>
              <p:nvPr/>
            </p:nvSpPr>
            <p:spPr>
              <a:xfrm>
                <a:off x="2711450" y="4191000"/>
                <a:ext cx="116927" cy="1206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9CC18FD-0598-47BB-B3F3-1DCFB45D7456}"/>
                </a:ext>
              </a:extLst>
            </p:cNvPr>
            <p:cNvSpPr/>
            <p:nvPr/>
          </p:nvSpPr>
          <p:spPr>
            <a:xfrm>
              <a:off x="2379936" y="1669602"/>
              <a:ext cx="116927" cy="1206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24782F9-FFD0-43F4-BE50-415742101812}"/>
              </a:ext>
            </a:extLst>
          </p:cNvPr>
          <p:cNvGrpSpPr/>
          <p:nvPr/>
        </p:nvGrpSpPr>
        <p:grpSpPr>
          <a:xfrm>
            <a:off x="5668383" y="3463187"/>
            <a:ext cx="595661" cy="121271"/>
            <a:chOff x="1901202" y="1669602"/>
            <a:chExt cx="595661" cy="121271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0FB39ED-E42C-4F31-8672-9625B00713D0}"/>
                </a:ext>
              </a:extLst>
            </p:cNvPr>
            <p:cNvGrpSpPr/>
            <p:nvPr/>
          </p:nvGrpSpPr>
          <p:grpSpPr>
            <a:xfrm>
              <a:off x="1901202" y="1670223"/>
              <a:ext cx="478734" cy="120650"/>
              <a:chOff x="2711450" y="4191000"/>
              <a:chExt cx="478734" cy="120650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68D014D-D485-4603-AE4A-816E4A654504}"/>
                  </a:ext>
                </a:extLst>
              </p:cNvPr>
              <p:cNvCxnSpPr>
                <a:stCxn id="50" idx="6"/>
                <a:endCxn id="48" idx="2"/>
              </p:cNvCxnSpPr>
              <p:nvPr/>
            </p:nvCxnSpPr>
            <p:spPr>
              <a:xfrm flipV="1">
                <a:off x="2828377" y="4250704"/>
                <a:ext cx="361807" cy="621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DE564BD9-23AF-4424-8DB0-2B60A14C16D3}"/>
                  </a:ext>
                </a:extLst>
              </p:cNvPr>
              <p:cNvSpPr/>
              <p:nvPr/>
            </p:nvSpPr>
            <p:spPr>
              <a:xfrm>
                <a:off x="2711450" y="4191000"/>
                <a:ext cx="116927" cy="1206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32997B3-148A-4AD7-AFA5-3E1C6F589195}"/>
                </a:ext>
              </a:extLst>
            </p:cNvPr>
            <p:cNvSpPr/>
            <p:nvPr/>
          </p:nvSpPr>
          <p:spPr>
            <a:xfrm>
              <a:off x="2379936" y="1669602"/>
              <a:ext cx="116927" cy="1206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481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C31BD-399D-426D-8C05-9701952EB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FLISR Basics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F399FD-F030-4B85-ABE9-B148644CE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689" y="2452953"/>
            <a:ext cx="1031470" cy="1031470"/>
          </a:xfrm>
          <a:prstGeom prst="rect">
            <a:avLst/>
          </a:prstGeom>
        </p:spPr>
      </p:pic>
      <p:sp>
        <p:nvSpPr>
          <p:cNvPr id="5" name="TextBox 54">
            <a:extLst>
              <a:ext uri="{FF2B5EF4-FFF2-40B4-BE49-F238E27FC236}">
                <a16:creationId xmlns:a16="http://schemas.microsoft.com/office/drawing/2014/main" id="{6C0CE821-69EA-4D3D-B5E7-03E16C42ECA4}"/>
              </a:ext>
            </a:extLst>
          </p:cNvPr>
          <p:cNvSpPr txBox="1"/>
          <p:nvPr/>
        </p:nvSpPr>
        <p:spPr>
          <a:xfrm>
            <a:off x="3504289" y="2134795"/>
            <a:ext cx="1050773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Permanent Fault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AA9AD5-62A0-4616-8AF8-20D96D9A01C8}"/>
              </a:ext>
            </a:extLst>
          </p:cNvPr>
          <p:cNvSpPr/>
          <p:nvPr/>
        </p:nvSpPr>
        <p:spPr bwMode="auto">
          <a:xfrm>
            <a:off x="6242033" y="3445665"/>
            <a:ext cx="871330" cy="1046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0DE63A-B450-40D5-9D82-1B5459691FC1}"/>
              </a:ext>
            </a:extLst>
          </p:cNvPr>
          <p:cNvSpPr/>
          <p:nvPr/>
        </p:nvSpPr>
        <p:spPr bwMode="auto">
          <a:xfrm>
            <a:off x="4825203" y="3456887"/>
            <a:ext cx="871330" cy="1046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E95FDDE-BF8D-41FF-B387-94DB57FEDA8F}"/>
              </a:ext>
            </a:extLst>
          </p:cNvPr>
          <p:cNvSpPr/>
          <p:nvPr/>
        </p:nvSpPr>
        <p:spPr bwMode="auto">
          <a:xfrm>
            <a:off x="503956" y="3206542"/>
            <a:ext cx="636104" cy="62815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DBDB85-7F71-4A96-A45C-63AFBADDCB2E}"/>
              </a:ext>
            </a:extLst>
          </p:cNvPr>
          <p:cNvSpPr/>
          <p:nvPr/>
        </p:nvSpPr>
        <p:spPr bwMode="auto">
          <a:xfrm>
            <a:off x="988986" y="3474898"/>
            <a:ext cx="457200" cy="9144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3C9360-A692-4B49-BCED-725BFB7ACD9F}"/>
              </a:ext>
            </a:extLst>
          </p:cNvPr>
          <p:cNvSpPr/>
          <p:nvPr/>
        </p:nvSpPr>
        <p:spPr bwMode="auto">
          <a:xfrm>
            <a:off x="1438235" y="3315539"/>
            <a:ext cx="457200" cy="41015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19BD18-4216-42AA-B0AF-F7725510DEE7}"/>
              </a:ext>
            </a:extLst>
          </p:cNvPr>
          <p:cNvSpPr/>
          <p:nvPr/>
        </p:nvSpPr>
        <p:spPr bwMode="auto">
          <a:xfrm>
            <a:off x="1903386" y="3474898"/>
            <a:ext cx="871330" cy="1046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2B78FA66-2488-4477-9E2B-BA34AA9E5E22}"/>
              </a:ext>
            </a:extLst>
          </p:cNvPr>
          <p:cNvSpPr txBox="1"/>
          <p:nvPr/>
        </p:nvSpPr>
        <p:spPr>
          <a:xfrm>
            <a:off x="464199" y="3379502"/>
            <a:ext cx="715617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50FE75E2-8024-41AD-AB93-192548D31DF1}"/>
              </a:ext>
            </a:extLst>
          </p:cNvPr>
          <p:cNvSpPr txBox="1"/>
          <p:nvPr/>
        </p:nvSpPr>
        <p:spPr>
          <a:xfrm>
            <a:off x="1309026" y="3676657"/>
            <a:ext cx="822177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Breaker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0045589B-B58E-433A-9422-0A04504476FC}"/>
              </a:ext>
            </a:extLst>
          </p:cNvPr>
          <p:cNvSpPr txBox="1"/>
          <p:nvPr/>
        </p:nvSpPr>
        <p:spPr>
          <a:xfrm>
            <a:off x="2615953" y="3706309"/>
            <a:ext cx="87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Switch 1</a:t>
            </a: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C236F7C5-04AB-4F90-ACF9-80FB657FE792}"/>
              </a:ext>
            </a:extLst>
          </p:cNvPr>
          <p:cNvSpPr txBox="1"/>
          <p:nvPr/>
        </p:nvSpPr>
        <p:spPr>
          <a:xfrm>
            <a:off x="1778778" y="5251535"/>
            <a:ext cx="948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Zone 1</a:t>
            </a:r>
          </a:p>
          <a:p>
            <a:pPr algn="ctr"/>
            <a:r>
              <a:rPr lang="en-US" sz="1200" dirty="0"/>
              <a:t>Customer</a:t>
            </a:r>
          </a:p>
        </p:txBody>
      </p:sp>
      <p:sp>
        <p:nvSpPr>
          <p:cNvPr id="16" name="TextBox 25">
            <a:extLst>
              <a:ext uri="{FF2B5EF4-FFF2-40B4-BE49-F238E27FC236}">
                <a16:creationId xmlns:a16="http://schemas.microsoft.com/office/drawing/2014/main" id="{BA6CE1BA-C8A6-4563-825F-ADD4A8FEB152}"/>
              </a:ext>
            </a:extLst>
          </p:cNvPr>
          <p:cNvSpPr txBox="1"/>
          <p:nvPr/>
        </p:nvSpPr>
        <p:spPr>
          <a:xfrm>
            <a:off x="3276072" y="5250765"/>
            <a:ext cx="1008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Zone 2</a:t>
            </a:r>
          </a:p>
          <a:p>
            <a:pPr algn="ctr"/>
            <a:r>
              <a:rPr lang="en-US" sz="1200" dirty="0"/>
              <a:t>Customer</a:t>
            </a:r>
          </a:p>
        </p:txBody>
      </p:sp>
      <p:sp>
        <p:nvSpPr>
          <p:cNvPr id="17" name="TextBox 26">
            <a:extLst>
              <a:ext uri="{FF2B5EF4-FFF2-40B4-BE49-F238E27FC236}">
                <a16:creationId xmlns:a16="http://schemas.microsoft.com/office/drawing/2014/main" id="{8D4D3893-4351-476E-9F75-0193797EFA25}"/>
              </a:ext>
            </a:extLst>
          </p:cNvPr>
          <p:cNvSpPr txBox="1"/>
          <p:nvPr/>
        </p:nvSpPr>
        <p:spPr>
          <a:xfrm>
            <a:off x="4790739" y="5276097"/>
            <a:ext cx="105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Zone 3</a:t>
            </a:r>
          </a:p>
          <a:p>
            <a:pPr algn="ctr"/>
            <a:r>
              <a:rPr lang="en-US" sz="1200" dirty="0"/>
              <a:t>Customer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7BC8C0-D0C0-44CC-88E2-C4E835614181}"/>
              </a:ext>
            </a:extLst>
          </p:cNvPr>
          <p:cNvSpPr/>
          <p:nvPr/>
        </p:nvSpPr>
        <p:spPr bwMode="auto">
          <a:xfrm>
            <a:off x="7116126" y="3291354"/>
            <a:ext cx="457200" cy="41015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28">
            <a:extLst>
              <a:ext uri="{FF2B5EF4-FFF2-40B4-BE49-F238E27FC236}">
                <a16:creationId xmlns:a16="http://schemas.microsoft.com/office/drawing/2014/main" id="{72E16328-251E-4257-A0BA-796F723A3A09}"/>
              </a:ext>
            </a:extLst>
          </p:cNvPr>
          <p:cNvSpPr txBox="1"/>
          <p:nvPr/>
        </p:nvSpPr>
        <p:spPr>
          <a:xfrm>
            <a:off x="6820320" y="3752373"/>
            <a:ext cx="1116946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N.O. Device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309ACD-B30B-45BE-98AA-0F3406285F5D}"/>
              </a:ext>
            </a:extLst>
          </p:cNvPr>
          <p:cNvSpPr/>
          <p:nvPr/>
        </p:nvSpPr>
        <p:spPr bwMode="auto">
          <a:xfrm>
            <a:off x="7579870" y="3457331"/>
            <a:ext cx="457200" cy="9144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6AA6A5F-0C6D-422E-A9EA-622DD6CF098E}"/>
              </a:ext>
            </a:extLst>
          </p:cNvPr>
          <p:cNvSpPr/>
          <p:nvPr/>
        </p:nvSpPr>
        <p:spPr bwMode="auto">
          <a:xfrm>
            <a:off x="7994416" y="3178556"/>
            <a:ext cx="636104" cy="62815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31">
            <a:extLst>
              <a:ext uri="{FF2B5EF4-FFF2-40B4-BE49-F238E27FC236}">
                <a16:creationId xmlns:a16="http://schemas.microsoft.com/office/drawing/2014/main" id="{C3E37421-7719-4532-BB9D-E1973AA3E4D4}"/>
              </a:ext>
            </a:extLst>
          </p:cNvPr>
          <p:cNvSpPr txBox="1"/>
          <p:nvPr/>
        </p:nvSpPr>
        <p:spPr>
          <a:xfrm>
            <a:off x="7964184" y="3351516"/>
            <a:ext cx="715617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940FFAF-660F-4429-87ED-3E6E30410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82" y="4115575"/>
            <a:ext cx="1057012" cy="105701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43737AD-417D-4245-8836-F6E361CAC7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32" y="4115575"/>
            <a:ext cx="1057012" cy="10570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A95B0B6-1043-4599-B263-DA9A669725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03" y="4152438"/>
            <a:ext cx="1057012" cy="105701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FA2CD32-DE8B-4359-9D0E-1D4C549C2420}"/>
              </a:ext>
            </a:extLst>
          </p:cNvPr>
          <p:cNvSpPr/>
          <p:nvPr/>
        </p:nvSpPr>
        <p:spPr bwMode="auto">
          <a:xfrm>
            <a:off x="3377036" y="3468280"/>
            <a:ext cx="871330" cy="1046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48">
            <a:extLst>
              <a:ext uri="{FF2B5EF4-FFF2-40B4-BE49-F238E27FC236}">
                <a16:creationId xmlns:a16="http://schemas.microsoft.com/office/drawing/2014/main" id="{BA6C1834-A38E-4CF2-88F0-CADD62026FFE}"/>
              </a:ext>
            </a:extLst>
          </p:cNvPr>
          <p:cNvSpPr txBox="1"/>
          <p:nvPr/>
        </p:nvSpPr>
        <p:spPr>
          <a:xfrm>
            <a:off x="4081090" y="3723506"/>
            <a:ext cx="87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Switch 2</a:t>
            </a:r>
          </a:p>
        </p:txBody>
      </p:sp>
      <p:sp>
        <p:nvSpPr>
          <p:cNvPr id="28" name="TextBox 49">
            <a:extLst>
              <a:ext uri="{FF2B5EF4-FFF2-40B4-BE49-F238E27FC236}">
                <a16:creationId xmlns:a16="http://schemas.microsoft.com/office/drawing/2014/main" id="{F16BFDDC-987E-4A85-ABAB-322B8022F26D}"/>
              </a:ext>
            </a:extLst>
          </p:cNvPr>
          <p:cNvSpPr txBox="1"/>
          <p:nvPr/>
        </p:nvSpPr>
        <p:spPr>
          <a:xfrm>
            <a:off x="5516298" y="3742556"/>
            <a:ext cx="87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Switch 3</a:t>
            </a:r>
          </a:p>
        </p:txBody>
      </p:sp>
      <p:sp>
        <p:nvSpPr>
          <p:cNvPr id="29" name="TextBox 50">
            <a:extLst>
              <a:ext uri="{FF2B5EF4-FFF2-40B4-BE49-F238E27FC236}">
                <a16:creationId xmlns:a16="http://schemas.microsoft.com/office/drawing/2014/main" id="{D1B7353E-67F0-434C-A939-2AA32CE40955}"/>
              </a:ext>
            </a:extLst>
          </p:cNvPr>
          <p:cNvSpPr txBox="1"/>
          <p:nvPr/>
        </p:nvSpPr>
        <p:spPr>
          <a:xfrm>
            <a:off x="6243676" y="5276097"/>
            <a:ext cx="105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Zone 4</a:t>
            </a:r>
          </a:p>
          <a:p>
            <a:pPr algn="ctr"/>
            <a:r>
              <a:rPr lang="en-US" sz="1200" dirty="0"/>
              <a:t>Customer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9E44ECC-F7AE-4D12-804F-3837C22FE6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640" y="4152438"/>
            <a:ext cx="1057012" cy="105701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0C2336B-D94A-43A2-85AD-FB2908E1D2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28" y="4161062"/>
            <a:ext cx="1051147" cy="10511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EB4207E-21B2-4B05-9684-1F70696F9C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175" y="4113657"/>
            <a:ext cx="1051147" cy="10511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E946DF3-4ECF-42E1-B341-D921064B28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59" y="4116635"/>
            <a:ext cx="1054892" cy="105489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073BD77-9F29-43B5-87C7-6E6CD094A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640" y="4161062"/>
            <a:ext cx="1051147" cy="105114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A521B9E-DBC8-4F7C-99C6-73722666B0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59" y="4139900"/>
            <a:ext cx="1051147" cy="105114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4C60470-2120-46CD-95F4-FB30507F4E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691" y="4134625"/>
            <a:ext cx="1039528" cy="103952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26C1E11-5618-4A19-AB08-CA2190D0C4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85" y="4126511"/>
            <a:ext cx="1054363" cy="10543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8999044-D8FF-47CB-B764-087621F323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360" y="4152438"/>
            <a:ext cx="1051147" cy="105114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3178C4E-5348-45DC-A674-A041A9E516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789" y="1120238"/>
            <a:ext cx="915482" cy="91548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BBF7E18-40A8-439C-8F6F-63817A7468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554" y="1125497"/>
            <a:ext cx="915482" cy="91548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96CA993-D9FF-4CFA-9DAE-8A24B51E6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050" y="4144195"/>
            <a:ext cx="1117458" cy="106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8C27C708-B9CB-4A41-9DCB-75E65CD61AFA}"/>
              </a:ext>
            </a:extLst>
          </p:cNvPr>
          <p:cNvGrpSpPr/>
          <p:nvPr/>
        </p:nvGrpSpPr>
        <p:grpSpPr>
          <a:xfrm>
            <a:off x="5668383" y="3445067"/>
            <a:ext cx="595661" cy="121271"/>
            <a:chOff x="1901202" y="1669602"/>
            <a:chExt cx="595661" cy="121271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74AE9F8-4054-4A54-905B-410A4B681F46}"/>
                </a:ext>
              </a:extLst>
            </p:cNvPr>
            <p:cNvGrpSpPr/>
            <p:nvPr/>
          </p:nvGrpSpPr>
          <p:grpSpPr>
            <a:xfrm>
              <a:off x="1901202" y="1670223"/>
              <a:ext cx="478734" cy="120650"/>
              <a:chOff x="2711450" y="4191000"/>
              <a:chExt cx="478734" cy="120650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8FCA1569-4F6C-4DCB-BD56-AD25757CC792}"/>
                  </a:ext>
                </a:extLst>
              </p:cNvPr>
              <p:cNvCxnSpPr>
                <a:stCxn id="58" idx="6"/>
                <a:endCxn id="56" idx="2"/>
              </p:cNvCxnSpPr>
              <p:nvPr/>
            </p:nvCxnSpPr>
            <p:spPr>
              <a:xfrm flipV="1">
                <a:off x="2828377" y="4250704"/>
                <a:ext cx="361807" cy="621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28C4924F-11B8-46FD-A92D-A9936AD791F9}"/>
                  </a:ext>
                </a:extLst>
              </p:cNvPr>
              <p:cNvSpPr/>
              <p:nvPr/>
            </p:nvSpPr>
            <p:spPr>
              <a:xfrm>
                <a:off x="2711450" y="4191000"/>
                <a:ext cx="116927" cy="1206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309C037-9F19-4E35-88DC-C07AC6EEAB42}"/>
                </a:ext>
              </a:extLst>
            </p:cNvPr>
            <p:cNvSpPr/>
            <p:nvPr/>
          </p:nvSpPr>
          <p:spPr>
            <a:xfrm>
              <a:off x="2379936" y="1669602"/>
              <a:ext cx="116927" cy="1206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CEBC38E-3B49-4CBE-8D85-6E2A0307D728}"/>
              </a:ext>
            </a:extLst>
          </p:cNvPr>
          <p:cNvGrpSpPr/>
          <p:nvPr/>
        </p:nvGrpSpPr>
        <p:grpSpPr>
          <a:xfrm>
            <a:off x="4236671" y="3223265"/>
            <a:ext cx="595661" cy="343073"/>
            <a:chOff x="1901202" y="1447800"/>
            <a:chExt cx="595661" cy="343073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C12D2E9-07B3-4ADB-A6EE-2E1734F17628}"/>
                </a:ext>
              </a:extLst>
            </p:cNvPr>
            <p:cNvGrpSpPr/>
            <p:nvPr/>
          </p:nvGrpSpPr>
          <p:grpSpPr>
            <a:xfrm>
              <a:off x="1901202" y="1447800"/>
              <a:ext cx="460998" cy="343073"/>
              <a:chOff x="2711450" y="3968577"/>
              <a:chExt cx="460998" cy="343073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763CE51C-3E08-48B6-8A29-AF3F71B15045}"/>
                  </a:ext>
                </a:extLst>
              </p:cNvPr>
              <p:cNvCxnSpPr/>
              <p:nvPr/>
            </p:nvCxnSpPr>
            <p:spPr>
              <a:xfrm flipV="1">
                <a:off x="2828377" y="3968577"/>
                <a:ext cx="344071" cy="267603"/>
              </a:xfrm>
              <a:prstGeom prst="line">
                <a:avLst/>
              </a:prstGeom>
              <a:ln w="508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CEAFB4A2-1CEA-4B65-91B4-154246349D36}"/>
                  </a:ext>
                </a:extLst>
              </p:cNvPr>
              <p:cNvSpPr/>
              <p:nvPr/>
            </p:nvSpPr>
            <p:spPr>
              <a:xfrm>
                <a:off x="2711450" y="4191000"/>
                <a:ext cx="116927" cy="1206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8D0E1FF-55AD-4F98-91B8-7514E51F750D}"/>
                </a:ext>
              </a:extLst>
            </p:cNvPr>
            <p:cNvSpPr/>
            <p:nvPr/>
          </p:nvSpPr>
          <p:spPr>
            <a:xfrm>
              <a:off x="2379936" y="1669602"/>
              <a:ext cx="116927" cy="1206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F8AFE9F-1446-47E3-8A85-D80247BAC7A9}"/>
              </a:ext>
            </a:extLst>
          </p:cNvPr>
          <p:cNvGrpSpPr/>
          <p:nvPr/>
        </p:nvGrpSpPr>
        <p:grpSpPr>
          <a:xfrm>
            <a:off x="2774716" y="3229882"/>
            <a:ext cx="595661" cy="343073"/>
            <a:chOff x="1901202" y="1447800"/>
            <a:chExt cx="595661" cy="343073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4E21C6B-E5F6-493A-9C2A-F5146CEBAC37}"/>
                </a:ext>
              </a:extLst>
            </p:cNvPr>
            <p:cNvGrpSpPr/>
            <p:nvPr/>
          </p:nvGrpSpPr>
          <p:grpSpPr>
            <a:xfrm>
              <a:off x="1901202" y="1447800"/>
              <a:ext cx="460998" cy="343073"/>
              <a:chOff x="2711450" y="3968577"/>
              <a:chExt cx="460998" cy="343073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3AC3E6D-402F-44DC-81C5-505C13907506}"/>
                  </a:ext>
                </a:extLst>
              </p:cNvPr>
              <p:cNvCxnSpPr/>
              <p:nvPr/>
            </p:nvCxnSpPr>
            <p:spPr>
              <a:xfrm flipV="1">
                <a:off x="2828377" y="3968577"/>
                <a:ext cx="344071" cy="267603"/>
              </a:xfrm>
              <a:prstGeom prst="line">
                <a:avLst/>
              </a:prstGeom>
              <a:ln w="508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9BF39EFF-4ABA-4AF2-875F-F0B041F24A22}"/>
                  </a:ext>
                </a:extLst>
              </p:cNvPr>
              <p:cNvSpPr/>
              <p:nvPr/>
            </p:nvSpPr>
            <p:spPr>
              <a:xfrm>
                <a:off x="2711450" y="4191000"/>
                <a:ext cx="116927" cy="1206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9F3A2C4-87A3-477F-86EE-A4F9F1A0DAE8}"/>
                </a:ext>
              </a:extLst>
            </p:cNvPr>
            <p:cNvSpPr/>
            <p:nvPr/>
          </p:nvSpPr>
          <p:spPr>
            <a:xfrm>
              <a:off x="2379936" y="1669602"/>
              <a:ext cx="116927" cy="1206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5" name="TextBox 7">
            <a:extLst>
              <a:ext uri="{FF2B5EF4-FFF2-40B4-BE49-F238E27FC236}">
                <a16:creationId xmlns:a16="http://schemas.microsoft.com/office/drawing/2014/main" id="{346703C8-9471-425D-8FBA-298F6E2FF00E}"/>
              </a:ext>
            </a:extLst>
          </p:cNvPr>
          <p:cNvSpPr txBox="1"/>
          <p:nvPr/>
        </p:nvSpPr>
        <p:spPr>
          <a:xfrm>
            <a:off x="2530524" y="302401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/>
              <a:t>Open</a:t>
            </a:r>
          </a:p>
        </p:txBody>
      </p:sp>
      <p:sp>
        <p:nvSpPr>
          <p:cNvPr id="46" name="TextBox 12">
            <a:extLst>
              <a:ext uri="{FF2B5EF4-FFF2-40B4-BE49-F238E27FC236}">
                <a16:creationId xmlns:a16="http://schemas.microsoft.com/office/drawing/2014/main" id="{C68EDC09-B182-4A72-80EB-EBCD22FD52C1}"/>
              </a:ext>
            </a:extLst>
          </p:cNvPr>
          <p:cNvSpPr txBox="1"/>
          <p:nvPr/>
        </p:nvSpPr>
        <p:spPr>
          <a:xfrm>
            <a:off x="4357927" y="2968688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/>
              <a:t>Open</a:t>
            </a:r>
          </a:p>
        </p:txBody>
      </p:sp>
      <p:pic>
        <p:nvPicPr>
          <p:cNvPr id="59" name="Content Placeholder 58">
            <a:extLst>
              <a:ext uri="{FF2B5EF4-FFF2-40B4-BE49-F238E27FC236}">
                <a16:creationId xmlns:a16="http://schemas.microsoft.com/office/drawing/2014/main" id="{ECB95221-43AF-4A4A-85D2-73D6EFF3B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638" y="1120238"/>
            <a:ext cx="949792" cy="94979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10BB74F-DCE1-4425-B045-DE65FA721B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052" y="1120097"/>
            <a:ext cx="915482" cy="91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7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12257-7539-45D8-8947-D74B32AE1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FLISR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E2AC4-C046-4FE5-A2AB-BAB2CBFD6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77983D-3B3F-40CA-B5EC-F012B05E6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689" y="2471073"/>
            <a:ext cx="1031470" cy="1031470"/>
          </a:xfrm>
          <a:prstGeom prst="rect">
            <a:avLst/>
          </a:prstGeom>
        </p:spPr>
      </p:pic>
      <p:sp>
        <p:nvSpPr>
          <p:cNvPr id="5" name="TextBox 54">
            <a:extLst>
              <a:ext uri="{FF2B5EF4-FFF2-40B4-BE49-F238E27FC236}">
                <a16:creationId xmlns:a16="http://schemas.microsoft.com/office/drawing/2014/main" id="{E91222B6-34C5-4B14-95EC-54A329533D74}"/>
              </a:ext>
            </a:extLst>
          </p:cNvPr>
          <p:cNvSpPr txBox="1"/>
          <p:nvPr/>
        </p:nvSpPr>
        <p:spPr>
          <a:xfrm>
            <a:off x="3504289" y="2152915"/>
            <a:ext cx="1050773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Permanent Fault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256969-5B00-4940-AE30-DBFE533FADC5}"/>
              </a:ext>
            </a:extLst>
          </p:cNvPr>
          <p:cNvSpPr/>
          <p:nvPr/>
        </p:nvSpPr>
        <p:spPr bwMode="auto">
          <a:xfrm>
            <a:off x="6242033" y="3463785"/>
            <a:ext cx="871330" cy="1046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E3DCDB-9E06-4146-A0B7-19E65E09356D}"/>
              </a:ext>
            </a:extLst>
          </p:cNvPr>
          <p:cNvSpPr/>
          <p:nvPr/>
        </p:nvSpPr>
        <p:spPr bwMode="auto">
          <a:xfrm>
            <a:off x="4825203" y="3475007"/>
            <a:ext cx="871330" cy="1046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1274EF6-9E1C-4FC1-B77B-258A3D6E62F0}"/>
              </a:ext>
            </a:extLst>
          </p:cNvPr>
          <p:cNvSpPr/>
          <p:nvPr/>
        </p:nvSpPr>
        <p:spPr bwMode="auto">
          <a:xfrm>
            <a:off x="503956" y="3224662"/>
            <a:ext cx="636104" cy="62815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BFCED8-F692-485E-9D04-AD1307AD323F}"/>
              </a:ext>
            </a:extLst>
          </p:cNvPr>
          <p:cNvSpPr/>
          <p:nvPr/>
        </p:nvSpPr>
        <p:spPr bwMode="auto">
          <a:xfrm>
            <a:off x="988986" y="3493018"/>
            <a:ext cx="457200" cy="9144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37C15D-1727-4E82-8CC9-94454C076DED}"/>
              </a:ext>
            </a:extLst>
          </p:cNvPr>
          <p:cNvSpPr/>
          <p:nvPr/>
        </p:nvSpPr>
        <p:spPr bwMode="auto">
          <a:xfrm>
            <a:off x="1438235" y="3333659"/>
            <a:ext cx="457200" cy="41015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28B2B9-0BE6-46B4-855C-E85F2448EC3B}"/>
              </a:ext>
            </a:extLst>
          </p:cNvPr>
          <p:cNvSpPr/>
          <p:nvPr/>
        </p:nvSpPr>
        <p:spPr bwMode="auto">
          <a:xfrm>
            <a:off x="1903386" y="3493018"/>
            <a:ext cx="871330" cy="1046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2A77265B-087C-4EF7-949E-A2CF855DCB2F}"/>
              </a:ext>
            </a:extLst>
          </p:cNvPr>
          <p:cNvSpPr txBox="1"/>
          <p:nvPr/>
        </p:nvSpPr>
        <p:spPr>
          <a:xfrm>
            <a:off x="464199" y="3397622"/>
            <a:ext cx="715617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6880F3FE-8ACE-4EF5-B188-DB5DBEF211DD}"/>
              </a:ext>
            </a:extLst>
          </p:cNvPr>
          <p:cNvSpPr txBox="1"/>
          <p:nvPr/>
        </p:nvSpPr>
        <p:spPr>
          <a:xfrm>
            <a:off x="1309026" y="3694777"/>
            <a:ext cx="822177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Breaker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16507074-AAC7-44BF-A1A7-2BD0DF1C42D9}"/>
              </a:ext>
            </a:extLst>
          </p:cNvPr>
          <p:cNvSpPr txBox="1"/>
          <p:nvPr/>
        </p:nvSpPr>
        <p:spPr>
          <a:xfrm>
            <a:off x="2615953" y="3724429"/>
            <a:ext cx="87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Switch 1</a:t>
            </a: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A9E9EE4B-177E-4D35-BC81-ECEBAAB4E702}"/>
              </a:ext>
            </a:extLst>
          </p:cNvPr>
          <p:cNvSpPr txBox="1"/>
          <p:nvPr/>
        </p:nvSpPr>
        <p:spPr>
          <a:xfrm>
            <a:off x="1778778" y="5269655"/>
            <a:ext cx="948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Zone 1</a:t>
            </a:r>
          </a:p>
          <a:p>
            <a:pPr algn="ctr"/>
            <a:r>
              <a:rPr lang="en-US" sz="1200" dirty="0"/>
              <a:t>Customer</a:t>
            </a:r>
          </a:p>
        </p:txBody>
      </p:sp>
      <p:sp>
        <p:nvSpPr>
          <p:cNvPr id="16" name="TextBox 25">
            <a:extLst>
              <a:ext uri="{FF2B5EF4-FFF2-40B4-BE49-F238E27FC236}">
                <a16:creationId xmlns:a16="http://schemas.microsoft.com/office/drawing/2014/main" id="{57271168-531E-4A5B-ABF2-E0818B833ADB}"/>
              </a:ext>
            </a:extLst>
          </p:cNvPr>
          <p:cNvSpPr txBox="1"/>
          <p:nvPr/>
        </p:nvSpPr>
        <p:spPr>
          <a:xfrm>
            <a:off x="3276072" y="5268885"/>
            <a:ext cx="1008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Zone 2</a:t>
            </a:r>
          </a:p>
          <a:p>
            <a:pPr algn="ctr"/>
            <a:r>
              <a:rPr lang="en-US" sz="1200" dirty="0"/>
              <a:t>Customer</a:t>
            </a:r>
          </a:p>
        </p:txBody>
      </p:sp>
      <p:sp>
        <p:nvSpPr>
          <p:cNvPr id="17" name="TextBox 26">
            <a:extLst>
              <a:ext uri="{FF2B5EF4-FFF2-40B4-BE49-F238E27FC236}">
                <a16:creationId xmlns:a16="http://schemas.microsoft.com/office/drawing/2014/main" id="{A5E3D2B5-4F65-4CE6-8536-558CE9B5FA00}"/>
              </a:ext>
            </a:extLst>
          </p:cNvPr>
          <p:cNvSpPr txBox="1"/>
          <p:nvPr/>
        </p:nvSpPr>
        <p:spPr>
          <a:xfrm>
            <a:off x="4790739" y="5294217"/>
            <a:ext cx="105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Zone 3</a:t>
            </a:r>
          </a:p>
          <a:p>
            <a:pPr algn="ctr"/>
            <a:r>
              <a:rPr lang="en-US" sz="1200" dirty="0"/>
              <a:t>Customer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03235A-6B68-4E14-A39A-1EAE7BB3CD28}"/>
              </a:ext>
            </a:extLst>
          </p:cNvPr>
          <p:cNvSpPr/>
          <p:nvPr/>
        </p:nvSpPr>
        <p:spPr bwMode="auto">
          <a:xfrm>
            <a:off x="7116126" y="3309474"/>
            <a:ext cx="457200" cy="41015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28">
            <a:extLst>
              <a:ext uri="{FF2B5EF4-FFF2-40B4-BE49-F238E27FC236}">
                <a16:creationId xmlns:a16="http://schemas.microsoft.com/office/drawing/2014/main" id="{788FC2CC-FAD8-4886-935C-AF677DD9904A}"/>
              </a:ext>
            </a:extLst>
          </p:cNvPr>
          <p:cNvSpPr txBox="1"/>
          <p:nvPr/>
        </p:nvSpPr>
        <p:spPr>
          <a:xfrm>
            <a:off x="6820320" y="3770493"/>
            <a:ext cx="1116946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N.O. Device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524075-B345-4646-806A-C14EE7E53F28}"/>
              </a:ext>
            </a:extLst>
          </p:cNvPr>
          <p:cNvSpPr/>
          <p:nvPr/>
        </p:nvSpPr>
        <p:spPr bwMode="auto">
          <a:xfrm>
            <a:off x="7579870" y="3475451"/>
            <a:ext cx="457200" cy="9144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C198238-27AB-431C-82D5-0371C13B73F0}"/>
              </a:ext>
            </a:extLst>
          </p:cNvPr>
          <p:cNvSpPr/>
          <p:nvPr/>
        </p:nvSpPr>
        <p:spPr bwMode="auto">
          <a:xfrm>
            <a:off x="7994416" y="3196676"/>
            <a:ext cx="636104" cy="62815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31">
            <a:extLst>
              <a:ext uri="{FF2B5EF4-FFF2-40B4-BE49-F238E27FC236}">
                <a16:creationId xmlns:a16="http://schemas.microsoft.com/office/drawing/2014/main" id="{12876E26-7D61-4222-9258-E7FD1CB1F591}"/>
              </a:ext>
            </a:extLst>
          </p:cNvPr>
          <p:cNvSpPr txBox="1"/>
          <p:nvPr/>
        </p:nvSpPr>
        <p:spPr>
          <a:xfrm>
            <a:off x="7964184" y="3369636"/>
            <a:ext cx="715617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1B8196F-BC0A-4A98-A844-D19BB4F3C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82" y="4133695"/>
            <a:ext cx="1057012" cy="105701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9888FFB-F37F-48FD-80B3-7EF2FD068B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32" y="4133695"/>
            <a:ext cx="1057012" cy="10570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88216E7-0FC9-44F2-818F-7ABC50BE62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03" y="4170558"/>
            <a:ext cx="1057012" cy="105701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B8E1701-91C0-4C9B-A2A7-5CC1C96764D5}"/>
              </a:ext>
            </a:extLst>
          </p:cNvPr>
          <p:cNvSpPr/>
          <p:nvPr/>
        </p:nvSpPr>
        <p:spPr bwMode="auto">
          <a:xfrm>
            <a:off x="3377036" y="3486400"/>
            <a:ext cx="871330" cy="1046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48">
            <a:extLst>
              <a:ext uri="{FF2B5EF4-FFF2-40B4-BE49-F238E27FC236}">
                <a16:creationId xmlns:a16="http://schemas.microsoft.com/office/drawing/2014/main" id="{C6A4A5B2-44FE-42C2-B166-0863859DF862}"/>
              </a:ext>
            </a:extLst>
          </p:cNvPr>
          <p:cNvSpPr txBox="1"/>
          <p:nvPr/>
        </p:nvSpPr>
        <p:spPr>
          <a:xfrm>
            <a:off x="4081090" y="3741626"/>
            <a:ext cx="87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Switch 2</a:t>
            </a:r>
          </a:p>
        </p:txBody>
      </p:sp>
      <p:sp>
        <p:nvSpPr>
          <p:cNvPr id="28" name="TextBox 49">
            <a:extLst>
              <a:ext uri="{FF2B5EF4-FFF2-40B4-BE49-F238E27FC236}">
                <a16:creationId xmlns:a16="http://schemas.microsoft.com/office/drawing/2014/main" id="{34682EBB-1832-498F-8250-075C0B80E866}"/>
              </a:ext>
            </a:extLst>
          </p:cNvPr>
          <p:cNvSpPr txBox="1"/>
          <p:nvPr/>
        </p:nvSpPr>
        <p:spPr>
          <a:xfrm>
            <a:off x="5516298" y="3760676"/>
            <a:ext cx="87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Switch 3</a:t>
            </a:r>
          </a:p>
        </p:txBody>
      </p:sp>
      <p:sp>
        <p:nvSpPr>
          <p:cNvPr id="29" name="TextBox 50">
            <a:extLst>
              <a:ext uri="{FF2B5EF4-FFF2-40B4-BE49-F238E27FC236}">
                <a16:creationId xmlns:a16="http://schemas.microsoft.com/office/drawing/2014/main" id="{1D5838F6-113D-4F50-812E-519AF74EAAC6}"/>
              </a:ext>
            </a:extLst>
          </p:cNvPr>
          <p:cNvSpPr txBox="1"/>
          <p:nvPr/>
        </p:nvSpPr>
        <p:spPr>
          <a:xfrm>
            <a:off x="6243676" y="5294217"/>
            <a:ext cx="105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Zone 4</a:t>
            </a:r>
          </a:p>
          <a:p>
            <a:pPr algn="ctr"/>
            <a:r>
              <a:rPr lang="en-US" sz="1200" dirty="0"/>
              <a:t>Customer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C66F67D-BA38-4014-A23F-8B2D3042F9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640" y="4170558"/>
            <a:ext cx="1057012" cy="105701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E8CC796-DD97-49B5-981E-78D102D902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28" y="4179182"/>
            <a:ext cx="1051147" cy="10511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5D055F6-9530-4B49-87EA-F7206491B4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175" y="4131777"/>
            <a:ext cx="1051147" cy="10511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7A64662-C931-4C7E-A9F7-65BF3F9765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640" y="4179182"/>
            <a:ext cx="1051147" cy="105114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01C2309-1C41-457E-B13F-F043735C56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59" y="4158020"/>
            <a:ext cx="1051147" cy="105114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02A4D24-7F47-426F-9749-43B4A4AFE9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691" y="4152745"/>
            <a:ext cx="1039528" cy="103952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4028301-D86D-49D5-845A-746ED1FC44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360" y="4170558"/>
            <a:ext cx="1051147" cy="105114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6F47255-EF57-4A75-BF10-CF9802A03C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897" y="1143617"/>
            <a:ext cx="915482" cy="91548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DDF9209-7971-419E-9AA0-B717FEEA56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789" y="1138358"/>
            <a:ext cx="915482" cy="91548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A0685DA-FFA3-478C-A308-F36C86CE17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554" y="1143617"/>
            <a:ext cx="915482" cy="91548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2CA4AA0-8C84-4064-91DC-9ECED2DFC0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44" y="1102119"/>
            <a:ext cx="915482" cy="91548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E789AB6-17A4-4093-A528-AAE49128C3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739" y="1103987"/>
            <a:ext cx="955112" cy="95511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286C59D-7A37-4FD0-82CE-9082C24A9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050" y="4162315"/>
            <a:ext cx="1117458" cy="106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20239212-9E7E-4AEC-A49D-93B2E3C20E4E}"/>
              </a:ext>
            </a:extLst>
          </p:cNvPr>
          <p:cNvGrpSpPr/>
          <p:nvPr/>
        </p:nvGrpSpPr>
        <p:grpSpPr>
          <a:xfrm>
            <a:off x="2781375" y="3254620"/>
            <a:ext cx="595661" cy="343073"/>
            <a:chOff x="1901202" y="1447800"/>
            <a:chExt cx="595661" cy="34307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3E84C1E-61A7-4BA2-A3A9-F8843D9B00DC}"/>
                </a:ext>
              </a:extLst>
            </p:cNvPr>
            <p:cNvGrpSpPr/>
            <p:nvPr/>
          </p:nvGrpSpPr>
          <p:grpSpPr>
            <a:xfrm>
              <a:off x="1901202" y="1447800"/>
              <a:ext cx="460998" cy="343073"/>
              <a:chOff x="2711450" y="3968577"/>
              <a:chExt cx="460998" cy="343073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F94F7BF1-CAFE-4E70-A8CC-241B1AD24F59}"/>
                  </a:ext>
                </a:extLst>
              </p:cNvPr>
              <p:cNvCxnSpPr/>
              <p:nvPr/>
            </p:nvCxnSpPr>
            <p:spPr>
              <a:xfrm flipV="1">
                <a:off x="2828377" y="3968577"/>
                <a:ext cx="344071" cy="267603"/>
              </a:xfrm>
              <a:prstGeom prst="line">
                <a:avLst/>
              </a:prstGeom>
              <a:ln w="508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E27C3D0A-54BB-4D46-957D-084BF79ECB90}"/>
                  </a:ext>
                </a:extLst>
              </p:cNvPr>
              <p:cNvSpPr/>
              <p:nvPr/>
            </p:nvSpPr>
            <p:spPr>
              <a:xfrm>
                <a:off x="2711450" y="4191000"/>
                <a:ext cx="116927" cy="1206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47E11C3-215D-4874-ACEA-BE1F62D9FC7C}"/>
                </a:ext>
              </a:extLst>
            </p:cNvPr>
            <p:cNvSpPr/>
            <p:nvPr/>
          </p:nvSpPr>
          <p:spPr>
            <a:xfrm>
              <a:off x="2379936" y="1669602"/>
              <a:ext cx="116927" cy="1206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CEFF779-8D75-4E19-8650-0547D77C7A99}"/>
              </a:ext>
            </a:extLst>
          </p:cNvPr>
          <p:cNvGrpSpPr/>
          <p:nvPr/>
        </p:nvGrpSpPr>
        <p:grpSpPr>
          <a:xfrm>
            <a:off x="4236671" y="3248002"/>
            <a:ext cx="595661" cy="343073"/>
            <a:chOff x="1901202" y="1447800"/>
            <a:chExt cx="595661" cy="343073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6E0A1B9-2835-4BE6-B11F-31D3BF982D83}"/>
                </a:ext>
              </a:extLst>
            </p:cNvPr>
            <p:cNvGrpSpPr/>
            <p:nvPr/>
          </p:nvGrpSpPr>
          <p:grpSpPr>
            <a:xfrm>
              <a:off x="1901202" y="1447800"/>
              <a:ext cx="460998" cy="343073"/>
              <a:chOff x="2711450" y="3968577"/>
              <a:chExt cx="460998" cy="343073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55F2807-C0BB-4C91-9814-1F5CCD9BFD5B}"/>
                  </a:ext>
                </a:extLst>
              </p:cNvPr>
              <p:cNvCxnSpPr/>
              <p:nvPr/>
            </p:nvCxnSpPr>
            <p:spPr>
              <a:xfrm flipV="1">
                <a:off x="2828377" y="3968577"/>
                <a:ext cx="344071" cy="267603"/>
              </a:xfrm>
              <a:prstGeom prst="line">
                <a:avLst/>
              </a:prstGeom>
              <a:ln w="508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3192AE87-7FE4-41E4-86B0-FCE95615E557}"/>
                  </a:ext>
                </a:extLst>
              </p:cNvPr>
              <p:cNvSpPr/>
              <p:nvPr/>
            </p:nvSpPr>
            <p:spPr>
              <a:xfrm>
                <a:off x="2711450" y="4191000"/>
                <a:ext cx="116927" cy="1206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84C55C5-361E-432C-8BB3-BAE516126333}"/>
                </a:ext>
              </a:extLst>
            </p:cNvPr>
            <p:cNvSpPr/>
            <p:nvPr/>
          </p:nvSpPr>
          <p:spPr>
            <a:xfrm>
              <a:off x="2379936" y="1669602"/>
              <a:ext cx="116927" cy="1206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5" name="TextBox 7">
            <a:extLst>
              <a:ext uri="{FF2B5EF4-FFF2-40B4-BE49-F238E27FC236}">
                <a16:creationId xmlns:a16="http://schemas.microsoft.com/office/drawing/2014/main" id="{4D1F0B9D-3DCF-4A3F-AD89-B78EFCC52379}"/>
              </a:ext>
            </a:extLst>
          </p:cNvPr>
          <p:cNvSpPr txBox="1"/>
          <p:nvPr/>
        </p:nvSpPr>
        <p:spPr>
          <a:xfrm>
            <a:off x="2530524" y="2986808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/>
              <a:t>Open</a:t>
            </a:r>
          </a:p>
        </p:txBody>
      </p:sp>
      <p:sp>
        <p:nvSpPr>
          <p:cNvPr id="46" name="TextBox 12">
            <a:extLst>
              <a:ext uri="{FF2B5EF4-FFF2-40B4-BE49-F238E27FC236}">
                <a16:creationId xmlns:a16="http://schemas.microsoft.com/office/drawing/2014/main" id="{1985FF25-DC4A-4DBE-8580-8F40A0A38325}"/>
              </a:ext>
            </a:extLst>
          </p:cNvPr>
          <p:cNvSpPr txBox="1"/>
          <p:nvPr/>
        </p:nvSpPr>
        <p:spPr>
          <a:xfrm>
            <a:off x="4307640" y="2919677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/>
              <a:t>Open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C2780C3-A3E5-4D82-9820-DB719E8F7476}"/>
              </a:ext>
            </a:extLst>
          </p:cNvPr>
          <p:cNvGrpSpPr/>
          <p:nvPr/>
        </p:nvGrpSpPr>
        <p:grpSpPr>
          <a:xfrm>
            <a:off x="5669017" y="3458411"/>
            <a:ext cx="595661" cy="121271"/>
            <a:chOff x="1901202" y="1669602"/>
            <a:chExt cx="595661" cy="12127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9C63704-98F4-4270-841A-FE9F5B41FC31}"/>
                </a:ext>
              </a:extLst>
            </p:cNvPr>
            <p:cNvGrpSpPr/>
            <p:nvPr/>
          </p:nvGrpSpPr>
          <p:grpSpPr>
            <a:xfrm>
              <a:off x="1901202" y="1670223"/>
              <a:ext cx="595661" cy="120650"/>
              <a:chOff x="2711450" y="4191000"/>
              <a:chExt cx="595661" cy="120650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F6B9C096-BACE-4449-B149-97F2F14C3BC4}"/>
                  </a:ext>
                </a:extLst>
              </p:cNvPr>
              <p:cNvCxnSpPr>
                <a:stCxn id="51" idx="6"/>
                <a:endCxn id="49" idx="6"/>
              </p:cNvCxnSpPr>
              <p:nvPr/>
            </p:nvCxnSpPr>
            <p:spPr>
              <a:xfrm flipV="1">
                <a:off x="2828377" y="4250704"/>
                <a:ext cx="478734" cy="621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6C5BF93-1D98-4750-BF81-02911E635C84}"/>
                  </a:ext>
                </a:extLst>
              </p:cNvPr>
              <p:cNvSpPr/>
              <p:nvPr/>
            </p:nvSpPr>
            <p:spPr>
              <a:xfrm>
                <a:off x="2711450" y="4191000"/>
                <a:ext cx="116927" cy="1206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5E8103A-7616-47BA-ACF3-4D8A88F1B5E3}"/>
                </a:ext>
              </a:extLst>
            </p:cNvPr>
            <p:cNvSpPr/>
            <p:nvPr/>
          </p:nvSpPr>
          <p:spPr>
            <a:xfrm>
              <a:off x="2379936" y="1669602"/>
              <a:ext cx="116927" cy="1206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453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7D313-1D7F-43D7-82EE-A50694C0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FLISR Basics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CF6DCC-44D2-46B5-8A2B-3410A8581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689" y="2471073"/>
            <a:ext cx="1031470" cy="1031470"/>
          </a:xfrm>
          <a:prstGeom prst="rect">
            <a:avLst/>
          </a:prstGeom>
        </p:spPr>
      </p:pic>
      <p:sp>
        <p:nvSpPr>
          <p:cNvPr id="5" name="TextBox 54">
            <a:extLst>
              <a:ext uri="{FF2B5EF4-FFF2-40B4-BE49-F238E27FC236}">
                <a16:creationId xmlns:a16="http://schemas.microsoft.com/office/drawing/2014/main" id="{142ADA2A-B3C9-423A-8D43-B70BF1D45500}"/>
              </a:ext>
            </a:extLst>
          </p:cNvPr>
          <p:cNvSpPr txBox="1"/>
          <p:nvPr/>
        </p:nvSpPr>
        <p:spPr>
          <a:xfrm>
            <a:off x="3504289" y="2152915"/>
            <a:ext cx="1050773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Permanent Fault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89D999-641A-49E8-9322-645761194E87}"/>
              </a:ext>
            </a:extLst>
          </p:cNvPr>
          <p:cNvSpPr/>
          <p:nvPr/>
        </p:nvSpPr>
        <p:spPr bwMode="auto">
          <a:xfrm>
            <a:off x="6242033" y="3463785"/>
            <a:ext cx="871330" cy="1046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7AE382-8A5B-40C0-813F-2FED7D8AE3EF}"/>
              </a:ext>
            </a:extLst>
          </p:cNvPr>
          <p:cNvSpPr/>
          <p:nvPr/>
        </p:nvSpPr>
        <p:spPr bwMode="auto">
          <a:xfrm>
            <a:off x="4825203" y="3475007"/>
            <a:ext cx="871330" cy="1046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FC3D620-1711-4A1B-822D-1E3D44ADD637}"/>
              </a:ext>
            </a:extLst>
          </p:cNvPr>
          <p:cNvSpPr/>
          <p:nvPr/>
        </p:nvSpPr>
        <p:spPr bwMode="auto">
          <a:xfrm>
            <a:off x="503956" y="3224662"/>
            <a:ext cx="636104" cy="62815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C1999C-F8FB-44ED-A602-078F21E748AF}"/>
              </a:ext>
            </a:extLst>
          </p:cNvPr>
          <p:cNvSpPr/>
          <p:nvPr/>
        </p:nvSpPr>
        <p:spPr bwMode="auto">
          <a:xfrm>
            <a:off x="988986" y="3493018"/>
            <a:ext cx="457200" cy="9144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4DDABE-883F-447A-BAD3-C80406DC8572}"/>
              </a:ext>
            </a:extLst>
          </p:cNvPr>
          <p:cNvSpPr/>
          <p:nvPr/>
        </p:nvSpPr>
        <p:spPr bwMode="auto">
          <a:xfrm>
            <a:off x="1438235" y="3333659"/>
            <a:ext cx="457200" cy="41015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2FD6B0-4F91-45FB-95BD-A7DED177A8EE}"/>
              </a:ext>
            </a:extLst>
          </p:cNvPr>
          <p:cNvSpPr/>
          <p:nvPr/>
        </p:nvSpPr>
        <p:spPr bwMode="auto">
          <a:xfrm>
            <a:off x="1903386" y="3493018"/>
            <a:ext cx="871330" cy="1046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BBA802C2-9D40-4DEA-8E19-85001C2ECCF0}"/>
              </a:ext>
            </a:extLst>
          </p:cNvPr>
          <p:cNvSpPr txBox="1"/>
          <p:nvPr/>
        </p:nvSpPr>
        <p:spPr>
          <a:xfrm>
            <a:off x="464199" y="3397622"/>
            <a:ext cx="715617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16427F0E-3F2C-4EDE-915B-2EE8A4CD61E5}"/>
              </a:ext>
            </a:extLst>
          </p:cNvPr>
          <p:cNvSpPr txBox="1"/>
          <p:nvPr/>
        </p:nvSpPr>
        <p:spPr>
          <a:xfrm>
            <a:off x="1309026" y="3694777"/>
            <a:ext cx="822177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Breaker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E94DE9F6-92B0-4E98-A3C2-D8B6FC0177D0}"/>
              </a:ext>
            </a:extLst>
          </p:cNvPr>
          <p:cNvSpPr txBox="1"/>
          <p:nvPr/>
        </p:nvSpPr>
        <p:spPr>
          <a:xfrm>
            <a:off x="2615953" y="3724429"/>
            <a:ext cx="87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Switch 1</a:t>
            </a: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61A22204-0B9C-4EE5-BF64-C96A5DEC19DF}"/>
              </a:ext>
            </a:extLst>
          </p:cNvPr>
          <p:cNvSpPr txBox="1"/>
          <p:nvPr/>
        </p:nvSpPr>
        <p:spPr>
          <a:xfrm>
            <a:off x="1778778" y="5269655"/>
            <a:ext cx="948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Zone 1</a:t>
            </a:r>
          </a:p>
          <a:p>
            <a:pPr algn="ctr"/>
            <a:r>
              <a:rPr lang="en-US" sz="1200" dirty="0"/>
              <a:t>Customer</a:t>
            </a:r>
          </a:p>
        </p:txBody>
      </p:sp>
      <p:sp>
        <p:nvSpPr>
          <p:cNvPr id="16" name="TextBox 25">
            <a:extLst>
              <a:ext uri="{FF2B5EF4-FFF2-40B4-BE49-F238E27FC236}">
                <a16:creationId xmlns:a16="http://schemas.microsoft.com/office/drawing/2014/main" id="{36C6CA99-77A1-4F55-B0EF-7EA6438702CE}"/>
              </a:ext>
            </a:extLst>
          </p:cNvPr>
          <p:cNvSpPr txBox="1"/>
          <p:nvPr/>
        </p:nvSpPr>
        <p:spPr>
          <a:xfrm>
            <a:off x="3276072" y="5268885"/>
            <a:ext cx="1008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Zone 2</a:t>
            </a:r>
          </a:p>
          <a:p>
            <a:pPr algn="ctr"/>
            <a:r>
              <a:rPr lang="en-US" sz="1200" dirty="0"/>
              <a:t>Customer</a:t>
            </a:r>
          </a:p>
        </p:txBody>
      </p:sp>
      <p:sp>
        <p:nvSpPr>
          <p:cNvPr id="17" name="TextBox 26">
            <a:extLst>
              <a:ext uri="{FF2B5EF4-FFF2-40B4-BE49-F238E27FC236}">
                <a16:creationId xmlns:a16="http://schemas.microsoft.com/office/drawing/2014/main" id="{E56B5617-54C8-46B1-BA3C-0621394526A5}"/>
              </a:ext>
            </a:extLst>
          </p:cNvPr>
          <p:cNvSpPr txBox="1"/>
          <p:nvPr/>
        </p:nvSpPr>
        <p:spPr>
          <a:xfrm>
            <a:off x="4790739" y="5294217"/>
            <a:ext cx="105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Zone 3</a:t>
            </a:r>
          </a:p>
          <a:p>
            <a:pPr algn="ctr"/>
            <a:r>
              <a:rPr lang="en-US" sz="1200" dirty="0"/>
              <a:t>Customer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7D080D-C4D6-40DB-AE1F-32BB64CC4328}"/>
              </a:ext>
            </a:extLst>
          </p:cNvPr>
          <p:cNvSpPr/>
          <p:nvPr/>
        </p:nvSpPr>
        <p:spPr bwMode="auto">
          <a:xfrm>
            <a:off x="7116126" y="3309474"/>
            <a:ext cx="457200" cy="41015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28">
            <a:extLst>
              <a:ext uri="{FF2B5EF4-FFF2-40B4-BE49-F238E27FC236}">
                <a16:creationId xmlns:a16="http://schemas.microsoft.com/office/drawing/2014/main" id="{CF06E7A6-69C7-41FA-9E67-10CAE130B4CC}"/>
              </a:ext>
            </a:extLst>
          </p:cNvPr>
          <p:cNvSpPr txBox="1"/>
          <p:nvPr/>
        </p:nvSpPr>
        <p:spPr>
          <a:xfrm>
            <a:off x="6820320" y="3770493"/>
            <a:ext cx="1116946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N.O. Device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91403C-CC2D-4EEE-8D0E-BC5EBC00D80B}"/>
              </a:ext>
            </a:extLst>
          </p:cNvPr>
          <p:cNvSpPr/>
          <p:nvPr/>
        </p:nvSpPr>
        <p:spPr bwMode="auto">
          <a:xfrm>
            <a:off x="7579870" y="3475451"/>
            <a:ext cx="457200" cy="9144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CDA77BD-BC57-4FFB-823F-CA063BAE547F}"/>
              </a:ext>
            </a:extLst>
          </p:cNvPr>
          <p:cNvSpPr/>
          <p:nvPr/>
        </p:nvSpPr>
        <p:spPr bwMode="auto">
          <a:xfrm>
            <a:off x="7994416" y="3196676"/>
            <a:ext cx="636104" cy="62815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31">
            <a:extLst>
              <a:ext uri="{FF2B5EF4-FFF2-40B4-BE49-F238E27FC236}">
                <a16:creationId xmlns:a16="http://schemas.microsoft.com/office/drawing/2014/main" id="{C468FA8C-14D4-4038-889D-FB32011255EB}"/>
              </a:ext>
            </a:extLst>
          </p:cNvPr>
          <p:cNvSpPr txBox="1"/>
          <p:nvPr/>
        </p:nvSpPr>
        <p:spPr>
          <a:xfrm>
            <a:off x="7964184" y="3369636"/>
            <a:ext cx="715617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Source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DFC87BD-C06D-4886-A383-FE228FCC6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82" y="4133695"/>
            <a:ext cx="1057012" cy="105701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A848A6B-CC3E-4F45-8AA4-C818E5C0C6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32" y="4133695"/>
            <a:ext cx="1057012" cy="10570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FB76D59-9F06-4ADA-A0DB-0556309A04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03" y="4170558"/>
            <a:ext cx="1057012" cy="105701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B8391A0-6760-4E1B-BB1F-FD1F996638D7}"/>
              </a:ext>
            </a:extLst>
          </p:cNvPr>
          <p:cNvSpPr/>
          <p:nvPr/>
        </p:nvSpPr>
        <p:spPr bwMode="auto">
          <a:xfrm>
            <a:off x="3377036" y="3486400"/>
            <a:ext cx="871330" cy="1046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48">
            <a:extLst>
              <a:ext uri="{FF2B5EF4-FFF2-40B4-BE49-F238E27FC236}">
                <a16:creationId xmlns:a16="http://schemas.microsoft.com/office/drawing/2014/main" id="{8E5D66D1-3FB8-4F34-9791-58F1885C1A33}"/>
              </a:ext>
            </a:extLst>
          </p:cNvPr>
          <p:cNvSpPr txBox="1"/>
          <p:nvPr/>
        </p:nvSpPr>
        <p:spPr>
          <a:xfrm>
            <a:off x="4081090" y="3741626"/>
            <a:ext cx="87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Switch 2</a:t>
            </a:r>
          </a:p>
        </p:txBody>
      </p:sp>
      <p:sp>
        <p:nvSpPr>
          <p:cNvPr id="28" name="TextBox 49">
            <a:extLst>
              <a:ext uri="{FF2B5EF4-FFF2-40B4-BE49-F238E27FC236}">
                <a16:creationId xmlns:a16="http://schemas.microsoft.com/office/drawing/2014/main" id="{329B766B-EE75-44E3-A4AF-A547AE5DD940}"/>
              </a:ext>
            </a:extLst>
          </p:cNvPr>
          <p:cNvSpPr txBox="1"/>
          <p:nvPr/>
        </p:nvSpPr>
        <p:spPr>
          <a:xfrm>
            <a:off x="5516298" y="3760676"/>
            <a:ext cx="87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Switch 3</a:t>
            </a:r>
          </a:p>
        </p:txBody>
      </p:sp>
      <p:sp>
        <p:nvSpPr>
          <p:cNvPr id="29" name="TextBox 50">
            <a:extLst>
              <a:ext uri="{FF2B5EF4-FFF2-40B4-BE49-F238E27FC236}">
                <a16:creationId xmlns:a16="http://schemas.microsoft.com/office/drawing/2014/main" id="{AA9F9AC6-FAD0-42FC-B726-576E0B47262D}"/>
              </a:ext>
            </a:extLst>
          </p:cNvPr>
          <p:cNvSpPr txBox="1"/>
          <p:nvPr/>
        </p:nvSpPr>
        <p:spPr>
          <a:xfrm>
            <a:off x="6243676" y="5294217"/>
            <a:ext cx="105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Zone 4</a:t>
            </a:r>
          </a:p>
          <a:p>
            <a:pPr algn="ctr"/>
            <a:r>
              <a:rPr lang="en-US" sz="1200" dirty="0"/>
              <a:t>Customer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D2B0FBE-2A27-443A-BBC7-089AAD918A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640" y="4170558"/>
            <a:ext cx="1057012" cy="105701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29F3FB7-C20B-4D95-9113-5AE16A60C1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175" y="4131777"/>
            <a:ext cx="1051147" cy="10511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379742A-51BA-40A1-B1E2-F67E2027D4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691" y="4152745"/>
            <a:ext cx="1039528" cy="103952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2E83335-84E8-4F3C-8E55-A35A505365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789" y="1138358"/>
            <a:ext cx="915482" cy="91548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F2B4B8B-A18F-4671-AEDF-3E8E140D06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554" y="1143617"/>
            <a:ext cx="915482" cy="91548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7F84265-5B89-406C-8B0B-8898C4B31A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739" y="1103987"/>
            <a:ext cx="955112" cy="95511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FD65D74-233B-44E0-A9E4-C978B6F86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050" y="4162315"/>
            <a:ext cx="1117458" cy="106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95B33BF-080C-47DC-9870-F07C60EFF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1" t="6073" r="12187"/>
          <a:stretch/>
        </p:blipFill>
        <p:spPr bwMode="auto">
          <a:xfrm>
            <a:off x="6143999" y="4171795"/>
            <a:ext cx="1109343" cy="107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9846636-2582-4844-A81C-3CAFDC8379C8}"/>
              </a:ext>
            </a:extLst>
          </p:cNvPr>
          <p:cNvGrpSpPr/>
          <p:nvPr/>
        </p:nvGrpSpPr>
        <p:grpSpPr>
          <a:xfrm>
            <a:off x="5668383" y="3458411"/>
            <a:ext cx="595661" cy="121271"/>
            <a:chOff x="1901202" y="1669602"/>
            <a:chExt cx="595661" cy="12127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0E29A35-FBB7-4525-BD81-067FFAA9F8A0}"/>
                </a:ext>
              </a:extLst>
            </p:cNvPr>
            <p:cNvGrpSpPr/>
            <p:nvPr/>
          </p:nvGrpSpPr>
          <p:grpSpPr>
            <a:xfrm>
              <a:off x="1901202" y="1670223"/>
              <a:ext cx="478734" cy="120650"/>
              <a:chOff x="2711450" y="4191000"/>
              <a:chExt cx="478734" cy="120650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4EBCFAFB-91CC-459D-87FA-507A8AFF8EE7}"/>
                  </a:ext>
                </a:extLst>
              </p:cNvPr>
              <p:cNvCxnSpPr>
                <a:stCxn id="56" idx="6"/>
                <a:endCxn id="54" idx="2"/>
              </p:cNvCxnSpPr>
              <p:nvPr/>
            </p:nvCxnSpPr>
            <p:spPr>
              <a:xfrm flipV="1">
                <a:off x="2828377" y="4250704"/>
                <a:ext cx="361807" cy="621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6485524-1AE5-4CC7-BFB7-F3ED2880BFBF}"/>
                  </a:ext>
                </a:extLst>
              </p:cNvPr>
              <p:cNvSpPr/>
              <p:nvPr/>
            </p:nvSpPr>
            <p:spPr>
              <a:xfrm>
                <a:off x="2711450" y="4191000"/>
                <a:ext cx="116927" cy="1206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BED30FB-DF09-4695-9F86-B0163315E852}"/>
                </a:ext>
              </a:extLst>
            </p:cNvPr>
            <p:cNvSpPr/>
            <p:nvPr/>
          </p:nvSpPr>
          <p:spPr>
            <a:xfrm>
              <a:off x="2379936" y="1669602"/>
              <a:ext cx="116927" cy="1206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6296A96-4990-4397-98D0-E3EEC279E190}"/>
              </a:ext>
            </a:extLst>
          </p:cNvPr>
          <p:cNvGrpSpPr/>
          <p:nvPr/>
        </p:nvGrpSpPr>
        <p:grpSpPr>
          <a:xfrm>
            <a:off x="4236671" y="3248002"/>
            <a:ext cx="595661" cy="343073"/>
            <a:chOff x="1901202" y="1447800"/>
            <a:chExt cx="595661" cy="34307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2A7D7C9-E342-4F3E-9EB0-F0857C61E613}"/>
                </a:ext>
              </a:extLst>
            </p:cNvPr>
            <p:cNvGrpSpPr/>
            <p:nvPr/>
          </p:nvGrpSpPr>
          <p:grpSpPr>
            <a:xfrm>
              <a:off x="1901202" y="1447800"/>
              <a:ext cx="460998" cy="343073"/>
              <a:chOff x="2711450" y="3968577"/>
              <a:chExt cx="460998" cy="343073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47C3967-C5C1-4414-B80A-7A2EF3287E76}"/>
                  </a:ext>
                </a:extLst>
              </p:cNvPr>
              <p:cNvCxnSpPr/>
              <p:nvPr/>
            </p:nvCxnSpPr>
            <p:spPr>
              <a:xfrm flipV="1">
                <a:off x="2828377" y="3968577"/>
                <a:ext cx="344071" cy="267603"/>
              </a:xfrm>
              <a:prstGeom prst="line">
                <a:avLst/>
              </a:prstGeom>
              <a:ln w="508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4CF73F7C-3540-4C78-A9A2-C4433004F3D2}"/>
                  </a:ext>
                </a:extLst>
              </p:cNvPr>
              <p:cNvSpPr/>
              <p:nvPr/>
            </p:nvSpPr>
            <p:spPr>
              <a:xfrm>
                <a:off x="2711450" y="4191000"/>
                <a:ext cx="116927" cy="1206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D1B8D26-8E78-4032-8E94-39796025AA2A}"/>
                </a:ext>
              </a:extLst>
            </p:cNvPr>
            <p:cNvSpPr/>
            <p:nvPr/>
          </p:nvSpPr>
          <p:spPr>
            <a:xfrm>
              <a:off x="2379936" y="1669602"/>
              <a:ext cx="116927" cy="1206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8E43C53-8CDF-44EB-AC90-5C409EB95178}"/>
              </a:ext>
            </a:extLst>
          </p:cNvPr>
          <p:cNvGrpSpPr/>
          <p:nvPr/>
        </p:nvGrpSpPr>
        <p:grpSpPr>
          <a:xfrm>
            <a:off x="2781375" y="3254620"/>
            <a:ext cx="595661" cy="343073"/>
            <a:chOff x="1901202" y="1447800"/>
            <a:chExt cx="595661" cy="343073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9E5BD51-D403-4E20-838C-226CC58AEBCB}"/>
                </a:ext>
              </a:extLst>
            </p:cNvPr>
            <p:cNvGrpSpPr/>
            <p:nvPr/>
          </p:nvGrpSpPr>
          <p:grpSpPr>
            <a:xfrm>
              <a:off x="1901202" y="1447800"/>
              <a:ext cx="460998" cy="343073"/>
              <a:chOff x="2711450" y="3968577"/>
              <a:chExt cx="460998" cy="343073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ADC2B9D7-6D2B-46E8-ACC3-2090685C2D7A}"/>
                  </a:ext>
                </a:extLst>
              </p:cNvPr>
              <p:cNvCxnSpPr/>
              <p:nvPr/>
            </p:nvCxnSpPr>
            <p:spPr>
              <a:xfrm flipV="1">
                <a:off x="2828377" y="3968577"/>
                <a:ext cx="344071" cy="267603"/>
              </a:xfrm>
              <a:prstGeom prst="line">
                <a:avLst/>
              </a:prstGeom>
              <a:ln w="508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FF3AC9A7-B748-47B4-87F9-A4EB5807730D}"/>
                  </a:ext>
                </a:extLst>
              </p:cNvPr>
              <p:cNvSpPr/>
              <p:nvPr/>
            </p:nvSpPr>
            <p:spPr>
              <a:xfrm>
                <a:off x="2711450" y="4191000"/>
                <a:ext cx="116927" cy="1206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7CD"/>
                  </a:buClr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DD86D6A-858F-4605-B2B0-56E04C0249DA}"/>
                </a:ext>
              </a:extLst>
            </p:cNvPr>
            <p:cNvSpPr/>
            <p:nvPr/>
          </p:nvSpPr>
          <p:spPr>
            <a:xfrm>
              <a:off x="2379936" y="1669602"/>
              <a:ext cx="116927" cy="1206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7CD"/>
                </a:buClr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3" name="TextBox 7">
            <a:extLst>
              <a:ext uri="{FF2B5EF4-FFF2-40B4-BE49-F238E27FC236}">
                <a16:creationId xmlns:a16="http://schemas.microsoft.com/office/drawing/2014/main" id="{46413450-506E-44BB-A9ED-B71B9667F6C4}"/>
              </a:ext>
            </a:extLst>
          </p:cNvPr>
          <p:cNvSpPr txBox="1"/>
          <p:nvPr/>
        </p:nvSpPr>
        <p:spPr>
          <a:xfrm>
            <a:off x="2530524" y="311071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/>
              <a:t>Open</a:t>
            </a:r>
          </a:p>
        </p:txBody>
      </p:sp>
      <p:sp>
        <p:nvSpPr>
          <p:cNvPr id="44" name="TextBox 12">
            <a:extLst>
              <a:ext uri="{FF2B5EF4-FFF2-40B4-BE49-F238E27FC236}">
                <a16:creationId xmlns:a16="http://schemas.microsoft.com/office/drawing/2014/main" id="{E5F14D93-F5E6-4636-A77A-822968BE565F}"/>
              </a:ext>
            </a:extLst>
          </p:cNvPr>
          <p:cNvSpPr txBox="1"/>
          <p:nvPr/>
        </p:nvSpPr>
        <p:spPr>
          <a:xfrm>
            <a:off x="4230268" y="2911250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/>
              <a:t>Open</a:t>
            </a:r>
          </a:p>
        </p:txBody>
      </p:sp>
      <p:pic>
        <p:nvPicPr>
          <p:cNvPr id="57" name="Content Placeholder 56">
            <a:extLst>
              <a:ext uri="{FF2B5EF4-FFF2-40B4-BE49-F238E27FC236}">
                <a16:creationId xmlns:a16="http://schemas.microsoft.com/office/drawing/2014/main" id="{22AECF95-0B09-452E-AACD-7F163B45F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210" y="1092740"/>
            <a:ext cx="961100" cy="961100"/>
          </a:xfrm>
          <a:prstGeom prst="rect">
            <a:avLst/>
          </a:prstGeom>
        </p:spPr>
      </p:pic>
      <p:pic>
        <p:nvPicPr>
          <p:cNvPr id="58" name="Content Placeholder 56">
            <a:extLst>
              <a:ext uri="{FF2B5EF4-FFF2-40B4-BE49-F238E27FC236}">
                <a16:creationId xmlns:a16="http://schemas.microsoft.com/office/drawing/2014/main" id="{53C99BCD-C506-402C-B185-EBD3C0FB53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80" y="1053196"/>
            <a:ext cx="961100" cy="9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3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514A7-A9BB-4604-8716-A92FD49FE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Yukon Feeder 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C8064-C091-475C-8DCD-2A85A8652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Server-based application </a:t>
            </a:r>
          </a:p>
          <a:p>
            <a:r>
              <a:rPr lang="en-US" dirty="0"/>
              <a:t>Performs FLISR </a:t>
            </a:r>
          </a:p>
          <a:p>
            <a:r>
              <a:rPr lang="en-US" dirty="0"/>
              <a:t>Centralized communication architecture</a:t>
            </a:r>
          </a:p>
          <a:p>
            <a:r>
              <a:rPr lang="en-US" dirty="0"/>
              <a:t>Restorations between 30 seconds to 2 minutes</a:t>
            </a:r>
          </a:p>
          <a:p>
            <a:pPr lvl="1"/>
            <a:r>
              <a:rPr lang="en-US" dirty="0"/>
              <a:t>Communication dependent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1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008B1-81D7-4142-BB1B-164F4CD7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YFA Primary Functions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8563A675-2CE6-46AF-B5B6-15DCA173A9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273823"/>
              </p:ext>
            </p:extLst>
          </p:nvPr>
        </p:nvGraphicFramePr>
        <p:xfrm>
          <a:off x="457200" y="1295400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151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8FE6E-F5F2-4794-8BF2-45364784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F1424-8EFE-4B40-A103-FCFD48C0D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/>
            <a:r>
              <a:rPr lang="en-US" dirty="0"/>
              <a:t>Easy device integration </a:t>
            </a:r>
          </a:p>
          <a:p>
            <a:pPr marL="457200" indent="-457200"/>
            <a:r>
              <a:rPr lang="en-US" dirty="0"/>
              <a:t>Open protocol </a:t>
            </a:r>
          </a:p>
          <a:p>
            <a:pPr marL="457200" indent="-457200"/>
            <a:r>
              <a:rPr lang="en-US" dirty="0"/>
              <a:t>Flexible communications </a:t>
            </a:r>
          </a:p>
          <a:p>
            <a:pPr marL="457200" indent="-457200"/>
            <a:r>
              <a:rPr lang="en-US" dirty="0"/>
              <a:t>Minimal linemen training </a:t>
            </a:r>
          </a:p>
          <a:p>
            <a:pPr marL="457200" indent="-457200"/>
            <a:r>
              <a:rPr lang="en-US" dirty="0"/>
              <a:t>Dynamic </a:t>
            </a:r>
          </a:p>
          <a:p>
            <a:pPr marL="457200" indent="-457200"/>
            <a:r>
              <a:rPr lang="en-US" dirty="0"/>
              <a:t>Simulator </a:t>
            </a:r>
          </a:p>
          <a:p>
            <a:pPr marL="457200" indent="-457200"/>
            <a:r>
              <a:rPr lang="en-US" dirty="0"/>
              <a:t>Overload protection </a:t>
            </a:r>
          </a:p>
          <a:p>
            <a:pPr marL="457200" indent="-457200"/>
            <a:r>
              <a:rPr lang="en-US" dirty="0"/>
              <a:t>Simple configuration </a:t>
            </a:r>
          </a:p>
          <a:p>
            <a:pPr marL="457200" indent="-457200"/>
            <a:r>
              <a:rPr lang="en-US" dirty="0"/>
              <a:t>Automation trace </a:t>
            </a:r>
          </a:p>
          <a:p>
            <a:pPr marL="457200" indent="-457200"/>
            <a:r>
              <a:rPr lang="en-US" dirty="0"/>
              <a:t>Scalable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21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A6BA7-A373-4881-8578-5B34B780D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9D3AA-D2D6-440F-8DE1-EA426897D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 is a family of technologies including sensors, processors, communication networks, and switches that can perform a number of distribution system functions depending on how they are implemented. </a:t>
            </a:r>
          </a:p>
          <a:p>
            <a:r>
              <a:rPr lang="en-US" dirty="0"/>
              <a:t>Over the last 20 years, utilities have been applying DA to improve reliability, service quality and operational efficiency. </a:t>
            </a:r>
          </a:p>
          <a:p>
            <a:r>
              <a:rPr lang="en-US" dirty="0"/>
              <a:t>More recently, DA is being applied to perform automatic switching, reactive power compensation coordination, or other feeder operations/control.</a:t>
            </a:r>
          </a:p>
        </p:txBody>
      </p:sp>
    </p:spTree>
    <p:extLst>
      <p:ext uri="{BB962C8B-B14F-4D97-AF65-F5344CB8AC3E}">
        <p14:creationId xmlns:p14="http://schemas.microsoft.com/office/powerpoint/2010/main" val="16621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5E8D2-E584-459A-97A4-F87FB4AD6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Integration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C5FC1D-6F84-43DF-B8B1-AE01CCF1D86E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62094" y="13716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>
                <a:srgbClr val="0067C6"/>
              </a:buClr>
              <a:buChar char="•"/>
              <a:defRPr sz="28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>
                <a:srgbClr val="0067C6"/>
              </a:buClr>
              <a:buChar char="•"/>
              <a:defRPr sz="2400">
                <a:solidFill>
                  <a:srgbClr val="292929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67C6"/>
              </a:buClr>
              <a:buChar char="•"/>
              <a:defRPr sz="2000">
                <a:solidFill>
                  <a:srgbClr val="29292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Monotype Sorts" pitchFamily="2" charset="2"/>
              <a:buChar char="l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800" b="0" dirty="0"/>
              <a:t>Integrate nearly any existing control into automation that supports a standard communication protocol without need for additional hardware or protocol converters.  Ensure compatibility with next generation of controls.</a:t>
            </a:r>
            <a:r>
              <a:rPr lang="en-US" sz="1800" dirty="0"/>
              <a:t>  </a:t>
            </a:r>
          </a:p>
          <a:p>
            <a:r>
              <a:rPr lang="en-US" sz="1800" dirty="0"/>
              <a:t>Form 6 recloser control</a:t>
            </a:r>
          </a:p>
          <a:p>
            <a:r>
              <a:rPr lang="en-US" sz="1800" dirty="0"/>
              <a:t>Form 6 triple-single recloser control</a:t>
            </a:r>
          </a:p>
          <a:p>
            <a:r>
              <a:rPr lang="en-US" sz="1800" dirty="0"/>
              <a:t>SEL-351 distribution relay</a:t>
            </a:r>
          </a:p>
          <a:p>
            <a:r>
              <a:rPr lang="en-US" sz="1800" dirty="0"/>
              <a:t>SEL-351R recloser control</a:t>
            </a:r>
          </a:p>
          <a:p>
            <a:r>
              <a:rPr lang="en-US" sz="1800" dirty="0"/>
              <a:t>S&amp;C 5801 automatic switch control</a:t>
            </a:r>
          </a:p>
          <a:p>
            <a:r>
              <a:rPr lang="en-US" sz="1800" dirty="0"/>
              <a:t>More on demand!</a:t>
            </a:r>
          </a:p>
          <a:p>
            <a:pPr marL="571500" lvl="2" indent="0"/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F73BED-6C84-4D69-91A3-E42BEF31F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505200"/>
            <a:ext cx="2511425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800355-2A8E-4F82-AB3B-F9E18C187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200400"/>
            <a:ext cx="26193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208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EA757-1D6E-42DA-B027-365831C97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7FD7B7-0BAF-4219-9333-94D5D71B95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8991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23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8B730-2FE4-45D3-9414-2337565CD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PG&amp;E Example</a:t>
            </a:r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0342EE66-F5BC-47F0-9BC1-8CB1DEA6E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218" y="1295400"/>
            <a:ext cx="8055563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4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587B1-3426-43C0-B97C-57B2F82F4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PG&amp;E Example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0D69FE-A2A1-412A-9EFD-571610365D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526" y="1295400"/>
            <a:ext cx="505494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04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E1C09-66AC-473B-A29D-BB127ABD6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DA Technologies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69C58-5174-4B1C-927F-904C8C2127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6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A62FB-675F-490A-9972-E44883CD2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Intergrated</a:t>
            </a:r>
            <a:r>
              <a:rPr lang="en-US" dirty="0"/>
              <a:t> Volt/VAR 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924C0-6061-486B-AEA1-3327E31BB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 descr="http://www.cooperpowereas.com/images/IVVC-a.jpg">
            <a:extLst>
              <a:ext uri="{FF2B5EF4-FFF2-40B4-BE49-F238E27FC236}">
                <a16:creationId xmlns:a16="http://schemas.microsoft.com/office/drawing/2014/main" id="{95D28C15-CBA2-49A2-BCDF-4D6AE6F66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701992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D6F1D1E9-4DD6-40C8-92B1-D391E94A7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71981"/>
            <a:ext cx="8839200" cy="800219"/>
          </a:xfrm>
          <a:prstGeom prst="rect">
            <a:avLst/>
          </a:prstGeom>
          <a:solidFill>
            <a:srgbClr val="0067C6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434343">
                <a:alpha val="50000"/>
              </a:srgbClr>
            </a:outerShdw>
          </a:effectLst>
        </p:spPr>
        <p:txBody>
          <a:bodyPr wrap="square" lIns="137160" tIns="91440" bIns="91440">
            <a:spAutoFit/>
          </a:bodyPr>
          <a:lstStyle/>
          <a:p>
            <a:pPr marL="227013" indent="-227013"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Automation software application utilizing  a communication network to integrate measurement data and issue device controls</a:t>
            </a:r>
          </a:p>
        </p:txBody>
      </p:sp>
      <p:cxnSp>
        <p:nvCxnSpPr>
          <p:cNvPr id="6" name="Straight Arrow Connector 83">
            <a:extLst>
              <a:ext uri="{FF2B5EF4-FFF2-40B4-BE49-F238E27FC236}">
                <a16:creationId xmlns:a16="http://schemas.microsoft.com/office/drawing/2014/main" id="{2924584D-A9C1-4FFA-9914-9F957C15F69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0400" y="2438400"/>
            <a:ext cx="2438400" cy="1143000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prstDash val="dash"/>
            <a:round/>
            <a:headEnd/>
            <a:tailEnd/>
          </a:ln>
        </p:spPr>
      </p:cxnSp>
      <p:cxnSp>
        <p:nvCxnSpPr>
          <p:cNvPr id="7" name="Straight Arrow Connector 88">
            <a:extLst>
              <a:ext uri="{FF2B5EF4-FFF2-40B4-BE49-F238E27FC236}">
                <a16:creationId xmlns:a16="http://schemas.microsoft.com/office/drawing/2014/main" id="{E894A450-719A-4002-B952-78C1ECC5901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38600" y="2438400"/>
            <a:ext cx="1524000" cy="1143000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prstDash val="dash"/>
            <a:round/>
            <a:headEnd/>
            <a:tailEnd/>
          </a:ln>
        </p:spPr>
      </p:cxnSp>
      <p:cxnSp>
        <p:nvCxnSpPr>
          <p:cNvPr id="8" name="Straight Arrow Connector 89">
            <a:extLst>
              <a:ext uri="{FF2B5EF4-FFF2-40B4-BE49-F238E27FC236}">
                <a16:creationId xmlns:a16="http://schemas.microsoft.com/office/drawing/2014/main" id="{21950425-0730-4F00-89B6-5946F3317EF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05000" y="3124200"/>
            <a:ext cx="3657600" cy="457200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prstDash val="dash"/>
            <a:round/>
            <a:headEnd/>
            <a:tailEnd/>
          </a:ln>
        </p:spPr>
      </p:cxnSp>
      <p:cxnSp>
        <p:nvCxnSpPr>
          <p:cNvPr id="9" name="Straight Arrow Connector 90">
            <a:extLst>
              <a:ext uri="{FF2B5EF4-FFF2-40B4-BE49-F238E27FC236}">
                <a16:creationId xmlns:a16="http://schemas.microsoft.com/office/drawing/2014/main" id="{4C71B864-EB5D-4E06-B908-60A93D9CBB3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572000" y="2590800"/>
            <a:ext cx="1143000" cy="838200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prstDash val="dash"/>
            <a:round/>
            <a:headEnd/>
            <a:tailEnd/>
          </a:ln>
        </p:spPr>
      </p:cxnSp>
      <p:sp>
        <p:nvSpPr>
          <p:cNvPr id="10" name="Text Box 9">
            <a:extLst>
              <a:ext uri="{FF2B5EF4-FFF2-40B4-BE49-F238E27FC236}">
                <a16:creationId xmlns:a16="http://schemas.microsoft.com/office/drawing/2014/main" id="{B69332E8-E6E1-423D-B17F-8E6BB9FDC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822176"/>
            <a:ext cx="1981200" cy="68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ctr" defTabSz="820738"/>
            <a:r>
              <a:rPr lang="en-US" sz="1300" b="1" u="sng" dirty="0">
                <a:solidFill>
                  <a:srgbClr val="5F5F5F"/>
                </a:solidFill>
              </a:rPr>
              <a:t>Volt/</a:t>
            </a:r>
            <a:r>
              <a:rPr lang="en-US" sz="1300" b="1" u="sng" dirty="0" err="1">
                <a:solidFill>
                  <a:srgbClr val="5F5F5F"/>
                </a:solidFill>
              </a:rPr>
              <a:t>Var</a:t>
            </a:r>
            <a:br>
              <a:rPr lang="en-US" sz="1300" b="1" u="sng" dirty="0">
                <a:solidFill>
                  <a:srgbClr val="5F5F5F"/>
                </a:solidFill>
              </a:rPr>
            </a:br>
            <a:r>
              <a:rPr lang="en-US" sz="1300" b="1" dirty="0">
                <a:solidFill>
                  <a:srgbClr val="5F5F5F"/>
                </a:solidFill>
              </a:rPr>
              <a:t>Automation Application</a:t>
            </a:r>
            <a:endParaRPr lang="en-US" sz="1300" b="1" baseline="30000" dirty="0">
              <a:solidFill>
                <a:srgbClr val="5F5F5F"/>
              </a:solidFill>
            </a:endParaRPr>
          </a:p>
        </p:txBody>
      </p:sp>
      <p:cxnSp>
        <p:nvCxnSpPr>
          <p:cNvPr id="11" name="Straight Arrow Connector 125">
            <a:extLst>
              <a:ext uri="{FF2B5EF4-FFF2-40B4-BE49-F238E27FC236}">
                <a16:creationId xmlns:a16="http://schemas.microsoft.com/office/drawing/2014/main" id="{A2EEFBE2-AFF2-416A-BAB8-2D0460BF94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19800" y="4570412"/>
            <a:ext cx="609600" cy="1588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prstDash val="dash"/>
            <a:round/>
            <a:headEnd/>
            <a:tailEnd/>
          </a:ln>
        </p:spPr>
      </p:cxnSp>
      <p:cxnSp>
        <p:nvCxnSpPr>
          <p:cNvPr id="12" name="Straight Arrow Connector 136">
            <a:extLst>
              <a:ext uri="{FF2B5EF4-FFF2-40B4-BE49-F238E27FC236}">
                <a16:creationId xmlns:a16="http://schemas.microsoft.com/office/drawing/2014/main" id="{C07A938A-735F-4807-BB9D-B124A1F46D3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562600" y="3200400"/>
            <a:ext cx="533400" cy="381000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prstDash val="dash"/>
            <a:round/>
            <a:headEnd/>
            <a:tailEnd/>
          </a:ln>
        </p:spPr>
      </p:cxnSp>
      <p:sp>
        <p:nvSpPr>
          <p:cNvPr id="13" name="Text Box 9">
            <a:extLst>
              <a:ext uri="{FF2B5EF4-FFF2-40B4-BE49-F238E27FC236}">
                <a16:creationId xmlns:a16="http://schemas.microsoft.com/office/drawing/2014/main" id="{012BA18F-2C36-452E-9FA2-E00330FDC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222375"/>
            <a:ext cx="936764" cy="48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300" b="1" dirty="0">
                <a:solidFill>
                  <a:srgbClr val="5F5F5F"/>
                </a:solidFill>
              </a:rPr>
              <a:t>Capacitor</a:t>
            </a:r>
            <a:br>
              <a:rPr lang="en-US" sz="1300" b="1" dirty="0">
                <a:solidFill>
                  <a:srgbClr val="5F5F5F"/>
                </a:solidFill>
              </a:rPr>
            </a:br>
            <a:r>
              <a:rPr lang="en-US" sz="1300" b="1" u="sng" dirty="0">
                <a:solidFill>
                  <a:srgbClr val="5F5F5F"/>
                </a:solidFill>
              </a:rPr>
              <a:t>Banks</a:t>
            </a:r>
            <a:endParaRPr lang="en-US" sz="1300" b="1" u="sng" baseline="30000" dirty="0">
              <a:solidFill>
                <a:srgbClr val="5F5F5F"/>
              </a:solidFill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B7FEB23E-8471-499B-A548-1CCDCA9B6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588" y="1219200"/>
            <a:ext cx="1039356" cy="48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300" b="1" dirty="0">
                <a:solidFill>
                  <a:srgbClr val="5F5F5F"/>
                </a:solidFill>
              </a:rPr>
              <a:t>Voltage </a:t>
            </a:r>
            <a:br>
              <a:rPr lang="en-US" sz="1300" b="1" dirty="0">
                <a:solidFill>
                  <a:srgbClr val="5F5F5F"/>
                </a:solidFill>
              </a:rPr>
            </a:br>
            <a:r>
              <a:rPr lang="en-US" sz="1300" b="1" u="sng" dirty="0">
                <a:solidFill>
                  <a:srgbClr val="5F5F5F"/>
                </a:solidFill>
              </a:rPr>
              <a:t>Regulators</a:t>
            </a:r>
            <a:endParaRPr lang="en-US" sz="1300" b="1" u="sng" baseline="30000" dirty="0">
              <a:solidFill>
                <a:srgbClr val="5F5F5F"/>
              </a:solidFill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CC127834-D4F2-4B4C-83D2-6856F9E83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763" y="1222375"/>
            <a:ext cx="1316037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300" b="1">
                <a:solidFill>
                  <a:srgbClr val="5F5F5F"/>
                </a:solidFill>
              </a:rPr>
              <a:t>Voltage </a:t>
            </a:r>
            <a:br>
              <a:rPr lang="en-US" sz="1300" b="1">
                <a:solidFill>
                  <a:srgbClr val="5F5F5F"/>
                </a:solidFill>
              </a:rPr>
            </a:br>
            <a:r>
              <a:rPr lang="en-US" sz="1300" b="1">
                <a:solidFill>
                  <a:srgbClr val="5F5F5F"/>
                </a:solidFill>
              </a:rPr>
              <a:t>Load Tap </a:t>
            </a:r>
            <a:br>
              <a:rPr lang="en-US" sz="1300" b="1">
                <a:solidFill>
                  <a:srgbClr val="5F5F5F"/>
                </a:solidFill>
              </a:rPr>
            </a:br>
            <a:r>
              <a:rPr lang="en-US" sz="1300" b="1">
                <a:solidFill>
                  <a:srgbClr val="5F5F5F"/>
                </a:solidFill>
              </a:rPr>
              <a:t>Changer (LTC)</a:t>
            </a:r>
            <a:endParaRPr lang="en-US" sz="1300" b="1" u="sng" baseline="30000">
              <a:solidFill>
                <a:srgbClr val="5F5F5F"/>
              </a:solidFill>
            </a:endParaRPr>
          </a:p>
        </p:txBody>
      </p:sp>
      <p:pic>
        <p:nvPicPr>
          <p:cNvPr id="16" name="Picture 4" descr="Feeder voltage profile graphic">
            <a:extLst>
              <a:ext uri="{FF2B5EF4-FFF2-40B4-BE49-F238E27FC236}">
                <a16:creationId xmlns:a16="http://schemas.microsoft.com/office/drawing/2014/main" id="{73204584-B5DF-4537-AC7D-860C83C2C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733800"/>
            <a:ext cx="3429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9">
            <a:extLst>
              <a:ext uri="{FF2B5EF4-FFF2-40B4-BE49-F238E27FC236}">
                <a16:creationId xmlns:a16="http://schemas.microsoft.com/office/drawing/2014/main" id="{357428C1-597B-4315-9C9D-C076DC424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3733800"/>
            <a:ext cx="2362200" cy="2825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l" defTabSz="820738"/>
            <a:r>
              <a:rPr lang="en-US" sz="1300" b="1">
                <a:solidFill>
                  <a:srgbClr val="5F5F5F"/>
                </a:solidFill>
              </a:rPr>
              <a:t>Voltage Change at Distance</a:t>
            </a:r>
            <a:endParaRPr lang="en-US" sz="1300" b="1" baseline="30000">
              <a:solidFill>
                <a:srgbClr val="5F5F5F"/>
              </a:solidFill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6BD197C5-1E8E-4BB8-AEC6-B3683F546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219200"/>
            <a:ext cx="1039356" cy="48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300" b="1" dirty="0">
                <a:solidFill>
                  <a:srgbClr val="5F5F5F"/>
                </a:solidFill>
              </a:rPr>
              <a:t>Voltage </a:t>
            </a:r>
            <a:br>
              <a:rPr lang="en-US" sz="1300" b="1" dirty="0">
                <a:solidFill>
                  <a:srgbClr val="5F5F5F"/>
                </a:solidFill>
              </a:rPr>
            </a:br>
            <a:r>
              <a:rPr lang="en-US" sz="1300" b="1" u="sng" dirty="0">
                <a:solidFill>
                  <a:srgbClr val="5F5F5F"/>
                </a:solidFill>
              </a:rPr>
              <a:t>Regulators</a:t>
            </a:r>
            <a:endParaRPr lang="en-US" sz="1300" b="1" u="sng" baseline="30000" dirty="0">
              <a:solidFill>
                <a:srgbClr val="5F5F5F"/>
              </a:solidFill>
            </a:endParaRP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0E9FE0C2-9709-4E8B-9CEC-FAC4E3D47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813" y="1219200"/>
            <a:ext cx="693107" cy="48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300" b="1" u="sng" dirty="0">
                <a:solidFill>
                  <a:srgbClr val="5F5F5F"/>
                </a:solidFill>
              </a:rPr>
              <a:t>Trans-</a:t>
            </a:r>
            <a:br>
              <a:rPr lang="en-US" sz="1300" b="1" u="sng" dirty="0">
                <a:solidFill>
                  <a:srgbClr val="5F5F5F"/>
                </a:solidFill>
              </a:rPr>
            </a:br>
            <a:r>
              <a:rPr lang="en-US" sz="1300" b="1" u="sng" dirty="0">
                <a:solidFill>
                  <a:srgbClr val="5F5F5F"/>
                </a:solidFill>
              </a:rPr>
              <a:t>former</a:t>
            </a:r>
            <a:endParaRPr lang="en-US" sz="1300" b="1" u="sng" baseline="30000" dirty="0">
              <a:solidFill>
                <a:srgbClr val="5F5F5F"/>
              </a:solidFill>
            </a:endParaRPr>
          </a:p>
        </p:txBody>
      </p:sp>
      <p:pic>
        <p:nvPicPr>
          <p:cNvPr id="20" name="Picture 6" descr="C:\Documents and Settings\A847A\My Documents\My Pictures\Smart Grid\Feb 10\Radio.png">
            <a:extLst>
              <a:ext uri="{FF2B5EF4-FFF2-40B4-BE49-F238E27FC236}">
                <a16:creationId xmlns:a16="http://schemas.microsoft.com/office/drawing/2014/main" id="{935C6AE5-7745-4F8B-AB99-D8A7C74B9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200400"/>
            <a:ext cx="371475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 descr="Click to see a bigger version of Yukon IVVC application graphic">
            <a:hlinkClick r:id="rId5"/>
            <a:extLst>
              <a:ext uri="{FF2B5EF4-FFF2-40B4-BE49-F238E27FC236}">
                <a16:creationId xmlns:a16="http://schemas.microsoft.com/office/drawing/2014/main" id="{E8921793-9A7F-40E8-9220-E2557E6FEBC3}"/>
              </a:ext>
            </a:extLst>
          </p:cNvPr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3581400"/>
            <a:ext cx="23098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143">
            <a:extLst>
              <a:ext uri="{FF2B5EF4-FFF2-40B4-BE49-F238E27FC236}">
                <a16:creationId xmlns:a16="http://schemas.microsoft.com/office/drawing/2014/main" id="{772396DF-359B-478B-A78F-DBA5F09C442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334001" y="4167188"/>
            <a:ext cx="457200" cy="3175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prstDash val="dash"/>
            <a:round/>
            <a:headEnd/>
            <a:tailEnd/>
          </a:ln>
        </p:spPr>
      </p:cxnSp>
      <p:sp>
        <p:nvSpPr>
          <p:cNvPr id="23" name="Text Box 9">
            <a:extLst>
              <a:ext uri="{FF2B5EF4-FFF2-40B4-BE49-F238E27FC236}">
                <a16:creationId xmlns:a16="http://schemas.microsoft.com/office/drawing/2014/main" id="{163A120D-6B08-40DB-94C0-99D50DA65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1622425"/>
            <a:ext cx="6286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300" b="1" dirty="0">
                <a:solidFill>
                  <a:srgbClr val="5F5F5F"/>
                </a:solidFill>
              </a:rPr>
              <a:t>Home</a:t>
            </a:r>
            <a:endParaRPr lang="en-US" sz="1300" b="1" u="sng" baseline="30000" dirty="0">
              <a:solidFill>
                <a:srgbClr val="5F5F5F"/>
              </a:solidFill>
            </a:endParaRPr>
          </a:p>
        </p:txBody>
      </p:sp>
      <p:pic>
        <p:nvPicPr>
          <p:cNvPr id="24" name="Picture 46" descr="Server">
            <a:extLst>
              <a:ext uri="{FF2B5EF4-FFF2-40B4-BE49-F238E27FC236}">
                <a16:creationId xmlns:a16="http://schemas.microsoft.com/office/drawing/2014/main" id="{305E4C80-551B-4F20-ABBA-F105DDECA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410200" y="4243388"/>
            <a:ext cx="604838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803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CB191-1185-4834-AAD0-93928EAF1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Sensors</a:t>
            </a:r>
          </a:p>
        </p:txBody>
      </p:sp>
      <p:pic>
        <p:nvPicPr>
          <p:cNvPr id="4" name="Picture 3" descr="Yukon1">
            <a:extLst>
              <a:ext uri="{FF2B5EF4-FFF2-40B4-BE49-F238E27FC236}">
                <a16:creationId xmlns:a16="http://schemas.microsoft.com/office/drawing/2014/main" id="{EA9CF158-E0ED-4428-9689-F93C0F925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1555" y="3188109"/>
            <a:ext cx="2271580" cy="204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FE8BB4-D4AE-4BF6-85EE-5FDB2DD004D0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84" y="1820966"/>
            <a:ext cx="3068889" cy="230166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Overhead Install">
            <a:extLst>
              <a:ext uri="{FF2B5EF4-FFF2-40B4-BE49-F238E27FC236}">
                <a16:creationId xmlns:a16="http://schemas.microsoft.com/office/drawing/2014/main" id="{3B95FF64-5DF3-45A7-94BA-07F188E5B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3135" y="1579880"/>
            <a:ext cx="1822780" cy="192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270147D-7B14-43A9-B7DD-B0BAF3518D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84774"/>
            <a:ext cx="2730731" cy="204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0267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47B3-5F39-4513-805C-A871C6277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APPLAUSE!!!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9D0CC-3311-4964-84E4-E583A0568E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 descr="Image result for animated gif applause">
            <a:extLst>
              <a:ext uri="{FF2B5EF4-FFF2-40B4-BE49-F238E27FC236}">
                <a16:creationId xmlns:a16="http://schemas.microsoft.com/office/drawing/2014/main" id="{A73BE66F-2EA3-44BF-8BD3-03B4A425B5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22256"/>
            <a:ext cx="3429000" cy="199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animated gif applause">
            <a:extLst>
              <a:ext uri="{FF2B5EF4-FFF2-40B4-BE49-F238E27FC236}">
                <a16:creationId xmlns:a16="http://schemas.microsoft.com/office/drawing/2014/main" id="{568D8539-BEE3-4D8A-AE56-AF23D4F38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" y="3970"/>
            <a:ext cx="47625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nimated gif applause">
            <a:extLst>
              <a:ext uri="{FF2B5EF4-FFF2-40B4-BE49-F238E27FC236}">
                <a16:creationId xmlns:a16="http://schemas.microsoft.com/office/drawing/2014/main" id="{8BABD987-0C8E-48E2-9DB7-A8B5CB5C31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" y="4994461"/>
            <a:ext cx="2432807" cy="181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 result for animated gif applause">
            <a:extLst>
              <a:ext uri="{FF2B5EF4-FFF2-40B4-BE49-F238E27FC236}">
                <a16:creationId xmlns:a16="http://schemas.microsoft.com/office/drawing/2014/main" id="{B283667F-9024-416B-BBF6-806717079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991" y="4092575"/>
            <a:ext cx="3048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085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5EB8A-E26F-4AF8-81AC-7EB1317B6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D75BE-20E5-46DA-BAEB-D523C28C6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Jason Fontaine, P.E.</a:t>
            </a:r>
          </a:p>
          <a:p>
            <a:r>
              <a:rPr lang="en-US" dirty="0"/>
              <a:t>Arkansas Electric Cooperatives, Inc.</a:t>
            </a:r>
          </a:p>
          <a:p>
            <a:r>
              <a:rPr lang="en-US" dirty="0"/>
              <a:t>Little Rock, AR</a:t>
            </a:r>
          </a:p>
          <a:p>
            <a:r>
              <a:rPr lang="en-US" dirty="0"/>
              <a:t>479-831-9566</a:t>
            </a:r>
          </a:p>
          <a:p>
            <a:r>
              <a:rPr lang="en-US" dirty="0">
                <a:hlinkClick r:id="rId2"/>
              </a:rPr>
              <a:t>Jason.Fontaine@aeci.com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07525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47B99-C663-47E7-9EC9-CB6B9FBBF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CECF6-2E31-4535-9104-C422A1CFE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 Reliability</a:t>
            </a:r>
          </a:p>
          <a:p>
            <a:r>
              <a:rPr lang="en-US" dirty="0"/>
              <a:t>Improve Service Quality</a:t>
            </a:r>
          </a:p>
          <a:p>
            <a:r>
              <a:rPr lang="en-US" dirty="0"/>
              <a:t>Improve Operational Efficiency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64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CCC67-78F2-4B21-9554-A1EB7C2D4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Indices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0828B-FDF0-4D4B-A657-481D88A5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 dirty="0"/>
              <a:t>IEEE 1366</a:t>
            </a:r>
          </a:p>
          <a:p>
            <a:pPr lvl="1"/>
            <a:r>
              <a:rPr lang="en-US" dirty="0"/>
              <a:t>SAIDI</a:t>
            </a:r>
          </a:p>
          <a:p>
            <a:pPr lvl="1"/>
            <a:r>
              <a:rPr lang="en-US" dirty="0"/>
              <a:t>SAIFI</a:t>
            </a:r>
          </a:p>
          <a:p>
            <a:pPr lvl="1"/>
            <a:r>
              <a:rPr lang="en-US" dirty="0"/>
              <a:t>CAIDI</a:t>
            </a:r>
          </a:p>
          <a:p>
            <a:pPr lvl="1"/>
            <a:r>
              <a:rPr lang="en-US" dirty="0"/>
              <a:t>ASAI</a:t>
            </a:r>
          </a:p>
          <a:p>
            <a:pPr lvl="1"/>
            <a:r>
              <a:rPr lang="en-US" dirty="0"/>
              <a:t>MAIFI</a:t>
            </a:r>
          </a:p>
          <a:p>
            <a:pPr lvl="1"/>
            <a:r>
              <a:rPr lang="en-US" dirty="0"/>
              <a:t>Others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89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64245-54B5-4337-A462-A57425CC1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History of 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670BD-BCFE-4771-AAD6-B7EA48F5C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Sectionalizing Could Be Seen as an Early Form of DA</a:t>
            </a:r>
          </a:p>
          <a:p>
            <a:pPr lvl="1"/>
            <a:r>
              <a:rPr lang="en-US" dirty="0"/>
              <a:t>Fuses</a:t>
            </a:r>
          </a:p>
          <a:p>
            <a:pPr lvl="1"/>
            <a:r>
              <a:rPr lang="en-US" dirty="0"/>
              <a:t>Single Phase Hydraulic Reclosers</a:t>
            </a:r>
          </a:p>
          <a:p>
            <a:pPr lvl="1"/>
            <a:r>
              <a:rPr lang="en-US" dirty="0"/>
              <a:t>Three Phase Hydraulic Reclosers</a:t>
            </a:r>
          </a:p>
          <a:p>
            <a:pPr lvl="1"/>
            <a:r>
              <a:rPr lang="en-US" dirty="0"/>
              <a:t>Oil Filled </a:t>
            </a:r>
            <a:r>
              <a:rPr lang="en-US" dirty="0" err="1"/>
              <a:t>Sectionalizers</a:t>
            </a:r>
            <a:r>
              <a:rPr lang="en-US" dirty="0"/>
              <a:t> (Single and Three Phase)</a:t>
            </a:r>
          </a:p>
          <a:p>
            <a:r>
              <a:rPr lang="en-US" dirty="0"/>
              <a:t>Automatic Voltage Regulation</a:t>
            </a:r>
          </a:p>
          <a:p>
            <a:r>
              <a:rPr lang="en-US" dirty="0"/>
              <a:t>Automated Capacitor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5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565EF-2383-4836-80DA-958DDFD5E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Brief History of 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C2783-5D1C-4815-87C9-A37CBA9A0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Technically Here’s Where DA Actually Starts (By Definition)</a:t>
            </a:r>
          </a:p>
          <a:p>
            <a:r>
              <a:rPr lang="en-US" dirty="0"/>
              <a:t>Electronic Controlled Reclosers (Hydraulic or Vacuum)</a:t>
            </a:r>
          </a:p>
          <a:p>
            <a:pPr lvl="1"/>
            <a:r>
              <a:rPr lang="en-US" dirty="0"/>
              <a:t>Single Phase Electronic Reclosers</a:t>
            </a:r>
          </a:p>
          <a:p>
            <a:pPr lvl="1"/>
            <a:r>
              <a:rPr lang="en-US" dirty="0"/>
              <a:t>Three Phase Electronic Reclosers</a:t>
            </a:r>
          </a:p>
          <a:p>
            <a:pPr lvl="1"/>
            <a:r>
              <a:rPr lang="en-US" dirty="0"/>
              <a:t>Triple Single Electronic Reclosers</a:t>
            </a:r>
          </a:p>
          <a:p>
            <a:pPr lvl="1"/>
            <a:r>
              <a:rPr lang="en-US" dirty="0"/>
              <a:t>Electronic </a:t>
            </a:r>
            <a:r>
              <a:rPr lang="en-US" dirty="0" err="1"/>
              <a:t>Sectionalizers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2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D7099-43E5-4DA2-A5D6-D1AB78CE0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History of 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FCCC6-36BC-4DB8-89B3-65FB465D7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Then “Communications” Added</a:t>
            </a:r>
          </a:p>
          <a:p>
            <a:pPr lvl="1"/>
            <a:r>
              <a:rPr lang="en-US" dirty="0"/>
              <a:t>Analog Contact Points</a:t>
            </a:r>
          </a:p>
          <a:p>
            <a:pPr lvl="2"/>
            <a:r>
              <a:rPr lang="en-US" dirty="0"/>
              <a:t>PT’s</a:t>
            </a:r>
          </a:p>
          <a:p>
            <a:pPr lvl="2"/>
            <a:r>
              <a:rPr lang="en-US" dirty="0"/>
              <a:t>CT’s</a:t>
            </a:r>
          </a:p>
          <a:p>
            <a:pPr lvl="1"/>
            <a:r>
              <a:rPr lang="en-US" dirty="0"/>
              <a:t>Serial and Ethernet Communications</a:t>
            </a:r>
          </a:p>
          <a:p>
            <a:pPr lvl="2"/>
            <a:r>
              <a:rPr lang="en-US" dirty="0"/>
              <a:t>Copper</a:t>
            </a:r>
          </a:p>
          <a:p>
            <a:pPr lvl="2"/>
            <a:r>
              <a:rPr lang="en-US" dirty="0"/>
              <a:t>Fiber</a:t>
            </a:r>
          </a:p>
          <a:p>
            <a:pPr lvl="1"/>
            <a:r>
              <a:rPr lang="en-US" dirty="0"/>
              <a:t>SCADA Protocols</a:t>
            </a:r>
          </a:p>
          <a:p>
            <a:pPr lvl="2"/>
            <a:r>
              <a:rPr lang="en-US" dirty="0"/>
              <a:t>2179</a:t>
            </a:r>
          </a:p>
          <a:p>
            <a:pPr lvl="2"/>
            <a:r>
              <a:rPr lang="en-US" dirty="0"/>
              <a:t>Modbus</a:t>
            </a:r>
          </a:p>
          <a:p>
            <a:pPr lvl="2"/>
            <a:r>
              <a:rPr lang="en-US" dirty="0"/>
              <a:t>DNP</a:t>
            </a:r>
          </a:p>
          <a:p>
            <a:pPr lvl="2"/>
            <a:r>
              <a:rPr lang="en-US" dirty="0"/>
              <a:t>IEC 61850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34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68914-2EB6-46AA-8A9C-ECB9E3610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3687E-4342-417A-945B-83433F422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RF</a:t>
            </a:r>
          </a:p>
          <a:p>
            <a:r>
              <a:rPr lang="en-US" dirty="0"/>
              <a:t>Fiber</a:t>
            </a:r>
          </a:p>
          <a:p>
            <a:r>
              <a:rPr lang="en-US" dirty="0"/>
              <a:t>Cellular</a:t>
            </a:r>
          </a:p>
          <a:p>
            <a:r>
              <a:rPr lang="en-US" dirty="0"/>
              <a:t>Listen to Logan Pleasant, P.E. </a:t>
            </a:r>
          </a:p>
        </p:txBody>
      </p:sp>
    </p:spTree>
    <p:extLst>
      <p:ext uri="{BB962C8B-B14F-4D97-AF65-F5344CB8AC3E}">
        <p14:creationId xmlns:p14="http://schemas.microsoft.com/office/powerpoint/2010/main" val="371373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5 AECI Template (Standard).potx" id="{DB234307-BA4E-410A-B7FD-3550D61D2E00}" vid="{5F882BA9-5B1D-4E85-BBAD-9DD38A7848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000A82E2A7A1BB44ACB8E48E544F0E9A" ma:contentTypeVersion="0" ma:contentTypeDescription="Upload an image." ma:contentTypeScope="" ma:versionID="62c4f049dc219dcd8a4729b28ba60c00">
  <xsd:schema xmlns:xsd="http://www.w3.org/2001/XMLSchema" xmlns:xs="http://www.w3.org/2001/XMLSchema" xmlns:p="http://schemas.microsoft.com/office/2006/metadata/properties" xmlns:ns1="http://schemas.microsoft.com/sharepoint/v3" xmlns:ns2="26637DED-120A-4110-B0F5-5A6CA071B57F" xmlns:ns3="http://schemas.microsoft.com/sharepoint/v3/fields" xmlns:ns4="9dfee0e9-8b14-422e-9805-15f89f688496" targetNamespace="http://schemas.microsoft.com/office/2006/metadata/properties" ma:root="true" ma:fieldsID="4b612470981a7adb22fb1847eafac91b" ns1:_="" ns2:_="" ns3:_="" ns4:_="">
    <xsd:import namespace="http://schemas.microsoft.com/sharepoint/v3"/>
    <xsd:import namespace="26637DED-120A-4110-B0F5-5A6CA071B57F"/>
    <xsd:import namespace="http://schemas.microsoft.com/sharepoint/v3/fields"/>
    <xsd:import namespace="9dfee0e9-8b14-422e-9805-15f89f688496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637DED-120A-4110-B0F5-5A6CA071B57F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fee0e9-8b14-422e-9805-15f89f688496" elementFormDefault="qualified">
    <xsd:import namespace="http://schemas.microsoft.com/office/2006/documentManagement/types"/>
    <xsd:import namespace="http://schemas.microsoft.com/office/infopath/2007/PartnerControls"/>
    <xsd:element name="_dlc_DocId" ma:index="2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dfee0e9-8b14-422e-9805-15f89f688496">SQFWUMTFMNEF-16-129</_dlc_DocId>
    <_dlc_DocIdUrl xmlns="9dfee0e9-8b14-422e-9805-15f89f688496">
      <Url>http://share.aecc.com/_layouts/DocIdRedir.aspx?ID=SQFWUMTFMNEF-16-129</Url>
      <Description>SQFWUMTFMNEF-16-129</Description>
    </_dlc_DocIdUrl>
    <ImageCreateDate xmlns="26637DED-120A-4110-B0F5-5A6CA071B57F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7AA21089-C1E5-449F-ABEC-E08CFB82FC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6637DED-120A-4110-B0F5-5A6CA071B57F"/>
    <ds:schemaRef ds:uri="http://schemas.microsoft.com/sharepoint/v3/fields"/>
    <ds:schemaRef ds:uri="9dfee0e9-8b14-422e-9805-15f89f6884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A3591B-7BDA-4745-AC04-4608B58EA13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DA017EA-E279-4BFD-8F61-0C1B66CAB57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472B571-AD83-4A9F-8961-C64CC5176804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9dfee0e9-8b14-422e-9805-15f89f688496"/>
    <ds:schemaRef ds:uri="http://schemas.microsoft.com/sharepoint/v3/fields"/>
    <ds:schemaRef ds:uri="26637DED-120A-4110-B0F5-5A6CA071B57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2015 AECI Template (Standard)</Template>
  <TotalTime>147</TotalTime>
  <Words>828</Words>
  <Application>Microsoft Office PowerPoint</Application>
  <PresentationFormat>On-screen Show (4:3)</PresentationFormat>
  <Paragraphs>263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SimSun</vt:lpstr>
      <vt:lpstr>Arial</vt:lpstr>
      <vt:lpstr>Calibri</vt:lpstr>
      <vt:lpstr>Wingdings</vt:lpstr>
      <vt:lpstr>Office Theme</vt:lpstr>
      <vt:lpstr>Distribution Automation</vt:lpstr>
      <vt:lpstr>Who Is this Guy?</vt:lpstr>
      <vt:lpstr>Distribution Automation</vt:lpstr>
      <vt:lpstr>Drivers</vt:lpstr>
      <vt:lpstr>Reliability Indices</vt:lpstr>
      <vt:lpstr>A Brief History of DA</vt:lpstr>
      <vt:lpstr>A Brief History of DA</vt:lpstr>
      <vt:lpstr>A Brief History of DA</vt:lpstr>
      <vt:lpstr>Communications</vt:lpstr>
      <vt:lpstr>Automatic Source Transfer</vt:lpstr>
      <vt:lpstr>Automatic Source Transfer</vt:lpstr>
      <vt:lpstr>Automatic Source Transfer</vt:lpstr>
      <vt:lpstr>Automatic Source Transfer</vt:lpstr>
      <vt:lpstr>Transfer Time</vt:lpstr>
      <vt:lpstr>What Triggers AST?</vt:lpstr>
      <vt:lpstr>Restoration</vt:lpstr>
      <vt:lpstr>Other Considerations</vt:lpstr>
      <vt:lpstr>More Than Two Sources</vt:lpstr>
      <vt:lpstr>Yukon Feeder Automation Example</vt:lpstr>
      <vt:lpstr>What is FLISR?</vt:lpstr>
      <vt:lpstr>FLISR Basics</vt:lpstr>
      <vt:lpstr>FLISR Basics</vt:lpstr>
      <vt:lpstr>FLISR Basics</vt:lpstr>
      <vt:lpstr>FLISR Basics</vt:lpstr>
      <vt:lpstr>FLISR Basics</vt:lpstr>
      <vt:lpstr>FLISR Basics</vt:lpstr>
      <vt:lpstr>What is Yukon Feeder Automation</vt:lpstr>
      <vt:lpstr>YFA Primary Functions</vt:lpstr>
      <vt:lpstr>Strengths</vt:lpstr>
      <vt:lpstr>Device Integration</vt:lpstr>
      <vt:lpstr>PowerPoint Presentation</vt:lpstr>
      <vt:lpstr>PG&amp;E Example</vt:lpstr>
      <vt:lpstr>PG&amp;E Example</vt:lpstr>
      <vt:lpstr>Other DA Technologies</vt:lpstr>
      <vt:lpstr>Intergrated Volt/VAR Automation</vt:lpstr>
      <vt:lpstr>Smart Sensors</vt:lpstr>
      <vt:lpstr>APPLAUSE!!!</vt:lpstr>
      <vt:lpstr>Contact Me</vt:lpstr>
    </vt:vector>
  </TitlesOfParts>
  <Company>AECC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Distribution Automation</dc:title>
  <dc:creator>Jason Fontaine</dc:creator>
  <cp:lastModifiedBy>Jason Fontaine</cp:lastModifiedBy>
  <cp:revision>17</cp:revision>
  <dcterms:created xsi:type="dcterms:W3CDTF">2017-10-09T00:28:27Z</dcterms:created>
  <dcterms:modified xsi:type="dcterms:W3CDTF">2017-10-09T19:09:13Z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24752127-75fa-4181-a16a-52d66e87846a</vt:lpwstr>
  </property>
  <property fmtid="{D5CDD505-2E9C-101B-9397-08002B2CF9AE}" pid="3" name="ContentTypeId">
    <vt:lpwstr>0x0101009148F5A04DDD49CBA7127AADA5FB792B00AADE34325A8B49CDA8BB4DB53328F21400000A82E2A7A1BB44ACB8E48E544F0E9A</vt:lpwstr>
  </property>
</Properties>
</file>