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7" r:id="rId9"/>
    <p:sldId id="262" r:id="rId10"/>
    <p:sldId id="274" r:id="rId11"/>
    <p:sldId id="275" r:id="rId12"/>
    <p:sldId id="264" r:id="rId13"/>
    <p:sldId id="269" r:id="rId14"/>
    <p:sldId id="271" r:id="rId15"/>
    <p:sldId id="270" r:id="rId16"/>
    <p:sldId id="272" r:id="rId17"/>
    <p:sldId id="27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loganp@lrecok.coo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165404"/>
          </a:xfrm>
        </p:spPr>
        <p:txBody>
          <a:bodyPr/>
          <a:lstStyle/>
          <a:p>
            <a:r>
              <a:rPr lang="en-US" dirty="0" smtClean="0"/>
              <a:t>Connecting the grid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689405"/>
            <a:ext cx="8676222" cy="2101795"/>
          </a:xfrm>
        </p:spPr>
        <p:txBody>
          <a:bodyPr/>
          <a:lstStyle/>
          <a:p>
            <a:r>
              <a:rPr lang="en-US" dirty="0" smtClean="0"/>
              <a:t>how telecoms can help electric utilities close the loop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This is what I need, now help me get it ;-)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53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loop</a:t>
            </a:r>
            <a:br>
              <a:rPr lang="en-US" dirty="0" smtClean="0"/>
            </a:br>
            <a:r>
              <a:rPr lang="en-US" sz="2400" dirty="0" smtClean="0"/>
              <a:t>(integrating electric utility </a:t>
            </a:r>
            <a:r>
              <a:rPr lang="en-US" sz="2400" dirty="0" err="1" smtClean="0"/>
              <a:t>ied’s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66" y="2126311"/>
            <a:ext cx="6809891" cy="4406400"/>
          </a:xfrm>
        </p:spPr>
      </p:pic>
    </p:spTree>
    <p:extLst>
      <p:ext uri="{BB962C8B-B14F-4D97-AF65-F5344CB8AC3E}">
        <p14:creationId xmlns:p14="http://schemas.microsoft.com/office/powerpoint/2010/main" val="1382745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0"/>
            <a:ext cx="6017519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Closing the loop</a:t>
            </a:r>
            <a:br>
              <a:rPr lang="en-US" dirty="0" smtClean="0"/>
            </a:br>
            <a:r>
              <a:rPr lang="en-US" sz="2400" dirty="0" smtClean="0"/>
              <a:t>(integrating electric utility </a:t>
            </a:r>
            <a:r>
              <a:rPr lang="en-US" sz="2400" dirty="0" err="1" smtClean="0"/>
              <a:t>ied’s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932" y="0"/>
            <a:ext cx="4437529" cy="6858000"/>
          </a:xfrm>
        </p:spPr>
      </p:pic>
    </p:spTree>
    <p:extLst>
      <p:ext uri="{BB962C8B-B14F-4D97-AF65-F5344CB8AC3E}">
        <p14:creationId xmlns:p14="http://schemas.microsoft.com/office/powerpoint/2010/main" val="168718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the loop</a:t>
            </a:r>
            <a:br>
              <a:rPr lang="en-US" dirty="0" smtClean="0"/>
            </a:br>
            <a:r>
              <a:rPr lang="en-US" sz="2400" dirty="0" smtClean="0"/>
              <a:t>Do we: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Develop, own and maintain our own communication systems/networks</a:t>
            </a:r>
          </a:p>
          <a:p>
            <a:pPr marL="0" indent="0">
              <a:buNone/>
            </a:pPr>
            <a:r>
              <a:rPr lang="en-US" dirty="0" smtClean="0"/>
              <a:t>						or</a:t>
            </a:r>
          </a:p>
          <a:p>
            <a:r>
              <a:rPr lang="en-US" dirty="0" smtClean="0"/>
              <a:t>Utilize existing communications infrastructure</a:t>
            </a:r>
          </a:p>
          <a:p>
            <a:pPr lvl="1"/>
            <a:r>
              <a:rPr lang="en-US" dirty="0" smtClean="0"/>
              <a:t>Availability 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5534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240 </a:t>
            </a:r>
            <a:r>
              <a:rPr lang="en-US" dirty="0" smtClean="0"/>
              <a:t>devices that need to connect 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8"/>
            <a:ext cx="9905998" cy="4012097"/>
          </a:xfrm>
        </p:spPr>
        <p:txBody>
          <a:bodyPr/>
          <a:lstStyle/>
          <a:p>
            <a:r>
              <a:rPr lang="en-US" dirty="0" smtClean="0"/>
              <a:t>M2m data rates are often sliding and are per bit or kb, not </a:t>
            </a:r>
            <a:r>
              <a:rPr lang="en-US" dirty="0" err="1" smtClean="0"/>
              <a:t>mb</a:t>
            </a:r>
            <a:r>
              <a:rPr lang="en-US" dirty="0" smtClean="0"/>
              <a:t> or </a:t>
            </a:r>
            <a:r>
              <a:rPr lang="en-US" dirty="0" err="1" smtClean="0"/>
              <a:t>gb</a:t>
            </a:r>
            <a:endParaRPr lang="en-US" dirty="0" smtClean="0"/>
          </a:p>
          <a:p>
            <a:r>
              <a:rPr lang="en-US" dirty="0" smtClean="0"/>
              <a:t>At current cellular m2m data rates this would cost approximately $5-15 per </a:t>
            </a:r>
            <a:r>
              <a:rPr lang="en-US" dirty="0" err="1" smtClean="0"/>
              <a:t>ied</a:t>
            </a:r>
            <a:r>
              <a:rPr lang="en-US" dirty="0" smtClean="0"/>
              <a:t> per month (cheapest I’ve seen is $0.50 per endpoint but that is with a minimum of 100K endpoints)</a:t>
            </a:r>
          </a:p>
          <a:p>
            <a:r>
              <a:rPr lang="en-US" dirty="0" smtClean="0"/>
              <a:t>This is </a:t>
            </a:r>
            <a:r>
              <a:rPr lang="en-US" dirty="0" smtClean="0"/>
              <a:t>$1,200-$3,600 </a:t>
            </a:r>
            <a:r>
              <a:rPr lang="en-US" dirty="0" smtClean="0"/>
              <a:t>per month in data charges</a:t>
            </a:r>
          </a:p>
          <a:p>
            <a:r>
              <a:rPr lang="en-US" dirty="0" smtClean="0"/>
              <a:t>$14,400 </a:t>
            </a:r>
            <a:r>
              <a:rPr lang="en-US" dirty="0" smtClean="0"/>
              <a:t>- </a:t>
            </a:r>
            <a:r>
              <a:rPr lang="en-US" dirty="0" smtClean="0"/>
              <a:t>$43,200 </a:t>
            </a:r>
            <a:r>
              <a:rPr lang="en-US" dirty="0" smtClean="0"/>
              <a:t>per year</a:t>
            </a:r>
          </a:p>
          <a:p>
            <a:r>
              <a:rPr lang="en-US" dirty="0" smtClean="0"/>
              <a:t>$144,000 </a:t>
            </a:r>
            <a:r>
              <a:rPr lang="en-US" dirty="0" smtClean="0"/>
              <a:t>- </a:t>
            </a:r>
            <a:r>
              <a:rPr lang="en-US" dirty="0" smtClean="0"/>
              <a:t>$432,000 </a:t>
            </a:r>
            <a:r>
              <a:rPr lang="en-US" dirty="0" smtClean="0"/>
              <a:t>over 10 year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9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500 devices that need to connect to the 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8"/>
            <a:ext cx="9905998" cy="4012097"/>
          </a:xfrm>
        </p:spPr>
        <p:txBody>
          <a:bodyPr/>
          <a:lstStyle/>
          <a:p>
            <a:r>
              <a:rPr lang="en-US" dirty="0"/>
              <a:t>Cost of fiber installation is roughly $6,000-$12,000 per mile but provides opportunity for additional revenue by selling dark fiber space or </a:t>
            </a:r>
            <a:r>
              <a:rPr lang="en-US" dirty="0" err="1"/>
              <a:t>isp</a:t>
            </a:r>
            <a:r>
              <a:rPr lang="en-US" dirty="0"/>
              <a:t> </a:t>
            </a:r>
            <a:r>
              <a:rPr lang="en-US" dirty="0" smtClean="0"/>
              <a:t>access</a:t>
            </a:r>
          </a:p>
          <a:p>
            <a:r>
              <a:rPr lang="en-US" dirty="0" smtClean="0"/>
              <a:t>$432,000 = 36 to 72 miles of fiber</a:t>
            </a:r>
            <a:endParaRPr lang="en-US" dirty="0"/>
          </a:p>
          <a:p>
            <a:r>
              <a:rPr lang="en-US" dirty="0" smtClean="0"/>
              <a:t>Radio towers can cost $100-250K to install, but also offer opportunity for additional income streams if sited properly</a:t>
            </a:r>
          </a:p>
          <a:p>
            <a:r>
              <a:rPr lang="en-US" dirty="0" smtClean="0"/>
              <a:t>Rental space on existing towers is an option but has its own carrying costs</a:t>
            </a:r>
          </a:p>
          <a:p>
            <a:r>
              <a:rPr lang="en-US" dirty="0" smtClean="0"/>
              <a:t>Radio and fiber </a:t>
            </a:r>
            <a:r>
              <a:rPr lang="en-US" dirty="0" smtClean="0"/>
              <a:t>systems must be maintained by someone – salary, equipment maintenance,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1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Ied</a:t>
            </a:r>
            <a:r>
              <a:rPr lang="en-US" dirty="0" smtClean="0"/>
              <a:t>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29217"/>
          </a:xfrm>
        </p:spPr>
        <p:txBody>
          <a:bodyPr>
            <a:normAutofit/>
          </a:bodyPr>
          <a:lstStyle/>
          <a:p>
            <a:r>
              <a:rPr lang="en-US" dirty="0" smtClean="0"/>
              <a:t>Most IED’s will use 1MB or less of data per month</a:t>
            </a:r>
          </a:p>
          <a:p>
            <a:r>
              <a:rPr lang="en-US" dirty="0"/>
              <a:t>AMI collectors may use up to 1GB per month</a:t>
            </a:r>
          </a:p>
          <a:p>
            <a:r>
              <a:rPr lang="en-US" dirty="0" err="1" smtClean="0"/>
              <a:t>Ied’s</a:t>
            </a:r>
            <a:r>
              <a:rPr lang="en-US" dirty="0" smtClean="0"/>
              <a:t> are location static and low bandwidth users</a:t>
            </a:r>
          </a:p>
          <a:p>
            <a:r>
              <a:rPr lang="en-US" dirty="0" smtClean="0"/>
              <a:t>Daily usage is variable and unpredictable but average usage is fairly consistent and should have low standard deviation </a:t>
            </a:r>
          </a:p>
        </p:txBody>
      </p:sp>
    </p:spTree>
    <p:extLst>
      <p:ext uri="{BB962C8B-B14F-4D97-AF65-F5344CB8AC3E}">
        <p14:creationId xmlns:p14="http://schemas.microsoft.com/office/powerpoint/2010/main" val="302774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29217"/>
          </a:xfrm>
        </p:spPr>
        <p:txBody>
          <a:bodyPr>
            <a:normAutofit/>
          </a:bodyPr>
          <a:lstStyle/>
          <a:p>
            <a:r>
              <a:rPr lang="en-US" dirty="0" smtClean="0"/>
              <a:t>Customer is providing their own radios/modems or purchasing them from provider (leasing may be an option, but not likely if too pricy)</a:t>
            </a:r>
          </a:p>
          <a:p>
            <a:r>
              <a:rPr lang="en-US" dirty="0" smtClean="0"/>
              <a:t>IP </a:t>
            </a:r>
            <a:r>
              <a:rPr lang="en-US" dirty="0"/>
              <a:t>addressing has a fixed cost</a:t>
            </a:r>
          </a:p>
          <a:p>
            <a:r>
              <a:rPr lang="en-US" dirty="0"/>
              <a:t>Long-term customers </a:t>
            </a:r>
            <a:r>
              <a:rPr lang="en-US" dirty="0" smtClean="0"/>
              <a:t>= </a:t>
            </a:r>
            <a:r>
              <a:rPr lang="en-US" dirty="0"/>
              <a:t>repeat </a:t>
            </a:r>
            <a:r>
              <a:rPr lang="en-US" dirty="0" smtClean="0"/>
              <a:t>business</a:t>
            </a:r>
          </a:p>
          <a:p>
            <a:r>
              <a:rPr lang="en-US" dirty="0" smtClean="0"/>
              <a:t>Carrier jumping should be a non-issue</a:t>
            </a:r>
            <a:endParaRPr lang="en-US" dirty="0"/>
          </a:p>
          <a:p>
            <a:r>
              <a:rPr lang="en-US" dirty="0"/>
              <a:t>Somewhere between </a:t>
            </a:r>
            <a:r>
              <a:rPr lang="en-US" dirty="0" smtClean="0"/>
              <a:t>$0.50 </a:t>
            </a:r>
            <a:r>
              <a:rPr lang="en-US" dirty="0"/>
              <a:t>on the low end and $10 on the high </a:t>
            </a:r>
            <a:r>
              <a:rPr lang="en-US" dirty="0" smtClean="0"/>
              <a:t>end would be reasonable</a:t>
            </a:r>
          </a:p>
        </p:txBody>
      </p:sp>
    </p:spTree>
    <p:extLst>
      <p:ext uri="{BB962C8B-B14F-4D97-AF65-F5344CB8AC3E}">
        <p14:creationId xmlns:p14="http://schemas.microsoft.com/office/powerpoint/2010/main" val="18200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Pricing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829217"/>
          </a:xfrm>
        </p:spPr>
        <p:txBody>
          <a:bodyPr>
            <a:normAutofit/>
          </a:bodyPr>
          <a:lstStyle/>
          <a:p>
            <a:r>
              <a:rPr lang="en-US" dirty="0" smtClean="0"/>
              <a:t>For individual unit pricing recommend </a:t>
            </a:r>
            <a:r>
              <a:rPr lang="en-US" dirty="0"/>
              <a:t>block rate structure on a log scale </a:t>
            </a:r>
            <a:endParaRPr lang="en-US" dirty="0" smtClean="0"/>
          </a:p>
          <a:p>
            <a:pPr lvl="1"/>
            <a:r>
              <a:rPr lang="en-US" dirty="0" smtClean="0"/>
              <a:t>$</a:t>
            </a:r>
            <a:r>
              <a:rPr lang="en-US" dirty="0"/>
              <a:t>0.50 for 0-0.099MB, $1.00 for 0.1-0.999MB, $2.00 for 1-9.999MB, $4 for 10-99.999MB, $8 for 100-999.999MB, $16 for 1GB-5GB, etc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For group rate structure offer data blocks and then a low cost access charge</a:t>
            </a:r>
          </a:p>
          <a:p>
            <a:pPr lvl="1"/>
            <a:r>
              <a:rPr lang="en-US" dirty="0" smtClean="0"/>
              <a:t>$500 per month for 100 GB of data, $800-1000 for 200 GB, etc. and </a:t>
            </a:r>
          </a:p>
          <a:p>
            <a:pPr lvl="1"/>
            <a:r>
              <a:rPr lang="en-US" dirty="0" smtClean="0"/>
              <a:t>$0.50 per device access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/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9839338" cy="3124201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Logan Pleasant, P.E.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Director of Engineering and Operations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hlinkClick r:id="rId2"/>
              </a:rPr>
              <a:t>loganp@lrecok.coop</a:t>
            </a:r>
            <a:endParaRPr lang="en-US" dirty="0" smtClean="0"/>
          </a:p>
          <a:p>
            <a:pPr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647" y="4672302"/>
            <a:ext cx="2252870" cy="187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SCADA (System Control and Data Acquisition)</a:t>
            </a:r>
          </a:p>
          <a:p>
            <a:r>
              <a:rPr lang="en-US" dirty="0" smtClean="0"/>
              <a:t>AMI Backhaul</a:t>
            </a:r>
          </a:p>
          <a:p>
            <a:r>
              <a:rPr lang="en-US" dirty="0" smtClean="0"/>
              <a:t>Voltage optimization</a:t>
            </a:r>
          </a:p>
          <a:p>
            <a:r>
              <a:rPr lang="en-US" dirty="0" smtClean="0"/>
              <a:t>Fault location identification and supply restoration</a:t>
            </a:r>
          </a:p>
          <a:p>
            <a:pPr lvl="1"/>
            <a:r>
              <a:rPr lang="en-US" dirty="0" smtClean="0"/>
              <a:t>Self healing networks</a:t>
            </a:r>
          </a:p>
          <a:p>
            <a:pPr lvl="1"/>
            <a:r>
              <a:rPr lang="en-US" dirty="0" smtClean="0"/>
              <a:t>Fault current magnitude and location detection</a:t>
            </a:r>
          </a:p>
          <a:p>
            <a:r>
              <a:rPr lang="en-US" dirty="0" smtClean="0"/>
              <a:t>Distribution Management System (DMS)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9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sCADA</a:t>
            </a:r>
            <a:r>
              <a:rPr lang="en-US" dirty="0" smtClean="0"/>
              <a:t> </a:t>
            </a:r>
            <a:r>
              <a:rPr lang="en-US" sz="2800" dirty="0" smtClean="0"/>
              <a:t>(System Control and Data Acquisition)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17483"/>
            <a:ext cx="5551940" cy="4961614"/>
          </a:xfrm>
        </p:spPr>
        <p:txBody>
          <a:bodyPr/>
          <a:lstStyle/>
          <a:p>
            <a:r>
              <a:rPr lang="en-US" dirty="0" smtClean="0"/>
              <a:t>The new heartbeat of the electric grid</a:t>
            </a:r>
          </a:p>
          <a:p>
            <a:r>
              <a:rPr lang="en-US" dirty="0" smtClean="0"/>
              <a:t>Provides status and control points for key elements of the grid</a:t>
            </a:r>
          </a:p>
          <a:p>
            <a:pPr lvl="1"/>
            <a:r>
              <a:rPr lang="en-US" dirty="0" smtClean="0"/>
              <a:t>Substation and downline </a:t>
            </a:r>
            <a:r>
              <a:rPr lang="en-US" dirty="0" err="1" smtClean="0"/>
              <a:t>Reclosers</a:t>
            </a:r>
            <a:endParaRPr lang="en-US" dirty="0" smtClean="0"/>
          </a:p>
          <a:p>
            <a:pPr lvl="1"/>
            <a:r>
              <a:rPr lang="en-US" dirty="0" smtClean="0"/>
              <a:t>Substation (and downline) Load Tap Changers (LTC’s) or Regulators</a:t>
            </a:r>
          </a:p>
          <a:p>
            <a:pPr lvl="1"/>
            <a:r>
              <a:rPr lang="en-US" dirty="0" smtClean="0"/>
              <a:t>Faulted Circuit Indicators (FCI’s)</a:t>
            </a:r>
          </a:p>
          <a:p>
            <a:pPr lvl="1"/>
            <a:r>
              <a:rPr lang="en-US" dirty="0" smtClean="0"/>
              <a:t>Other field devices such as capacitors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792" y="2675615"/>
            <a:ext cx="5408905" cy="30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6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 Backhaul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666999"/>
            <a:ext cx="5245804" cy="31242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Migration towards more intelligent meters requires more data backhaul</a:t>
            </a:r>
          </a:p>
          <a:p>
            <a:r>
              <a:rPr lang="en-US" dirty="0" smtClean="0"/>
              <a:t>Backhaul points no longer fixed inside substations</a:t>
            </a:r>
          </a:p>
          <a:p>
            <a:r>
              <a:rPr lang="en-US" dirty="0" smtClean="0"/>
              <a:t>Concentrators and collectors (CCU’s) migrating from collect and push to pass through (Modems)</a:t>
            </a:r>
          </a:p>
          <a:p>
            <a:r>
              <a:rPr lang="en-US" dirty="0" smtClean="0"/>
              <a:t>Data throughput needs will increase</a:t>
            </a:r>
          </a:p>
          <a:p>
            <a:r>
              <a:rPr lang="en-US" dirty="0" smtClean="0"/>
              <a:t>Reliable </a:t>
            </a:r>
            <a:r>
              <a:rPr lang="en-US" dirty="0" err="1" smtClean="0"/>
              <a:t>comm</a:t>
            </a:r>
            <a:r>
              <a:rPr lang="en-US" dirty="0" smtClean="0"/>
              <a:t> network is a must have for remote connect/disconnect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217" y="80962"/>
            <a:ext cx="5715000" cy="29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61" y="3665551"/>
            <a:ext cx="5708056" cy="30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9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505" y="-1930630"/>
            <a:ext cx="8746434" cy="112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optimization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3562185"/>
            <a:ext cx="8063299" cy="27818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151" y="609600"/>
            <a:ext cx="4286705" cy="242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144" y="867986"/>
            <a:ext cx="7069665" cy="521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81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8231187" cy="1905000"/>
          </a:xfrm>
        </p:spPr>
        <p:txBody>
          <a:bodyPr/>
          <a:lstStyle/>
          <a:p>
            <a:r>
              <a:rPr lang="en-US" dirty="0" smtClean="0"/>
              <a:t>FLISR </a:t>
            </a:r>
            <a:br>
              <a:rPr lang="en-US" dirty="0" smtClean="0"/>
            </a:br>
            <a:r>
              <a:rPr lang="en-US" sz="2400" dirty="0" smtClean="0"/>
              <a:t>(Fault Location Isolation and source restoration)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219325"/>
            <a:ext cx="3707584" cy="2226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997" y="2219325"/>
            <a:ext cx="3788886" cy="2227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13" y="4446136"/>
            <a:ext cx="7496470" cy="2211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0"/>
            <a:ext cx="2819400" cy="221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7953" y="3992518"/>
            <a:ext cx="1734047" cy="286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3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DMS</a:t>
            </a:r>
            <a:br>
              <a:rPr lang="en-US" dirty="0" smtClean="0"/>
            </a:br>
            <a:r>
              <a:rPr lang="en-US" sz="2400" dirty="0"/>
              <a:t>(</a:t>
            </a:r>
            <a:r>
              <a:rPr lang="en-US" sz="2400" dirty="0" smtClean="0"/>
              <a:t>Distribution Management System)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166067"/>
            <a:ext cx="7819707" cy="4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631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257</TotalTime>
  <Words>582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Mesh</vt:lpstr>
      <vt:lpstr>Connecting the grid</vt:lpstr>
      <vt:lpstr>Concepts</vt:lpstr>
      <vt:lpstr>sCADA (System Control and Data Acquisition)</vt:lpstr>
      <vt:lpstr>AMI Backhaul</vt:lpstr>
      <vt:lpstr>PowerPoint Presentation</vt:lpstr>
      <vt:lpstr>Voltage optimization</vt:lpstr>
      <vt:lpstr>PowerPoint Presentation</vt:lpstr>
      <vt:lpstr>FLISR  (Fault Location Isolation and source restoration)</vt:lpstr>
      <vt:lpstr>DMS (Distribution Management System)</vt:lpstr>
      <vt:lpstr>Closing the loop (integrating electric utility ied’s)</vt:lpstr>
      <vt:lpstr>Closing the loop (integrating electric utility ied’s)</vt:lpstr>
      <vt:lpstr>Closing the loop Do we:</vt:lpstr>
      <vt:lpstr>240 devices that need to connect to the internet</vt:lpstr>
      <vt:lpstr>Over 500 devices that need to connect to the internet</vt:lpstr>
      <vt:lpstr>Ied characteristics</vt:lpstr>
      <vt:lpstr>Pricing considerations</vt:lpstr>
      <vt:lpstr>Monthly Pricing recommendations</vt:lpstr>
      <vt:lpstr>Questions / Comments?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the grid</dc:title>
  <dc:creator>Logan Pleasant</dc:creator>
  <cp:lastModifiedBy>Logan Pleasant</cp:lastModifiedBy>
  <cp:revision>21</cp:revision>
  <dcterms:created xsi:type="dcterms:W3CDTF">2017-09-27T14:25:37Z</dcterms:created>
  <dcterms:modified xsi:type="dcterms:W3CDTF">2017-09-29T20:02:48Z</dcterms:modified>
</cp:coreProperties>
</file>