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B1A4-070A-4BD9-BF0B-6E97D21CDB2C}" type="datetimeFigureOut">
              <a:rPr lang="en-US" smtClean="0"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4527-0184-45A7-A14E-6E503E058A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29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B1A4-070A-4BD9-BF0B-6E97D21CDB2C}" type="datetimeFigureOut">
              <a:rPr lang="en-US" smtClean="0"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4527-0184-45A7-A14E-6E503E058A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254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B1A4-070A-4BD9-BF0B-6E97D21CDB2C}" type="datetimeFigureOut">
              <a:rPr lang="en-US" smtClean="0"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4527-0184-45A7-A14E-6E503E058A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80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B1A4-070A-4BD9-BF0B-6E97D21CDB2C}" type="datetimeFigureOut">
              <a:rPr lang="en-US" smtClean="0"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4527-0184-45A7-A14E-6E503E058A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860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B1A4-070A-4BD9-BF0B-6E97D21CDB2C}" type="datetimeFigureOut">
              <a:rPr lang="en-US" smtClean="0"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4527-0184-45A7-A14E-6E503E058A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05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B1A4-070A-4BD9-BF0B-6E97D21CDB2C}" type="datetimeFigureOut">
              <a:rPr lang="en-US" smtClean="0"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4527-0184-45A7-A14E-6E503E058A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753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B1A4-070A-4BD9-BF0B-6E97D21CDB2C}" type="datetimeFigureOut">
              <a:rPr lang="en-US" smtClean="0"/>
              <a:t>4/20/2016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4527-0184-45A7-A14E-6E503E058A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57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B1A4-070A-4BD9-BF0B-6E97D21CDB2C}" type="datetimeFigureOut">
              <a:rPr lang="en-US" smtClean="0"/>
              <a:t>4/20/2016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4527-0184-45A7-A14E-6E503E058A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79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B1A4-070A-4BD9-BF0B-6E97D21CDB2C}" type="datetimeFigureOut">
              <a:rPr lang="en-US" smtClean="0"/>
              <a:t>4/20/2016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4527-0184-45A7-A14E-6E503E058A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012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B1A4-070A-4BD9-BF0B-6E97D21CDB2C}" type="datetimeFigureOut">
              <a:rPr lang="en-US" smtClean="0"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4527-0184-45A7-A14E-6E503E058A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59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B1A4-070A-4BD9-BF0B-6E97D21CDB2C}" type="datetimeFigureOut">
              <a:rPr lang="en-US" smtClean="0"/>
              <a:t>4/20/2016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B4527-0184-45A7-A14E-6E503E058A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42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0B1A4-070A-4BD9-BF0B-6E97D21CDB2C}" type="datetimeFigureOut">
              <a:rPr lang="en-US" smtClean="0"/>
              <a:t>4/20/2016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B4527-0184-45A7-A14E-6E503E058A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342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Migration Between Active Ethernet(AE) and GPON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Seth Baker</a:t>
            </a:r>
          </a:p>
          <a:p>
            <a:r>
              <a:rPr lang="en-US" dirty="0" smtClean="0"/>
              <a:t>BTC Broadband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731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Migrating between AE and GPON(cont.)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Moving 32 ONTs from GPON to AE</a:t>
            </a:r>
          </a:p>
          <a:p>
            <a:pPr lvl="1"/>
            <a:r>
              <a:rPr lang="en-US" dirty="0" smtClean="0"/>
              <a:t>Verify AE compatible ONTs</a:t>
            </a:r>
          </a:p>
          <a:p>
            <a:pPr lvl="1"/>
            <a:r>
              <a:rPr lang="en-US" dirty="0" smtClean="0"/>
              <a:t>Install appropriate Access equipment to support customers (to include SFPs)</a:t>
            </a:r>
          </a:p>
          <a:p>
            <a:pPr lvl="1"/>
            <a:r>
              <a:rPr lang="en-US" dirty="0" smtClean="0"/>
              <a:t>Provision all new AE customers with serial number, model, and services for recognition by the Management Software</a:t>
            </a:r>
          </a:p>
          <a:p>
            <a:pPr lvl="2"/>
            <a:r>
              <a:rPr lang="en-US" dirty="0" smtClean="0"/>
              <a:t>Paying mind to any </a:t>
            </a:r>
            <a:r>
              <a:rPr lang="en-US" dirty="0"/>
              <a:t>Static IP customers, Mobile Backhaul, and special voice </a:t>
            </a:r>
            <a:r>
              <a:rPr lang="en-US" dirty="0" smtClean="0"/>
              <a:t>customers which may need Core Network changes</a:t>
            </a:r>
          </a:p>
          <a:p>
            <a:pPr lvl="1"/>
            <a:r>
              <a:rPr lang="en-US" dirty="0" smtClean="0"/>
              <a:t>Jumper and/or Splice fibers as need for the 32 ONTs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922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1143000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751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GPON overview</a:t>
            </a:r>
          </a:p>
          <a:p>
            <a:endParaRPr lang="en-US" dirty="0" smtClean="0"/>
          </a:p>
          <a:p>
            <a:r>
              <a:rPr lang="en-US" dirty="0" smtClean="0"/>
              <a:t>AE overview</a:t>
            </a:r>
          </a:p>
          <a:p>
            <a:endParaRPr lang="en-US" dirty="0" smtClean="0"/>
          </a:p>
          <a:p>
            <a:r>
              <a:rPr lang="en-US" dirty="0" smtClean="0"/>
              <a:t>AE and GPON Comparison</a:t>
            </a:r>
          </a:p>
          <a:p>
            <a:endParaRPr lang="en-US" dirty="0" smtClean="0"/>
          </a:p>
          <a:p>
            <a:r>
              <a:rPr lang="en-US" dirty="0" smtClean="0"/>
              <a:t>Migrating between AE and GPON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234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GPON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Passive Splitters in the field consisting most commonly of 1:16, 1:32, or 1:64 splits</a:t>
            </a:r>
          </a:p>
          <a:p>
            <a:r>
              <a:rPr lang="en-US" dirty="0" smtClean="0"/>
              <a:t>GPON capacity is 2.4Gb down and 1.2Gb up</a:t>
            </a:r>
          </a:p>
          <a:p>
            <a:r>
              <a:rPr lang="en-US" dirty="0" smtClean="0"/>
              <a:t>Range can be as far as 20k, 40k, or 60k</a:t>
            </a:r>
          </a:p>
          <a:p>
            <a:r>
              <a:rPr lang="en-US" dirty="0" smtClean="0"/>
              <a:t>Delivery of Data, Voice, and Video services</a:t>
            </a:r>
          </a:p>
          <a:p>
            <a:r>
              <a:rPr lang="en-US" dirty="0" smtClean="0"/>
              <a:t>Over subscription is almost a must</a:t>
            </a:r>
          </a:p>
          <a:p>
            <a:r>
              <a:rPr lang="en-US" dirty="0" smtClean="0"/>
              <a:t>XGPON or NG-PON2 coming/here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248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GPON Diagram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95400"/>
            <a:ext cx="7712529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5847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Ethernet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Dedicated fiber to each customer</a:t>
            </a:r>
          </a:p>
          <a:p>
            <a:r>
              <a:rPr lang="en-US" dirty="0" smtClean="0"/>
              <a:t>1 Gb synchronous per customer</a:t>
            </a:r>
          </a:p>
          <a:p>
            <a:r>
              <a:rPr lang="en-US" dirty="0" smtClean="0"/>
              <a:t>Depending on Vender, SFP, and ONT distances of 50k or 60k attainable</a:t>
            </a:r>
          </a:p>
          <a:p>
            <a:r>
              <a:rPr lang="en-US" dirty="0" smtClean="0"/>
              <a:t>Bandwidth/service can be upgraded for a subscriber without impacting other subscribers.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56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 Diagram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7848600" cy="4139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948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 and GPON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en-US" sz="2400" dirty="0" smtClean="0"/>
              <a:t>GPON is lower cost per customer</a:t>
            </a:r>
          </a:p>
          <a:p>
            <a:r>
              <a:rPr lang="en-US" sz="2400" dirty="0" smtClean="0"/>
              <a:t>AE provides better dedicated bandwidth</a:t>
            </a:r>
          </a:p>
          <a:p>
            <a:pPr lvl="1"/>
            <a:r>
              <a:rPr lang="en-US" sz="2400" dirty="0" smtClean="0"/>
              <a:t>Easier to upsell Business customers</a:t>
            </a:r>
          </a:p>
          <a:p>
            <a:r>
              <a:rPr lang="en-US" sz="2400" dirty="0" smtClean="0"/>
              <a:t>Bottlenecks can happen using either</a:t>
            </a:r>
          </a:p>
          <a:p>
            <a:pPr lvl="1"/>
            <a:r>
              <a:rPr lang="en-US" sz="2400" dirty="0" smtClean="0"/>
              <a:t>At GPON port</a:t>
            </a:r>
          </a:p>
          <a:p>
            <a:pPr lvl="1"/>
            <a:r>
              <a:rPr lang="en-US" sz="2400" dirty="0" smtClean="0"/>
              <a:t>On ERPS or 8032v2 rings</a:t>
            </a:r>
          </a:p>
          <a:p>
            <a:pPr lvl="1"/>
            <a:r>
              <a:rPr lang="en-US" sz="2400" dirty="0" smtClean="0"/>
              <a:t>On Uplinks to Access Network </a:t>
            </a:r>
          </a:p>
          <a:p>
            <a:r>
              <a:rPr lang="en-US" sz="2400" dirty="0" smtClean="0"/>
              <a:t>AE and GPON both have solutions for MEF compatible testing and performance monitoring for mobile backhaul </a:t>
            </a:r>
          </a:p>
          <a:p>
            <a:r>
              <a:rPr lang="en-US" sz="2400" dirty="0" smtClean="0"/>
              <a:t>GPON can be secured using AES-128 encryption</a:t>
            </a:r>
          </a:p>
          <a:p>
            <a:r>
              <a:rPr lang="en-US" sz="2400" dirty="0" smtClean="0"/>
              <a:t>ONTs Compatible with both options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8020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 and GPON Comparison(cont.)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sz="2000" dirty="0" smtClean="0"/>
              <a:t>10Gb G-PON</a:t>
            </a:r>
          </a:p>
          <a:p>
            <a:pPr lvl="1"/>
            <a:r>
              <a:rPr lang="en-US" sz="2000" dirty="0" smtClean="0"/>
              <a:t>XG-PON1 is 10Gb Down and 2.5 Gb Up</a:t>
            </a:r>
          </a:p>
          <a:p>
            <a:pPr lvl="1"/>
            <a:r>
              <a:rPr lang="en-US" sz="2000" dirty="0" smtClean="0"/>
              <a:t>XG-PON2 is 10Gb Down and Up</a:t>
            </a:r>
          </a:p>
          <a:p>
            <a:pPr lvl="1"/>
            <a:r>
              <a:rPr lang="en-US" sz="2000" dirty="0" smtClean="0"/>
              <a:t>NG-PON2 is 10Gb down and Up per Wavelength</a:t>
            </a:r>
          </a:p>
          <a:p>
            <a:pPr lvl="1"/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0"/>
            <a:ext cx="523875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381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Migrating between AE and GPON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Moving 32 ONTs from AE to GPON</a:t>
            </a:r>
          </a:p>
          <a:p>
            <a:pPr lvl="1"/>
            <a:r>
              <a:rPr lang="en-US" sz="2400" dirty="0" smtClean="0"/>
              <a:t>Connect PON SFP to Access Node in CO</a:t>
            </a:r>
          </a:p>
          <a:p>
            <a:pPr lvl="1"/>
            <a:r>
              <a:rPr lang="en-US" sz="2400" dirty="0" smtClean="0"/>
              <a:t>Jumper to the field</a:t>
            </a:r>
          </a:p>
          <a:p>
            <a:pPr lvl="1"/>
            <a:r>
              <a:rPr lang="en-US" sz="2400" dirty="0" smtClean="0"/>
              <a:t>Install Splitter at desired FDT/ODC</a:t>
            </a:r>
          </a:p>
          <a:p>
            <a:pPr lvl="1"/>
            <a:r>
              <a:rPr lang="en-US" sz="2400" dirty="0" smtClean="0"/>
              <a:t>Jumper and/or Splice fibers as need for the 32 ONTs</a:t>
            </a:r>
          </a:p>
          <a:p>
            <a:pPr lvl="1"/>
            <a:r>
              <a:rPr lang="en-US" sz="2400" dirty="0" smtClean="0"/>
              <a:t>Wait for ONTs to be recognized in Management Software</a:t>
            </a:r>
          </a:p>
          <a:p>
            <a:pPr lvl="1"/>
            <a:r>
              <a:rPr lang="en-US" sz="2400" dirty="0" smtClean="0"/>
              <a:t>Provision appropriate services paying mind to any Static IP customers, Mobile Backhaul, and special voice customers</a:t>
            </a:r>
          </a:p>
        </p:txBody>
      </p:sp>
    </p:spTree>
    <p:extLst>
      <p:ext uri="{BB962C8B-B14F-4D97-AF65-F5344CB8AC3E}">
        <p14:creationId xmlns:p14="http://schemas.microsoft.com/office/powerpoint/2010/main" val="3070303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364</Words>
  <Application>Microsoft Office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Migration Between Active Ethernet(AE) and GPON</vt:lpstr>
      <vt:lpstr>Overview</vt:lpstr>
      <vt:lpstr>GPON</vt:lpstr>
      <vt:lpstr>GPON Diagram</vt:lpstr>
      <vt:lpstr>Active Ethernet</vt:lpstr>
      <vt:lpstr>AE Diagram</vt:lpstr>
      <vt:lpstr>AE and GPON Comparison</vt:lpstr>
      <vt:lpstr>AE and GPON Comparison(cont.)</vt:lpstr>
      <vt:lpstr>Migrating between AE and GPON</vt:lpstr>
      <vt:lpstr>Migrating between AE and GPON(cont.)</vt:lpstr>
      <vt:lpstr>Questions</vt:lpstr>
    </vt:vector>
  </TitlesOfParts>
  <Company>BTC Broadband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and Migration of Active Ethernet and GPON</dc:title>
  <dc:creator>Seth Baker</dc:creator>
  <cp:lastModifiedBy>Seth Baker</cp:lastModifiedBy>
  <cp:revision>20</cp:revision>
  <dcterms:created xsi:type="dcterms:W3CDTF">2016-04-20T14:57:50Z</dcterms:created>
  <dcterms:modified xsi:type="dcterms:W3CDTF">2016-04-20T20:44:04Z</dcterms:modified>
</cp:coreProperties>
</file>