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78" r:id="rId7"/>
    <p:sldId id="279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80" r:id="rId48"/>
    <p:sldId id="281" r:id="rId49"/>
    <p:sldId id="282" r:id="rId50"/>
    <p:sldId id="283" r:id="rId51"/>
    <p:sldId id="277" r:id="rId52"/>
    <p:sldId id="284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- 5 Year HPS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5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5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5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5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5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5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5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5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5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5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415464"/>
        <c:axId val="425415856"/>
      </c:barChart>
      <c:catAx>
        <c:axId val="425415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5856"/>
        <c:crosses val="autoZero"/>
        <c:auto val="1"/>
        <c:lblAlgn val="ctr"/>
        <c:lblOffset val="100"/>
        <c:noMultiLvlLbl val="0"/>
      </c:catAx>
      <c:valAx>
        <c:axId val="425415856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154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- 5 Year HPS Life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- 25% reduction in fixture cost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Fixture Cost 2'!$L$32:$N$32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Fixture Cost 2'!$L$33:$N$33</c:f>
              <c:numCache>
                <c:formatCode>_("$"* #,##0.00_);_("$"* \(#,##0.00\);_("$"* "-"??_);_(@_)</c:formatCode>
                <c:ptCount val="3"/>
                <c:pt idx="0">
                  <c:v>725.47774238322097</c:v>
                </c:pt>
                <c:pt idx="1">
                  <c:v>347.35570414664306</c:v>
                </c:pt>
                <c:pt idx="2">
                  <c:v>1072.833446529864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Fixture Cost 2'!$L$32:$N$32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Fixture Cost 2'!$L$34:$N$34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Generated </a:t>
            </a:r>
            <a:r>
              <a:rPr lang="en-US" baseline="0" dirty="0"/>
              <a:t>- HPS vs LED Yard Lights </a:t>
            </a:r>
            <a:r>
              <a:rPr lang="en-US" baseline="0" dirty="0" smtClean="0"/>
              <a:t>– 3% Inflation Rate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5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5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5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5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5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5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5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5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5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5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73336"/>
        <c:axId val="91773728"/>
      </c:barChart>
      <c:catAx>
        <c:axId val="91773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3728"/>
        <c:crosses val="autoZero"/>
        <c:auto val="1"/>
        <c:lblAlgn val="ctr"/>
        <c:lblOffset val="100"/>
        <c:noMultiLvlLbl val="0"/>
      </c:catAx>
      <c:valAx>
        <c:axId val="91773728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33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- 7% Inflation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Inf Rate 7'!$A$20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Inf Rate 7'!$B$20:$U$20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10.106390326509768</c:v>
                </c:pt>
                <c:pt idx="5">
                  <c:v>55.349414997821931</c:v>
                </c:pt>
                <c:pt idx="6">
                  <c:v>100.30985479249065</c:v>
                </c:pt>
                <c:pt idx="7">
                  <c:v>144.98629678613273</c:v>
                </c:pt>
                <c:pt idx="8">
                  <c:v>189.37732098974303</c:v>
                </c:pt>
                <c:pt idx="9">
                  <c:v>-75.498603753632352</c:v>
                </c:pt>
                <c:pt idx="10">
                  <c:v>-31.682703532380849</c:v>
                </c:pt>
                <c:pt idx="11">
                  <c:v>11.843476189976919</c:v>
                </c:pt>
                <c:pt idx="12">
                  <c:v>55.078486810946494</c:v>
                </c:pt>
                <c:pt idx="13">
                  <c:v>98.020872485020931</c:v>
                </c:pt>
                <c:pt idx="14">
                  <c:v>-292.69140962497886</c:v>
                </c:pt>
                <c:pt idx="15">
                  <c:v>-250.33867053452181</c:v>
                </c:pt>
                <c:pt idx="16">
                  <c:v>-208.28296774861246</c:v>
                </c:pt>
                <c:pt idx="17">
                  <c:v>-166.52578644877357</c:v>
                </c:pt>
                <c:pt idx="18">
                  <c:v>-125.06861924243547</c:v>
                </c:pt>
                <c:pt idx="19">
                  <c:v>-691.72359729291031</c:v>
                </c:pt>
              </c:numCache>
            </c:numRef>
          </c:val>
        </c:ser>
        <c:ser>
          <c:idx val="2"/>
          <c:order val="1"/>
          <c:tx>
            <c:strRef>
              <c:f>'Data Sheet Inf Rate 7'!$A$21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Inf Rate 7'!$B$21:$U$21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130.72935736690039</c:v>
                </c:pt>
                <c:pt idx="5">
                  <c:v>200.19394289336446</c:v>
                </c:pt>
                <c:pt idx="6">
                  <c:v>269.49705134746091</c:v>
                </c:pt>
                <c:pt idx="7">
                  <c:v>338.63787534382783</c:v>
                </c:pt>
                <c:pt idx="8">
                  <c:v>407.61560346017654</c:v>
                </c:pt>
                <c:pt idx="9">
                  <c:v>169.28777536152347</c:v>
                </c:pt>
                <c:pt idx="10">
                  <c:v>237.93686120223862</c:v>
                </c:pt>
                <c:pt idx="11">
                  <c:v>306.42039247215735</c:v>
                </c:pt>
                <c:pt idx="12">
                  <c:v>374.73754139842566</c:v>
                </c:pt>
                <c:pt idx="13">
                  <c:v>442.88747606932532</c:v>
                </c:pt>
                <c:pt idx="14">
                  <c:v>80.087314851336089</c:v>
                </c:pt>
                <c:pt idx="15">
                  <c:v>147.90030861731154</c:v>
                </c:pt>
                <c:pt idx="16">
                  <c:v>215.54356735211687</c:v>
                </c:pt>
                <c:pt idx="17">
                  <c:v>283.01624238059622</c:v>
                </c:pt>
                <c:pt idx="18">
                  <c:v>350.31748078421799</c:v>
                </c:pt>
                <c:pt idx="19">
                  <c:v>-186.74767817795293</c:v>
                </c:pt>
              </c:numCache>
            </c:numRef>
          </c:val>
        </c:ser>
        <c:ser>
          <c:idx val="3"/>
          <c:order val="2"/>
          <c:tx>
            <c:strRef>
              <c:f>'Data Sheet Inf Rate 7'!$A$22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Inf Rate 7'!$B$22:$U$22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17.800096148801742</c:v>
                </c:pt>
                <c:pt idx="6">
                  <c:v>87.10320460289816</c:v>
                </c:pt>
                <c:pt idx="7">
                  <c:v>156.24402859926505</c:v>
                </c:pt>
                <c:pt idx="8">
                  <c:v>225.22175671561379</c:v>
                </c:pt>
                <c:pt idx="9">
                  <c:v>294.03557347254429</c:v>
                </c:pt>
                <c:pt idx="10">
                  <c:v>34.04309931778505</c:v>
                </c:pt>
                <c:pt idx="11">
                  <c:v>102.52663058770378</c:v>
                </c:pt>
                <c:pt idx="12">
                  <c:v>170.84377951397209</c:v>
                </c:pt>
                <c:pt idx="13">
                  <c:v>238.99371418487175</c:v>
                </c:pt>
                <c:pt idx="14">
                  <c:v>306.97559852912593</c:v>
                </c:pt>
                <c:pt idx="15">
                  <c:v>-86.148196456499136</c:v>
                </c:pt>
                <c:pt idx="16">
                  <c:v>-18.504937721693807</c:v>
                </c:pt>
                <c:pt idx="17">
                  <c:v>48.967737306785551</c:v>
                </c:pt>
                <c:pt idx="18">
                  <c:v>116.26897571040732</c:v>
                </c:pt>
                <c:pt idx="19">
                  <c:v>183.39792030604718</c:v>
                </c:pt>
              </c:numCache>
            </c:numRef>
          </c:val>
        </c:ser>
        <c:ser>
          <c:idx val="4"/>
          <c:order val="3"/>
          <c:tx>
            <c:strRef>
              <c:f>'Data Sheet Inf Rate 7'!$A$23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Inf Rate 7'!$B$23:$U$23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-44.199903851198272</c:v>
                </c:pt>
                <c:pt idx="6">
                  <c:v>25.103204602898145</c:v>
                </c:pt>
                <c:pt idx="7">
                  <c:v>94.24402859926505</c:v>
                </c:pt>
                <c:pt idx="8">
                  <c:v>163.22175671561379</c:v>
                </c:pt>
                <c:pt idx="9">
                  <c:v>232.03557347254429</c:v>
                </c:pt>
                <c:pt idx="10">
                  <c:v>-27.95690068221495</c:v>
                </c:pt>
                <c:pt idx="11">
                  <c:v>40.526630587703778</c:v>
                </c:pt>
                <c:pt idx="12">
                  <c:v>108.84377951397209</c:v>
                </c:pt>
                <c:pt idx="13">
                  <c:v>176.99371418487175</c:v>
                </c:pt>
                <c:pt idx="14">
                  <c:v>244.97559852912593</c:v>
                </c:pt>
                <c:pt idx="15">
                  <c:v>-148.14819645649914</c:v>
                </c:pt>
                <c:pt idx="16">
                  <c:v>-80.504937721693807</c:v>
                </c:pt>
                <c:pt idx="17">
                  <c:v>-13.032262693214449</c:v>
                </c:pt>
                <c:pt idx="18">
                  <c:v>54.268975710407318</c:v>
                </c:pt>
                <c:pt idx="19">
                  <c:v>121.3979203060472</c:v>
                </c:pt>
              </c:numCache>
            </c:numRef>
          </c:val>
        </c:ser>
        <c:ser>
          <c:idx val="5"/>
          <c:order val="4"/>
          <c:tx>
            <c:strRef>
              <c:f>'Data Sheet Inf Rate 7'!$A$24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Inf Rate 7'!$B$24:$U$24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49400"/>
        <c:axId val="432949792"/>
      </c:barChart>
      <c:catAx>
        <c:axId val="432949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49792"/>
        <c:crosses val="autoZero"/>
        <c:auto val="1"/>
        <c:lblAlgn val="ctr"/>
        <c:lblOffset val="100"/>
        <c:noMultiLvlLbl val="0"/>
      </c:catAx>
      <c:valAx>
        <c:axId val="432949792"/>
        <c:scaling>
          <c:orientation val="minMax"/>
          <c:max val="1400"/>
          <c:min val="-7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494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 Year Present</a:t>
            </a:r>
            <a:r>
              <a:rPr lang="en-US" baseline="0" dirty="0"/>
              <a:t> Worth Comparison </a:t>
            </a:r>
            <a:r>
              <a:rPr lang="en-US" baseline="0" dirty="0" smtClean="0"/>
              <a:t>– 3% Inflation Rate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- 7% INflation Rate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Inf Rate 7'!$L$32:$N$32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Inf Rate 7'!$L$33:$N$33</c:f>
              <c:numCache>
                <c:formatCode>_("$"* #,##0.00_);_("$"* \(#,##0.00\);_("$"* "-"??_);_(@_)</c:formatCode>
                <c:ptCount val="3"/>
                <c:pt idx="0">
                  <c:v>642.75710972021693</c:v>
                </c:pt>
                <c:pt idx="1">
                  <c:v>61.712546854205975</c:v>
                </c:pt>
                <c:pt idx="2">
                  <c:v>704.46965657442286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Inf Rate 7'!$L$32:$N$32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Inf Rate 7'!$L$34:$N$34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Generated </a:t>
            </a:r>
            <a:r>
              <a:rPr lang="en-US" baseline="0" dirty="0"/>
              <a:t>- HPS vs LED Yard Lights </a:t>
            </a:r>
            <a:r>
              <a:rPr lang="en-US" baseline="0" dirty="0" smtClean="0"/>
              <a:t>– 0.5% Annual Power Cost Increase 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5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5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5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5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5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5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5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5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5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5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51360"/>
        <c:axId val="432951752"/>
      </c:barChart>
      <c:catAx>
        <c:axId val="432951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1752"/>
        <c:crosses val="autoZero"/>
        <c:auto val="1"/>
        <c:lblAlgn val="ctr"/>
        <c:lblOffset val="100"/>
        <c:noMultiLvlLbl val="0"/>
      </c:catAx>
      <c:valAx>
        <c:axId val="432951752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1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- 4% Annual Power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Pwr Cost 4'!$A$20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Pwr Cost 4'!$B$20:$U$20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91.064999999999998</c:v>
                </c:pt>
                <c:pt idx="2">
                  <c:v>133.20179999999999</c:v>
                </c:pt>
                <c:pt idx="3">
                  <c:v>172.95367199999998</c:v>
                </c:pt>
                <c:pt idx="4">
                  <c:v>21.066913439292023</c:v>
                </c:pt>
                <c:pt idx="5">
                  <c:v>55.758922194492015</c:v>
                </c:pt>
                <c:pt idx="6">
                  <c:v>87.768211299900003</c:v>
                </c:pt>
                <c:pt idx="7">
                  <c:v>116.98747196952431</c:v>
                </c:pt>
                <c:pt idx="8">
                  <c:v>143.30510306593357</c:v>
                </c:pt>
                <c:pt idx="9">
                  <c:v>-52.681280029734125</c:v>
                </c:pt>
                <c:pt idx="10">
                  <c:v>-32.519746235857866</c:v>
                </c:pt>
                <c:pt idx="11">
                  <c:v>-15.622151090226552</c:v>
                </c:pt>
                <c:pt idx="12">
                  <c:v>-2.1190521387700016</c:v>
                </c:pt>
                <c:pt idx="13">
                  <c:v>7.8537707707448021</c:v>
                </c:pt>
                <c:pt idx="14">
                  <c:v>-240.05783837410547</c:v>
                </c:pt>
                <c:pt idx="15">
                  <c:v>-237.57484911517423</c:v>
                </c:pt>
                <c:pt idx="16">
                  <c:v>-239.06294028588576</c:v>
                </c:pt>
                <c:pt idx="17">
                  <c:v>-244.68095510342579</c:v>
                </c:pt>
                <c:pt idx="18">
                  <c:v>-254.59409051366742</c:v>
                </c:pt>
                <c:pt idx="19">
                  <c:v>-563.67662779635668</c:v>
                </c:pt>
              </c:numCache>
            </c:numRef>
          </c:val>
        </c:ser>
        <c:ser>
          <c:idx val="2"/>
          <c:order val="1"/>
          <c:tx>
            <c:strRef>
              <c:f>'Data Sheet Pwr Cost 4'!$A$21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Pwr Cost 4'!$B$21:$U$21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139.26</c:v>
                </c:pt>
                <c:pt idx="2">
                  <c:v>206.94959999999998</c:v>
                </c:pt>
                <c:pt idx="3">
                  <c:v>273.27638400000001</c:v>
                </c:pt>
                <c:pt idx="4">
                  <c:v>150.15304272929211</c:v>
                </c:pt>
                <c:pt idx="5">
                  <c:v>213.58847630369209</c:v>
                </c:pt>
                <c:pt idx="6">
                  <c:v>275.49092722106809</c:v>
                </c:pt>
                <c:pt idx="7">
                  <c:v>335.79907617513913</c:v>
                </c:pt>
                <c:pt idx="8">
                  <c:v>394.44915108737302</c:v>
                </c:pt>
                <c:pt idx="9">
                  <c:v>233.39328274399213</c:v>
                </c:pt>
                <c:pt idx="10">
                  <c:v>288.52558776906426</c:v>
                </c:pt>
                <c:pt idx="11">
                  <c:v>341.7927849951393</c:v>
                </c:pt>
                <c:pt idx="12">
                  <c:v>393.12027011025731</c:v>
                </c:pt>
                <c:pt idx="13">
                  <c:v>442.43045462998003</c:v>
                </c:pt>
                <c:pt idx="14">
                  <c:v>236.94229128460114</c:v>
                </c:pt>
                <c:pt idx="15">
                  <c:v>281.97257086113325</c:v>
                </c:pt>
                <c:pt idx="16">
                  <c:v>324.73366162072665</c:v>
                </c:pt>
                <c:pt idx="17">
                  <c:v>365.13479601070378</c:v>
                </c:pt>
                <c:pt idx="18">
                  <c:v>403.08157577627998</c:v>
                </c:pt>
                <c:pt idx="19">
                  <c:v>145.5268563295183</c:v>
                </c:pt>
              </c:numCache>
            </c:numRef>
          </c:val>
        </c:ser>
        <c:ser>
          <c:idx val="3"/>
          <c:order val="2"/>
          <c:tx>
            <c:strRef>
              <c:f>'Data Sheet Pwr Cost 4'!$A$22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Pwr Cost 4'!$B$22:$U$22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-27.804704389748778</c:v>
                </c:pt>
                <c:pt idx="2">
                  <c:v>39.88489561025122</c:v>
                </c:pt>
                <c:pt idx="3">
                  <c:v>106.21167961025122</c:v>
                </c:pt>
                <c:pt idx="4">
                  <c:v>171.12113497025121</c:v>
                </c:pt>
                <c:pt idx="5">
                  <c:v>40.882788015022072</c:v>
                </c:pt>
                <c:pt idx="6">
                  <c:v>102.78523893239806</c:v>
                </c:pt>
                <c:pt idx="7">
                  <c:v>163.09338788646909</c:v>
                </c:pt>
                <c:pt idx="8">
                  <c:v>221.74346279870295</c:v>
                </c:pt>
                <c:pt idx="9">
                  <c:v>278.66914070742615</c:v>
                </c:pt>
                <c:pt idx="10">
                  <c:v>109.28045309283112</c:v>
                </c:pt>
                <c:pt idx="11">
                  <c:v>162.54765031890616</c:v>
                </c:pt>
                <c:pt idx="12">
                  <c:v>213.87513543402417</c:v>
                </c:pt>
                <c:pt idx="13">
                  <c:v>263.1853199537469</c:v>
                </c:pt>
                <c:pt idx="14">
                  <c:v>310.39751185425854</c:v>
                </c:pt>
                <c:pt idx="15">
                  <c:v>95.14642552752332</c:v>
                </c:pt>
                <c:pt idx="16">
                  <c:v>137.90751628711672</c:v>
                </c:pt>
                <c:pt idx="17">
                  <c:v>178.30865067709385</c:v>
                </c:pt>
                <c:pt idx="18">
                  <c:v>216.25543044267005</c:v>
                </c:pt>
                <c:pt idx="19">
                  <c:v>251.64968139886929</c:v>
                </c:pt>
              </c:numCache>
            </c:numRef>
          </c:val>
        </c:ser>
        <c:ser>
          <c:idx val="4"/>
          <c:order val="3"/>
          <c:tx>
            <c:strRef>
              <c:f>'Data Sheet Pwr Cost 4'!$A$23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Pwr Cost 4'!$B$23:$U$23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-89.804704389748792</c:v>
                </c:pt>
                <c:pt idx="2">
                  <c:v>-22.115104389748794</c:v>
                </c:pt>
                <c:pt idx="3">
                  <c:v>44.21167961025121</c:v>
                </c:pt>
                <c:pt idx="4">
                  <c:v>109.12113497025121</c:v>
                </c:pt>
                <c:pt idx="5">
                  <c:v>-21.117211984977928</c:v>
                </c:pt>
                <c:pt idx="6">
                  <c:v>40.785238932398059</c:v>
                </c:pt>
                <c:pt idx="7">
                  <c:v>101.09338788646909</c:v>
                </c:pt>
                <c:pt idx="8">
                  <c:v>159.74346279870295</c:v>
                </c:pt>
                <c:pt idx="9">
                  <c:v>216.66914070742615</c:v>
                </c:pt>
                <c:pt idx="10">
                  <c:v>47.280453092831124</c:v>
                </c:pt>
                <c:pt idx="11">
                  <c:v>100.54765031890616</c:v>
                </c:pt>
                <c:pt idx="12">
                  <c:v>151.87513543402417</c:v>
                </c:pt>
                <c:pt idx="13">
                  <c:v>201.18531995374693</c:v>
                </c:pt>
                <c:pt idx="14">
                  <c:v>248.3975118542586</c:v>
                </c:pt>
                <c:pt idx="15">
                  <c:v>33.146425527523377</c:v>
                </c:pt>
                <c:pt idx="16">
                  <c:v>75.907516287116778</c:v>
                </c:pt>
                <c:pt idx="17">
                  <c:v>116.30865067709391</c:v>
                </c:pt>
                <c:pt idx="18">
                  <c:v>154.2554304426701</c:v>
                </c:pt>
                <c:pt idx="19">
                  <c:v>189.64968139886935</c:v>
                </c:pt>
              </c:numCache>
            </c:numRef>
          </c:val>
        </c:ser>
        <c:ser>
          <c:idx val="5"/>
          <c:order val="4"/>
          <c:tx>
            <c:strRef>
              <c:f>'Data Sheet Pwr Cost 4'!$A$24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Pwr Cost 4'!$B$24:$U$24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-207.24870438974881</c:v>
                </c:pt>
                <c:pt idx="2">
                  <c:v>-119.1168643897488</c:v>
                </c:pt>
                <c:pt idx="3">
                  <c:v>-31.530150789748788</c:v>
                </c:pt>
                <c:pt idx="4">
                  <c:v>55.489631354251216</c:v>
                </c:pt>
                <c:pt idx="5">
                  <c:v>141.91980478401121</c:v>
                </c:pt>
                <c:pt idx="6">
                  <c:v>227.73678515096162</c:v>
                </c:pt>
                <c:pt idx="7">
                  <c:v>312.91604473259002</c:v>
                </c:pt>
                <c:pt idx="8">
                  <c:v>397.43207469748359</c:v>
                </c:pt>
                <c:pt idx="9">
                  <c:v>481.2583458609729</c:v>
                </c:pt>
                <c:pt idx="10">
                  <c:v>564.36726787100179</c:v>
                </c:pt>
                <c:pt idx="11">
                  <c:v>646.7301467614318</c:v>
                </c:pt>
                <c:pt idx="12">
                  <c:v>728.31714080747906</c:v>
                </c:pt>
                <c:pt idx="13">
                  <c:v>809.0972146153681</c:v>
                </c:pt>
                <c:pt idx="14">
                  <c:v>889.03809137557278</c:v>
                </c:pt>
                <c:pt idx="15">
                  <c:v>968.10620320618568</c:v>
                </c:pt>
                <c:pt idx="16">
                  <c:v>1046.266639510023</c:v>
                </c:pt>
                <c:pt idx="17">
                  <c:v>1123.4830932660138</c:v>
                </c:pt>
                <c:pt idx="18">
                  <c:v>1199.7178051722444</c:v>
                </c:pt>
                <c:pt idx="19">
                  <c:v>1274.931505554724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52536"/>
        <c:axId val="432952928"/>
      </c:barChart>
      <c:catAx>
        <c:axId val="432952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2928"/>
        <c:crosses val="autoZero"/>
        <c:auto val="1"/>
        <c:lblAlgn val="ctr"/>
        <c:lblOffset val="100"/>
        <c:noMultiLvlLbl val="0"/>
      </c:catAx>
      <c:valAx>
        <c:axId val="432952928"/>
        <c:scaling>
          <c:orientation val="minMax"/>
          <c:max val="13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25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 Year Present</a:t>
            </a:r>
            <a:r>
              <a:rPr lang="en-US" baseline="0" dirty="0"/>
              <a:t> Worth Comparison </a:t>
            </a:r>
            <a:r>
              <a:rPr lang="en-US" baseline="0" dirty="0" smtClean="0"/>
              <a:t>– 0.5% Annual Power Cost 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- 4% Annual Power Cost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Pwr Cost 4'!$L$32:$N$32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Pwr Cost 4'!$L$33:$N$33</c:f>
              <c:numCache>
                <c:formatCode>_("$"* #,##0.00_);_("$"* \(#,##0.00\);_("$"* "-"??_);_(@_)</c:formatCode>
                <c:ptCount val="3"/>
                <c:pt idx="0">
                  <c:v>807.55160130238926</c:v>
                </c:pt>
                <c:pt idx="1">
                  <c:v>141.11717389100133</c:v>
                </c:pt>
                <c:pt idx="2">
                  <c:v>948.6687751933905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Pwr Cost 4'!$L$32:$N$32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Pwr Cost 4'!$L$34:$N$34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- 4 Year HPS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4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4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1.231890375678006</c:v>
                </c:pt>
                <c:pt idx="4">
                  <c:v>46.756094028724924</c:v>
                </c:pt>
                <c:pt idx="5">
                  <c:v>91.999118700037087</c:v>
                </c:pt>
                <c:pt idx="6">
                  <c:v>136.95955849470582</c:v>
                </c:pt>
                <c:pt idx="7">
                  <c:v>-25.062387140960567</c:v>
                </c:pt>
                <c:pt idx="8">
                  <c:v>19.328637062649733</c:v>
                </c:pt>
                <c:pt idx="9">
                  <c:v>63.432816387278081</c:v>
                </c:pt>
                <c:pt idx="10">
                  <c:v>107.24871660852958</c:v>
                </c:pt>
                <c:pt idx="11">
                  <c:v>-81.865959958694333</c:v>
                </c:pt>
                <c:pt idx="12">
                  <c:v>-38.630949337724758</c:v>
                </c:pt>
                <c:pt idx="13">
                  <c:v>4.3114363363496722</c:v>
                </c:pt>
                <c:pt idx="14">
                  <c:v>46.959733938794479</c:v>
                </c:pt>
                <c:pt idx="15">
                  <c:v>-172.52686029061655</c:v>
                </c:pt>
                <c:pt idx="16">
                  <c:v>-130.47115750470721</c:v>
                </c:pt>
                <c:pt idx="17">
                  <c:v>-88.713976204868317</c:v>
                </c:pt>
                <c:pt idx="18">
                  <c:v>-47.256808998530218</c:v>
                </c:pt>
                <c:pt idx="19">
                  <c:v>-300.8036324121984</c:v>
                </c:pt>
              </c:numCache>
            </c:numRef>
          </c:val>
        </c:ser>
        <c:ser>
          <c:idx val="2"/>
          <c:order val="1"/>
          <c:tx>
            <c:strRef>
              <c:f>'Data Sheet 4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4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97.535732828802978</c:v>
                </c:pt>
                <c:pt idx="4">
                  <c:v>167.1609920591155</c:v>
                </c:pt>
                <c:pt idx="5">
                  <c:v>236.62557758557961</c:v>
                </c:pt>
                <c:pt idx="6">
                  <c:v>305.92868603967599</c:v>
                </c:pt>
                <c:pt idx="7">
                  <c:v>169.60099627215931</c:v>
                </c:pt>
                <c:pt idx="8">
                  <c:v>238.57872438850805</c:v>
                </c:pt>
                <c:pt idx="9">
                  <c:v>307.39254114543854</c:v>
                </c:pt>
                <c:pt idx="10">
                  <c:v>376.04162698615369</c:v>
                </c:pt>
                <c:pt idx="11">
                  <c:v>213.26853583721521</c:v>
                </c:pt>
                <c:pt idx="12">
                  <c:v>281.58568476348353</c:v>
                </c:pt>
                <c:pt idx="13">
                  <c:v>349.73561943438318</c:v>
                </c:pt>
                <c:pt idx="14">
                  <c:v>417.71750377863737</c:v>
                </c:pt>
                <c:pt idx="15">
                  <c:v>225.24913164134546</c:v>
                </c:pt>
                <c:pt idx="16">
                  <c:v>292.89239037615079</c:v>
                </c:pt>
                <c:pt idx="17">
                  <c:v>360.36506540463017</c:v>
                </c:pt>
                <c:pt idx="18">
                  <c:v>427.66630380825194</c:v>
                </c:pt>
                <c:pt idx="19">
                  <c:v>201.84627800093091</c:v>
                </c:pt>
              </c:numCache>
            </c:numRef>
          </c:val>
        </c:ser>
        <c:ser>
          <c:idx val="3"/>
          <c:order val="2"/>
          <c:tx>
            <c:strRef>
              <c:f>'Data Sheet 4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4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-5.3803957276441281</c:v>
                </c:pt>
                <c:pt idx="5">
                  <c:v>64.084189798819963</c:v>
                </c:pt>
                <c:pt idx="6">
                  <c:v>133.38729825291637</c:v>
                </c:pt>
                <c:pt idx="7">
                  <c:v>202.52812224928329</c:v>
                </c:pt>
                <c:pt idx="8">
                  <c:v>59.873281188831925</c:v>
                </c:pt>
                <c:pt idx="9">
                  <c:v>128.68709794576242</c:v>
                </c:pt>
                <c:pt idx="10">
                  <c:v>197.33618378647756</c:v>
                </c:pt>
                <c:pt idx="11">
                  <c:v>265.81971505639626</c:v>
                </c:pt>
                <c:pt idx="12">
                  <c:v>95.942542891241658</c:v>
                </c:pt>
                <c:pt idx="13">
                  <c:v>164.09247756214131</c:v>
                </c:pt>
                <c:pt idx="14">
                  <c:v>232.0743619063955</c:v>
                </c:pt>
                <c:pt idx="15">
                  <c:v>299.88735567237097</c:v>
                </c:pt>
                <c:pt idx="16">
                  <c:v>99.440807526811057</c:v>
                </c:pt>
                <c:pt idx="17">
                  <c:v>166.91348255529041</c:v>
                </c:pt>
                <c:pt idx="18">
                  <c:v>234.21472095891218</c:v>
                </c:pt>
                <c:pt idx="19">
                  <c:v>301.34366555455205</c:v>
                </c:pt>
              </c:numCache>
            </c:numRef>
          </c:val>
        </c:ser>
        <c:ser>
          <c:idx val="4"/>
          <c:order val="3"/>
          <c:tx>
            <c:strRef>
              <c:f>'Data Sheet 4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4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-67.380395727644142</c:v>
                </c:pt>
                <c:pt idx="5">
                  <c:v>2.0841897988199491</c:v>
                </c:pt>
                <c:pt idx="6">
                  <c:v>71.387298252916366</c:v>
                </c:pt>
                <c:pt idx="7">
                  <c:v>140.52812224928329</c:v>
                </c:pt>
                <c:pt idx="8">
                  <c:v>-2.1267188111680753</c:v>
                </c:pt>
                <c:pt idx="9">
                  <c:v>66.687097945762417</c:v>
                </c:pt>
                <c:pt idx="10">
                  <c:v>135.33618378647756</c:v>
                </c:pt>
                <c:pt idx="11">
                  <c:v>203.81971505639629</c:v>
                </c:pt>
                <c:pt idx="12">
                  <c:v>33.942542891241686</c:v>
                </c:pt>
                <c:pt idx="13">
                  <c:v>102.09247756214135</c:v>
                </c:pt>
                <c:pt idx="14">
                  <c:v>170.07436190639555</c:v>
                </c:pt>
                <c:pt idx="15">
                  <c:v>237.887355672371</c:v>
                </c:pt>
                <c:pt idx="16">
                  <c:v>37.440807526811085</c:v>
                </c:pt>
                <c:pt idx="17">
                  <c:v>104.91348255529044</c:v>
                </c:pt>
                <c:pt idx="18">
                  <c:v>172.21472095891221</c:v>
                </c:pt>
                <c:pt idx="19">
                  <c:v>239.3436655545521</c:v>
                </c:pt>
              </c:numCache>
            </c:numRef>
          </c:val>
        </c:ser>
        <c:ser>
          <c:idx val="5"/>
          <c:order val="4"/>
          <c:tx>
            <c:strRef>
              <c:f>'Data Sheet 4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4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66280"/>
        <c:axId val="91766672"/>
      </c:barChart>
      <c:catAx>
        <c:axId val="91766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66672"/>
        <c:crosses val="autoZero"/>
        <c:auto val="1"/>
        <c:lblAlgn val="ctr"/>
        <c:lblOffset val="100"/>
        <c:noMultiLvlLbl val="0"/>
      </c:catAx>
      <c:valAx>
        <c:axId val="91766672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6628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Generated </a:t>
            </a:r>
            <a:r>
              <a:rPr lang="en-US" baseline="0" dirty="0"/>
              <a:t>- HPS vs LED Yard Lights </a:t>
            </a:r>
            <a:r>
              <a:rPr lang="en-US" baseline="0" dirty="0" smtClean="0"/>
              <a:t>– $161 Hourly Rate 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5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5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5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5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5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5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5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5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5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5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54496"/>
        <c:axId val="432954888"/>
      </c:barChart>
      <c:catAx>
        <c:axId val="43295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4888"/>
        <c:crosses val="autoZero"/>
        <c:auto val="1"/>
        <c:lblAlgn val="ctr"/>
        <c:lblOffset val="100"/>
        <c:noMultiLvlLbl val="0"/>
      </c:catAx>
      <c:valAx>
        <c:axId val="432954888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44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Generated </a:t>
            </a:r>
            <a:r>
              <a:rPr lang="en-US" baseline="0" dirty="0"/>
              <a:t>- HPS vs LED Yard Lights - </a:t>
            </a:r>
            <a:r>
              <a:rPr lang="en-US" baseline="0" dirty="0" smtClean="0"/>
              <a:t>$350 Hourly Rate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Maint Cost'!$A$20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Maint Cost'!$B$20:$U$20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-170.85067139001416</c:v>
                </c:pt>
                <c:pt idx="5">
                  <c:v>-125.607646718702</c:v>
                </c:pt>
                <c:pt idx="6">
                  <c:v>-80.64720692403327</c:v>
                </c:pt>
                <c:pt idx="7">
                  <c:v>-35.970764930391191</c:v>
                </c:pt>
                <c:pt idx="8">
                  <c:v>8.4202592732191093</c:v>
                </c:pt>
                <c:pt idx="9">
                  <c:v>-412.64078220256624</c:v>
                </c:pt>
                <c:pt idx="10">
                  <c:v>-368.82488198131472</c:v>
                </c:pt>
                <c:pt idx="11">
                  <c:v>-325.29870225895695</c:v>
                </c:pt>
                <c:pt idx="12">
                  <c:v>-282.0636916379874</c:v>
                </c:pt>
                <c:pt idx="13">
                  <c:v>-239.12130596391296</c:v>
                </c:pt>
                <c:pt idx="14">
                  <c:v>-735.72698910142287</c:v>
                </c:pt>
                <c:pt idx="15">
                  <c:v>-693.37425001096585</c:v>
                </c:pt>
                <c:pt idx="16">
                  <c:v>-651.31854722505648</c:v>
                </c:pt>
                <c:pt idx="17">
                  <c:v>-609.56136592521761</c:v>
                </c:pt>
                <c:pt idx="18">
                  <c:v>-568.1041987188795</c:v>
                </c:pt>
                <c:pt idx="19">
                  <c:v>-1152.0917050114108</c:v>
                </c:pt>
              </c:numCache>
            </c:numRef>
          </c:val>
        </c:ser>
        <c:ser>
          <c:idx val="2"/>
          <c:order val="1"/>
          <c:tx>
            <c:strRef>
              <c:f>'Data Sheet Maint Cost'!$A$21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Maint Cost'!$B$21:$U$21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-50.412991549623598</c:v>
                </c:pt>
                <c:pt idx="5">
                  <c:v>19.051593976840493</c:v>
                </c:pt>
                <c:pt idx="6">
                  <c:v>88.354702430936911</c:v>
                </c:pt>
                <c:pt idx="7">
                  <c:v>157.49552642730382</c:v>
                </c:pt>
                <c:pt idx="8">
                  <c:v>226.47325454365256</c:v>
                </c:pt>
                <c:pt idx="9">
                  <c:v>-168.57337631600149</c:v>
                </c:pt>
                <c:pt idx="10">
                  <c:v>-99.924290475286341</c:v>
                </c:pt>
                <c:pt idx="11">
                  <c:v>-31.440759205367613</c:v>
                </c:pt>
                <c:pt idx="12">
                  <c:v>36.876389720900704</c:v>
                </c:pt>
                <c:pt idx="13">
                  <c:v>105.02632439180037</c:v>
                </c:pt>
                <c:pt idx="14">
                  <c:v>-364.73318227904508</c:v>
                </c:pt>
                <c:pt idx="15">
                  <c:v>-296.92018851306966</c:v>
                </c:pt>
                <c:pt idx="16">
                  <c:v>-229.27692977826433</c:v>
                </c:pt>
                <c:pt idx="17">
                  <c:v>-161.80425474978497</c:v>
                </c:pt>
                <c:pt idx="18">
                  <c:v>-94.503016346163207</c:v>
                </c:pt>
                <c:pt idx="19">
                  <c:v>-650.76372503234722</c:v>
                </c:pt>
              </c:numCache>
            </c:numRef>
          </c:val>
        </c:ser>
        <c:ser>
          <c:idx val="3"/>
          <c:order val="2"/>
          <c:tx>
            <c:strRef>
              <c:f>'Data Sheet Maint Cost'!$A$22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Maint Cost'!$B$22:$U$22</c:f>
              <c:numCache>
                <c:formatCode>_("$"* #,##0.00_);_("$"* \(#,##0.00\);_("$"* "-"??_);_(@_)</c:formatCode>
                <c:ptCount val="20"/>
                <c:pt idx="0">
                  <c:v>-285.25040852575484</c:v>
                </c:pt>
                <c:pt idx="1">
                  <c:v>-215.14790852575481</c:v>
                </c:pt>
                <c:pt idx="2">
                  <c:v>-145.20369602575482</c:v>
                </c:pt>
                <c:pt idx="3">
                  <c:v>-75.418562463254801</c:v>
                </c:pt>
                <c:pt idx="4">
                  <c:v>-5.7933032329422787</c:v>
                </c:pt>
                <c:pt idx="5">
                  <c:v>-348.46271745418738</c:v>
                </c:pt>
                <c:pt idx="6">
                  <c:v>-279.159609000091</c:v>
                </c:pt>
                <c:pt idx="7">
                  <c:v>-210.01878500372408</c:v>
                </c:pt>
                <c:pt idx="8">
                  <c:v>-141.04105688737533</c:v>
                </c:pt>
                <c:pt idx="9">
                  <c:v>-72.227240130444841</c:v>
                </c:pt>
                <c:pt idx="10">
                  <c:v>-481.35441533481173</c:v>
                </c:pt>
                <c:pt idx="11">
                  <c:v>-412.870884064893</c:v>
                </c:pt>
                <c:pt idx="12">
                  <c:v>-344.55373513862469</c:v>
                </c:pt>
                <c:pt idx="13">
                  <c:v>-276.40380046772503</c:v>
                </c:pt>
                <c:pt idx="14">
                  <c:v>-208.42191612347085</c:v>
                </c:pt>
                <c:pt idx="15">
                  <c:v>-694.48255510304807</c:v>
                </c:pt>
                <c:pt idx="16">
                  <c:v>-626.83929636824269</c:v>
                </c:pt>
                <c:pt idx="17">
                  <c:v>-559.36662133976336</c:v>
                </c:pt>
                <c:pt idx="18">
                  <c:v>-492.06538293614159</c:v>
                </c:pt>
                <c:pt idx="19">
                  <c:v>-424.9364383405017</c:v>
                </c:pt>
              </c:numCache>
            </c:numRef>
          </c:val>
        </c:ser>
        <c:ser>
          <c:idx val="4"/>
          <c:order val="3"/>
          <c:tx>
            <c:strRef>
              <c:f>'Data Sheet Maint Cost'!$A$23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Maint Cost'!$B$23:$U$23</c:f>
              <c:numCache>
                <c:formatCode>_("$"* #,##0.00_);_("$"* \(#,##0.00\);_("$"* "-"??_);_(@_)</c:formatCode>
                <c:ptCount val="20"/>
                <c:pt idx="0">
                  <c:v>-347.25040852575484</c:v>
                </c:pt>
                <c:pt idx="1">
                  <c:v>-277.14790852575481</c:v>
                </c:pt>
                <c:pt idx="2">
                  <c:v>-207.20369602575482</c:v>
                </c:pt>
                <c:pt idx="3">
                  <c:v>-137.4185624632548</c:v>
                </c:pt>
                <c:pt idx="4">
                  <c:v>-67.793303232942279</c:v>
                </c:pt>
                <c:pt idx="5">
                  <c:v>-410.46271745418738</c:v>
                </c:pt>
                <c:pt idx="6">
                  <c:v>-341.159609000091</c:v>
                </c:pt>
                <c:pt idx="7">
                  <c:v>-272.01878500372408</c:v>
                </c:pt>
                <c:pt idx="8">
                  <c:v>-203.04105688737533</c:v>
                </c:pt>
                <c:pt idx="9">
                  <c:v>-134.22724013044484</c:v>
                </c:pt>
                <c:pt idx="10">
                  <c:v>-543.35441533481173</c:v>
                </c:pt>
                <c:pt idx="11">
                  <c:v>-474.870884064893</c:v>
                </c:pt>
                <c:pt idx="12">
                  <c:v>-406.55373513862469</c:v>
                </c:pt>
                <c:pt idx="13">
                  <c:v>-338.40380046772503</c:v>
                </c:pt>
                <c:pt idx="14">
                  <c:v>-270.42191612347085</c:v>
                </c:pt>
                <c:pt idx="15">
                  <c:v>-756.48255510304807</c:v>
                </c:pt>
                <c:pt idx="16">
                  <c:v>-688.83929636824269</c:v>
                </c:pt>
                <c:pt idx="17">
                  <c:v>-621.36662133976336</c:v>
                </c:pt>
                <c:pt idx="18">
                  <c:v>-554.06538293614153</c:v>
                </c:pt>
                <c:pt idx="19">
                  <c:v>-486.93643834050164</c:v>
                </c:pt>
              </c:numCache>
            </c:numRef>
          </c:val>
        </c:ser>
        <c:ser>
          <c:idx val="5"/>
          <c:order val="4"/>
          <c:tx>
            <c:strRef>
              <c:f>'Data Sheet Maint Cost'!$A$24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Maint Cost'!$B$24:$U$24</c:f>
              <c:numCache>
                <c:formatCode>_("$"* #,##0.00_);_("$"* \(#,##0.00\);_("$"* "-"??_);_(@_)</c:formatCode>
                <c:ptCount val="20"/>
                <c:pt idx="0">
                  <c:v>-484.35040852575491</c:v>
                </c:pt>
                <c:pt idx="1">
                  <c:v>-395.25340852575493</c:v>
                </c:pt>
                <c:pt idx="2">
                  <c:v>-306.21972352575494</c:v>
                </c:pt>
                <c:pt idx="3">
                  <c:v>-217.24967010075494</c:v>
                </c:pt>
                <c:pt idx="4">
                  <c:v>-128.34356640862993</c:v>
                </c:pt>
                <c:pt idx="5">
                  <c:v>-39.50173219804428</c:v>
                </c:pt>
                <c:pt idx="6">
                  <c:v>49.27551118359429</c:v>
                </c:pt>
                <c:pt idx="7">
                  <c:v>137.98784078214106</c:v>
                </c:pt>
                <c:pt idx="8">
                  <c:v>226.63493202868057</c:v>
                </c:pt>
                <c:pt idx="9">
                  <c:v>315.21645873145275</c:v>
                </c:pt>
                <c:pt idx="10">
                  <c:v>403.73209306773879</c:v>
                </c:pt>
                <c:pt idx="11">
                  <c:v>492.1815055757063</c:v>
                </c:pt>
                <c:pt idx="12">
                  <c:v>580.56436514621362</c:v>
                </c:pt>
                <c:pt idx="13">
                  <c:v>668.88033901457345</c:v>
                </c:pt>
                <c:pt idx="14">
                  <c:v>757.12909275227514</c:v>
                </c:pt>
                <c:pt idx="15">
                  <c:v>845.3102902586653</c:v>
                </c:pt>
                <c:pt idx="16">
                  <c:v>933.42359375258741</c:v>
                </c:pt>
                <c:pt idx="17">
                  <c:v>1021.4686637639792</c:v>
                </c:pt>
                <c:pt idx="18">
                  <c:v>1109.4451591254278</c:v>
                </c:pt>
                <c:pt idx="19">
                  <c:v>1197.3527369636838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955672"/>
        <c:axId val="432956064"/>
      </c:barChart>
      <c:catAx>
        <c:axId val="432955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6064"/>
        <c:crosses val="autoZero"/>
        <c:auto val="1"/>
        <c:lblAlgn val="ctr"/>
        <c:lblOffset val="100"/>
        <c:noMultiLvlLbl val="0"/>
      </c:catAx>
      <c:valAx>
        <c:axId val="432956064"/>
        <c:scaling>
          <c:orientation val="minMax"/>
          <c:max val="1200"/>
          <c:min val="-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5567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 Year Present</a:t>
            </a:r>
            <a:r>
              <a:rPr lang="en-US" baseline="0" dirty="0"/>
              <a:t> Worth Comparison </a:t>
            </a:r>
            <a:r>
              <a:rPr lang="en-US" baseline="0" dirty="0" smtClean="0"/>
              <a:t>– $161 hourly rate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 Year Present</a:t>
            </a:r>
            <a:r>
              <a:rPr lang="en-US" baseline="0" dirty="0"/>
              <a:t> Worth Comparison - </a:t>
            </a:r>
            <a:r>
              <a:rPr lang="en-US" baseline="0" dirty="0" smtClean="0"/>
              <a:t>$350 hourly rate</a:t>
            </a:r>
            <a:endParaRPr lang="en-US" dirty="0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Maint Cost'!$L$32:$N$32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Maint Cost'!$L$33:$N$33</c:f>
              <c:numCache>
                <c:formatCode>_("$"* #,##0.00_);_("$"* \(#,##0.00\);_("$"* "-"??_);_(@_)</c:formatCode>
                <c:ptCount val="3"/>
                <c:pt idx="0">
                  <c:v>1253.269326270268</c:v>
                </c:pt>
                <c:pt idx="1">
                  <c:v>-362.3264407106517</c:v>
                </c:pt>
                <c:pt idx="2">
                  <c:v>890.94288555961634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Maint Cost'!$L$32:$N$32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Maint Cost'!$L$34:$N$34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- 3 Year HPS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3 yr hps new'!$A$20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3 yr hps new'!$B$20:$U$20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-39.223098012084421</c:v>
                </c:pt>
                <c:pt idx="3">
                  <c:v>6.5808857222906028</c:v>
                </c:pt>
                <c:pt idx="4">
                  <c:v>52.105089375337521</c:v>
                </c:pt>
                <c:pt idx="5">
                  <c:v>-97.484940557279458</c:v>
                </c:pt>
                <c:pt idx="6">
                  <c:v>-52.524500762610728</c:v>
                </c:pt>
                <c:pt idx="7">
                  <c:v>-7.8480587689686487</c:v>
                </c:pt>
                <c:pt idx="8">
                  <c:v>-176.35637382354605</c:v>
                </c:pt>
                <c:pt idx="9">
                  <c:v>-132.2521944989177</c:v>
                </c:pt>
                <c:pt idx="10">
                  <c:v>-88.436294277666207</c:v>
                </c:pt>
                <c:pt idx="11">
                  <c:v>-277.55097084489012</c:v>
                </c:pt>
                <c:pt idx="12">
                  <c:v>-234.31596022392054</c:v>
                </c:pt>
                <c:pt idx="13">
                  <c:v>-191.37357454984613</c:v>
                </c:pt>
                <c:pt idx="14">
                  <c:v>-402.93822191814701</c:v>
                </c:pt>
                <c:pt idx="15">
                  <c:v>-360.58548282768993</c:v>
                </c:pt>
                <c:pt idx="16">
                  <c:v>-318.52978004178061</c:v>
                </c:pt>
                <c:pt idx="17">
                  <c:v>-554.55794746098968</c:v>
                </c:pt>
                <c:pt idx="18">
                  <c:v>-513.10078025465157</c:v>
                </c:pt>
                <c:pt idx="19">
                  <c:v>-471.94512721228176</c:v>
                </c:pt>
              </c:numCache>
            </c:numRef>
          </c:val>
        </c:ser>
        <c:ser>
          <c:idx val="2"/>
          <c:order val="1"/>
          <c:tx>
            <c:strRef>
              <c:f>'Data Sheet 3 yr hps new'!$A$21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3 yr hps new'!$B$21:$U$21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33.067767612915546</c:v>
                </c:pt>
                <c:pt idx="3">
                  <c:v>102.85290117541557</c:v>
                </c:pt>
                <c:pt idx="4">
                  <c:v>172.47816040572809</c:v>
                </c:pt>
                <c:pt idx="5">
                  <c:v>48.26896540256304</c:v>
                </c:pt>
                <c:pt idx="6">
                  <c:v>117.57207385665946</c:v>
                </c:pt>
                <c:pt idx="7">
                  <c:v>186.71289785302636</c:v>
                </c:pt>
                <c:pt idx="8">
                  <c:v>44.058056792575002</c:v>
                </c:pt>
                <c:pt idx="9">
                  <c:v>112.87187354950549</c:v>
                </c:pt>
                <c:pt idx="10">
                  <c:v>181.52095939022064</c:v>
                </c:pt>
                <c:pt idx="11">
                  <c:v>18.747868241282163</c:v>
                </c:pt>
                <c:pt idx="12">
                  <c:v>87.065017167550479</c:v>
                </c:pt>
                <c:pt idx="13">
                  <c:v>155.21495183845013</c:v>
                </c:pt>
                <c:pt idx="14">
                  <c:v>-29.503519063186275</c:v>
                </c:pt>
                <c:pt idx="15">
                  <c:v>38.309474702789174</c:v>
                </c:pt>
                <c:pt idx="16">
                  <c:v>105.9527334375945</c:v>
                </c:pt>
                <c:pt idx="17">
                  <c:v>-102.70709262070241</c:v>
                </c:pt>
                <c:pt idx="18">
                  <c:v>-35.405854217080645</c:v>
                </c:pt>
                <c:pt idx="19">
                  <c:v>31.723090378559235</c:v>
                </c:pt>
              </c:numCache>
            </c:numRef>
          </c:val>
        </c:ser>
        <c:ser>
          <c:idx val="3"/>
          <c:order val="2"/>
          <c:tx>
            <c:strRef>
              <c:f>'Data Sheet 3 yr hps new'!$A$22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3 yr hps new'!$B$22:$U$22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-69.528971560945791</c:v>
                </c:pt>
                <c:pt idx="4">
                  <c:v>9.6287669366731166E-2</c:v>
                </c:pt>
                <c:pt idx="5">
                  <c:v>69.560873195830823</c:v>
                </c:pt>
                <c:pt idx="6">
                  <c:v>-60.620012295590811</c:v>
                </c:pt>
                <c:pt idx="7">
                  <c:v>8.5208117007760933</c:v>
                </c:pt>
                <c:pt idx="8">
                  <c:v>77.498539817124836</c:v>
                </c:pt>
                <c:pt idx="9">
                  <c:v>-71.669189678048767</c:v>
                </c:pt>
                <c:pt idx="10">
                  <c:v>-3.0201038373336218</c:v>
                </c:pt>
                <c:pt idx="11">
                  <c:v>65.463427432585107</c:v>
                </c:pt>
                <c:pt idx="12">
                  <c:v>-104.4137447325695</c:v>
                </c:pt>
                <c:pt idx="13">
                  <c:v>-36.26381006166983</c:v>
                </c:pt>
                <c:pt idx="14">
                  <c:v>31.718074282584354</c:v>
                </c:pt>
                <c:pt idx="15">
                  <c:v>-160.75029785470755</c:v>
                </c:pt>
                <c:pt idx="16">
                  <c:v>-93.107039119902225</c:v>
                </c:pt>
                <c:pt idx="17">
                  <c:v>-25.634364091422867</c:v>
                </c:pt>
                <c:pt idx="18">
                  <c:v>-242.74960180718062</c:v>
                </c:pt>
                <c:pt idx="19">
                  <c:v>-175.62065721154073</c:v>
                </c:pt>
              </c:numCache>
            </c:numRef>
          </c:val>
        </c:ser>
        <c:ser>
          <c:idx val="4"/>
          <c:order val="3"/>
          <c:tx>
            <c:strRef>
              <c:f>'Data Sheet 3 yr hps new'!$A$23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3 yr hps new'!$B$23:$U$23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-131.52897156094582</c:v>
                </c:pt>
                <c:pt idx="4">
                  <c:v>-61.903712330633297</c:v>
                </c:pt>
                <c:pt idx="5">
                  <c:v>7.5608731958307942</c:v>
                </c:pt>
                <c:pt idx="6">
                  <c:v>-122.62001229559084</c:v>
                </c:pt>
                <c:pt idx="7">
                  <c:v>-53.479188299223935</c:v>
                </c:pt>
                <c:pt idx="8">
                  <c:v>15.498539817124808</c:v>
                </c:pt>
                <c:pt idx="9">
                  <c:v>-133.66918967804878</c:v>
                </c:pt>
                <c:pt idx="10">
                  <c:v>-65.020103837333636</c:v>
                </c:pt>
                <c:pt idx="11">
                  <c:v>3.4634274325850924</c:v>
                </c:pt>
                <c:pt idx="12">
                  <c:v>-166.41374473256951</c:v>
                </c:pt>
                <c:pt idx="13">
                  <c:v>-98.263810061669844</c:v>
                </c:pt>
                <c:pt idx="14">
                  <c:v>-30.28192571741566</c:v>
                </c:pt>
                <c:pt idx="15">
                  <c:v>-222.75029785470758</c:v>
                </c:pt>
                <c:pt idx="16">
                  <c:v>-155.10703911990225</c:v>
                </c:pt>
                <c:pt idx="17">
                  <c:v>-87.634364091422896</c:v>
                </c:pt>
                <c:pt idx="18">
                  <c:v>-304.74960180718062</c:v>
                </c:pt>
                <c:pt idx="19">
                  <c:v>-237.62065721154073</c:v>
                </c:pt>
              </c:numCache>
            </c:numRef>
          </c:val>
        </c:ser>
        <c:ser>
          <c:idx val="5"/>
          <c:order val="4"/>
          <c:tx>
            <c:strRef>
              <c:f>'Data Sheet 3 yr hps new'!$A$24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3 yr hps new'!$B$24:$U$24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67456"/>
        <c:axId val="91767848"/>
      </c:barChart>
      <c:catAx>
        <c:axId val="9176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67848"/>
        <c:crosses val="autoZero"/>
        <c:auto val="1"/>
        <c:lblAlgn val="ctr"/>
        <c:lblOffset val="100"/>
        <c:noMultiLvlLbl val="0"/>
      </c:catAx>
      <c:valAx>
        <c:axId val="91767848"/>
        <c:scaling>
          <c:orientation val="minMax"/>
          <c:max val="14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674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- 5 Year HPS Life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- 5 Year HPS Life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hps'!$L$33:$N$33</c:f>
              <c:numCache>
                <c:formatCode>_("$"* #,##0.00_);_("$"* \(#,##0.00\);_("$"* "-"??_);_(@_)</c:formatCode>
                <c:ptCount val="3"/>
                <c:pt idx="0">
                  <c:v>683.80848314900413</c:v>
                </c:pt>
                <c:pt idx="1">
                  <c:v>347.35570414664306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5 yr hps'!$L$32:$N$32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5 yr hps'!$L$34:$N$34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 Year Present</a:t>
            </a:r>
            <a:r>
              <a:rPr lang="en-US" baseline="0"/>
              <a:t> Worth Comparison - 3 Year HPS Life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3 yr hps new'!$H$32:$J$32</c:f>
              <c:strCache>
                <c:ptCount val="3"/>
                <c:pt idx="0">
                  <c:v>10 Year Present Worth LED vs. HPS</c:v>
                </c:pt>
                <c:pt idx="1">
                  <c:v>10 Year Present worth HPS</c:v>
                </c:pt>
                <c:pt idx="2">
                  <c:v>10 Year Present Worth LED</c:v>
                </c:pt>
              </c:strCache>
            </c:strRef>
          </c:cat>
          <c:val>
            <c:numRef>
              <c:f>'Data Sheet 3 yr hps new'!$H$33:$J$33</c:f>
              <c:numCache>
                <c:formatCode>_("$"* #,##0.00_);_("$"* \(#,##0.00\);_("$"* "-"??_);_(@_)</c:formatCode>
                <c:ptCount val="3"/>
                <c:pt idx="0">
                  <c:v>474.23438120201178</c:v>
                </c:pt>
                <c:pt idx="1">
                  <c:v>-99.462430648612241</c:v>
                </c:pt>
                <c:pt idx="2">
                  <c:v>374.77195055339951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3 yr hps new'!$H$32:$J$32</c:f>
              <c:strCache>
                <c:ptCount val="3"/>
                <c:pt idx="0">
                  <c:v>10 Year Present Worth LED vs. HPS</c:v>
                </c:pt>
                <c:pt idx="1">
                  <c:v>10 Year Present worth HPS</c:v>
                </c:pt>
                <c:pt idx="2">
                  <c:v>10 Year Present Worth LED</c:v>
                </c:pt>
              </c:strCache>
            </c:strRef>
          </c:cat>
          <c:val>
            <c:numRef>
              <c:f>'Data Sheet 3 yr hps new'!$H$34:$J$34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 Year Present</a:t>
            </a:r>
            <a:r>
              <a:rPr lang="en-US" baseline="0"/>
              <a:t> Worth Comparison - 3 Year HPS Life</a:t>
            </a:r>
            <a:endParaRPr lang="en-US"/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3 yr hps new'!$L$32:$N$32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3 yr hps new'!$L$33:$N$33</c:f>
              <c:numCache>
                <c:formatCode>_("$"* #,##0.00_);_("$"* \(#,##0.00\);_("$"* "-"??_);_(@_)</c:formatCode>
                <c:ptCount val="3"/>
                <c:pt idx="0">
                  <c:v>1207.9762723805152</c:v>
                </c:pt>
                <c:pt idx="1">
                  <c:v>-176.8120850848681</c:v>
                </c:pt>
                <c:pt idx="2">
                  <c:v>1031.1641872956473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'Data Sheet 3 yr hps new'!$L$32:$N$32</c:f>
              <c:strCache>
                <c:ptCount val="3"/>
                <c:pt idx="0">
                  <c:v>20 Year Present Worth LED vs. HPS</c:v>
                </c:pt>
                <c:pt idx="1">
                  <c:v>20 Year Present worth HPS</c:v>
                </c:pt>
                <c:pt idx="2">
                  <c:v>20 Year Present Worth LED</c:v>
                </c:pt>
              </c:strCache>
            </c:strRef>
          </c:cat>
          <c:val>
            <c:numRef>
              <c:f>'Data Sheet 3 yr hps new'!$L$34:$N$34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- 5 Year HPS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5 yr hps'!$A$20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5 yr hps'!$B$20:$U$20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5 yr hps'!$A$21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5 yr hps'!$B$21:$U$21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5 yr hps'!$A$22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5 yr hps'!$B$22:$U$22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5 yr hps'!$A$23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5 yr hps'!$B$23:$U$23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5 yr hps'!$A$24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5 yr hps'!$B$24:$U$24</c:f>
              <c:numCache>
                <c:formatCode>_("$"* #,##0.00_);_("$"* \(#,##0.00\);_("$"* "-"??_);_(@_)</c:formatCode>
                <c:ptCount val="20"/>
                <c:pt idx="0">
                  <c:v>-295.90470438974882</c:v>
                </c:pt>
                <c:pt idx="1">
                  <c:v>-206.80770438974881</c:v>
                </c:pt>
                <c:pt idx="2">
                  <c:v>-117.7740193897488</c:v>
                </c:pt>
                <c:pt idx="3">
                  <c:v>-28.803965964748798</c:v>
                </c:pt>
                <c:pt idx="4">
                  <c:v>60.102137727376217</c:v>
                </c:pt>
                <c:pt idx="5">
                  <c:v>148.94397193796186</c:v>
                </c:pt>
                <c:pt idx="6">
                  <c:v>237.72121531960045</c:v>
                </c:pt>
                <c:pt idx="7">
                  <c:v>326.43354491814722</c:v>
                </c:pt>
                <c:pt idx="8">
                  <c:v>415.08063616468672</c:v>
                </c:pt>
                <c:pt idx="9">
                  <c:v>503.6621628674589</c:v>
                </c:pt>
                <c:pt idx="10">
                  <c:v>592.17779720374494</c:v>
                </c:pt>
                <c:pt idx="11">
                  <c:v>680.62720971171245</c:v>
                </c:pt>
                <c:pt idx="12">
                  <c:v>769.01006928221977</c:v>
                </c:pt>
                <c:pt idx="13">
                  <c:v>857.32604315057961</c:v>
                </c:pt>
                <c:pt idx="14">
                  <c:v>945.5747968882813</c:v>
                </c:pt>
                <c:pt idx="15">
                  <c:v>1033.7559943946715</c:v>
                </c:pt>
                <c:pt idx="16">
                  <c:v>1121.8692978885936</c:v>
                </c:pt>
                <c:pt idx="17">
                  <c:v>1209.9143678999853</c:v>
                </c:pt>
                <c:pt idx="18">
                  <c:v>1297.8908632614341</c:v>
                </c:pt>
                <c:pt idx="19">
                  <c:v>1385.7984410996901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70200"/>
        <c:axId val="91770592"/>
      </c:barChart>
      <c:catAx>
        <c:axId val="91770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0592"/>
        <c:crosses val="autoZero"/>
        <c:auto val="1"/>
        <c:lblAlgn val="ctr"/>
        <c:lblOffset val="100"/>
        <c:noMultiLvlLbl val="0"/>
      </c:catAx>
      <c:valAx>
        <c:axId val="91770592"/>
        <c:scaling>
          <c:orientation val="minMax"/>
          <c:max val="14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02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Revenue Generated </a:t>
            </a:r>
            <a:r>
              <a:rPr lang="en-US" baseline="0"/>
              <a:t>- HPS vs LED Yard Lights - 25% Reduction in LED Cost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'Data Sheet Fixture Cost 2'!$A$20</c:f>
              <c:strCache>
                <c:ptCount val="1"/>
                <c:pt idx="0">
                  <c:v>Mercury Vapor Existing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'Data Sheet Fixture Cost 2'!$B$20:$U$20</c:f>
              <c:numCache>
                <c:formatCode>_("$"* #,##0.00_);_("$"* \(#,##0.00\);_("$"* "-"??_);_(@_)</c:formatCode>
                <c:ptCount val="20"/>
                <c:pt idx="0">
                  <c:v>46.635000000000005</c:v>
                </c:pt>
                <c:pt idx="1">
                  <c:v>92.994375000000019</c:v>
                </c:pt>
                <c:pt idx="2">
                  <c:v>139.07674687500003</c:v>
                </c:pt>
                <c:pt idx="3">
                  <c:v>184.88073060937506</c:v>
                </c:pt>
                <c:pt idx="4">
                  <c:v>41.246628821714069</c:v>
                </c:pt>
                <c:pt idx="5">
                  <c:v>86.489653493026225</c:v>
                </c:pt>
                <c:pt idx="6">
                  <c:v>131.45009328769495</c:v>
                </c:pt>
                <c:pt idx="7">
                  <c:v>176.12653528133703</c:v>
                </c:pt>
                <c:pt idx="8">
                  <c:v>220.51755948494733</c:v>
                </c:pt>
                <c:pt idx="9">
                  <c:v>45.335419373642338</c:v>
                </c:pt>
                <c:pt idx="10">
                  <c:v>89.151319594893835</c:v>
                </c:pt>
                <c:pt idx="11">
                  <c:v>132.6774993172516</c:v>
                </c:pt>
                <c:pt idx="12">
                  <c:v>175.91250993822118</c:v>
                </c:pt>
                <c:pt idx="13">
                  <c:v>218.85489561229559</c:v>
                </c:pt>
                <c:pt idx="14">
                  <c:v>7.2902482439947107</c:v>
                </c:pt>
                <c:pt idx="15">
                  <c:v>49.64298733445176</c:v>
                </c:pt>
                <c:pt idx="16">
                  <c:v>91.698690120361107</c:v>
                </c:pt>
                <c:pt idx="17">
                  <c:v>133.4558714202</c:v>
                </c:pt>
                <c:pt idx="18">
                  <c:v>174.91303862653808</c:v>
                </c:pt>
                <c:pt idx="19">
                  <c:v>-78.633784787130082</c:v>
                </c:pt>
              </c:numCache>
            </c:numRef>
          </c:val>
        </c:ser>
        <c:ser>
          <c:idx val="2"/>
          <c:order val="1"/>
          <c:tx>
            <c:strRef>
              <c:f>'Data Sheet Fixture Cost 2'!$A$21</c:f>
              <c:strCache>
                <c:ptCount val="1"/>
                <c:pt idx="0">
                  <c:v>HPS Existing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'Data Sheet Fixture Cost 2'!$B$21:$U$21</c:f>
              <c:numCache>
                <c:formatCode>_("$"* #,##0.00_);_("$"* \(#,##0.00\);_("$"* "-"??_);_(@_)</c:formatCode>
                <c:ptCount val="20"/>
                <c:pt idx="0">
                  <c:v>70.260000000000005</c:v>
                </c:pt>
                <c:pt idx="1">
                  <c:v>140.36250000000001</c:v>
                </c:pt>
                <c:pt idx="2">
                  <c:v>210.3067125</c:v>
                </c:pt>
                <c:pt idx="3">
                  <c:v>280.09184606250005</c:v>
                </c:pt>
                <c:pt idx="4">
                  <c:v>161.68430866210468</c:v>
                </c:pt>
                <c:pt idx="5">
                  <c:v>231.14889418856876</c:v>
                </c:pt>
                <c:pt idx="6">
                  <c:v>300.45200264266521</c:v>
                </c:pt>
                <c:pt idx="7">
                  <c:v>369.59282663903213</c:v>
                </c:pt>
                <c:pt idx="8">
                  <c:v>438.57055475538084</c:v>
                </c:pt>
                <c:pt idx="9">
                  <c:v>289.40282526020724</c:v>
                </c:pt>
                <c:pt idx="10">
                  <c:v>358.05191110092238</c:v>
                </c:pt>
                <c:pt idx="11">
                  <c:v>426.53544237084111</c:v>
                </c:pt>
                <c:pt idx="12">
                  <c:v>494.85259129710943</c:v>
                </c:pt>
                <c:pt idx="13">
                  <c:v>563.00252596800908</c:v>
                </c:pt>
                <c:pt idx="14">
                  <c:v>378.28405506637267</c:v>
                </c:pt>
                <c:pt idx="15">
                  <c:v>446.09704883234815</c:v>
                </c:pt>
                <c:pt idx="16">
                  <c:v>513.74030756715342</c:v>
                </c:pt>
                <c:pt idx="17">
                  <c:v>581.21298259563275</c:v>
                </c:pt>
                <c:pt idx="18">
                  <c:v>648.51422099925458</c:v>
                </c:pt>
                <c:pt idx="19">
                  <c:v>422.69419519193355</c:v>
                </c:pt>
              </c:numCache>
            </c:numRef>
          </c:val>
        </c:ser>
        <c:ser>
          <c:idx val="3"/>
          <c:order val="2"/>
          <c:tx>
            <c:strRef>
              <c:f>'Data Sheet Fixture Cost 2'!$A$22</c:f>
              <c:strCache>
                <c:ptCount val="1"/>
                <c:pt idx="0">
                  <c:v>HPS Burnt Bulb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'Data Sheet Fixture Cost 2'!$B$22:$U$22</c:f>
              <c:numCache>
                <c:formatCode>_("$"* #,##0.00_);_("$"* \(#,##0.00\);_("$"* "-"??_);_(@_)</c:formatCode>
                <c:ptCount val="20"/>
                <c:pt idx="0">
                  <c:v>-96.804704389748778</c:v>
                </c:pt>
                <c:pt idx="1">
                  <c:v>-26.702204389748772</c:v>
                </c:pt>
                <c:pt idx="2">
                  <c:v>43.242008110251234</c:v>
                </c:pt>
                <c:pt idx="3">
                  <c:v>113.02714167275126</c:v>
                </c:pt>
                <c:pt idx="4">
                  <c:v>182.65240090306378</c:v>
                </c:pt>
                <c:pt idx="5">
                  <c:v>58.443205899898729</c:v>
                </c:pt>
                <c:pt idx="6">
                  <c:v>127.74631435399515</c:v>
                </c:pt>
                <c:pt idx="7">
                  <c:v>196.88713835036205</c:v>
                </c:pt>
                <c:pt idx="8">
                  <c:v>265.86486646671079</c:v>
                </c:pt>
                <c:pt idx="9">
                  <c:v>334.67868322364131</c:v>
                </c:pt>
                <c:pt idx="10">
                  <c:v>178.80677642468925</c:v>
                </c:pt>
                <c:pt idx="11">
                  <c:v>247.29030769460798</c:v>
                </c:pt>
                <c:pt idx="12">
                  <c:v>315.60745662087629</c:v>
                </c:pt>
                <c:pt idx="13">
                  <c:v>383.75739129177595</c:v>
                </c:pt>
                <c:pt idx="14">
                  <c:v>451.73927563603013</c:v>
                </c:pt>
                <c:pt idx="15">
                  <c:v>259.27090349873822</c:v>
                </c:pt>
                <c:pt idx="16">
                  <c:v>326.91416223354355</c:v>
                </c:pt>
                <c:pt idx="17">
                  <c:v>394.38683726202294</c:v>
                </c:pt>
                <c:pt idx="18">
                  <c:v>461.6880756656447</c:v>
                </c:pt>
                <c:pt idx="19">
                  <c:v>528.8170202612846</c:v>
                </c:pt>
              </c:numCache>
            </c:numRef>
          </c:val>
        </c:ser>
        <c:ser>
          <c:idx val="4"/>
          <c:order val="3"/>
          <c:tx>
            <c:strRef>
              <c:f>'Data Sheet Fixture Cost 2'!$A$23</c:f>
              <c:strCache>
                <c:ptCount val="1"/>
                <c:pt idx="0">
                  <c:v>HPS New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'Data Sheet Fixture Cost 2'!$B$23:$U$23</c:f>
              <c:numCache>
                <c:formatCode>_("$"* #,##0.00_);_("$"* \(#,##0.00\);_("$"* "-"??_);_(@_)</c:formatCode>
                <c:ptCount val="20"/>
                <c:pt idx="0">
                  <c:v>-158.80470438974879</c:v>
                </c:pt>
                <c:pt idx="1">
                  <c:v>-88.702204389748786</c:v>
                </c:pt>
                <c:pt idx="2">
                  <c:v>-18.75799188974878</c:v>
                </c:pt>
                <c:pt idx="3">
                  <c:v>51.027141672751242</c:v>
                </c:pt>
                <c:pt idx="4">
                  <c:v>120.65240090306376</c:v>
                </c:pt>
                <c:pt idx="5">
                  <c:v>-3.5567941001012855</c:v>
                </c:pt>
                <c:pt idx="6">
                  <c:v>65.746314353995132</c:v>
                </c:pt>
                <c:pt idx="7">
                  <c:v>134.88713835036202</c:v>
                </c:pt>
                <c:pt idx="8">
                  <c:v>203.86486646671077</c:v>
                </c:pt>
                <c:pt idx="9">
                  <c:v>272.67868322364126</c:v>
                </c:pt>
                <c:pt idx="10">
                  <c:v>116.80677642468919</c:v>
                </c:pt>
                <c:pt idx="11">
                  <c:v>185.29030769460792</c:v>
                </c:pt>
                <c:pt idx="12">
                  <c:v>253.60745662087623</c:v>
                </c:pt>
                <c:pt idx="13">
                  <c:v>321.75739129177589</c:v>
                </c:pt>
                <c:pt idx="14">
                  <c:v>389.73927563603007</c:v>
                </c:pt>
                <c:pt idx="15">
                  <c:v>197.27090349873816</c:v>
                </c:pt>
                <c:pt idx="16">
                  <c:v>264.91416223354349</c:v>
                </c:pt>
                <c:pt idx="17">
                  <c:v>332.38683726202282</c:v>
                </c:pt>
                <c:pt idx="18">
                  <c:v>399.68807566564459</c:v>
                </c:pt>
                <c:pt idx="19">
                  <c:v>466.81702026128448</c:v>
                </c:pt>
              </c:numCache>
            </c:numRef>
          </c:val>
        </c:ser>
        <c:ser>
          <c:idx val="5"/>
          <c:order val="4"/>
          <c:tx>
            <c:strRef>
              <c:f>'Data Sheet Fixture Cost 2'!$A$24</c:f>
              <c:strCache>
                <c:ptCount val="1"/>
                <c:pt idx="0">
                  <c:v>LED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'Data Sheet Fixture Cost 2'!$B$24:$U$24</c:f>
              <c:numCache>
                <c:formatCode>_("$"* #,##0.00_);_("$"* \(#,##0.00\);_("$"* "-"??_);_(@_)</c:formatCode>
                <c:ptCount val="20"/>
                <c:pt idx="0">
                  <c:v>-239.90470438974882</c:v>
                </c:pt>
                <c:pt idx="1">
                  <c:v>-150.80770438974881</c:v>
                </c:pt>
                <c:pt idx="2">
                  <c:v>-61.774019389748801</c:v>
                </c:pt>
                <c:pt idx="3">
                  <c:v>27.196034035251202</c:v>
                </c:pt>
                <c:pt idx="4">
                  <c:v>116.10213772737622</c:v>
                </c:pt>
                <c:pt idx="5">
                  <c:v>204.94397193796186</c:v>
                </c:pt>
                <c:pt idx="6">
                  <c:v>293.72121531960045</c:v>
                </c:pt>
                <c:pt idx="7">
                  <c:v>382.43354491814722</c:v>
                </c:pt>
                <c:pt idx="8">
                  <c:v>471.08063616468672</c:v>
                </c:pt>
                <c:pt idx="9">
                  <c:v>559.66216286745896</c:v>
                </c:pt>
                <c:pt idx="10">
                  <c:v>648.17779720374506</c:v>
                </c:pt>
                <c:pt idx="11">
                  <c:v>736.62720971171257</c:v>
                </c:pt>
                <c:pt idx="12">
                  <c:v>825.01006928221989</c:v>
                </c:pt>
                <c:pt idx="13">
                  <c:v>913.32604315057972</c:v>
                </c:pt>
                <c:pt idx="14">
                  <c:v>1001.5747968882814</c:v>
                </c:pt>
                <c:pt idx="15">
                  <c:v>1089.7559943946717</c:v>
                </c:pt>
                <c:pt idx="16">
                  <c:v>1177.8692978885938</c:v>
                </c:pt>
                <c:pt idx="17">
                  <c:v>1265.9143678999856</c:v>
                </c:pt>
                <c:pt idx="18">
                  <c:v>1353.8908632614343</c:v>
                </c:pt>
                <c:pt idx="19">
                  <c:v>1441.7984410996903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71376"/>
        <c:axId val="91771768"/>
      </c:barChart>
      <c:catAx>
        <c:axId val="91771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1768"/>
        <c:crosses val="autoZero"/>
        <c:auto val="1"/>
        <c:lblAlgn val="ctr"/>
        <c:lblOffset val="100"/>
        <c:noMultiLvlLbl val="0"/>
      </c:catAx>
      <c:valAx>
        <c:axId val="91771768"/>
        <c:scaling>
          <c:orientation val="minMax"/>
          <c:max val="150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713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arksky.org/outdoorlighting/ml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Applying led security lights in an electric cooperative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leds</a:t>
            </a:r>
            <a:r>
              <a:rPr lang="en-US" dirty="0" smtClean="0"/>
              <a:t> make ¢</a:t>
            </a:r>
            <a:r>
              <a:rPr lang="en-US" dirty="0" err="1" smtClean="0"/>
              <a:t>ent</a:t>
            </a:r>
            <a:r>
              <a:rPr lang="en-US" dirty="0" smtClean="0"/>
              <a:t>$ for your utility?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04194"/>
          </a:xfrm>
        </p:spPr>
        <p:txBody>
          <a:bodyPr>
            <a:normAutofit/>
          </a:bodyPr>
          <a:lstStyle/>
          <a:p>
            <a:r>
              <a:rPr lang="en-US" dirty="0" smtClean="0"/>
              <a:t>Required data for analysis</a:t>
            </a:r>
          </a:p>
          <a:p>
            <a:pPr lvl="1"/>
            <a:r>
              <a:rPr lang="en-US" dirty="0" smtClean="0"/>
              <a:t>Cost of light fixtures</a:t>
            </a:r>
          </a:p>
          <a:p>
            <a:pPr lvl="1"/>
            <a:r>
              <a:rPr lang="en-US" dirty="0" smtClean="0"/>
              <a:t>Cost of replacement bulbs</a:t>
            </a:r>
          </a:p>
          <a:p>
            <a:pPr lvl="1"/>
            <a:r>
              <a:rPr lang="en-US" dirty="0" smtClean="0"/>
              <a:t>Hourly cost of maintenance crew</a:t>
            </a:r>
          </a:p>
          <a:p>
            <a:pPr lvl="1"/>
            <a:r>
              <a:rPr lang="en-US" dirty="0" smtClean="0"/>
              <a:t>If available,  the number of security lights serviced each year</a:t>
            </a:r>
          </a:p>
          <a:p>
            <a:pPr lvl="1"/>
            <a:r>
              <a:rPr lang="en-US" dirty="0" smtClean="0"/>
              <a:t>Utility’s $/kwh energy cost &amp; $/kW demand charge</a:t>
            </a:r>
          </a:p>
          <a:p>
            <a:pPr lvl="1"/>
            <a:r>
              <a:rPr lang="en-US" dirty="0" smtClean="0"/>
              <a:t>$/month customer charge</a:t>
            </a:r>
          </a:p>
          <a:p>
            <a:pPr lvl="1"/>
            <a:r>
              <a:rPr lang="en-US" dirty="0" smtClean="0"/>
              <a:t>Estimated annual cost increase for purchased power in percent</a:t>
            </a:r>
          </a:p>
          <a:p>
            <a:pPr lvl="1"/>
            <a:r>
              <a:rPr lang="en-US" dirty="0" smtClean="0"/>
              <a:t>Estimated labor and material inflation 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50184"/>
          </a:xfrm>
        </p:spPr>
        <p:txBody>
          <a:bodyPr/>
          <a:lstStyle/>
          <a:p>
            <a:r>
              <a:rPr lang="en-US" dirty="0" smtClean="0"/>
              <a:t>Determine what is important to you and your customer</a:t>
            </a:r>
          </a:p>
          <a:p>
            <a:pPr lvl="1"/>
            <a:r>
              <a:rPr lang="en-US" dirty="0" smtClean="0"/>
              <a:t>Uniformity of appearance</a:t>
            </a:r>
          </a:p>
          <a:p>
            <a:pPr lvl="1"/>
            <a:r>
              <a:rPr lang="en-US" dirty="0" smtClean="0"/>
              <a:t>Durability</a:t>
            </a:r>
          </a:p>
          <a:p>
            <a:pPr lvl="1"/>
            <a:r>
              <a:rPr lang="en-US" dirty="0" smtClean="0"/>
              <a:t>Remote disconnect</a:t>
            </a:r>
          </a:p>
          <a:p>
            <a:pPr lvl="1"/>
            <a:r>
              <a:rPr lang="en-US" dirty="0" smtClean="0"/>
              <a:t>Motion sensing</a:t>
            </a:r>
          </a:p>
          <a:p>
            <a:pPr lvl="1"/>
            <a:r>
              <a:rPr lang="en-US" dirty="0" smtClean="0"/>
              <a:t>Communication with </a:t>
            </a:r>
            <a:r>
              <a:rPr lang="en-US" dirty="0" err="1" smtClean="0"/>
              <a:t>scada</a:t>
            </a:r>
            <a:endParaRPr lang="en-US" dirty="0" smtClean="0"/>
          </a:p>
          <a:p>
            <a:pPr lvl="1"/>
            <a:r>
              <a:rPr lang="en-US" dirty="0" smtClean="0"/>
              <a:t>Ability to dim lights during certain periods of time</a:t>
            </a:r>
          </a:p>
          <a:p>
            <a:pPr lvl="1"/>
            <a:r>
              <a:rPr lang="en-US" dirty="0" smtClean="0"/>
              <a:t>Number of potential failure modes</a:t>
            </a:r>
          </a:p>
          <a:p>
            <a:pPr lvl="1"/>
            <a:r>
              <a:rPr lang="en-US" dirty="0" smtClean="0"/>
              <a:t>Vendor reputation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31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Get them in your hands</a:t>
            </a:r>
          </a:p>
          <a:p>
            <a:r>
              <a:rPr lang="en-US" dirty="0" smtClean="0"/>
              <a:t>If possible, do side by side comparisons</a:t>
            </a:r>
          </a:p>
          <a:p>
            <a:r>
              <a:rPr lang="en-US" dirty="0" smtClean="0"/>
              <a:t>Perform field trials at employee homes</a:t>
            </a:r>
          </a:p>
          <a:p>
            <a:r>
              <a:rPr lang="en-US" dirty="0" smtClean="0"/>
              <a:t>Perform field trials at customer sites</a:t>
            </a:r>
          </a:p>
          <a:p>
            <a:r>
              <a:rPr lang="en-US" dirty="0" smtClean="0"/>
              <a:t>Get feedback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60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Leds</a:t>
            </a:r>
            <a:r>
              <a:rPr lang="en-US" dirty="0" smtClean="0"/>
              <a:t> at Lake Region electric cooperative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87" y="1699892"/>
            <a:ext cx="5148648" cy="4183277"/>
          </a:xfrm>
        </p:spPr>
      </p:pic>
    </p:spTree>
    <p:extLst>
      <p:ext uri="{BB962C8B-B14F-4D97-AF65-F5344CB8AC3E}">
        <p14:creationId xmlns:p14="http://schemas.microsoft.com/office/powerpoint/2010/main" val="11981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93665"/>
          </a:xfrm>
        </p:spPr>
        <p:txBody>
          <a:bodyPr>
            <a:normAutofit/>
          </a:bodyPr>
          <a:lstStyle/>
          <a:p>
            <a:r>
              <a:rPr lang="en-US" dirty="0" smtClean="0"/>
              <a:t>Started by contacting usual equipment vendors to see their offerings</a:t>
            </a:r>
          </a:p>
          <a:p>
            <a:r>
              <a:rPr lang="en-US" dirty="0" smtClean="0"/>
              <a:t>Looked at trade-shows for equipment that local vendors did not carry</a:t>
            </a:r>
          </a:p>
          <a:p>
            <a:r>
              <a:rPr lang="en-US" dirty="0"/>
              <a:t>Created a </a:t>
            </a:r>
            <a:r>
              <a:rPr lang="en-US" dirty="0" smtClean="0"/>
              <a:t>feature/criteria </a:t>
            </a:r>
            <a:r>
              <a:rPr lang="en-US" dirty="0"/>
              <a:t>list for the light we wanted</a:t>
            </a:r>
          </a:p>
          <a:p>
            <a:r>
              <a:rPr lang="en-US" dirty="0" smtClean="0"/>
              <a:t>Ordered several sample lights</a:t>
            </a:r>
          </a:p>
          <a:p>
            <a:r>
              <a:rPr lang="en-US" dirty="0" smtClean="0"/>
              <a:t>Performed a side-by-side comparison of the lights</a:t>
            </a:r>
          </a:p>
          <a:p>
            <a:r>
              <a:rPr lang="en-US" dirty="0" smtClean="0"/>
              <a:t>developed a break-even analysis for the various lights</a:t>
            </a:r>
          </a:p>
          <a:p>
            <a:r>
              <a:rPr lang="en-US" dirty="0" smtClean="0"/>
              <a:t>Selected the light we felt was the best fit for our coop</a:t>
            </a:r>
          </a:p>
        </p:txBody>
      </p:sp>
    </p:spTree>
    <p:extLst>
      <p:ext uri="{BB962C8B-B14F-4D97-AF65-F5344CB8AC3E}">
        <p14:creationId xmlns:p14="http://schemas.microsoft.com/office/powerpoint/2010/main" val="40812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lights we looked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037579"/>
            <a:ext cx="10363826" cy="4116086"/>
          </a:xfrm>
        </p:spPr>
        <p:txBody>
          <a:bodyPr/>
          <a:lstStyle/>
          <a:p>
            <a:r>
              <a:rPr lang="en-US" dirty="0" smtClean="0"/>
              <a:t>Retrofit kits</a:t>
            </a:r>
          </a:p>
          <a:p>
            <a:r>
              <a:rPr lang="en-US" dirty="0" smtClean="0"/>
              <a:t>Look-a-like lights (same look as traditional HPS)</a:t>
            </a:r>
          </a:p>
          <a:p>
            <a:r>
              <a:rPr lang="en-US" dirty="0" smtClean="0"/>
              <a:t>Dark sky compliant lights (no refractor)</a:t>
            </a:r>
          </a:p>
          <a:p>
            <a:r>
              <a:rPr lang="en-US" dirty="0" smtClean="0"/>
              <a:t>Lights with refractors</a:t>
            </a:r>
          </a:p>
          <a:p>
            <a:r>
              <a:rPr lang="en-US" dirty="0" smtClean="0"/>
              <a:t>Lights with time-set </a:t>
            </a:r>
            <a:r>
              <a:rPr lang="en-US" dirty="0" err="1" smtClean="0"/>
              <a:t>dimmability</a:t>
            </a:r>
            <a:endParaRPr lang="en-US" dirty="0" smtClean="0"/>
          </a:p>
          <a:p>
            <a:r>
              <a:rPr lang="en-US" dirty="0" smtClean="0"/>
              <a:t>Lights with motion sensor</a:t>
            </a:r>
          </a:p>
          <a:p>
            <a:r>
              <a:rPr lang="en-US" dirty="0" smtClean="0"/>
              <a:t>Lights with remote disconnect</a:t>
            </a:r>
          </a:p>
          <a:p>
            <a:r>
              <a:rPr lang="en-US" dirty="0" smtClean="0"/>
              <a:t>Lights that were combinations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retrofit kits – Pros &amp;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Light output was very good</a:t>
            </a:r>
          </a:p>
          <a:p>
            <a:pPr lvl="1"/>
            <a:r>
              <a:rPr lang="en-US" dirty="0" smtClean="0"/>
              <a:t>Price point was good</a:t>
            </a:r>
          </a:p>
          <a:p>
            <a:pPr lvl="1"/>
            <a:r>
              <a:rPr lang="en-US" dirty="0" smtClean="0"/>
              <a:t>Light would literally look just like old lights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Labor intensive</a:t>
            </a:r>
          </a:p>
          <a:p>
            <a:pPr lvl="1"/>
            <a:r>
              <a:rPr lang="en-US" dirty="0" smtClean="0"/>
              <a:t>Can be done in the field, but wiring would be difficult</a:t>
            </a:r>
          </a:p>
          <a:p>
            <a:pPr lvl="1"/>
            <a:r>
              <a:rPr lang="en-US" dirty="0" smtClean="0"/>
              <a:t>Some kits fit differently depending on </a:t>
            </a:r>
            <a:r>
              <a:rPr lang="en-US" dirty="0" err="1" smtClean="0"/>
              <a:t>mfg</a:t>
            </a:r>
            <a:r>
              <a:rPr lang="en-US" dirty="0" smtClean="0"/>
              <a:t> of original head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Look-a-like lights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Light would literally look just like old lights</a:t>
            </a:r>
          </a:p>
          <a:p>
            <a:pPr lvl="1"/>
            <a:r>
              <a:rPr lang="en-US" dirty="0" smtClean="0"/>
              <a:t>Potential Customer backlash would be minimum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led’s</a:t>
            </a:r>
            <a:r>
              <a:rPr lang="en-US" dirty="0" smtClean="0"/>
              <a:t> in the head of light than retrofit kit</a:t>
            </a:r>
          </a:p>
          <a:p>
            <a:pPr lvl="1"/>
            <a:r>
              <a:rPr lang="en-US" dirty="0" smtClean="0"/>
              <a:t>Light quality was acceptable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Light was not as bright as </a:t>
            </a:r>
            <a:r>
              <a:rPr lang="en-US" dirty="0" err="1" smtClean="0"/>
              <a:t>hps</a:t>
            </a:r>
            <a:r>
              <a:rPr lang="en-US" dirty="0" smtClean="0"/>
              <a:t> light farther from the light</a:t>
            </a:r>
          </a:p>
          <a:p>
            <a:pPr lvl="1"/>
            <a:r>
              <a:rPr lang="en-US" dirty="0" smtClean="0"/>
              <a:t>Light was not as bright as retrofit kit</a:t>
            </a:r>
          </a:p>
          <a:p>
            <a:pPr lvl="1"/>
            <a:r>
              <a:rPr lang="en-US" dirty="0" smtClean="0"/>
              <a:t>Lights were not new-tech sexy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sky compliant light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Lights do not project out or upward</a:t>
            </a:r>
          </a:p>
          <a:p>
            <a:pPr lvl="1"/>
            <a:r>
              <a:rPr lang="en-US" dirty="0" smtClean="0"/>
              <a:t>Minimize neighbor complaints</a:t>
            </a:r>
          </a:p>
          <a:p>
            <a:pPr lvl="1"/>
            <a:r>
              <a:rPr lang="en-US" dirty="0" smtClean="0"/>
              <a:t>Should meet any city lighting codes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Reach of light from fixture not as good</a:t>
            </a:r>
          </a:p>
          <a:p>
            <a:pPr lvl="1"/>
            <a:r>
              <a:rPr lang="en-US" dirty="0" smtClean="0"/>
              <a:t>Many models did not use refractors/diffusers – high glare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95" y="1746717"/>
            <a:ext cx="5039714" cy="278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Lights with refractors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Most had to be field installed – added time and cost</a:t>
            </a:r>
          </a:p>
          <a:p>
            <a:r>
              <a:rPr lang="en-US" dirty="0" smtClean="0"/>
              <a:t>Some had the </a:t>
            </a:r>
            <a:r>
              <a:rPr lang="en-US" dirty="0" err="1" smtClean="0"/>
              <a:t>led’s</a:t>
            </a:r>
            <a:r>
              <a:rPr lang="en-US" dirty="0" smtClean="0"/>
              <a:t> built into the globe – concern about wind &amp; hail damage</a:t>
            </a:r>
          </a:p>
          <a:p>
            <a:r>
              <a:rPr lang="en-US" dirty="0" smtClean="0"/>
              <a:t>Some used same globe as old lights – flimsy &amp; damage prone</a:t>
            </a:r>
          </a:p>
          <a:p>
            <a:r>
              <a:rPr lang="en-US" dirty="0" smtClean="0"/>
              <a:t>One brand had a hardened polymer refractor – stronger, but still field installed</a:t>
            </a:r>
          </a:p>
          <a:p>
            <a:r>
              <a:rPr lang="en-US" dirty="0" smtClean="0"/>
              <a:t>One brand used a shatter resistant glass dome refractor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look at </a:t>
            </a:r>
            <a:r>
              <a:rPr lang="en-US" dirty="0" err="1" smtClean="0"/>
              <a:t>leds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Public image – look green</a:t>
            </a:r>
          </a:p>
          <a:p>
            <a:r>
              <a:rPr lang="en-US" dirty="0"/>
              <a:t>Put light where it is </a:t>
            </a:r>
            <a:r>
              <a:rPr lang="en-US" dirty="0" smtClean="0"/>
              <a:t>useful</a:t>
            </a:r>
          </a:p>
          <a:p>
            <a:pPr lvl="1"/>
            <a:r>
              <a:rPr lang="en-US" dirty="0" smtClean="0"/>
              <a:t>Dark Sky Compliance</a:t>
            </a:r>
          </a:p>
          <a:p>
            <a:pPr lvl="1"/>
            <a:r>
              <a:rPr lang="en-US" dirty="0" smtClean="0"/>
              <a:t>Minimize neighbor complaints</a:t>
            </a:r>
          </a:p>
          <a:p>
            <a:pPr lvl="1"/>
            <a:r>
              <a:rPr lang="en-US" dirty="0" smtClean="0"/>
              <a:t>Meet city lighting codes</a:t>
            </a:r>
            <a:endParaRPr lang="en-US" dirty="0"/>
          </a:p>
          <a:p>
            <a:r>
              <a:rPr lang="en-US" dirty="0" smtClean="0"/>
              <a:t>Supposed longer life</a:t>
            </a:r>
          </a:p>
          <a:p>
            <a:r>
              <a:rPr lang="en-US" dirty="0" smtClean="0"/>
              <a:t>Fewer maintenance trips</a:t>
            </a:r>
          </a:p>
          <a:p>
            <a:r>
              <a:rPr lang="en-US" dirty="0" smtClean="0"/>
              <a:t>Lower operating cost</a:t>
            </a:r>
          </a:p>
          <a:p>
            <a:r>
              <a:rPr lang="en-US" dirty="0" smtClean="0"/>
              <a:t>Better Light quality</a:t>
            </a:r>
          </a:p>
        </p:txBody>
      </p:sp>
    </p:spTree>
    <p:extLst>
      <p:ext uri="{BB962C8B-B14F-4D97-AF65-F5344CB8AC3E}">
        <p14:creationId xmlns:p14="http://schemas.microsoft.com/office/powerpoint/2010/main" val="31322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Lights with              motion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Two brands offered this</a:t>
            </a:r>
          </a:p>
          <a:p>
            <a:r>
              <a:rPr lang="en-US" dirty="0" smtClean="0"/>
              <a:t>Excited about concept</a:t>
            </a:r>
          </a:p>
          <a:p>
            <a:r>
              <a:rPr lang="en-US" dirty="0" smtClean="0"/>
              <a:t>Both used same third party technology</a:t>
            </a:r>
          </a:p>
          <a:p>
            <a:r>
              <a:rPr lang="en-US" dirty="0" smtClean="0"/>
              <a:t>Seemed more appropriate for parking lot lighting</a:t>
            </a:r>
          </a:p>
          <a:p>
            <a:r>
              <a:rPr lang="en-US" dirty="0" smtClean="0"/>
              <a:t>Concern about third party technology in a new technology application</a:t>
            </a:r>
          </a:p>
          <a:p>
            <a:r>
              <a:rPr lang="en-US" dirty="0" smtClean="0"/>
              <a:t>Lights that offered this seemed least durable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about Lights with              remote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98465"/>
          </a:xfrm>
        </p:spPr>
        <p:txBody>
          <a:bodyPr/>
          <a:lstStyle/>
          <a:p>
            <a:r>
              <a:rPr lang="en-US" dirty="0" smtClean="0"/>
              <a:t>Uses a Bluetooth fob </a:t>
            </a:r>
          </a:p>
          <a:p>
            <a:r>
              <a:rPr lang="en-US" dirty="0" smtClean="0"/>
              <a:t>Must be in close proximity to light </a:t>
            </a:r>
          </a:p>
          <a:p>
            <a:r>
              <a:rPr lang="en-US" dirty="0" smtClean="0"/>
              <a:t>Can be disconnected from the ground</a:t>
            </a:r>
          </a:p>
          <a:p>
            <a:r>
              <a:rPr lang="en-US" dirty="0"/>
              <a:t>Can also be disconnected with a Bluetooth laptop (no issues with lights on same pole)</a:t>
            </a:r>
          </a:p>
          <a:p>
            <a:pPr marL="228600" lvl="1">
              <a:spcBef>
                <a:spcPts val="1000"/>
              </a:spcBef>
            </a:pPr>
            <a:r>
              <a:rPr lang="en-US" dirty="0" err="1" smtClean="0"/>
              <a:t>Scada</a:t>
            </a:r>
            <a:r>
              <a:rPr lang="en-US" dirty="0" smtClean="0"/>
              <a:t> capable </a:t>
            </a:r>
            <a:r>
              <a:rPr lang="en-US" dirty="0" err="1" smtClean="0"/>
              <a:t>photocontrol</a:t>
            </a:r>
            <a:r>
              <a:rPr lang="en-US" dirty="0" smtClean="0"/>
              <a:t> </a:t>
            </a:r>
            <a:r>
              <a:rPr lang="en-US" dirty="0"/>
              <a:t>(we did </a:t>
            </a:r>
            <a:r>
              <a:rPr lang="en-US" dirty="0" smtClean="0"/>
              <a:t>not evaluate)</a:t>
            </a:r>
            <a:endParaRPr lang="en-US" dirty="0"/>
          </a:p>
          <a:p>
            <a:pPr lvl="1"/>
            <a:r>
              <a:rPr lang="en-US" dirty="0" smtClean="0"/>
              <a:t>Operates using </a:t>
            </a:r>
            <a:r>
              <a:rPr lang="en-US" dirty="0" err="1" smtClean="0"/>
              <a:t>zigbee</a:t>
            </a:r>
            <a:r>
              <a:rPr lang="en-US" dirty="0" smtClean="0"/>
              <a:t> and other proprietary </a:t>
            </a:r>
            <a:r>
              <a:rPr lang="en-US" dirty="0" err="1" smtClean="0"/>
              <a:t>rf</a:t>
            </a:r>
            <a:r>
              <a:rPr lang="en-US" dirty="0" smtClean="0"/>
              <a:t> protocols </a:t>
            </a:r>
          </a:p>
          <a:p>
            <a:pPr lvl="1"/>
            <a:r>
              <a:rPr lang="en-US" dirty="0" smtClean="0"/>
              <a:t>can be remotely disconnected</a:t>
            </a:r>
          </a:p>
          <a:p>
            <a:pPr lvl="1"/>
            <a:r>
              <a:rPr lang="en-US" dirty="0" smtClean="0"/>
              <a:t>Requires a light fixture with dimmable driver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Lrec</a:t>
            </a:r>
            <a:r>
              <a:rPr lang="en-US" dirty="0" smtClean="0"/>
              <a:t>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Low glare</a:t>
            </a:r>
          </a:p>
          <a:p>
            <a:r>
              <a:rPr lang="en-US" dirty="0" smtClean="0"/>
              <a:t>must have some form of refractor, but must be tightly mounted</a:t>
            </a:r>
          </a:p>
          <a:p>
            <a:r>
              <a:rPr lang="en-US" dirty="0" smtClean="0"/>
              <a:t>Remote disconnect – we want to be able to disconnect the light without a bucket truck</a:t>
            </a:r>
          </a:p>
          <a:p>
            <a:r>
              <a:rPr lang="en-US" dirty="0" smtClean="0"/>
              <a:t>Looks are not a major factor, but we are not opposed to a new form</a:t>
            </a:r>
          </a:p>
          <a:p>
            <a:r>
              <a:rPr lang="en-US" dirty="0" smtClean="0"/>
              <a:t>Metal housing</a:t>
            </a:r>
          </a:p>
          <a:p>
            <a:r>
              <a:rPr lang="en-US" dirty="0" smtClean="0"/>
              <a:t>10 year warranty</a:t>
            </a:r>
          </a:p>
          <a:p>
            <a:r>
              <a:rPr lang="en-US" dirty="0" smtClean="0"/>
              <a:t>Unique serial number on lights so we can track actual life span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Look at the sensitivity to changes in:</a:t>
            </a:r>
          </a:p>
          <a:p>
            <a:pPr lvl="1"/>
            <a:r>
              <a:rPr lang="en-US" dirty="0" smtClean="0"/>
              <a:t>Assumed life of </a:t>
            </a:r>
            <a:r>
              <a:rPr lang="en-US" dirty="0" err="1" smtClean="0"/>
              <a:t>hps</a:t>
            </a:r>
            <a:r>
              <a:rPr lang="en-US" dirty="0" smtClean="0"/>
              <a:t> fixtures</a:t>
            </a:r>
          </a:p>
          <a:p>
            <a:pPr lvl="1"/>
            <a:r>
              <a:rPr lang="en-US" dirty="0" smtClean="0"/>
              <a:t>Led fixture cost</a:t>
            </a:r>
          </a:p>
          <a:p>
            <a:pPr lvl="1"/>
            <a:r>
              <a:rPr lang="en-US" dirty="0" smtClean="0"/>
              <a:t>Inflation rate</a:t>
            </a:r>
          </a:p>
          <a:p>
            <a:pPr lvl="1"/>
            <a:r>
              <a:rPr lang="en-US" dirty="0" smtClean="0"/>
              <a:t>Wholesale power cost</a:t>
            </a:r>
          </a:p>
          <a:p>
            <a:pPr lvl="1"/>
            <a:r>
              <a:rPr lang="en-US" dirty="0" smtClean="0"/>
              <a:t>Hourly maintenance cost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5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– </a:t>
            </a:r>
            <a:r>
              <a:rPr lang="en-US" dirty="0" err="1" smtClean="0"/>
              <a:t>hps</a:t>
            </a:r>
            <a:r>
              <a:rPr lang="en-US" dirty="0" smtClean="0"/>
              <a:t> fixture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913774" y="1920240"/>
          <a:ext cx="10363826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15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83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4861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394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46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06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Legislatively driven media push for green initiatives</a:t>
            </a:r>
          </a:p>
          <a:p>
            <a:r>
              <a:rPr lang="en-US" dirty="0" smtClean="0"/>
              <a:t>Availability of Led lighting reflects pro-active environmental attitude</a:t>
            </a:r>
          </a:p>
          <a:p>
            <a:r>
              <a:rPr lang="en-US" dirty="0" smtClean="0"/>
              <a:t>Some companies are requiring led lighting</a:t>
            </a:r>
          </a:p>
          <a:p>
            <a:pPr lvl="1"/>
            <a:r>
              <a:rPr lang="en-US" dirty="0" smtClean="0"/>
              <a:t>Poor customer service</a:t>
            </a:r>
          </a:p>
          <a:p>
            <a:pPr lvl="1"/>
            <a:r>
              <a:rPr lang="en-US" dirty="0" smtClean="0"/>
              <a:t>Potential lost revenue</a:t>
            </a:r>
          </a:p>
          <a:p>
            <a:r>
              <a:rPr lang="en-US" dirty="0" smtClean="0"/>
              <a:t>Gives marketing groups another feather in their hat</a:t>
            </a:r>
          </a:p>
        </p:txBody>
      </p:sp>
    </p:spTree>
    <p:extLst>
      <p:ext uri="{BB962C8B-B14F-4D97-AF65-F5344CB8AC3E}">
        <p14:creationId xmlns:p14="http://schemas.microsoft.com/office/powerpoint/2010/main" val="11405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err="1"/>
              <a:t>hps</a:t>
            </a:r>
            <a:r>
              <a:rPr lang="en-US" dirty="0"/>
              <a:t> fixture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37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fixture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913774" y="1920240"/>
          <a:ext cx="10363826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083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fixture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65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fixture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8488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fixture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686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inflation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913774" y="1920240"/>
          <a:ext cx="10363826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888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Inflation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996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inflation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110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inflation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760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</a:t>
            </a:r>
            <a:r>
              <a:rPr lang="en-US" dirty="0" smtClean="0"/>
              <a:t>Wholesale Power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913774" y="1920240"/>
          <a:ext cx="10363826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78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light where it is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LED lighting is more directional</a:t>
            </a:r>
          </a:p>
          <a:p>
            <a:r>
              <a:rPr lang="en-US" dirty="0" smtClean="0"/>
              <a:t>City lighting Ordinances</a:t>
            </a:r>
          </a:p>
          <a:p>
            <a:r>
              <a:rPr lang="en-US" dirty="0" smtClean="0"/>
              <a:t>Dark sky compliance</a:t>
            </a:r>
          </a:p>
          <a:p>
            <a:pPr lvl="1"/>
            <a:r>
              <a:rPr lang="en-US" dirty="0" smtClean="0"/>
              <a:t>B.U.G. – Backlight, </a:t>
            </a:r>
            <a:r>
              <a:rPr lang="en-US" dirty="0" err="1" smtClean="0"/>
              <a:t>Uplight</a:t>
            </a:r>
            <a:r>
              <a:rPr lang="en-US" dirty="0" smtClean="0"/>
              <a:t>, Glare</a:t>
            </a:r>
          </a:p>
          <a:p>
            <a:pPr lvl="1"/>
            <a:r>
              <a:rPr lang="en-US" dirty="0" smtClean="0"/>
              <a:t>Model Lighting ordinance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darksky.org/outdoorlighting/mlo</a:t>
            </a:r>
            <a:endParaRPr lang="en-US" dirty="0" smtClean="0"/>
          </a:p>
          <a:p>
            <a:r>
              <a:rPr lang="en-US" dirty="0" smtClean="0"/>
              <a:t>Minimize neighbor complaints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14" y="1939956"/>
            <a:ext cx="3689885" cy="31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Wholesale Power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0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Wholesale Power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134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– Wholesale Power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38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Sensitivity analysis – Hourly Maintenance Cost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913774" y="1920240"/>
          <a:ext cx="10363826" cy="44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375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Sensitivity analysis – Hourly Maintenance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914400" y="1920240"/>
          <a:ext cx="10360152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340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Sensitivity analysis – Hourly Maintenance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411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Sensitivity analysis – Hourly Maintenance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103120" y="1828800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076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 at Oklahoma Electric Cooperative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30" y="2268071"/>
            <a:ext cx="6379176" cy="3154017"/>
          </a:xfrm>
        </p:spPr>
      </p:pic>
    </p:spTree>
    <p:extLst>
      <p:ext uri="{BB962C8B-B14F-4D97-AF65-F5344CB8AC3E}">
        <p14:creationId xmlns:p14="http://schemas.microsoft.com/office/powerpoint/2010/main" val="3177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type of light do we need?</a:t>
            </a:r>
          </a:p>
          <a:p>
            <a:pPr lvl="1"/>
            <a:r>
              <a:rPr lang="en-US" dirty="0" smtClean="0"/>
              <a:t>Not a large amount of street lighting, Almost all security lighting</a:t>
            </a:r>
          </a:p>
          <a:p>
            <a:pPr lvl="1"/>
            <a:r>
              <a:rPr lang="en-US" dirty="0" smtClean="0"/>
              <a:t>100W HPS sodium replacement</a:t>
            </a:r>
          </a:p>
          <a:p>
            <a:r>
              <a:rPr lang="en-US" dirty="0" smtClean="0"/>
              <a:t>What’s important</a:t>
            </a:r>
          </a:p>
          <a:p>
            <a:pPr lvl="1"/>
            <a:r>
              <a:rPr lang="en-US" dirty="0" smtClean="0"/>
              <a:t>Appearance similar to current security lights</a:t>
            </a:r>
          </a:p>
          <a:p>
            <a:pPr lvl="1"/>
            <a:r>
              <a:rPr lang="en-US" dirty="0" smtClean="0"/>
              <a:t>Good protection</a:t>
            </a:r>
          </a:p>
          <a:p>
            <a:pPr lvl="1"/>
            <a:r>
              <a:rPr lang="en-US" dirty="0" smtClean="0"/>
              <a:t>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Trusted vendor</a:t>
            </a:r>
          </a:p>
          <a:p>
            <a:pPr lvl="1"/>
            <a:r>
              <a:rPr lang="en-US" dirty="0" smtClean="0"/>
              <a:t>Many new players in LED lighting</a:t>
            </a:r>
          </a:p>
          <a:p>
            <a:endParaRPr lang="en-US" dirty="0" smtClean="0"/>
          </a:p>
          <a:p>
            <a:r>
              <a:rPr lang="en-US" dirty="0" smtClean="0"/>
              <a:t>Limited to vendors that have history of making outdoors enclosures</a:t>
            </a:r>
          </a:p>
          <a:p>
            <a:pPr lvl="2"/>
            <a:r>
              <a:rPr lang="en-US" dirty="0" smtClean="0"/>
              <a:t>Protect against Hail, Tornados, high Winds, Animals, Members</a:t>
            </a:r>
          </a:p>
          <a:p>
            <a:endParaRPr lang="en-US" dirty="0" smtClean="0"/>
          </a:p>
          <a:p>
            <a:r>
              <a:rPr lang="en-US" dirty="0" smtClean="0"/>
              <a:t>Refractor – Keeps “normal look” while providing additional </a:t>
            </a:r>
            <a:r>
              <a:rPr lang="en-US" dirty="0" err="1" smtClean="0"/>
              <a:t>proctection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2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Supposed longer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91373"/>
          </a:xfrm>
        </p:spPr>
        <p:txBody>
          <a:bodyPr/>
          <a:lstStyle/>
          <a:p>
            <a:r>
              <a:rPr lang="en-US" dirty="0" err="1" smtClean="0"/>
              <a:t>Hps</a:t>
            </a:r>
            <a:r>
              <a:rPr lang="en-US" dirty="0" smtClean="0"/>
              <a:t> lights estimated to last 4-6 years with a 24,000 hour bulb life</a:t>
            </a:r>
          </a:p>
          <a:p>
            <a:r>
              <a:rPr lang="en-US" dirty="0" smtClean="0"/>
              <a:t>Most manufacturers claim 20 year led lamp life (100,000+ hour bulb life)</a:t>
            </a:r>
          </a:p>
          <a:p>
            <a:r>
              <a:rPr lang="en-US" dirty="0" smtClean="0"/>
              <a:t>No lightning protection in standard lights</a:t>
            </a:r>
          </a:p>
          <a:p>
            <a:r>
              <a:rPr lang="en-US" dirty="0" smtClean="0"/>
              <a:t>10 kV </a:t>
            </a:r>
            <a:r>
              <a:rPr lang="en-US" dirty="0" err="1" smtClean="0"/>
              <a:t>mov</a:t>
            </a:r>
            <a:r>
              <a:rPr lang="en-US" dirty="0" smtClean="0"/>
              <a:t> arrestors for lightning protection in most led lamps</a:t>
            </a:r>
          </a:p>
          <a:p>
            <a:r>
              <a:rPr lang="en-US" dirty="0" smtClean="0"/>
              <a:t>Warranty on standard lights varies from 1-5 years</a:t>
            </a:r>
          </a:p>
          <a:p>
            <a:r>
              <a:rPr lang="en-US" dirty="0" smtClean="0"/>
              <a:t>5-10 year warranties on led lamps and drivers</a:t>
            </a:r>
          </a:p>
          <a:p>
            <a:r>
              <a:rPr lang="en-US" dirty="0" smtClean="0"/>
              <a:t>Standard </a:t>
            </a:r>
            <a:r>
              <a:rPr lang="en-US" dirty="0" err="1" smtClean="0"/>
              <a:t>photocontrols</a:t>
            </a:r>
            <a:r>
              <a:rPr lang="en-US" dirty="0" smtClean="0"/>
              <a:t> have limited life – usually change with bulb </a:t>
            </a:r>
          </a:p>
          <a:p>
            <a:r>
              <a:rPr lang="en-US" dirty="0" smtClean="0"/>
              <a:t>Led </a:t>
            </a:r>
            <a:r>
              <a:rPr lang="en-US" dirty="0" err="1" smtClean="0"/>
              <a:t>mfg’s</a:t>
            </a:r>
            <a:r>
              <a:rPr lang="en-US" dirty="0" smtClean="0"/>
              <a:t> recommend higher quality (more expensive) photocells for longer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Urban Members</a:t>
            </a:r>
          </a:p>
          <a:p>
            <a:pPr lvl="1"/>
            <a:r>
              <a:rPr lang="en-US" dirty="0" smtClean="0"/>
              <a:t>Greatly prefer light color</a:t>
            </a:r>
          </a:p>
          <a:p>
            <a:pPr lvl="1"/>
            <a:r>
              <a:rPr lang="en-US" dirty="0" smtClean="0"/>
              <a:t>Enjoy more focus light with less spill</a:t>
            </a:r>
          </a:p>
          <a:p>
            <a:endParaRPr lang="en-US" dirty="0"/>
          </a:p>
          <a:p>
            <a:r>
              <a:rPr lang="en-US" dirty="0" smtClean="0"/>
              <a:t>Rural Members</a:t>
            </a:r>
          </a:p>
          <a:p>
            <a:pPr lvl="1"/>
            <a:r>
              <a:rPr lang="en-US" dirty="0" smtClean="0"/>
              <a:t>Dislike that color doesn’t match their existing security lights</a:t>
            </a:r>
          </a:p>
          <a:p>
            <a:pPr lvl="1"/>
            <a:r>
              <a:rPr lang="en-US" dirty="0" smtClean="0"/>
              <a:t>Dislike lack of spill, doesn’t cover the same area(</a:t>
            </a:r>
            <a:r>
              <a:rPr lang="en-US" dirty="0" err="1" smtClean="0"/>
              <a:t>preception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-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 Cost</a:t>
            </a:r>
          </a:p>
          <a:p>
            <a:pPr lvl="1"/>
            <a:r>
              <a:rPr lang="en-US" dirty="0" smtClean="0"/>
              <a:t>HPS 	Monthly KW - 40 	kw charge - $0.04 	 yearly cost - $19.20</a:t>
            </a:r>
          </a:p>
          <a:p>
            <a:pPr lvl="1"/>
            <a:r>
              <a:rPr lang="en-US" dirty="0" smtClean="0"/>
              <a:t>LED 	 </a:t>
            </a:r>
            <a:r>
              <a:rPr lang="en-US" dirty="0"/>
              <a:t>Monthly KW </a:t>
            </a:r>
            <a:r>
              <a:rPr lang="en-US" dirty="0" smtClean="0"/>
              <a:t>- 20.4 	kw </a:t>
            </a:r>
            <a:r>
              <a:rPr lang="en-US" dirty="0"/>
              <a:t>charge </a:t>
            </a:r>
            <a:r>
              <a:rPr lang="en-US" dirty="0" smtClean="0"/>
              <a:t>- $</a:t>
            </a:r>
            <a:r>
              <a:rPr lang="en-US" dirty="0"/>
              <a:t>0.04 </a:t>
            </a:r>
            <a:r>
              <a:rPr lang="en-US" dirty="0" smtClean="0"/>
              <a:t>	 </a:t>
            </a:r>
            <a:r>
              <a:rPr lang="en-US" dirty="0"/>
              <a:t>yearly cost - </a:t>
            </a:r>
            <a:r>
              <a:rPr lang="en-US" dirty="0" smtClean="0"/>
              <a:t>$9.79</a:t>
            </a:r>
          </a:p>
          <a:p>
            <a:r>
              <a:rPr lang="en-US" dirty="0" smtClean="0"/>
              <a:t>Maintenance @$150 per truck roll</a:t>
            </a:r>
          </a:p>
          <a:p>
            <a:pPr lvl="1"/>
            <a:r>
              <a:rPr lang="en-US" dirty="0" smtClean="0"/>
              <a:t>HPS – Hours of life 24,000	Lifetime years – 5.06	Yearly cost - $33.61</a:t>
            </a:r>
          </a:p>
          <a:p>
            <a:pPr lvl="1"/>
            <a:r>
              <a:rPr lang="en-US" dirty="0" smtClean="0"/>
              <a:t>LED - </a:t>
            </a:r>
            <a:r>
              <a:rPr lang="en-US" dirty="0"/>
              <a:t>Hours of life </a:t>
            </a:r>
            <a:r>
              <a:rPr lang="en-US" dirty="0" smtClean="0"/>
              <a:t>75,000</a:t>
            </a:r>
            <a:r>
              <a:rPr lang="en-US" dirty="0"/>
              <a:t>	Lifetime years – </a:t>
            </a:r>
            <a:r>
              <a:rPr lang="en-US" dirty="0" smtClean="0"/>
              <a:t>15.81</a:t>
            </a:r>
            <a:r>
              <a:rPr lang="en-US" dirty="0"/>
              <a:t>	Yearly cost </a:t>
            </a:r>
            <a:r>
              <a:rPr lang="en-US" dirty="0" smtClean="0"/>
              <a:t>- $12.62</a:t>
            </a:r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Initial Cost – LED is 3 times the cost of HPS</a:t>
            </a:r>
          </a:p>
          <a:p>
            <a:pPr lvl="1"/>
            <a:r>
              <a:rPr lang="en-US" dirty="0" smtClean="0"/>
              <a:t>Replacement cost – LED is 6 times the cost of HPS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 - OEC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Oec</a:t>
            </a:r>
            <a:r>
              <a:rPr lang="en-US" dirty="0" smtClean="0"/>
              <a:t> charges both security lights at same rate</a:t>
            </a:r>
          </a:p>
          <a:p>
            <a:r>
              <a:rPr lang="en-US" dirty="0" smtClean="0"/>
              <a:t>Years to payoff (break even)</a:t>
            </a:r>
          </a:p>
          <a:p>
            <a:pPr lvl="1"/>
            <a:r>
              <a:rPr lang="en-US" dirty="0" smtClean="0"/>
              <a:t>Kw savings only – 10.8 years</a:t>
            </a:r>
          </a:p>
          <a:p>
            <a:pPr lvl="1"/>
            <a:r>
              <a:rPr lang="en-US" dirty="0" smtClean="0"/>
              <a:t>Maintenance savings only – 6 years</a:t>
            </a:r>
          </a:p>
          <a:p>
            <a:pPr lvl="1"/>
            <a:r>
              <a:rPr lang="en-US" dirty="0" smtClean="0"/>
              <a:t>Total savings – 3.9 years</a:t>
            </a:r>
          </a:p>
          <a:p>
            <a:r>
              <a:rPr lang="en-US" dirty="0" smtClean="0"/>
              <a:t>Equation sensitivity factor</a:t>
            </a:r>
          </a:p>
          <a:p>
            <a:pPr lvl="1"/>
            <a:r>
              <a:rPr lang="en-US" dirty="0" smtClean="0"/>
              <a:t>Anywhere in the range of 3-6 years to payoff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Quality – Not just lumens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8" y="1783231"/>
            <a:ext cx="7987553" cy="420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LEDs – Increase visibility at night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6" y="2366963"/>
            <a:ext cx="5077587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38" y="2366963"/>
            <a:ext cx="5062923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9224" y="5893859"/>
            <a:ext cx="512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Photo source: US DOE Gateway report,</a:t>
            </a:r>
          </a:p>
          <a:p>
            <a:r>
              <a:rPr lang="en-US" sz="1000" dirty="0"/>
              <a:t>San Francisco, CA (12/08)</a:t>
            </a:r>
          </a:p>
        </p:txBody>
      </p:sp>
    </p:spTree>
    <p:extLst>
      <p:ext uri="{BB962C8B-B14F-4D97-AF65-F5344CB8AC3E}">
        <p14:creationId xmlns:p14="http://schemas.microsoft.com/office/powerpoint/2010/main" val="20070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maintenance 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85427"/>
          </a:xfrm>
        </p:spPr>
        <p:txBody>
          <a:bodyPr>
            <a:normAutofit/>
          </a:bodyPr>
          <a:lstStyle/>
          <a:p>
            <a:r>
              <a:rPr lang="en-US" dirty="0" smtClean="0"/>
              <a:t>Improve customer satisfaction</a:t>
            </a:r>
          </a:p>
          <a:p>
            <a:endParaRPr lang="en-US" dirty="0" smtClean="0"/>
          </a:p>
          <a:p>
            <a:r>
              <a:rPr lang="en-US" dirty="0" smtClean="0"/>
              <a:t>reduce maintenance workload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productive use of maintenance </a:t>
            </a:r>
            <a:r>
              <a:rPr lang="en-US" dirty="0" smtClean="0"/>
              <a:t>personnel</a:t>
            </a:r>
          </a:p>
        </p:txBody>
      </p:sp>
    </p:spTree>
    <p:extLst>
      <p:ext uri="{BB962C8B-B14F-4D97-AF65-F5344CB8AC3E}">
        <p14:creationId xmlns:p14="http://schemas.microsoft.com/office/powerpoint/2010/main" val="8714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operating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20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consumption less than half typical </a:t>
            </a:r>
            <a:r>
              <a:rPr lang="en-US" dirty="0" err="1" smtClean="0"/>
              <a:t>hps</a:t>
            </a:r>
            <a:r>
              <a:rPr lang="en-US" dirty="0" smtClean="0"/>
              <a:t> for equivalent lighting</a:t>
            </a:r>
          </a:p>
          <a:p>
            <a:endParaRPr lang="en-US" dirty="0" smtClean="0"/>
          </a:p>
          <a:p>
            <a:r>
              <a:rPr lang="en-US" dirty="0" smtClean="0"/>
              <a:t>Fewer failures =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fewer spare parts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</a:t>
            </a:r>
            <a:r>
              <a:rPr lang="en-US" dirty="0"/>
              <a:t>equipment </a:t>
            </a:r>
            <a:r>
              <a:rPr lang="en-US" dirty="0" smtClean="0"/>
              <a:t>inventory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O&amp;M budget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7259</TotalTime>
  <Words>1538</Words>
  <Application>Microsoft Office PowerPoint</Application>
  <PresentationFormat>Widescreen</PresentationFormat>
  <Paragraphs>269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Tw Cen MT</vt:lpstr>
      <vt:lpstr>Droplet</vt:lpstr>
      <vt:lpstr>Applying led security lights in an electric cooperative</vt:lpstr>
      <vt:lpstr>Why should we look at leds?</vt:lpstr>
      <vt:lpstr>Public image</vt:lpstr>
      <vt:lpstr>Put light where it is useful</vt:lpstr>
      <vt:lpstr>Supposed longer life</vt:lpstr>
      <vt:lpstr>Light Quality – Not just lumens</vt:lpstr>
      <vt:lpstr>LEDs – Increase visibility at night</vt:lpstr>
      <vt:lpstr>Fewer maintenance trips</vt:lpstr>
      <vt:lpstr>Lower operating cost</vt:lpstr>
      <vt:lpstr>Do leds make ¢ent$ for your utility?</vt:lpstr>
      <vt:lpstr>Selecting a light</vt:lpstr>
      <vt:lpstr>Selecting a light</vt:lpstr>
      <vt:lpstr>Leds at Lake Region electric cooperative</vt:lpstr>
      <vt:lpstr>Our process</vt:lpstr>
      <vt:lpstr>Types of lights we looked at</vt:lpstr>
      <vt:lpstr>retrofit kits – Pros &amp; Cons</vt:lpstr>
      <vt:lpstr>Look-a-like lights pros &amp; cons</vt:lpstr>
      <vt:lpstr>Dark sky compliant light pros &amp; cons</vt:lpstr>
      <vt:lpstr>Observations about Lights with refractors</vt:lpstr>
      <vt:lpstr>Observations about Lights with              motion detection</vt:lpstr>
      <vt:lpstr>Observations about Lights with              remote disconnect</vt:lpstr>
      <vt:lpstr>Lrec selection criteria</vt:lpstr>
      <vt:lpstr>Economics</vt:lpstr>
      <vt:lpstr>Sensitivity analysis – hps fixture life</vt:lpstr>
      <vt:lpstr>Sensitivity analysis – hps fixture life</vt:lpstr>
      <vt:lpstr>Sensitivity analysis – hps fixture life</vt:lpstr>
      <vt:lpstr>Sensitivity analysis – hps fixture life</vt:lpstr>
      <vt:lpstr>Sensitivity analysis – hps fixture life</vt:lpstr>
      <vt:lpstr>Sensitivity analysis – hps fixture life</vt:lpstr>
      <vt:lpstr>Sensitivity analysis – hps fixture life</vt:lpstr>
      <vt:lpstr>Sensitivity analysis – fixture cost</vt:lpstr>
      <vt:lpstr>Sensitivity analysis – fixture cost</vt:lpstr>
      <vt:lpstr>Sensitivity analysis – fixture cost</vt:lpstr>
      <vt:lpstr>Sensitivity analysis – fixture cost</vt:lpstr>
      <vt:lpstr>Sensitivity analysis – inflation rate</vt:lpstr>
      <vt:lpstr>Sensitivity analysis – Inflation Rate</vt:lpstr>
      <vt:lpstr>Sensitivity analysis – inflation rate</vt:lpstr>
      <vt:lpstr>Sensitivity analysis – inflation rate</vt:lpstr>
      <vt:lpstr>Sensitivity analysis – Wholesale Power Cost</vt:lpstr>
      <vt:lpstr>Sensitivity analysis – Wholesale Power Cost</vt:lpstr>
      <vt:lpstr>Sensitivity analysis – Wholesale Power Cost</vt:lpstr>
      <vt:lpstr>Sensitivity analysis – Wholesale Power Cost</vt:lpstr>
      <vt:lpstr>Sensitivity analysis – Hourly Maintenance Cost</vt:lpstr>
      <vt:lpstr>Sensitivity analysis – Hourly Maintenance Cost</vt:lpstr>
      <vt:lpstr>Sensitivity analysis – Hourly Maintenance Cost</vt:lpstr>
      <vt:lpstr>Sensitivity analysis – Hourly Maintenance Cost</vt:lpstr>
      <vt:lpstr>LEDS at Oklahoma Electric Cooperative</vt:lpstr>
      <vt:lpstr>OEC needs</vt:lpstr>
      <vt:lpstr>Protection</vt:lpstr>
      <vt:lpstr>Member response</vt:lpstr>
      <vt:lpstr>Economics - OEC</vt:lpstr>
      <vt:lpstr>Economic  - OEC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led security lights in an electric cooperative</dc:title>
  <dc:creator>Logan Pleasant</dc:creator>
  <cp:lastModifiedBy>Logan Pleasant</cp:lastModifiedBy>
  <cp:revision>39</cp:revision>
  <dcterms:created xsi:type="dcterms:W3CDTF">2014-09-15T14:38:17Z</dcterms:created>
  <dcterms:modified xsi:type="dcterms:W3CDTF">2014-09-26T14:48:15Z</dcterms:modified>
</cp:coreProperties>
</file>